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7" r:id="rId2"/>
    <p:sldId id="258" r:id="rId3"/>
    <p:sldId id="387" r:id="rId4"/>
    <p:sldId id="260" r:id="rId5"/>
    <p:sldId id="261" r:id="rId6"/>
    <p:sldId id="262" r:id="rId7"/>
    <p:sldId id="388"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89"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90"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405" r:id="rId66"/>
    <p:sldId id="395" r:id="rId67"/>
    <p:sldId id="396" r:id="rId68"/>
    <p:sldId id="397" r:id="rId69"/>
    <p:sldId id="398" r:id="rId70"/>
    <p:sldId id="399" r:id="rId71"/>
    <p:sldId id="400" r:id="rId72"/>
    <p:sldId id="401" r:id="rId73"/>
    <p:sldId id="402" r:id="rId74"/>
    <p:sldId id="403" r:id="rId75"/>
    <p:sldId id="391" r:id="rId76"/>
    <p:sldId id="322" r:id="rId77"/>
    <p:sldId id="323" r:id="rId78"/>
    <p:sldId id="406"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92" r:id="rId108"/>
    <p:sldId id="353" r:id="rId109"/>
    <p:sldId id="354" r:id="rId110"/>
    <p:sldId id="355" r:id="rId111"/>
    <p:sldId id="356" r:id="rId112"/>
    <p:sldId id="357" r:id="rId113"/>
    <p:sldId id="358" r:id="rId114"/>
    <p:sldId id="359" r:id="rId115"/>
    <p:sldId id="360" r:id="rId116"/>
    <p:sldId id="361" r:id="rId117"/>
    <p:sldId id="514" r:id="rId118"/>
    <p:sldId id="362" r:id="rId119"/>
    <p:sldId id="393" r:id="rId120"/>
    <p:sldId id="407" r:id="rId121"/>
    <p:sldId id="513" r:id="rId122"/>
    <p:sldId id="394" r:id="rId123"/>
    <p:sldId id="367" r:id="rId12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388"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54843-497C-4CE0-A79E-45BC54FBBB5F}" type="datetimeFigureOut">
              <a:rPr lang="pl-PL" smtClean="0"/>
              <a:t>24.04.2024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844D2-2717-4D97-ACE0-E5E6DFBF8FCD}" type="slidenum">
              <a:rPr lang="pl-PL" smtClean="0"/>
              <a:t>‹#›</a:t>
            </a:fld>
            <a:endParaRPr lang="pl-PL"/>
          </a:p>
        </p:txBody>
      </p:sp>
    </p:spTree>
    <p:extLst>
      <p:ext uri="{BB962C8B-B14F-4D97-AF65-F5344CB8AC3E}">
        <p14:creationId xmlns:p14="http://schemas.microsoft.com/office/powerpoint/2010/main" val="376452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200" b="0" i="0" u="none" strike="noStrike" cap="none" normalizeH="0" baseline="0" dirty="0">
                <a:ln>
                  <a:noFill/>
                </a:ln>
                <a:solidFill>
                  <a:schemeClr val="tx1"/>
                </a:solidFill>
                <a:effectLst/>
                <a:latin typeface="+mn-lt"/>
                <a:cs typeface="Arial" charset="0"/>
              </a:rPr>
              <a:t>Pasmo</a:t>
            </a:r>
          </a:p>
          <a:p>
            <a:endParaRPr lang="pl-PL" dirty="0"/>
          </a:p>
        </p:txBody>
      </p:sp>
      <p:sp>
        <p:nvSpPr>
          <p:cNvPr id="4" name="Symbol zastępczy numeru slajdu 3"/>
          <p:cNvSpPr>
            <a:spLocks noGrp="1"/>
          </p:cNvSpPr>
          <p:nvPr>
            <p:ph type="sldNum" sz="quarter" idx="10"/>
          </p:nvPr>
        </p:nvSpPr>
        <p:spPr/>
        <p:txBody>
          <a:bodyPr/>
          <a:lstStyle/>
          <a:p>
            <a:fld id="{4018723A-27D4-4C5E-B9AD-51890FFF9C33}" type="slidenum">
              <a:rPr lang="pl-PL" smtClean="0"/>
              <a:t>78</a:t>
            </a:fld>
            <a:endParaRPr lang="pl-PL"/>
          </a:p>
        </p:txBody>
      </p:sp>
    </p:spTree>
    <p:extLst>
      <p:ext uri="{BB962C8B-B14F-4D97-AF65-F5344CB8AC3E}">
        <p14:creationId xmlns:p14="http://schemas.microsoft.com/office/powerpoint/2010/main" val="426591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86A4FD0C-ECC7-4F05-BB73-DC03759071E8}" type="datetime1">
              <a:rPr lang="pl-PL" smtClean="0"/>
              <a:t>24.04.2024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10395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DAF9CB0F-0B97-4B5A-8813-B06EA154A7CD}" type="datetime1">
              <a:rPr lang="pl-PL" smtClean="0"/>
              <a:t>24.04.2024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01090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766BEC79-2BEE-473E-9415-902E31CF7AF6}" type="datetime1">
              <a:rPr lang="pl-PL" smtClean="0"/>
              <a:t>24.04.2024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06004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ytuł, tekst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p>
            <a:r>
              <a:rPr lang="pl-PL"/>
              <a:t>Kliknij, aby edytować styl</a:t>
            </a:r>
          </a:p>
        </p:txBody>
      </p:sp>
      <p:sp>
        <p:nvSpPr>
          <p:cNvPr id="3" name="Symbol zastępczy tekstu 2"/>
          <p:cNvSpPr>
            <a:spLocks noGrp="1"/>
          </p:cNvSpPr>
          <p:nvPr>
            <p:ph type="body" sz="half" idx="1"/>
          </p:nvPr>
        </p:nvSpPr>
        <p:spPr>
          <a:xfrm>
            <a:off x="457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4"/>
          <p:cNvSpPr>
            <a:spLocks noGrp="1" noChangeArrowheads="1"/>
          </p:cNvSpPr>
          <p:nvPr>
            <p:ph type="dt" sz="half" idx="10"/>
          </p:nvPr>
        </p:nvSpPr>
        <p:spPr>
          <a:ln/>
        </p:spPr>
        <p:txBody>
          <a:bodyPr/>
          <a:lstStyle>
            <a:lvl1pPr>
              <a:defRPr/>
            </a:lvl1pPr>
          </a:lstStyle>
          <a:p>
            <a:pPr>
              <a:defRPr/>
            </a:pPr>
            <a:fld id="{2AABBAA0-8197-4A52-AF17-5DF0642467C4}" type="datetime1">
              <a:rPr lang="pl-PL" smtClean="0"/>
              <a:t>24.04.2024</a:t>
            </a:fld>
            <a:endParaRPr lang="pl-PL"/>
          </a:p>
        </p:txBody>
      </p:sp>
      <p:sp>
        <p:nvSpPr>
          <p:cNvPr id="6" name="Rectangle 5"/>
          <p:cNvSpPr>
            <a:spLocks noGrp="1" noChangeArrowheads="1"/>
          </p:cNvSpPr>
          <p:nvPr>
            <p:ph type="ftr" sz="quarter" idx="11"/>
          </p:nvPr>
        </p:nvSpPr>
        <p:spPr>
          <a:ln/>
        </p:spPr>
        <p:txBody>
          <a:bodyPr/>
          <a:lstStyle>
            <a:lvl1pPr>
              <a:defRPr/>
            </a:lvl1pPr>
          </a:lstStyle>
          <a:p>
            <a:pPr>
              <a:defRPr/>
            </a:pPr>
            <a:endParaRPr lang="pl-PL"/>
          </a:p>
        </p:txBody>
      </p:sp>
      <p:sp>
        <p:nvSpPr>
          <p:cNvPr id="7" name="Rectangle 6"/>
          <p:cNvSpPr>
            <a:spLocks noGrp="1" noChangeArrowheads="1"/>
          </p:cNvSpPr>
          <p:nvPr>
            <p:ph type="sldNum" sz="quarter" idx="12"/>
          </p:nvPr>
        </p:nvSpPr>
        <p:spPr>
          <a:ln/>
        </p:spPr>
        <p:txBody>
          <a:bodyPr/>
          <a:lstStyle>
            <a:lvl1pPr>
              <a:defRPr/>
            </a:lvl1pPr>
          </a:lstStyle>
          <a:p>
            <a:pPr>
              <a:defRPr/>
            </a:pPr>
            <a:fld id="{BA24DCAC-EDC8-492E-AA0D-CB51334270E4}" type="slidenum">
              <a:rPr lang="pl-PL"/>
              <a:pPr>
                <a:defRPr/>
              </a:pPr>
              <a:t>‹#›</a:t>
            </a:fld>
            <a:endParaRPr lang="pl-PL"/>
          </a:p>
        </p:txBody>
      </p:sp>
    </p:spTree>
    <p:extLst>
      <p:ext uri="{BB962C8B-B14F-4D97-AF65-F5344CB8AC3E}">
        <p14:creationId xmlns:p14="http://schemas.microsoft.com/office/powerpoint/2010/main" val="373566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AE509F17-8980-46DB-97DB-05873B272DB4}" type="datetime1">
              <a:rPr lang="pl-PL" smtClean="0"/>
              <a:t>24.04.2024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5529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BC67DF77-4CCD-471A-84AA-49FFF31BC2CE}" type="datetime1">
              <a:rPr lang="pl-PL" smtClean="0"/>
              <a:t>24.04.2024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289155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55EF8427-1BC0-497F-9BB3-1291F9172619}" type="datetime1">
              <a:rPr lang="pl-PL" smtClean="0"/>
              <a:t>24.04.2024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33316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C034C144-425A-4177-A3CD-A19822BD7FCB}" type="datetime1">
              <a:rPr lang="pl-PL" smtClean="0"/>
              <a:t>24.04.2024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476234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CD5EA88E-60FE-423C-8B6C-CDFEA6FA6C69}" type="datetime1">
              <a:rPr lang="pl-PL" smtClean="0"/>
              <a:t>24.04.2024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46433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321C498A-D746-4246-A15E-FAFD33D46449}" type="datetime1">
              <a:rPr lang="pl-PL" smtClean="0"/>
              <a:t>24.04.2024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16006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023A20F0-0650-40A2-9FEF-0B8D83C47D7D}" type="datetime1">
              <a:rPr lang="pl-PL" smtClean="0"/>
              <a:t>24.04.2024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68949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C0DEF2AB-C1EC-40E1-B78A-4BFFD85A39BC}" type="datetime1">
              <a:rPr lang="pl-PL" smtClean="0"/>
              <a:t>24.04.2024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0ADD4248-F14B-480A-B11E-3E62FE18A6A2}" type="slidenum">
              <a:rPr lang="pl-PL" smtClean="0"/>
              <a:t>‹#›</a:t>
            </a:fld>
            <a:endParaRPr lang="pl-PL"/>
          </a:p>
        </p:txBody>
      </p:sp>
    </p:spTree>
    <p:extLst>
      <p:ext uri="{BB962C8B-B14F-4D97-AF65-F5344CB8AC3E}">
        <p14:creationId xmlns:p14="http://schemas.microsoft.com/office/powerpoint/2010/main" val="31202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875B6-0F22-4DD6-A7BA-0F912B31251E}" type="datetime1">
              <a:rPr lang="pl-PL" smtClean="0"/>
              <a:t>24.04.2024</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D4248-F14B-480A-B11E-3E62FE18A6A2}" type="slidenum">
              <a:rPr lang="pl-PL" smtClean="0"/>
              <a:t>‹#›</a:t>
            </a:fld>
            <a:endParaRPr lang="pl-PL"/>
          </a:p>
        </p:txBody>
      </p:sp>
    </p:spTree>
    <p:extLst>
      <p:ext uri="{BB962C8B-B14F-4D97-AF65-F5344CB8AC3E}">
        <p14:creationId xmlns:p14="http://schemas.microsoft.com/office/powerpoint/2010/main" val="191181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1.emf"/></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image" Target="../media/image9.emf"/><Relationship Id="rId4"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image" Target="../media/image9.emf"/><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pl-PL"/>
              <a:t>Projektowanie sieci LAN</a:t>
            </a:r>
            <a:endParaRPr lang="en-US"/>
          </a:p>
        </p:txBody>
      </p:sp>
      <p:sp>
        <p:nvSpPr>
          <p:cNvPr id="2051" name="Rectangle 3"/>
          <p:cNvSpPr>
            <a:spLocks noGrp="1" noChangeArrowheads="1"/>
          </p:cNvSpPr>
          <p:nvPr>
            <p:ph type="subTitle" idx="1"/>
          </p:nvPr>
        </p:nvSpPr>
        <p:spPr/>
        <p:txBody>
          <a:bodyPr/>
          <a:lstStyle/>
          <a:p>
            <a:pPr eaLnBrk="1" hangingPunct="1"/>
            <a:endParaRPr lang="en-US"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a:t>
            </a:fld>
            <a:endParaRPr lang="pl-PL"/>
          </a:p>
        </p:txBody>
      </p:sp>
    </p:spTree>
    <p:extLst>
      <p:ext uri="{BB962C8B-B14F-4D97-AF65-F5344CB8AC3E}">
        <p14:creationId xmlns:p14="http://schemas.microsoft.com/office/powerpoint/2010/main" val="237170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pl-PL"/>
              <a:t>Zdefiniowanie problemu</a:t>
            </a:r>
          </a:p>
        </p:txBody>
      </p:sp>
      <p:sp>
        <p:nvSpPr>
          <p:cNvPr id="19459" name="Rectangle 3"/>
          <p:cNvSpPr>
            <a:spLocks noGrp="1" noChangeArrowheads="1"/>
          </p:cNvSpPr>
          <p:nvPr>
            <p:ph type="body" idx="1"/>
          </p:nvPr>
        </p:nvSpPr>
        <p:spPr>
          <a:xfrm>
            <a:off x="457200" y="1600200"/>
            <a:ext cx="8229600" cy="4997450"/>
          </a:xfrm>
        </p:spPr>
        <p:txBody>
          <a:bodyPr/>
          <a:lstStyle/>
          <a:p>
            <a:pPr eaLnBrk="1" hangingPunct="1"/>
            <a:r>
              <a:rPr lang="pl-PL" sz="2400" b="1"/>
              <a:t>Cel i zakres</a:t>
            </a:r>
            <a:r>
              <a:rPr lang="pl-PL" sz="2400"/>
              <a:t> projektu sieci LAN należy dokładnie określić w czasie rozmów z klientem (inwestorem)</a:t>
            </a:r>
          </a:p>
          <a:p>
            <a:pPr eaLnBrk="1" hangingPunct="1"/>
            <a:r>
              <a:rPr lang="pl-PL" sz="2400"/>
              <a:t>Zadanie to może być </a:t>
            </a:r>
            <a:r>
              <a:rPr lang="pl-PL" sz="2400" b="1"/>
              <a:t>utrudnione</a:t>
            </a:r>
            <a:r>
              <a:rPr lang="pl-PL" sz="2400"/>
              <a:t> wskutek:</a:t>
            </a:r>
          </a:p>
          <a:p>
            <a:pPr lvl="1" eaLnBrk="1" hangingPunct="1"/>
            <a:r>
              <a:rPr lang="pl-PL" sz="2400"/>
              <a:t>Braku szczegółowej wiedzy klienta dotyczącej sieci LAN</a:t>
            </a:r>
          </a:p>
          <a:p>
            <a:pPr lvl="1" eaLnBrk="1" hangingPunct="1"/>
            <a:r>
              <a:rPr lang="pl-PL" sz="2400"/>
              <a:t>Zbyt dużych oczekiwań klienta</a:t>
            </a:r>
          </a:p>
          <a:p>
            <a:pPr lvl="1" eaLnBrk="1" hangingPunct="1"/>
            <a:r>
              <a:rPr lang="pl-PL" sz="2400"/>
              <a:t>Braku wiedzy na temat aktualnie używanej sieci oraz systemów teleinformatycznych</a:t>
            </a:r>
          </a:p>
          <a:p>
            <a:pPr lvl="1" eaLnBrk="1" hangingPunct="1"/>
            <a:r>
              <a:rPr lang="pl-PL" sz="2400"/>
              <a:t>Braku polityki bezpieczeństwa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a:t>
            </a:fld>
            <a:endParaRPr lang="pl-PL"/>
          </a:p>
        </p:txBody>
      </p:sp>
    </p:spTree>
    <p:extLst>
      <p:ext uri="{BB962C8B-B14F-4D97-AF65-F5344CB8AC3E}">
        <p14:creationId xmlns:p14="http://schemas.microsoft.com/office/powerpoint/2010/main" val="2047535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fade">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fade">
                                      <p:cBhvr>
                                        <p:cTn id="27" dur="500"/>
                                        <p:tgtEl>
                                          <p:spTgt spid="19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fade">
                                      <p:cBhvr>
                                        <p:cTn id="32"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507413" cy="1143000"/>
          </a:xfrm>
        </p:spPr>
        <p:txBody>
          <a:bodyPr/>
          <a:lstStyle/>
          <a:p>
            <a:r>
              <a:rPr lang="pl-PL"/>
              <a:t>Ogólne zalecenia instalacyjne (1)</a:t>
            </a:r>
          </a:p>
        </p:txBody>
      </p:sp>
      <p:sp>
        <p:nvSpPr>
          <p:cNvPr id="159747" name="Rectangle 3"/>
          <p:cNvSpPr>
            <a:spLocks noGrp="1" noChangeArrowheads="1"/>
          </p:cNvSpPr>
          <p:nvPr>
            <p:ph type="body" idx="1"/>
          </p:nvPr>
        </p:nvSpPr>
        <p:spPr/>
        <p:txBody>
          <a:bodyPr/>
          <a:lstStyle/>
          <a:p>
            <a:r>
              <a:rPr lang="pl-PL" sz="2400"/>
              <a:t>Należy używać </a:t>
            </a:r>
            <a:r>
              <a:rPr lang="pl-PL" sz="2400" b="1"/>
              <a:t>sprawdzonego</a:t>
            </a:r>
            <a:r>
              <a:rPr lang="pl-PL" sz="2400"/>
              <a:t> sprzętu</a:t>
            </a:r>
          </a:p>
          <a:p>
            <a:r>
              <a:rPr lang="pl-PL" sz="2400"/>
              <a:t>System okablowania ma być </a:t>
            </a:r>
            <a:r>
              <a:rPr lang="pl-PL" sz="2400" b="1"/>
              <a:t>spójny</a:t>
            </a:r>
            <a:r>
              <a:rPr lang="pl-PL" sz="2400"/>
              <a:t> i zgodny z </a:t>
            </a:r>
            <a:r>
              <a:rPr lang="pl-PL" sz="2400" b="1"/>
              <a:t>normami</a:t>
            </a:r>
          </a:p>
          <a:p>
            <a:r>
              <a:rPr lang="pl-PL" sz="2400"/>
              <a:t>Trasa teleinformatyczna może być przecięta z przewodami elektrycznymi tylko </a:t>
            </a:r>
            <a:r>
              <a:rPr lang="pl-PL" sz="2400" b="1"/>
              <a:t>pod kątem 90 stopni</a:t>
            </a:r>
          </a:p>
          <a:p>
            <a:r>
              <a:rPr lang="pl-PL" sz="2400"/>
              <a:t>Nie wolno przekroczyć minimalnej wartości </a:t>
            </a:r>
            <a:r>
              <a:rPr lang="pl-PL" sz="2400" b="1"/>
              <a:t>promienia zgięcia</a:t>
            </a:r>
            <a:r>
              <a:rPr lang="pl-PL" sz="2400"/>
              <a:t> kabla</a:t>
            </a:r>
          </a:p>
          <a:p>
            <a:r>
              <a:rPr lang="pl-PL" sz="2400"/>
              <a:t>Sieć elektryczna i informatyczna muszą być prowadzone w </a:t>
            </a:r>
            <a:r>
              <a:rPr lang="pl-PL" sz="2400" b="1"/>
              <a:t>oddzielnych</a:t>
            </a:r>
            <a:r>
              <a:rPr lang="pl-PL" sz="2400"/>
              <a:t> kanałach dystrybucji </a:t>
            </a:r>
          </a:p>
          <a:p>
            <a:r>
              <a:rPr lang="pl-PL" sz="2400"/>
              <a:t>Jeżeli nie są odpowiednio izolowane, to odległość między nimi powinna wynosić </a:t>
            </a:r>
            <a:r>
              <a:rPr lang="pl-PL" sz="2400" b="1"/>
              <a:t>minimum 30 cm</a:t>
            </a: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100</a:t>
            </a:fld>
            <a:endParaRPr lang="pl-PL"/>
          </a:p>
        </p:txBody>
      </p:sp>
    </p:spTree>
    <p:extLst>
      <p:ext uri="{BB962C8B-B14F-4D97-AF65-F5344CB8AC3E}">
        <p14:creationId xmlns:p14="http://schemas.microsoft.com/office/powerpoint/2010/main" val="916659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fade">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fade">
                                      <p:cBhvr>
                                        <p:cTn id="12" dur="5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fade">
                                      <p:cBhvr>
                                        <p:cTn id="17" dur="500"/>
                                        <p:tgtEl>
                                          <p:spTgt spid="15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fade">
                                      <p:cBhvr>
                                        <p:cTn id="22" dur="500"/>
                                        <p:tgtEl>
                                          <p:spTgt spid="15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fade">
                                      <p:cBhvr>
                                        <p:cTn id="27" dur="500"/>
                                        <p:tgtEl>
                                          <p:spTgt spid="159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59747">
                                            <p:txEl>
                                              <p:pRg st="5" end="5"/>
                                            </p:txEl>
                                          </p:spTgt>
                                        </p:tgtEl>
                                        <p:attrNameLst>
                                          <p:attrName>style.visibility</p:attrName>
                                        </p:attrNameLst>
                                      </p:cBhvr>
                                      <p:to>
                                        <p:strVal val="visible"/>
                                      </p:to>
                                    </p:set>
                                    <p:animEffect transition="in" filter="fade">
                                      <p:cBhvr>
                                        <p:cTn id="32" dur="500"/>
                                        <p:tgtEl>
                                          <p:spTgt spid="159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686800" cy="1143000"/>
          </a:xfrm>
        </p:spPr>
        <p:txBody>
          <a:bodyPr/>
          <a:lstStyle/>
          <a:p>
            <a:r>
              <a:rPr lang="pl-PL"/>
              <a:t>Ogólne zalecenia instalacyjne (2)</a:t>
            </a:r>
          </a:p>
        </p:txBody>
      </p:sp>
      <p:sp>
        <p:nvSpPr>
          <p:cNvPr id="160771" name="Rectangle 3"/>
          <p:cNvSpPr>
            <a:spLocks noGrp="1" noChangeArrowheads="1"/>
          </p:cNvSpPr>
          <p:nvPr>
            <p:ph type="body" idx="1"/>
          </p:nvPr>
        </p:nvSpPr>
        <p:spPr/>
        <p:txBody>
          <a:bodyPr/>
          <a:lstStyle/>
          <a:p>
            <a:r>
              <a:rPr lang="pl-PL" sz="2400"/>
              <a:t>W przypadku stosowania podwójnych kanałów sieć elektryczna powinna być prowadzona w </a:t>
            </a:r>
            <a:r>
              <a:rPr lang="pl-PL" sz="2400" b="1"/>
              <a:t>górnym przedziale</a:t>
            </a:r>
          </a:p>
          <a:p>
            <a:r>
              <a:rPr lang="pl-PL" sz="2400"/>
              <a:t>W przypadku prowadzenia kabli teleinformatycznych i elektrycznych w rurkach muszą one być ułożone w </a:t>
            </a:r>
            <a:r>
              <a:rPr lang="pl-PL" sz="2400" b="1"/>
              <a:t>osobnych</a:t>
            </a:r>
            <a:r>
              <a:rPr lang="pl-PL" sz="2400"/>
              <a:t> rurkach</a:t>
            </a:r>
          </a:p>
          <a:p>
            <a:r>
              <a:rPr lang="pl-PL" sz="2400"/>
              <a:t>Należy unikać styku kabla z </a:t>
            </a:r>
            <a:r>
              <a:rPr lang="pl-PL" sz="2400" b="1"/>
              <a:t>ostrymi krawędziami</a:t>
            </a:r>
          </a:p>
          <a:p>
            <a:r>
              <a:rPr lang="pl-PL" sz="2400"/>
              <a:t>Podczas mocowania kabla trzeba zagwarantować możliwość jego </a:t>
            </a:r>
            <a:r>
              <a:rPr lang="pl-PL" sz="2400" b="1"/>
              <a:t>poruszania się</a:t>
            </a:r>
          </a:p>
          <a:p>
            <a:r>
              <a:rPr lang="pl-PL" sz="2400"/>
              <a:t>Do rozwijania szpuli z kablem powinno zastosować się </a:t>
            </a:r>
            <a:r>
              <a:rPr lang="pl-PL" sz="2400" b="1"/>
              <a:t>podstawę do szpul</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101</a:t>
            </a:fld>
            <a:endParaRPr lang="pl-PL"/>
          </a:p>
        </p:txBody>
      </p:sp>
    </p:spTree>
    <p:extLst>
      <p:ext uri="{BB962C8B-B14F-4D97-AF65-F5344CB8AC3E}">
        <p14:creationId xmlns:p14="http://schemas.microsoft.com/office/powerpoint/2010/main" val="170820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500"/>
                                        <p:tgtEl>
                                          <p:spTgt spid="16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fade">
                                      <p:cBhvr>
                                        <p:cTn id="12" dur="500"/>
                                        <p:tgtEl>
                                          <p:spTgt spid="160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fade">
                                      <p:cBhvr>
                                        <p:cTn id="17" dur="500"/>
                                        <p:tgtEl>
                                          <p:spTgt spid="160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fade">
                                      <p:cBhvr>
                                        <p:cTn id="22" dur="500"/>
                                        <p:tgtEl>
                                          <p:spTgt spid="160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60771">
                                            <p:txEl>
                                              <p:pRg st="4" end="4"/>
                                            </p:txEl>
                                          </p:spTgt>
                                        </p:tgtEl>
                                        <p:attrNameLst>
                                          <p:attrName>style.visibility</p:attrName>
                                        </p:attrNameLst>
                                      </p:cBhvr>
                                      <p:to>
                                        <p:strVal val="visible"/>
                                      </p:to>
                                    </p:set>
                                    <p:animEffect transition="in" filter="fade">
                                      <p:cBhvr>
                                        <p:cTn id="27" dur="500"/>
                                        <p:tgtEl>
                                          <p:spTgt spid="160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pl-PL" sz="4000"/>
              <a:t>Środowiskowe zagrożenia dla okablowania </a:t>
            </a:r>
          </a:p>
        </p:txBody>
      </p:sp>
      <p:sp>
        <p:nvSpPr>
          <p:cNvPr id="162819" name="Rectangle 3"/>
          <p:cNvSpPr>
            <a:spLocks noGrp="1" noChangeArrowheads="1"/>
          </p:cNvSpPr>
          <p:nvPr>
            <p:ph type="body" idx="1"/>
          </p:nvPr>
        </p:nvSpPr>
        <p:spPr/>
        <p:txBody>
          <a:bodyPr/>
          <a:lstStyle/>
          <a:p>
            <a:r>
              <a:rPr lang="pl-PL" sz="2400" b="1"/>
              <a:t>Gryzonie</a:t>
            </a:r>
            <a:r>
              <a:rPr lang="pl-PL" sz="2400"/>
              <a:t> – szczególnie niebezpieczne dla instalacji w piwnicach, kanalizacji</a:t>
            </a:r>
          </a:p>
          <a:p>
            <a:r>
              <a:rPr lang="pl-PL" sz="2400" b="1"/>
              <a:t>Temperatura</a:t>
            </a:r>
            <a:r>
              <a:rPr lang="pl-PL" sz="2400"/>
              <a:t> – zmiany temperatury prowadzą do zmiany długości kabli miedzianych</a:t>
            </a:r>
          </a:p>
          <a:p>
            <a:r>
              <a:rPr lang="pl-PL" sz="2400" b="1"/>
              <a:t>Chemia</a:t>
            </a:r>
            <a:r>
              <a:rPr lang="pl-PL" sz="2400"/>
              <a:t> – substancje żrące mogę zniszczyć okablowanie</a:t>
            </a:r>
          </a:p>
          <a:p>
            <a:r>
              <a:rPr lang="pl-PL" sz="2400" b="1"/>
              <a:t>Wilgotność</a:t>
            </a:r>
            <a:r>
              <a:rPr lang="pl-PL" sz="2400"/>
              <a:t> – należy zapewnić warunki pracy wymagane przez producentów</a:t>
            </a:r>
          </a:p>
          <a:p>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102</a:t>
            </a:fld>
            <a:endParaRPr lang="pl-PL"/>
          </a:p>
        </p:txBody>
      </p:sp>
    </p:spTree>
    <p:extLst>
      <p:ext uri="{BB962C8B-B14F-4D97-AF65-F5344CB8AC3E}">
        <p14:creationId xmlns:p14="http://schemas.microsoft.com/office/powerpoint/2010/main" val="1963659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fade">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fade">
                                      <p:cBhvr>
                                        <p:cTn id="12" dur="500"/>
                                        <p:tgtEl>
                                          <p:spTgt spid="162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2819">
                                            <p:txEl>
                                              <p:pRg st="2" end="2"/>
                                            </p:txEl>
                                          </p:spTgt>
                                        </p:tgtEl>
                                        <p:attrNameLst>
                                          <p:attrName>style.visibility</p:attrName>
                                        </p:attrNameLst>
                                      </p:cBhvr>
                                      <p:to>
                                        <p:strVal val="visible"/>
                                      </p:to>
                                    </p:set>
                                    <p:animEffect transition="in" filter="fade">
                                      <p:cBhvr>
                                        <p:cTn id="17" dur="500"/>
                                        <p:tgtEl>
                                          <p:spTgt spid="162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2819">
                                            <p:txEl>
                                              <p:pRg st="3" end="3"/>
                                            </p:txEl>
                                          </p:spTgt>
                                        </p:tgtEl>
                                        <p:attrNameLst>
                                          <p:attrName>style.visibility</p:attrName>
                                        </p:attrNameLst>
                                      </p:cBhvr>
                                      <p:to>
                                        <p:strVal val="visible"/>
                                      </p:to>
                                    </p:set>
                                    <p:animEffect transition="in" filter="fade">
                                      <p:cBhvr>
                                        <p:cTn id="22" dur="500"/>
                                        <p:tgtEl>
                                          <p:spTgt spid="162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pl-PL" sz="4000"/>
              <a:t>Mechaniczne zagrożenia dla okablowania</a:t>
            </a:r>
          </a:p>
        </p:txBody>
      </p:sp>
      <p:sp>
        <p:nvSpPr>
          <p:cNvPr id="163843" name="Rectangle 3"/>
          <p:cNvSpPr>
            <a:spLocks noGrp="1" noChangeArrowheads="1"/>
          </p:cNvSpPr>
          <p:nvPr>
            <p:ph type="body" idx="1"/>
          </p:nvPr>
        </p:nvSpPr>
        <p:spPr/>
        <p:txBody>
          <a:bodyPr/>
          <a:lstStyle/>
          <a:p>
            <a:r>
              <a:rPr lang="pl-PL" sz="2400" b="1" dirty="0"/>
              <a:t>Zgięcia</a:t>
            </a:r>
            <a:r>
              <a:rPr lang="pl-PL" sz="2400" dirty="0"/>
              <a:t> – w przypadku nadmiernego i częstego zgięcia przewód może pęknąć</a:t>
            </a:r>
          </a:p>
          <a:p>
            <a:r>
              <a:rPr lang="pl-PL" sz="2400" b="1" dirty="0"/>
              <a:t>Naprężenia</a:t>
            </a:r>
            <a:r>
              <a:rPr lang="pl-PL" sz="2400" dirty="0"/>
              <a:t> – przewód musi być ułożony swobodnie, aby jego konstrukcja nie była naruszona</a:t>
            </a:r>
          </a:p>
          <a:p>
            <a:r>
              <a:rPr lang="pl-PL" sz="2400" b="1" dirty="0"/>
              <a:t>Uderzenia</a:t>
            </a:r>
            <a:r>
              <a:rPr lang="pl-PL" sz="2400" dirty="0"/>
              <a:t> – dotyczy do kabli przyłączeniowych, które mogą być zahaczone podczas sprzątania</a:t>
            </a:r>
          </a:p>
          <a:p>
            <a:r>
              <a:rPr lang="pl-PL" sz="2400" b="1" dirty="0"/>
              <a:t>Skręcanie</a:t>
            </a:r>
            <a:r>
              <a:rPr lang="pl-PL" sz="2400" dirty="0"/>
              <a:t> – należy unikać niepotrzebnego oplatania okablowania</a:t>
            </a:r>
          </a:p>
          <a:p>
            <a:r>
              <a:rPr lang="pl-PL" sz="2400" b="1" dirty="0"/>
              <a:t>Pomyłki</a:t>
            </a:r>
            <a:r>
              <a:rPr lang="pl-PL" sz="2400" dirty="0"/>
              <a:t> – np. użytkownicy mylą gniazda RJ45 i RJ11</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103</a:t>
            </a:fld>
            <a:endParaRPr lang="pl-PL"/>
          </a:p>
        </p:txBody>
      </p:sp>
    </p:spTree>
    <p:extLst>
      <p:ext uri="{BB962C8B-B14F-4D97-AF65-F5344CB8AC3E}">
        <p14:creationId xmlns:p14="http://schemas.microsoft.com/office/powerpoint/2010/main" val="277350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fade">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fade">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fade">
                                      <p:cBhvr>
                                        <p:cTn id="17" dur="500"/>
                                        <p:tgtEl>
                                          <p:spTgt spid="163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63843">
                                            <p:txEl>
                                              <p:pRg st="3" end="3"/>
                                            </p:txEl>
                                          </p:spTgt>
                                        </p:tgtEl>
                                        <p:attrNameLst>
                                          <p:attrName>style.visibility</p:attrName>
                                        </p:attrNameLst>
                                      </p:cBhvr>
                                      <p:to>
                                        <p:strVal val="visible"/>
                                      </p:to>
                                    </p:set>
                                    <p:animEffect transition="in" filter="fade">
                                      <p:cBhvr>
                                        <p:cTn id="22" dur="500"/>
                                        <p:tgtEl>
                                          <p:spTgt spid="163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63843">
                                            <p:txEl>
                                              <p:pRg st="4" end="4"/>
                                            </p:txEl>
                                          </p:spTgt>
                                        </p:tgtEl>
                                        <p:attrNameLst>
                                          <p:attrName>style.visibility</p:attrName>
                                        </p:attrNameLst>
                                      </p:cBhvr>
                                      <p:to>
                                        <p:strVal val="visible"/>
                                      </p:to>
                                    </p:set>
                                    <p:animEffect transition="in" filter="fade">
                                      <p:cBhvr>
                                        <p:cTn id="27" dur="500"/>
                                        <p:tgtEl>
                                          <p:spTgt spid="16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pl-PL" sz="4000"/>
              <a:t>Skalowalność systemu okablowania </a:t>
            </a:r>
          </a:p>
        </p:txBody>
      </p:sp>
      <p:sp>
        <p:nvSpPr>
          <p:cNvPr id="165891" name="Rectangle 3"/>
          <p:cNvSpPr>
            <a:spLocks noGrp="1" noChangeArrowheads="1"/>
          </p:cNvSpPr>
          <p:nvPr>
            <p:ph type="body" idx="1"/>
          </p:nvPr>
        </p:nvSpPr>
        <p:spPr>
          <a:xfrm>
            <a:off x="457200" y="1600200"/>
            <a:ext cx="8229600" cy="4924425"/>
          </a:xfrm>
        </p:spPr>
        <p:txBody>
          <a:bodyPr/>
          <a:lstStyle/>
          <a:p>
            <a:r>
              <a:rPr lang="pl-PL" sz="2400"/>
              <a:t>Stuprocentowe wykorzystanie gniazd </a:t>
            </a:r>
            <a:r>
              <a:rPr lang="pl-PL" sz="2400" b="1"/>
              <a:t>nie jest</a:t>
            </a:r>
            <a:r>
              <a:rPr lang="pl-PL" sz="2400"/>
              <a:t> nigdy w rzeczywistości </a:t>
            </a:r>
            <a:r>
              <a:rPr lang="pl-PL" sz="2400" b="1"/>
              <a:t>realizowane</a:t>
            </a:r>
          </a:p>
          <a:p>
            <a:r>
              <a:rPr lang="pl-PL" sz="2400"/>
              <a:t>Mimo to należy pamiętać o planowaniu i implementowaniu systemu zgodnie zapotrzebowaniami określonymi powierzchnią biurową, aby </a:t>
            </a:r>
            <a:r>
              <a:rPr lang="pl-PL" sz="2400" b="1"/>
              <a:t>zmiany</a:t>
            </a:r>
            <a:r>
              <a:rPr lang="pl-PL" sz="2400"/>
              <a:t> związane ze zwiększeniem ilości pracowników lub relokacji stanowisk pracy </a:t>
            </a:r>
            <a:r>
              <a:rPr lang="pl-PL" sz="2400" b="1"/>
              <a:t>nie powodowały dodatkowych prac</a:t>
            </a:r>
            <a:r>
              <a:rPr lang="pl-PL" sz="2400"/>
              <a:t> związanych z układaniem kabli</a:t>
            </a:r>
          </a:p>
          <a:p>
            <a:r>
              <a:rPr lang="pl-PL" sz="2400" b="1"/>
              <a:t>Oszczędności</a:t>
            </a:r>
            <a:r>
              <a:rPr lang="pl-PL" sz="2400"/>
              <a:t>, które początkowo wynikają z okablowania według aktualnych potrzeb </a:t>
            </a:r>
            <a:r>
              <a:rPr lang="pl-PL" sz="2400" b="1"/>
              <a:t>są wątpliwe</a:t>
            </a:r>
            <a:r>
              <a:rPr lang="pl-PL" sz="2400"/>
              <a:t> biorąc pod uwagę późniejsze prace i koszty materiałów związane z rozbudową istniejącej sieci</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104</a:t>
            </a:fld>
            <a:endParaRPr lang="pl-PL"/>
          </a:p>
        </p:txBody>
      </p:sp>
    </p:spTree>
    <p:extLst>
      <p:ext uri="{BB962C8B-B14F-4D97-AF65-F5344CB8AC3E}">
        <p14:creationId xmlns:p14="http://schemas.microsoft.com/office/powerpoint/2010/main" val="4003429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fade">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fade">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fade">
                                      <p:cBhvr>
                                        <p:cTn id="17" dur="500"/>
                                        <p:tgtEl>
                                          <p:spTgt spid="165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pl-PL" sz="4000"/>
              <a:t>Uniwersalność systemu okablowania</a:t>
            </a:r>
          </a:p>
        </p:txBody>
      </p:sp>
      <p:sp>
        <p:nvSpPr>
          <p:cNvPr id="166915" name="Rectangle 3"/>
          <p:cNvSpPr>
            <a:spLocks noGrp="1" noChangeArrowheads="1"/>
          </p:cNvSpPr>
          <p:nvPr>
            <p:ph type="body" idx="1"/>
          </p:nvPr>
        </p:nvSpPr>
        <p:spPr/>
        <p:txBody>
          <a:bodyPr/>
          <a:lstStyle/>
          <a:p>
            <a:r>
              <a:rPr lang="pl-PL" sz="2400"/>
              <a:t>Uniwersalność oznacza zdolność sieci do </a:t>
            </a:r>
            <a:r>
              <a:rPr lang="pl-PL" sz="2400" b="1"/>
              <a:t>zaoferowania żądanej usługi</a:t>
            </a:r>
            <a:r>
              <a:rPr lang="pl-PL" sz="2400"/>
              <a:t> o określonej jakości w dowolnym gnieździe przyłączeniowym </a:t>
            </a:r>
          </a:p>
          <a:p>
            <a:r>
              <a:rPr lang="pl-PL" sz="2400"/>
              <a:t>Z tego względu wynika konieczność </a:t>
            </a:r>
            <a:r>
              <a:rPr lang="pl-PL" sz="2400" b="1"/>
              <a:t>jednolitego </a:t>
            </a:r>
            <a:r>
              <a:rPr lang="pl-PL" sz="2400"/>
              <a:t>okablowania kablami o takiej samej szerokości pasma, niezależnie od później wykorzystywanych usług</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105</a:t>
            </a:fld>
            <a:endParaRPr lang="pl-PL"/>
          </a:p>
        </p:txBody>
      </p:sp>
    </p:spTree>
    <p:extLst>
      <p:ext uri="{BB962C8B-B14F-4D97-AF65-F5344CB8AC3E}">
        <p14:creationId xmlns:p14="http://schemas.microsoft.com/office/powerpoint/2010/main" val="268469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fade">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fade">
                                      <p:cBhvr>
                                        <p:cTn id="12" dur="500"/>
                                        <p:tgtEl>
                                          <p:spTgt spid="166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pl-PL"/>
              <a:t>Okablowanie strukturalne - podsumowanie</a:t>
            </a:r>
          </a:p>
        </p:txBody>
      </p:sp>
      <p:sp>
        <p:nvSpPr>
          <p:cNvPr id="10243" name="Rectangle 3"/>
          <p:cNvSpPr>
            <a:spLocks noGrp="1" noChangeArrowheads="1"/>
          </p:cNvSpPr>
          <p:nvPr>
            <p:ph type="body" idx="1"/>
          </p:nvPr>
        </p:nvSpPr>
        <p:spPr>
          <a:xfrm>
            <a:off x="457200" y="1600200"/>
            <a:ext cx="8229600" cy="5068888"/>
          </a:xfrm>
        </p:spPr>
        <p:txBody>
          <a:bodyPr/>
          <a:lstStyle/>
          <a:p>
            <a:pPr>
              <a:lnSpc>
                <a:spcPct val="90000"/>
              </a:lnSpc>
            </a:pPr>
            <a:r>
              <a:rPr lang="pl-PL" sz="2400"/>
              <a:t>W sieciach komputerowych dane przesyłane są głównie dane w postaci </a:t>
            </a:r>
            <a:r>
              <a:rPr lang="pl-PL" sz="2400" b="1"/>
              <a:t>cyfrowej</a:t>
            </a:r>
            <a:endParaRPr lang="pl-PL" sz="2400"/>
          </a:p>
          <a:p>
            <a:pPr>
              <a:lnSpc>
                <a:spcPct val="90000"/>
              </a:lnSpc>
            </a:pPr>
            <a:r>
              <a:rPr lang="pl-PL" sz="2400"/>
              <a:t>Obecnie najszybciej rozwija się transmisja </a:t>
            </a:r>
            <a:r>
              <a:rPr lang="pl-PL" sz="2400" b="1"/>
              <a:t>bezprzewodowa</a:t>
            </a:r>
          </a:p>
          <a:p>
            <a:pPr>
              <a:lnSpc>
                <a:spcPct val="90000"/>
              </a:lnSpc>
            </a:pPr>
            <a:r>
              <a:rPr lang="pl-PL" sz="2400"/>
              <a:t>Okablowanie strukturalne jest zazwyczaj elementem </a:t>
            </a:r>
            <a:r>
              <a:rPr lang="pl-PL" sz="2400" b="1"/>
              <a:t>najrzadziej</a:t>
            </a:r>
            <a:r>
              <a:rPr lang="pl-PL" sz="2400"/>
              <a:t> zmienianym w całej sieci LAN</a:t>
            </a:r>
          </a:p>
          <a:p>
            <a:pPr>
              <a:lnSpc>
                <a:spcPct val="90000"/>
              </a:lnSpc>
            </a:pPr>
            <a:r>
              <a:rPr lang="pl-PL" sz="2400"/>
              <a:t>Dlatego wybierając konkretne rozwiązania techniczne należy uwzględnić </a:t>
            </a:r>
            <a:r>
              <a:rPr lang="pl-PL" sz="2400" b="1"/>
              <a:t>rozwój firmy</a:t>
            </a:r>
            <a:r>
              <a:rPr lang="pl-PL" sz="2400"/>
              <a:t> (instytucji) oraz </a:t>
            </a:r>
            <a:r>
              <a:rPr lang="pl-PL" sz="2400" b="1"/>
              <a:t>nowe technologie</a:t>
            </a:r>
          </a:p>
          <a:p>
            <a:pPr>
              <a:lnSpc>
                <a:spcPct val="90000"/>
              </a:lnSpc>
            </a:pPr>
            <a:r>
              <a:rPr lang="pl-PL" sz="2400"/>
              <a:t>Statystyki wskazują, że około 50% awarii sieci LAN dotyczy okablowania, więc należy </a:t>
            </a:r>
            <a:r>
              <a:rPr lang="pl-PL" sz="2400" b="1"/>
              <a:t>starannie i dokładnie</a:t>
            </a:r>
            <a:r>
              <a:rPr lang="pl-PL" sz="2400"/>
              <a:t> instalować okablowanie</a:t>
            </a:r>
          </a:p>
          <a:p>
            <a:pPr>
              <a:lnSpc>
                <a:spcPct val="90000"/>
              </a:lnSpc>
            </a:pPr>
            <a:r>
              <a:rPr lang="pl-PL" sz="2400"/>
              <a:t>Dla zapewnienia efektywnego działania systemu okablowania niezbędna jest </a:t>
            </a:r>
            <a:r>
              <a:rPr lang="pl-PL" sz="2400" b="1"/>
              <a:t>aktualna dokumentacja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106</a:t>
            </a:fld>
            <a:endParaRPr lang="pl-PL"/>
          </a:p>
        </p:txBody>
      </p:sp>
    </p:spTree>
    <p:extLst>
      <p:ext uri="{BB962C8B-B14F-4D97-AF65-F5344CB8AC3E}">
        <p14:creationId xmlns:p14="http://schemas.microsoft.com/office/powerpoint/2010/main" val="164118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b="1" dirty="0">
                <a:solidFill>
                  <a:schemeClr val="tx2"/>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107</a:t>
            </a:fld>
            <a:endParaRPr lang="pl-PL"/>
          </a:p>
        </p:txBody>
      </p:sp>
    </p:spTree>
    <p:extLst>
      <p:ext uri="{BB962C8B-B14F-4D97-AF65-F5344CB8AC3E}">
        <p14:creationId xmlns:p14="http://schemas.microsoft.com/office/powerpoint/2010/main" val="5680080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pl-PL"/>
              <a:t>Etap implementacji </a:t>
            </a:r>
          </a:p>
        </p:txBody>
      </p:sp>
      <p:sp>
        <p:nvSpPr>
          <p:cNvPr id="81923" name="Rectangle 3"/>
          <p:cNvSpPr>
            <a:spLocks noGrp="1" noChangeArrowheads="1"/>
          </p:cNvSpPr>
          <p:nvPr>
            <p:ph type="body" idx="1"/>
          </p:nvPr>
        </p:nvSpPr>
        <p:spPr/>
        <p:txBody>
          <a:bodyPr/>
          <a:lstStyle/>
          <a:p>
            <a:pPr eaLnBrk="1" hangingPunct="1"/>
            <a:r>
              <a:rPr lang="pl-PL" sz="2400"/>
              <a:t>Zaplanowanie procesu implementacji</a:t>
            </a:r>
          </a:p>
          <a:p>
            <a:pPr eaLnBrk="1" hangingPunct="1"/>
            <a:r>
              <a:rPr lang="pl-PL" sz="2400"/>
              <a:t>Instalacja sprzętu</a:t>
            </a:r>
          </a:p>
          <a:p>
            <a:pPr eaLnBrk="1" hangingPunct="1"/>
            <a:r>
              <a:rPr lang="pl-PL" sz="2400"/>
              <a:t>Przetestowanie systemu i oprogramowania</a:t>
            </a:r>
          </a:p>
          <a:p>
            <a:pPr eaLnBrk="1" hangingPunct="1"/>
            <a:r>
              <a:rPr lang="pl-PL" sz="2400"/>
              <a:t>Opracowanie dokumentacji</a:t>
            </a:r>
          </a:p>
          <a:p>
            <a:pPr eaLnBrk="1" hangingPunct="1"/>
            <a:r>
              <a:rPr lang="pl-PL" sz="2400"/>
              <a:t>Przeprowadzenie szkolenia pracowników</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108</a:t>
            </a:fld>
            <a:endParaRPr lang="pl-PL"/>
          </a:p>
        </p:txBody>
      </p:sp>
    </p:spTree>
    <p:extLst>
      <p:ext uri="{BB962C8B-B14F-4D97-AF65-F5344CB8AC3E}">
        <p14:creationId xmlns:p14="http://schemas.microsoft.com/office/powerpoint/2010/main" val="14585902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pl-PL" sz="4000"/>
              <a:t>Zaplanowanie procesu implementacji</a:t>
            </a:r>
          </a:p>
        </p:txBody>
      </p:sp>
      <p:sp>
        <p:nvSpPr>
          <p:cNvPr id="33795" name="Rectangle 3"/>
          <p:cNvSpPr>
            <a:spLocks noGrp="1" noChangeArrowheads="1"/>
          </p:cNvSpPr>
          <p:nvPr>
            <p:ph type="body" idx="1"/>
          </p:nvPr>
        </p:nvSpPr>
        <p:spPr/>
        <p:txBody>
          <a:bodyPr/>
          <a:lstStyle/>
          <a:p>
            <a:pPr eaLnBrk="1" hangingPunct="1"/>
            <a:r>
              <a:rPr lang="pl-PL" sz="2400"/>
              <a:t>Implementacja sieci powinna w jak najmniejszym stopniu wpływać na </a:t>
            </a:r>
            <a:r>
              <a:rPr lang="pl-PL" sz="2400" b="1"/>
              <a:t>bieżącą działalność</a:t>
            </a:r>
            <a:r>
              <a:rPr lang="pl-PL" sz="2400"/>
              <a:t> przedsiębiorstwa/instytucji</a:t>
            </a:r>
          </a:p>
          <a:p>
            <a:pPr eaLnBrk="1" hangingPunct="1"/>
            <a:r>
              <a:rPr lang="pl-PL" sz="2400"/>
              <a:t>Podczas planowania implementacji należy dokładnie zaplanować </a:t>
            </a:r>
            <a:r>
              <a:rPr lang="pl-PL" sz="2400" b="1"/>
              <a:t>harmonogram dostaw</a:t>
            </a:r>
            <a:r>
              <a:rPr lang="pl-PL" sz="2400"/>
              <a:t> sprzętu, elementów okablowania i oprogramowania</a:t>
            </a:r>
          </a:p>
          <a:p>
            <a:pPr eaLnBrk="1" hangingPunct="1"/>
            <a:r>
              <a:rPr lang="pl-PL" sz="2400"/>
              <a:t>W miarę możliwości powinno się przed procesem implementacji </a:t>
            </a:r>
            <a:r>
              <a:rPr lang="pl-PL" sz="2400" b="1"/>
              <a:t>przetestować</a:t>
            </a:r>
            <a:r>
              <a:rPr lang="pl-PL" sz="2400"/>
              <a:t> systemy informatyczne i oprogramowanie na nowym sprzęcie</a:t>
            </a:r>
          </a:p>
          <a:p>
            <a:pPr eaLnBrk="1" hangingPunct="1"/>
            <a:endParaRPr lang="pl-PL" sz="2400"/>
          </a:p>
          <a:p>
            <a:pPr eaLnBrk="1" hangingPunct="1"/>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109</a:t>
            </a:fld>
            <a:endParaRPr lang="pl-PL"/>
          </a:p>
        </p:txBody>
      </p:sp>
    </p:spTree>
    <p:extLst>
      <p:ext uri="{BB962C8B-B14F-4D97-AF65-F5344CB8AC3E}">
        <p14:creationId xmlns:p14="http://schemas.microsoft.com/office/powerpoint/2010/main" val="217069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fade">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fade">
                                      <p:cBhvr>
                                        <p:cTn id="1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l-PL" dirty="0"/>
              <a:t>Plan projektu (3)</a:t>
            </a:r>
          </a:p>
        </p:txBody>
      </p:sp>
      <p:sp>
        <p:nvSpPr>
          <p:cNvPr id="112643" name="Rectangle 3"/>
          <p:cNvSpPr>
            <a:spLocks noGrp="1" noChangeArrowheads="1"/>
          </p:cNvSpPr>
          <p:nvPr>
            <p:ph type="body" idx="1"/>
          </p:nvPr>
        </p:nvSpPr>
        <p:spPr>
          <a:xfrm>
            <a:off x="457200" y="1600200"/>
            <a:ext cx="8291513" cy="5257800"/>
          </a:xfrm>
        </p:spPr>
        <p:txBody>
          <a:bodyPr/>
          <a:lstStyle/>
          <a:p>
            <a:pPr eaLnBrk="1" hangingPunct="1">
              <a:lnSpc>
                <a:spcPct val="85000"/>
              </a:lnSpc>
              <a:buFontTx/>
              <a:buNone/>
            </a:pPr>
            <a:r>
              <a:rPr lang="pl-PL" sz="2400" b="1"/>
              <a:t>2. Inwentaryzacja sprzętu i infrastruktury dostępnej w przedsiębiorstwie</a:t>
            </a:r>
          </a:p>
          <a:p>
            <a:pPr eaLnBrk="1" hangingPunct="1">
              <a:lnSpc>
                <a:spcPct val="85000"/>
              </a:lnSpc>
            </a:pPr>
            <a:r>
              <a:rPr lang="pl-PL" sz="2400"/>
              <a:t>Zwymiarowane plany budynków</a:t>
            </a:r>
          </a:p>
          <a:p>
            <a:pPr eaLnBrk="1" hangingPunct="1">
              <a:lnSpc>
                <a:spcPct val="85000"/>
              </a:lnSpc>
            </a:pPr>
            <a:r>
              <a:rPr lang="pl-PL" sz="2400"/>
              <a:t>Zwymiarowana mapka terenowa pokazująca wzajemne rozmieszczenie budynków</a:t>
            </a:r>
          </a:p>
          <a:p>
            <a:pPr eaLnBrk="1" hangingPunct="1">
              <a:lnSpc>
                <a:spcPct val="85000"/>
              </a:lnSpc>
            </a:pPr>
            <a:r>
              <a:rPr lang="pl-PL" sz="2400"/>
              <a:t>Ogólne informacje na temat sieci energetycznej</a:t>
            </a:r>
          </a:p>
          <a:p>
            <a:pPr eaLnBrk="1" hangingPunct="1">
              <a:lnSpc>
                <a:spcPct val="85000"/>
              </a:lnSpc>
            </a:pPr>
            <a:r>
              <a:rPr lang="pl-PL" sz="2400"/>
              <a:t>Lokalizacja wydzielonych pomieszczeń na szafy krosownicze</a:t>
            </a:r>
          </a:p>
          <a:p>
            <a:pPr eaLnBrk="1" hangingPunct="1">
              <a:lnSpc>
                <a:spcPct val="85000"/>
              </a:lnSpc>
            </a:pPr>
            <a:r>
              <a:rPr lang="pl-PL" sz="2400"/>
              <a:t>Informacje o ewentualnych zakłóceniach elektromagnetycznych</a:t>
            </a:r>
          </a:p>
          <a:p>
            <a:pPr eaLnBrk="1" hangingPunct="1">
              <a:lnSpc>
                <a:spcPct val="85000"/>
              </a:lnSpc>
            </a:pPr>
            <a:r>
              <a:rPr lang="pl-PL" sz="2400"/>
              <a:t>Zestawienie posiadanego przez firmę sprzętu IT istotnego ze względu na projektowaną sieć</a:t>
            </a:r>
          </a:p>
          <a:p>
            <a:pPr eaLnBrk="1" hangingPunct="1">
              <a:lnSpc>
                <a:spcPct val="85000"/>
              </a:lnSpc>
            </a:pPr>
            <a:r>
              <a:rPr lang="pl-PL" sz="2400"/>
              <a:t>Zestawienie posiadanego przez firmę oprogramowania istotnego ze względu na projektowaną sieć</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a:t>
            </a:fld>
            <a:endParaRPr lang="pl-PL"/>
          </a:p>
        </p:txBody>
      </p:sp>
    </p:spTree>
    <p:extLst>
      <p:ext uri="{BB962C8B-B14F-4D97-AF65-F5344CB8AC3E}">
        <p14:creationId xmlns:p14="http://schemas.microsoft.com/office/powerpoint/2010/main" val="1331841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fade">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fade">
                                      <p:cBhvr>
                                        <p:cTn id="32" dur="500"/>
                                        <p:tgtEl>
                                          <p:spTgt spid="11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fade">
                                      <p:cBhvr>
                                        <p:cTn id="37" dur="500"/>
                                        <p:tgtEl>
                                          <p:spTgt spid="11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Effect transition="in" filter="fade">
                                      <p:cBhvr>
                                        <p:cTn id="42" dur="500"/>
                                        <p:tgtEl>
                                          <p:spTgt spid="112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pl-PL"/>
              <a:t>Instalacja sprzętu</a:t>
            </a:r>
          </a:p>
        </p:txBody>
      </p:sp>
      <p:sp>
        <p:nvSpPr>
          <p:cNvPr id="34819" name="Rectangle 3"/>
          <p:cNvSpPr>
            <a:spLocks noGrp="1" noChangeArrowheads="1"/>
          </p:cNvSpPr>
          <p:nvPr>
            <p:ph type="body" idx="1"/>
          </p:nvPr>
        </p:nvSpPr>
        <p:spPr/>
        <p:txBody>
          <a:bodyPr/>
          <a:lstStyle/>
          <a:p>
            <a:pPr eaLnBrk="1" hangingPunct="1"/>
            <a:r>
              <a:rPr lang="pl-PL" sz="2400"/>
              <a:t>Harmonogram instalacji okablowania i sprzętu należy dostosować do </a:t>
            </a:r>
            <a:r>
              <a:rPr lang="pl-PL" sz="2400" b="1"/>
              <a:t>bieżącej działalności</a:t>
            </a:r>
            <a:r>
              <a:rPr lang="pl-PL" sz="2400"/>
              <a:t> przedsiębiorstwa/instytucji</a:t>
            </a:r>
          </a:p>
          <a:p>
            <a:pPr eaLnBrk="1" hangingPunct="1"/>
            <a:r>
              <a:rPr lang="pl-PL" sz="2400"/>
              <a:t>Instalacja powinna się odbywać </a:t>
            </a:r>
            <a:r>
              <a:rPr lang="pl-PL" sz="2400" b="1"/>
              <a:t>zgodnie z dokumentacją</a:t>
            </a:r>
            <a:r>
              <a:rPr lang="pl-PL" sz="2400"/>
              <a:t> projektową</a:t>
            </a:r>
          </a:p>
          <a:p>
            <a:pPr eaLnBrk="1" hangingPunct="1"/>
            <a:r>
              <a:rPr lang="pl-PL" sz="2400"/>
              <a:t>W przypadku konieczności dokonania </a:t>
            </a:r>
            <a:r>
              <a:rPr lang="pl-PL" sz="2400" b="1"/>
              <a:t>zmian</a:t>
            </a:r>
            <a:r>
              <a:rPr lang="pl-PL" sz="2400"/>
              <a:t> w stosunku do projektu należy każda taką zmianę </a:t>
            </a:r>
            <a:r>
              <a:rPr lang="pl-PL" sz="2400" b="1"/>
              <a:t>dokładnie opisać i zdokumentować</a:t>
            </a:r>
          </a:p>
          <a:p>
            <a:pPr eaLnBrk="1" hangingPunct="1"/>
            <a:r>
              <a:rPr lang="pl-PL" sz="2400"/>
              <a:t>Gwarancją </a:t>
            </a:r>
            <a:r>
              <a:rPr lang="pl-PL" sz="2400" b="1"/>
              <a:t>wysokiej jakości</a:t>
            </a:r>
            <a:r>
              <a:rPr lang="pl-PL" sz="2400"/>
              <a:t> wykonanej pracy jest </a:t>
            </a:r>
            <a:r>
              <a:rPr lang="pl-PL" sz="2400" b="1"/>
              <a:t>system kontroli</a:t>
            </a:r>
            <a:r>
              <a:rPr lang="pl-PL" sz="2400"/>
              <a:t>, odpowiednie przygotowanie i </a:t>
            </a:r>
            <a:r>
              <a:rPr lang="pl-PL" sz="2400" b="1"/>
              <a:t>przeszkolenie </a:t>
            </a:r>
            <a:r>
              <a:rPr lang="pl-PL" sz="2400"/>
              <a:t>instalatorów, </a:t>
            </a:r>
            <a:r>
              <a:rPr lang="pl-PL" sz="2400" b="1"/>
              <a:t>certyfikaty</a:t>
            </a:r>
            <a:r>
              <a:rPr lang="pl-PL" sz="2400"/>
              <a:t> uzyskane przez firmę instalującą sieć</a:t>
            </a:r>
          </a:p>
          <a:p>
            <a:pPr eaLnBrk="1" hangingPunct="1">
              <a:lnSpc>
                <a:spcPct val="80000"/>
              </a:lnSpc>
            </a:pPr>
            <a:endParaRPr lang="pl-PL" sz="2400"/>
          </a:p>
          <a:p>
            <a:pPr eaLnBrk="1" hangingPunct="1">
              <a:lnSpc>
                <a:spcPct val="80000"/>
              </a:lnSpc>
            </a:pPr>
            <a:endParaRPr lang="pl-PL" sz="2800"/>
          </a:p>
        </p:txBody>
      </p:sp>
      <p:sp>
        <p:nvSpPr>
          <p:cNvPr id="2" name="Symbol zastępczy numeru slajdu 1"/>
          <p:cNvSpPr>
            <a:spLocks noGrp="1"/>
          </p:cNvSpPr>
          <p:nvPr>
            <p:ph type="sldNum" sz="quarter" idx="12"/>
          </p:nvPr>
        </p:nvSpPr>
        <p:spPr/>
        <p:txBody>
          <a:bodyPr/>
          <a:lstStyle/>
          <a:p>
            <a:fld id="{0ADD4248-F14B-480A-B11E-3E62FE18A6A2}" type="slidenum">
              <a:rPr lang="pl-PL" smtClean="0"/>
              <a:t>110</a:t>
            </a:fld>
            <a:endParaRPr lang="pl-PL"/>
          </a:p>
        </p:txBody>
      </p:sp>
    </p:spTree>
    <p:extLst>
      <p:ext uri="{BB962C8B-B14F-4D97-AF65-F5344CB8AC3E}">
        <p14:creationId xmlns:p14="http://schemas.microsoft.com/office/powerpoint/2010/main" val="141148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fade">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pl-PL" sz="4000"/>
              <a:t>Przetestowanie systemu i oprogramowania</a:t>
            </a:r>
          </a:p>
        </p:txBody>
      </p:sp>
      <p:sp>
        <p:nvSpPr>
          <p:cNvPr id="35843" name="Rectangle 3"/>
          <p:cNvSpPr>
            <a:spLocks noGrp="1" noChangeArrowheads="1"/>
          </p:cNvSpPr>
          <p:nvPr>
            <p:ph type="body" idx="1"/>
          </p:nvPr>
        </p:nvSpPr>
        <p:spPr>
          <a:xfrm>
            <a:off x="457200" y="1600200"/>
            <a:ext cx="8229600" cy="4852988"/>
          </a:xfrm>
        </p:spPr>
        <p:txBody>
          <a:bodyPr/>
          <a:lstStyle/>
          <a:p>
            <a:pPr eaLnBrk="1" hangingPunct="1"/>
            <a:r>
              <a:rPr lang="pl-PL" sz="2400"/>
              <a:t>Po zainstalowaniu nowej sieci należy wykonać </a:t>
            </a:r>
            <a:r>
              <a:rPr lang="pl-PL" sz="2400" b="1"/>
              <a:t>testy</a:t>
            </a:r>
            <a:r>
              <a:rPr lang="pl-PL" sz="2400"/>
              <a:t> sprawdzające czy </a:t>
            </a:r>
            <a:r>
              <a:rPr lang="pl-PL" sz="2400" b="1"/>
              <a:t>wydajność</a:t>
            </a:r>
            <a:r>
              <a:rPr lang="pl-PL" sz="2400"/>
              <a:t> systemu jest zgodna z założeniami</a:t>
            </a:r>
          </a:p>
          <a:p>
            <a:pPr eaLnBrk="1" hangingPunct="1"/>
            <a:r>
              <a:rPr lang="pl-PL" sz="2400"/>
              <a:t>Testy </a:t>
            </a:r>
            <a:r>
              <a:rPr lang="pl-PL" sz="2400" b="1"/>
              <a:t>systemu okablowania</a:t>
            </a:r>
            <a:r>
              <a:rPr lang="pl-PL" sz="2400"/>
              <a:t> powinny sprawdzać parametry transmisyjne</a:t>
            </a:r>
          </a:p>
          <a:p>
            <a:pPr eaLnBrk="1" hangingPunct="1"/>
            <a:r>
              <a:rPr lang="pl-PL" sz="2400"/>
              <a:t>Testy </a:t>
            </a:r>
            <a:r>
              <a:rPr lang="pl-PL" sz="2400" b="1"/>
              <a:t>urządzeń sieciowych</a:t>
            </a:r>
            <a:r>
              <a:rPr lang="pl-PL" sz="2400"/>
              <a:t> powinny sprawdzać przepustowość sieci, zgodność konfiguracji z polityką bezpieczeństwa</a:t>
            </a:r>
          </a:p>
          <a:p>
            <a:pPr eaLnBrk="1" hangingPunct="1"/>
            <a:r>
              <a:rPr lang="pl-PL" sz="2400"/>
              <a:t>Testy </a:t>
            </a:r>
            <a:r>
              <a:rPr lang="pl-PL" sz="2400" b="1"/>
              <a:t>oprogramowania</a:t>
            </a:r>
            <a:r>
              <a:rPr lang="pl-PL" sz="2400"/>
              <a:t> powinny sprawdzać czy w nowej sieci aplikacje biznesowe i inne działają prawidłowo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111</a:t>
            </a:fld>
            <a:endParaRPr lang="pl-PL"/>
          </a:p>
        </p:txBody>
      </p:sp>
    </p:spTree>
    <p:extLst>
      <p:ext uri="{BB962C8B-B14F-4D97-AF65-F5344CB8AC3E}">
        <p14:creationId xmlns:p14="http://schemas.microsoft.com/office/powerpoint/2010/main" val="2957169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fade">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fade">
                                      <p:cBhvr>
                                        <p:cTn id="22" dur="5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pPr eaLnBrk="1" hangingPunct="1"/>
            <a:r>
              <a:rPr lang="pl-PL" dirty="0"/>
              <a:t>Promocja</a:t>
            </a:r>
          </a:p>
        </p:txBody>
      </p:sp>
      <p:sp>
        <p:nvSpPr>
          <p:cNvPr id="36867" name="Rectangle 3"/>
          <p:cNvSpPr>
            <a:spLocks noGrp="1" noChangeArrowheads="1"/>
          </p:cNvSpPr>
          <p:nvPr>
            <p:ph type="body" idx="1"/>
          </p:nvPr>
        </p:nvSpPr>
        <p:spPr>
          <a:xfrm>
            <a:off x="457200" y="1600200"/>
            <a:ext cx="8229600" cy="4997450"/>
          </a:xfrm>
        </p:spPr>
        <p:txBody>
          <a:bodyPr/>
          <a:lstStyle/>
          <a:p>
            <a:pPr eaLnBrk="1" hangingPunct="1"/>
            <a:r>
              <a:rPr lang="pl-PL" sz="2400" dirty="0"/>
              <a:t>Nowy system teleinformatyczny ma na celu </a:t>
            </a:r>
            <a:r>
              <a:rPr lang="pl-PL" sz="2400" b="1" dirty="0"/>
              <a:t>usprawnienie działania</a:t>
            </a:r>
            <a:r>
              <a:rPr lang="pl-PL" sz="2400" dirty="0"/>
              <a:t> przedsiębiorstwa/instytucji oraz </a:t>
            </a:r>
            <a:r>
              <a:rPr lang="pl-PL" sz="2400" b="1" dirty="0"/>
              <a:t>podniesienie bezpieczeństwa</a:t>
            </a:r>
          </a:p>
          <a:p>
            <a:pPr eaLnBrk="1" hangingPunct="1"/>
            <a:r>
              <a:rPr lang="pl-PL" sz="2400" dirty="0"/>
              <a:t>Ważne jest poprzez odpowiedni </a:t>
            </a:r>
            <a:r>
              <a:rPr lang="pl-PL" sz="2400" b="1" dirty="0"/>
              <a:t>marketing</a:t>
            </a:r>
            <a:r>
              <a:rPr lang="pl-PL" sz="2400" dirty="0"/>
              <a:t> przekonać zarząd i pracowników do konieczności wprowadzenia nowych rozwiązań sieciowych pokazując </a:t>
            </a:r>
            <a:r>
              <a:rPr lang="pl-PL" sz="2400" b="1" dirty="0"/>
              <a:t>korzyści wynikające z wdrożenia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112</a:t>
            </a:fld>
            <a:endParaRPr lang="pl-PL"/>
          </a:p>
        </p:txBody>
      </p:sp>
    </p:spTree>
    <p:extLst>
      <p:ext uri="{BB962C8B-B14F-4D97-AF65-F5344CB8AC3E}">
        <p14:creationId xmlns:p14="http://schemas.microsoft.com/office/powerpoint/2010/main" val="3037817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pPr eaLnBrk="1" hangingPunct="1"/>
            <a:r>
              <a:rPr lang="pl-PL" sz="4000"/>
              <a:t>Przeprowadzenie szkolenia pracowników</a:t>
            </a:r>
          </a:p>
        </p:txBody>
      </p:sp>
      <p:sp>
        <p:nvSpPr>
          <p:cNvPr id="36867" name="Rectangle 3"/>
          <p:cNvSpPr>
            <a:spLocks noGrp="1" noChangeArrowheads="1"/>
          </p:cNvSpPr>
          <p:nvPr>
            <p:ph type="body" idx="1"/>
          </p:nvPr>
        </p:nvSpPr>
        <p:spPr>
          <a:xfrm>
            <a:off x="457200" y="1600200"/>
            <a:ext cx="8229600" cy="4997450"/>
          </a:xfrm>
        </p:spPr>
        <p:txBody>
          <a:bodyPr/>
          <a:lstStyle/>
          <a:p>
            <a:pPr eaLnBrk="1" hangingPunct="1"/>
            <a:r>
              <a:rPr lang="pl-PL" sz="2400" dirty="0"/>
              <a:t>Dla osiągnięcia zakładanych korzyści niezbędne jest </a:t>
            </a:r>
            <a:r>
              <a:rPr lang="pl-PL" sz="2400" b="1" dirty="0"/>
              <a:t>przygotowanie pracowników</a:t>
            </a:r>
            <a:r>
              <a:rPr lang="pl-PL" sz="2400" dirty="0"/>
              <a:t> do korzystania z nowego systemu</a:t>
            </a:r>
          </a:p>
          <a:p>
            <a:pPr eaLnBrk="1" hangingPunct="1"/>
            <a:r>
              <a:rPr lang="pl-PL" sz="2400" b="1" dirty="0"/>
              <a:t>Szkolenia</a:t>
            </a:r>
            <a:r>
              <a:rPr lang="pl-PL" sz="2400" dirty="0"/>
              <a:t> powinny być przygotowane pod </a:t>
            </a:r>
            <a:r>
              <a:rPr lang="pl-PL" sz="2400" b="1" dirty="0"/>
              <a:t>konkretne stanowiska pracy</a:t>
            </a:r>
          </a:p>
          <a:p>
            <a:pPr eaLnBrk="1" hangingPunct="1"/>
            <a:r>
              <a:rPr lang="pl-PL" sz="2400" dirty="0"/>
              <a:t>Pracownicy powinni po szkoleniu otrzymać </a:t>
            </a:r>
            <a:r>
              <a:rPr lang="pl-PL" sz="2400" b="1" dirty="0"/>
              <a:t>materiały</a:t>
            </a:r>
            <a:r>
              <a:rPr lang="pl-PL" sz="2400" dirty="0"/>
              <a:t> ułatwiające im pracę w systemie</a:t>
            </a:r>
          </a:p>
          <a:p>
            <a:pPr eaLnBrk="1" hangingPunct="1"/>
            <a:r>
              <a:rPr lang="pl-PL" sz="2400" dirty="0"/>
              <a:t>Po szkoleniu powinno się przeprowadzić </a:t>
            </a:r>
            <a:r>
              <a:rPr lang="pl-PL" sz="2400" b="1" dirty="0"/>
              <a:t>testy</a:t>
            </a:r>
            <a:r>
              <a:rPr lang="pl-PL" sz="2400" dirty="0"/>
              <a:t> sprawdzające wiedzę i umiejętności pracowników</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113</a:t>
            </a:fld>
            <a:endParaRPr lang="pl-PL"/>
          </a:p>
        </p:txBody>
      </p:sp>
    </p:spTree>
    <p:extLst>
      <p:ext uri="{BB962C8B-B14F-4D97-AF65-F5344CB8AC3E}">
        <p14:creationId xmlns:p14="http://schemas.microsoft.com/office/powerpoint/2010/main" val="149586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pl-PL" dirty="0"/>
              <a:t>Etap wdrożenia</a:t>
            </a:r>
          </a:p>
        </p:txBody>
      </p:sp>
      <p:sp>
        <p:nvSpPr>
          <p:cNvPr id="87043" name="Rectangle 3"/>
          <p:cNvSpPr>
            <a:spLocks noGrp="1" noChangeArrowheads="1"/>
          </p:cNvSpPr>
          <p:nvPr>
            <p:ph type="body" idx="1"/>
          </p:nvPr>
        </p:nvSpPr>
        <p:spPr/>
        <p:txBody>
          <a:bodyPr/>
          <a:lstStyle/>
          <a:p>
            <a:pPr eaLnBrk="1" hangingPunct="1"/>
            <a:r>
              <a:rPr lang="pl-PL" sz="2400"/>
              <a:t>Przejście do nowego systemu</a:t>
            </a:r>
          </a:p>
          <a:p>
            <a:pPr eaLnBrk="1" hangingPunct="1"/>
            <a:r>
              <a:rPr lang="pl-PL" sz="2400"/>
              <a:t>Czynności rutynowe</a:t>
            </a:r>
          </a:p>
          <a:p>
            <a:pPr eaLnBrk="1" hangingPunct="1"/>
            <a:r>
              <a:rPr lang="pl-PL" sz="2400"/>
              <a:t>Ocena wydajności systemu</a:t>
            </a:r>
          </a:p>
          <a:p>
            <a:pPr eaLnBrk="1" hangingPunct="1"/>
            <a:r>
              <a:rPr lang="pl-PL" sz="2400"/>
              <a:t>Wprowadzenie zmian w systemie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114</a:t>
            </a:fld>
            <a:endParaRPr lang="pl-PL"/>
          </a:p>
        </p:txBody>
      </p:sp>
    </p:spTree>
    <p:extLst>
      <p:ext uri="{BB962C8B-B14F-4D97-AF65-F5344CB8AC3E}">
        <p14:creationId xmlns:p14="http://schemas.microsoft.com/office/powerpoint/2010/main" val="34530110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pl-PL"/>
              <a:t>Przejście do nowego systemu</a:t>
            </a:r>
          </a:p>
        </p:txBody>
      </p:sp>
      <p:sp>
        <p:nvSpPr>
          <p:cNvPr id="38915" name="Rectangle 3"/>
          <p:cNvSpPr>
            <a:spLocks noGrp="1" noChangeArrowheads="1"/>
          </p:cNvSpPr>
          <p:nvPr>
            <p:ph type="body" idx="1"/>
          </p:nvPr>
        </p:nvSpPr>
        <p:spPr>
          <a:xfrm>
            <a:off x="457200" y="1600200"/>
            <a:ext cx="8229600" cy="4997450"/>
          </a:xfrm>
        </p:spPr>
        <p:txBody>
          <a:bodyPr/>
          <a:lstStyle/>
          <a:p>
            <a:pPr eaLnBrk="1" hangingPunct="1"/>
            <a:r>
              <a:rPr lang="pl-PL" sz="2400" dirty="0"/>
              <a:t>Przejście do nowego systemu można przeprowadzić </a:t>
            </a:r>
            <a:r>
              <a:rPr lang="pl-PL" sz="2400" b="1" dirty="0"/>
              <a:t>etapami</a:t>
            </a:r>
          </a:p>
          <a:p>
            <a:pPr eaLnBrk="1" hangingPunct="1"/>
            <a:r>
              <a:rPr lang="pl-PL" sz="2400" dirty="0"/>
              <a:t>Umożliwia to </a:t>
            </a:r>
            <a:r>
              <a:rPr lang="pl-PL" sz="2400" b="1" dirty="0"/>
              <a:t>rozłożenie kosztów</a:t>
            </a:r>
            <a:r>
              <a:rPr lang="pl-PL" sz="2400" dirty="0"/>
              <a:t> w czasie oraz </a:t>
            </a:r>
            <a:r>
              <a:rPr lang="pl-PL" sz="2400" b="1" dirty="0"/>
              <a:t>zebranie doświadczeń</a:t>
            </a:r>
            <a:r>
              <a:rPr lang="pl-PL" sz="2400" dirty="0"/>
              <a:t> przed kolejnymi etapami</a:t>
            </a:r>
          </a:p>
          <a:p>
            <a:pPr eaLnBrk="1" hangingPunct="1"/>
            <a:r>
              <a:rPr lang="pl-PL" sz="2400" dirty="0"/>
              <a:t>Oznacza to </a:t>
            </a:r>
            <a:r>
              <a:rPr lang="pl-PL" sz="2400"/>
              <a:t>jednak </a:t>
            </a:r>
            <a:r>
              <a:rPr lang="pl-PL" sz="2400" b="1"/>
              <a:t>dłuższy </a:t>
            </a:r>
            <a:r>
              <a:rPr lang="pl-PL" sz="2400" b="1" dirty="0"/>
              <a:t>czas</a:t>
            </a:r>
            <a:r>
              <a:rPr lang="pl-PL" sz="2400" dirty="0"/>
              <a:t> oczekiwania na ostateczny efekt zmian</a:t>
            </a:r>
          </a:p>
          <a:p>
            <a:pPr eaLnBrk="1" hangingPunct="1"/>
            <a:r>
              <a:rPr lang="pl-PL" sz="2400" b="1" dirty="0"/>
              <a:t>Jednoetapowe</a:t>
            </a:r>
            <a:r>
              <a:rPr lang="pl-PL" sz="2400" dirty="0"/>
              <a:t> przejście do nowego systemu pociąga </a:t>
            </a:r>
            <a:r>
              <a:rPr lang="pl-PL" sz="2400" b="1" dirty="0"/>
              <a:t>ryzyko </a:t>
            </a:r>
            <a:r>
              <a:rPr lang="pl-PL" sz="2400" dirty="0"/>
              <a:t>nieprawidłowej pracy systemu, więc powinno być bardzo starannie przygotowane</a:t>
            </a:r>
          </a:p>
          <a:p>
            <a:pPr eaLnBrk="1" hangingPunct="1"/>
            <a:r>
              <a:rPr lang="pl-PL" sz="2400" dirty="0"/>
              <a:t>W miarę możliwości można </a:t>
            </a:r>
            <a:r>
              <a:rPr lang="pl-PL" sz="2400" b="1" dirty="0"/>
              <a:t>pozostawić stary system</a:t>
            </a:r>
            <a:r>
              <a:rPr lang="pl-PL" sz="2400" dirty="0"/>
              <a:t> teleinformatyczny jako system </a:t>
            </a:r>
            <a:r>
              <a:rPr lang="pl-PL" sz="2400" b="1" dirty="0"/>
              <a:t>zapasowy </a:t>
            </a:r>
            <a:r>
              <a:rPr lang="pl-PL" sz="2400" dirty="0"/>
              <a:t>na wypadek awarii lub problemów z pracą nowego systemu</a:t>
            </a:r>
          </a:p>
          <a:p>
            <a:pPr eaLnBrk="1" hangingPunct="1">
              <a:lnSpc>
                <a:spcPct val="8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115</a:t>
            </a:fld>
            <a:endParaRPr lang="pl-PL"/>
          </a:p>
        </p:txBody>
      </p:sp>
    </p:spTree>
    <p:extLst>
      <p:ext uri="{BB962C8B-B14F-4D97-AF65-F5344CB8AC3E}">
        <p14:creationId xmlns:p14="http://schemas.microsoft.com/office/powerpoint/2010/main" val="3243090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fade">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fade">
                                      <p:cBhvr>
                                        <p:cTn id="22" dur="500"/>
                                        <p:tgtEl>
                                          <p:spTgt spid="38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fade">
                                      <p:cBhvr>
                                        <p:cTn id="2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pPr eaLnBrk="1" hangingPunct="1"/>
            <a:r>
              <a:rPr lang="pl-PL" sz="4000"/>
              <a:t>Czynności rutynowe i ocena wydajności systemu</a:t>
            </a:r>
          </a:p>
        </p:txBody>
      </p:sp>
      <p:sp>
        <p:nvSpPr>
          <p:cNvPr id="39939" name="Rectangle 3"/>
          <p:cNvSpPr>
            <a:spLocks noGrp="1" noChangeArrowheads="1"/>
          </p:cNvSpPr>
          <p:nvPr>
            <p:ph type="body" idx="1"/>
          </p:nvPr>
        </p:nvSpPr>
        <p:spPr>
          <a:xfrm>
            <a:off x="457200" y="1600200"/>
            <a:ext cx="8229600" cy="4781550"/>
          </a:xfrm>
        </p:spPr>
        <p:txBody>
          <a:bodyPr/>
          <a:lstStyle/>
          <a:p>
            <a:pPr eaLnBrk="1" hangingPunct="1"/>
            <a:r>
              <a:rPr lang="pl-PL" sz="2400" dirty="0"/>
              <a:t>Działający nowy system teleinformatyczny wymaga nieustannej </a:t>
            </a:r>
            <a:r>
              <a:rPr lang="pl-PL" sz="2400" b="1" dirty="0"/>
              <a:t>kontroli i administracji</a:t>
            </a:r>
          </a:p>
          <a:p>
            <a:pPr eaLnBrk="1" hangingPunct="1"/>
            <a:r>
              <a:rPr lang="pl-PL" sz="2400" b="1" dirty="0"/>
              <a:t>Analiza</a:t>
            </a:r>
            <a:r>
              <a:rPr lang="pl-PL" sz="2400" dirty="0"/>
              <a:t> pracy systemu oraz dane wynikające z oceny wydajności systemu umożliwiają </a:t>
            </a:r>
            <a:r>
              <a:rPr lang="pl-PL" sz="2400" b="1" dirty="0"/>
              <a:t>poprawienie</a:t>
            </a:r>
            <a:r>
              <a:rPr lang="pl-PL" sz="2400" dirty="0"/>
              <a:t> pewnych elementów systemu, np. konfiguracji urządzeń, strojenie </a:t>
            </a:r>
            <a:br>
              <a:rPr lang="pl-PL" sz="2400" dirty="0"/>
            </a:br>
            <a:r>
              <a:rPr lang="pl-PL" sz="2400" dirty="0"/>
              <a:t>(ang. </a:t>
            </a:r>
            <a:r>
              <a:rPr lang="en-US" sz="2400" i="1" dirty="0"/>
              <a:t>tuning</a:t>
            </a:r>
            <a:r>
              <a:rPr lang="pl-PL" sz="2400" dirty="0"/>
              <a:t>) parametrów systemów operacyjnych i innych systemów</a:t>
            </a:r>
          </a:p>
          <a:p>
            <a:pPr eaLnBrk="1" hangingPunct="1"/>
            <a:r>
              <a:rPr lang="pl-PL" sz="2400" dirty="0"/>
              <a:t>Czynności rutynowe dotyczą również usuwania bieżących </a:t>
            </a:r>
            <a:r>
              <a:rPr lang="pl-PL" sz="2400" b="1" dirty="0"/>
              <a:t>awarii i usterek</a:t>
            </a:r>
          </a:p>
          <a:p>
            <a:pPr eaLnBrk="1" hangingPunct="1"/>
            <a:r>
              <a:rPr lang="pl-PL" sz="2400" dirty="0"/>
              <a:t>Każda </a:t>
            </a:r>
            <a:r>
              <a:rPr lang="pl-PL" sz="2400" b="1" dirty="0"/>
              <a:t>zmiana</a:t>
            </a:r>
            <a:r>
              <a:rPr lang="pl-PL" sz="2400" dirty="0"/>
              <a:t> dokonana w systemie powinna być </a:t>
            </a:r>
            <a:r>
              <a:rPr lang="pl-PL" sz="2400" b="1" dirty="0"/>
              <a:t>odnotowana w dokumentacji</a:t>
            </a:r>
          </a:p>
          <a:p>
            <a:pPr eaLnBrk="1" hangingPunct="1">
              <a:lnSpc>
                <a:spcPct val="9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116</a:t>
            </a:fld>
            <a:endParaRPr lang="pl-PL"/>
          </a:p>
        </p:txBody>
      </p:sp>
    </p:spTree>
    <p:extLst>
      <p:ext uri="{BB962C8B-B14F-4D97-AF65-F5344CB8AC3E}">
        <p14:creationId xmlns:p14="http://schemas.microsoft.com/office/powerpoint/2010/main" val="161693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A5D65CF-AE07-435B-AB64-8356C6FABE97}"/>
              </a:ext>
            </a:extLst>
          </p:cNvPr>
          <p:cNvSpPr>
            <a:spLocks noGrp="1"/>
          </p:cNvSpPr>
          <p:nvPr>
            <p:ph type="title"/>
          </p:nvPr>
        </p:nvSpPr>
        <p:spPr/>
        <p:txBody>
          <a:bodyPr/>
          <a:lstStyle/>
          <a:p>
            <a:endParaRPr lang="pl-PL"/>
          </a:p>
        </p:txBody>
      </p:sp>
      <p:sp>
        <p:nvSpPr>
          <p:cNvPr id="4" name="Symbol zastępczy numeru slajdu 3">
            <a:extLst>
              <a:ext uri="{FF2B5EF4-FFF2-40B4-BE49-F238E27FC236}">
                <a16:creationId xmlns:a16="http://schemas.microsoft.com/office/drawing/2014/main" id="{FC17FFF7-7673-46AF-B7C4-C6FFAAE0A64D}"/>
              </a:ext>
            </a:extLst>
          </p:cNvPr>
          <p:cNvSpPr>
            <a:spLocks noGrp="1"/>
          </p:cNvSpPr>
          <p:nvPr>
            <p:ph type="sldNum" sz="quarter" idx="12"/>
          </p:nvPr>
        </p:nvSpPr>
        <p:spPr/>
        <p:txBody>
          <a:bodyPr/>
          <a:lstStyle/>
          <a:p>
            <a:fld id="{0ADD4248-F14B-480A-B11E-3E62FE18A6A2}" type="slidenum">
              <a:rPr lang="pl-PL" smtClean="0"/>
              <a:t>117</a:t>
            </a:fld>
            <a:endParaRPr lang="pl-PL"/>
          </a:p>
        </p:txBody>
      </p:sp>
      <p:pic>
        <p:nvPicPr>
          <p:cNvPr id="5" name="Picture 2" descr="D:\Materialy\Zdjecia, memy\Polacy_vs_Amerykanie.jpg">
            <a:extLst>
              <a:ext uri="{FF2B5EF4-FFF2-40B4-BE49-F238E27FC236}">
                <a16:creationId xmlns:a16="http://schemas.microsoft.com/office/drawing/2014/main" id="{812355CC-B88B-4E5F-BE01-BE7FD6E5FC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548680"/>
            <a:ext cx="5256584" cy="627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3851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pl-PL"/>
              <a:t>Wprowadzenie zmian w systemie</a:t>
            </a:r>
          </a:p>
        </p:txBody>
      </p:sp>
      <p:sp>
        <p:nvSpPr>
          <p:cNvPr id="40963" name="Rectangle 3"/>
          <p:cNvSpPr>
            <a:spLocks noGrp="1" noChangeArrowheads="1"/>
          </p:cNvSpPr>
          <p:nvPr>
            <p:ph type="body" idx="1"/>
          </p:nvPr>
        </p:nvSpPr>
        <p:spPr>
          <a:xfrm>
            <a:off x="457200" y="1600200"/>
            <a:ext cx="8229600" cy="4924425"/>
          </a:xfrm>
        </p:spPr>
        <p:txBody>
          <a:bodyPr/>
          <a:lstStyle/>
          <a:p>
            <a:pPr eaLnBrk="1" hangingPunct="1"/>
            <a:r>
              <a:rPr lang="pl-PL" sz="2400" b="1"/>
              <a:t>Modernizacja</a:t>
            </a:r>
            <a:r>
              <a:rPr lang="pl-PL" sz="2400"/>
              <a:t> systemu może być </a:t>
            </a:r>
            <a:r>
              <a:rPr lang="pl-PL" sz="2400" b="1"/>
              <a:t>spowodowana</a:t>
            </a:r>
            <a:r>
              <a:rPr lang="pl-PL" sz="2400"/>
              <a:t>: wzrostem obciążenia sieci, opiniami użytkowników, pojawieniem się nowych technologii i zmierzchem starych technologii</a:t>
            </a:r>
          </a:p>
          <a:p>
            <a:pPr eaLnBrk="1" hangingPunct="1"/>
            <a:r>
              <a:rPr lang="pl-PL" sz="2400"/>
              <a:t>Proces modernizacji sieci komputerowej jest </a:t>
            </a:r>
            <a:r>
              <a:rPr lang="pl-PL" sz="2400" b="1"/>
              <a:t>trudniejszy</a:t>
            </a:r>
            <a:r>
              <a:rPr lang="pl-PL" sz="2400"/>
              <a:t> od procesu budowania od podstaw nowej sieci, gdyż należy uwzględnić więcej ograniczeń</a:t>
            </a:r>
          </a:p>
          <a:p>
            <a:pPr eaLnBrk="1" hangingPunct="1"/>
            <a:r>
              <a:rPr lang="pl-PL" sz="2400"/>
              <a:t>W czasie modernizacji sieci może się pojawić tzw. </a:t>
            </a:r>
            <a:r>
              <a:rPr lang="pl-PL" sz="2400" b="1"/>
              <a:t>efekt fali</a:t>
            </a:r>
            <a:r>
              <a:rPr lang="pl-PL" sz="2400"/>
              <a:t>, jest to związane z tym, że zwiększając pasmo dla grupy roboczej możemy spowodować wzrost obciążenia w innym fragmencie sieci </a:t>
            </a:r>
          </a:p>
          <a:p>
            <a:pPr eaLnBrk="1" hangingPunct="1"/>
            <a:r>
              <a:rPr lang="pl-PL" sz="2400"/>
              <a:t>Modernizacja sieci jest procesem </a:t>
            </a:r>
            <a:r>
              <a:rPr lang="pl-PL" sz="2400" b="1"/>
              <a:t>cyklicznym</a:t>
            </a:r>
            <a:r>
              <a:rPr lang="pl-PL" sz="2400"/>
              <a:t>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118</a:t>
            </a:fld>
            <a:endParaRPr lang="pl-PL"/>
          </a:p>
        </p:txBody>
      </p:sp>
    </p:spTree>
    <p:extLst>
      <p:ext uri="{BB962C8B-B14F-4D97-AF65-F5344CB8AC3E}">
        <p14:creationId xmlns:p14="http://schemas.microsoft.com/office/powerpoint/2010/main" val="1951873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b="1" dirty="0">
                <a:solidFill>
                  <a:schemeClr val="tx2"/>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119</a:t>
            </a:fld>
            <a:endParaRPr lang="pl-PL"/>
          </a:p>
        </p:txBody>
      </p:sp>
    </p:spTree>
    <p:extLst>
      <p:ext uri="{BB962C8B-B14F-4D97-AF65-F5344CB8AC3E}">
        <p14:creationId xmlns:p14="http://schemas.microsoft.com/office/powerpoint/2010/main" val="56800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Plan projektu (4)</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buFontTx/>
              <a:buNone/>
            </a:pPr>
            <a:r>
              <a:rPr lang="pl-PL" sz="2400" b="1"/>
              <a:t>3. Analiza potrzeb użytkowników</a:t>
            </a:r>
            <a:endParaRPr lang="pl-PL" sz="2400" i="1"/>
          </a:p>
          <a:p>
            <a:pPr marL="358775" eaLnBrk="1" hangingPunct="1">
              <a:lnSpc>
                <a:spcPct val="85000"/>
              </a:lnSpc>
              <a:spcBef>
                <a:spcPts val="600"/>
              </a:spcBef>
            </a:pPr>
            <a:r>
              <a:rPr lang="pl-PL" sz="2400"/>
              <a:t>Liczba planowanych punktów abonenckich w poszczególnych pomieszczeniach (w tabeli)</a:t>
            </a:r>
          </a:p>
          <a:p>
            <a:pPr marL="358775" eaLnBrk="1" hangingPunct="1">
              <a:lnSpc>
                <a:spcPct val="85000"/>
              </a:lnSpc>
              <a:spcBef>
                <a:spcPts val="600"/>
              </a:spcBef>
            </a:pPr>
            <a:r>
              <a:rPr lang="pl-PL" sz="2400"/>
              <a:t>Oprogramowanie wykorzystywane w firmie</a:t>
            </a:r>
          </a:p>
          <a:p>
            <a:pPr marL="358775" eaLnBrk="1" hangingPunct="1">
              <a:lnSpc>
                <a:spcPct val="85000"/>
              </a:lnSpc>
              <a:spcBef>
                <a:spcPts val="600"/>
              </a:spcBef>
            </a:pPr>
            <a:r>
              <a:rPr lang="pl-PL" sz="2400"/>
              <a:t>Usługi sieciowe wykorzystywane lokalnie w firmie</a:t>
            </a:r>
          </a:p>
          <a:p>
            <a:pPr marL="358775" eaLnBrk="1" hangingPunct="1">
              <a:lnSpc>
                <a:spcPct val="85000"/>
              </a:lnSpc>
              <a:spcBef>
                <a:spcPts val="600"/>
              </a:spcBef>
            </a:pPr>
            <a:r>
              <a:rPr lang="pl-PL" sz="2400"/>
              <a:t>Usługi sieciowe wykorzystywane przez firmę w Internecie</a:t>
            </a:r>
          </a:p>
          <a:p>
            <a:pPr marL="358775" eaLnBrk="1" hangingPunct="1">
              <a:lnSpc>
                <a:spcPct val="85000"/>
              </a:lnSpc>
              <a:spcBef>
                <a:spcPts val="600"/>
              </a:spcBef>
            </a:pPr>
            <a:r>
              <a:rPr lang="pl-PL" sz="2400"/>
              <a:t>Wymagania dotyczące bezpieczeństwa (stopień ochrony)</a:t>
            </a:r>
          </a:p>
          <a:p>
            <a:pPr marL="358775" eaLnBrk="1" hangingPunct="1">
              <a:lnSpc>
                <a:spcPct val="85000"/>
              </a:lnSpc>
              <a:spcBef>
                <a:spcPts val="600"/>
              </a:spcBef>
            </a:pPr>
            <a:r>
              <a:rPr lang="pl-PL" sz="2400"/>
              <a:t>Plany rozwoju firmy (np. zmiana oprogramowania, wprowadzanie nowych usług), itd.</a:t>
            </a:r>
          </a:p>
          <a:p>
            <a:pPr marL="358775" eaLnBrk="1" hangingPunct="1">
              <a:lnSpc>
                <a:spcPct val="85000"/>
              </a:lnSpc>
              <a:spcBef>
                <a:spcPts val="600"/>
              </a:spcBef>
            </a:pPr>
            <a:r>
              <a:rPr lang="pl-PL" sz="2400"/>
              <a:t>Oszacowanie transferu danych wewnątrz sieci lokalnej i łącza do Internetu w obydwu kierunkach (upload i download) uwzględniając oprogramowanie oraz usługi wykorzystywane</a:t>
            </a:r>
          </a:p>
          <a:p>
            <a:pPr marL="358775" eaLnBrk="1" hangingPunct="1">
              <a:lnSpc>
                <a:spcPct val="85000"/>
              </a:lnSpc>
              <a:spcBef>
                <a:spcPts val="600"/>
              </a:spcBef>
            </a:pPr>
            <a:r>
              <a:rPr lang="pl-PL" sz="2400"/>
              <a:t>Ograniczenia projektu</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12</a:t>
            </a:fld>
            <a:endParaRPr lang="pl-PL"/>
          </a:p>
        </p:txBody>
      </p:sp>
    </p:spTree>
    <p:extLst>
      <p:ext uri="{BB962C8B-B14F-4D97-AF65-F5344CB8AC3E}">
        <p14:creationId xmlns:p14="http://schemas.microsoft.com/office/powerpoint/2010/main" val="2471137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fade">
                                      <p:cBhvr>
                                        <p:cTn id="12" dur="500"/>
                                        <p:tgtEl>
                                          <p:spTgt spid="11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fade">
                                      <p:cBhvr>
                                        <p:cTn id="17" dur="500"/>
                                        <p:tgtEl>
                                          <p:spTgt spid="114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fade">
                                      <p:cBhvr>
                                        <p:cTn id="22" dur="500"/>
                                        <p:tgtEl>
                                          <p:spTgt spid="114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fade">
                                      <p:cBhvr>
                                        <p:cTn id="27" dur="500"/>
                                        <p:tgtEl>
                                          <p:spTgt spid="1146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4691">
                                            <p:txEl>
                                              <p:pRg st="5" end="5"/>
                                            </p:txEl>
                                          </p:spTgt>
                                        </p:tgtEl>
                                        <p:attrNameLst>
                                          <p:attrName>style.visibility</p:attrName>
                                        </p:attrNameLst>
                                      </p:cBhvr>
                                      <p:to>
                                        <p:strVal val="visible"/>
                                      </p:to>
                                    </p:set>
                                    <p:animEffect transition="in" filter="fade">
                                      <p:cBhvr>
                                        <p:cTn id="32" dur="500"/>
                                        <p:tgtEl>
                                          <p:spTgt spid="1146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4691">
                                            <p:txEl>
                                              <p:pRg st="6" end="6"/>
                                            </p:txEl>
                                          </p:spTgt>
                                        </p:tgtEl>
                                        <p:attrNameLst>
                                          <p:attrName>style.visibility</p:attrName>
                                        </p:attrNameLst>
                                      </p:cBhvr>
                                      <p:to>
                                        <p:strVal val="visible"/>
                                      </p:to>
                                    </p:set>
                                    <p:animEffect transition="in" filter="fade">
                                      <p:cBhvr>
                                        <p:cTn id="37" dur="500"/>
                                        <p:tgtEl>
                                          <p:spTgt spid="1146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14691">
                                            <p:txEl>
                                              <p:pRg st="7" end="7"/>
                                            </p:txEl>
                                          </p:spTgt>
                                        </p:tgtEl>
                                        <p:attrNameLst>
                                          <p:attrName>style.visibility</p:attrName>
                                        </p:attrNameLst>
                                      </p:cBhvr>
                                      <p:to>
                                        <p:strVal val="visible"/>
                                      </p:to>
                                    </p:set>
                                    <p:animEffect transition="in" filter="fade">
                                      <p:cBhvr>
                                        <p:cTn id="42" dur="500"/>
                                        <p:tgtEl>
                                          <p:spTgt spid="1146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14691">
                                            <p:txEl>
                                              <p:pRg st="8" end="8"/>
                                            </p:txEl>
                                          </p:spTgt>
                                        </p:tgtEl>
                                        <p:attrNameLst>
                                          <p:attrName>style.visibility</p:attrName>
                                        </p:attrNameLst>
                                      </p:cBhvr>
                                      <p:to>
                                        <p:strVal val="visible"/>
                                      </p:to>
                                    </p:set>
                                    <p:animEffect transition="in" filter="fade">
                                      <p:cBhvr>
                                        <p:cTn id="47" dur="500"/>
                                        <p:tgtEl>
                                          <p:spTgt spid="1146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pl-PL" sz="4000" dirty="0"/>
              <a:t>Najnowsze trendy projektowania </a:t>
            </a:r>
            <a:br>
              <a:rPr lang="pl-PL" sz="4000" dirty="0"/>
            </a:br>
            <a:r>
              <a:rPr lang="pl-PL" sz="4000" dirty="0"/>
              <a:t>sieci LAN (1)</a:t>
            </a:r>
          </a:p>
        </p:txBody>
      </p:sp>
      <p:sp>
        <p:nvSpPr>
          <p:cNvPr id="66563" name="Rectangle 3"/>
          <p:cNvSpPr>
            <a:spLocks noGrp="1" noChangeArrowheads="1"/>
          </p:cNvSpPr>
          <p:nvPr>
            <p:ph type="body" idx="1"/>
          </p:nvPr>
        </p:nvSpPr>
        <p:spPr>
          <a:xfrm>
            <a:off x="457200" y="1600200"/>
            <a:ext cx="8229600" cy="4997450"/>
          </a:xfrm>
        </p:spPr>
        <p:txBody>
          <a:bodyPr/>
          <a:lstStyle/>
          <a:p>
            <a:pPr eaLnBrk="1" hangingPunct="1"/>
            <a:r>
              <a:rPr lang="pl-PL" sz="2400" dirty="0"/>
              <a:t>Czynniki </a:t>
            </a:r>
            <a:r>
              <a:rPr lang="pl-PL" sz="2400" b="1" dirty="0"/>
              <a:t>ekonomiczne</a:t>
            </a:r>
            <a:r>
              <a:rPr lang="pl-PL" sz="2400" dirty="0"/>
              <a:t> - cel budowy i stosowania sieci to ograniczanie kosztów działania przedsiębiorstwa</a:t>
            </a:r>
          </a:p>
          <a:p>
            <a:pPr eaLnBrk="1" hangingPunct="1"/>
            <a:r>
              <a:rPr lang="pl-PL" sz="2400" b="1" dirty="0"/>
              <a:t>Ekologia</a:t>
            </a:r>
            <a:r>
              <a:rPr lang="pl-PL" sz="2400" dirty="0"/>
              <a:t>, „zielone” urządzenia, zmniejszenie poboru prądu</a:t>
            </a:r>
          </a:p>
          <a:p>
            <a:pPr eaLnBrk="1" hangingPunct="1"/>
            <a:r>
              <a:rPr lang="pl-PL" sz="2400" dirty="0"/>
              <a:t>Powszechne stosowanie technologii </a:t>
            </a:r>
            <a:r>
              <a:rPr lang="pl-PL" sz="2400" b="1" dirty="0"/>
              <a:t>bezprzewodowych</a:t>
            </a:r>
            <a:r>
              <a:rPr lang="pl-PL" sz="2400" dirty="0"/>
              <a:t> </a:t>
            </a:r>
          </a:p>
          <a:p>
            <a:pPr eaLnBrk="1" hangingPunct="1"/>
            <a:r>
              <a:rPr lang="pl-PL" sz="2400" dirty="0"/>
              <a:t>Duża popularność </a:t>
            </a:r>
            <a:r>
              <a:rPr lang="pl-PL" sz="2400" b="1" dirty="0"/>
              <a:t>usług chmurowych</a:t>
            </a:r>
            <a:r>
              <a:rPr lang="pl-PL" sz="2400" dirty="0"/>
              <a:t> (ang. </a:t>
            </a:r>
            <a:r>
              <a:rPr lang="pl-PL" sz="2400" i="1" dirty="0" err="1"/>
              <a:t>cloud</a:t>
            </a:r>
            <a:r>
              <a:rPr lang="pl-PL" sz="2400" i="1" dirty="0"/>
              <a:t> </a:t>
            </a:r>
            <a:r>
              <a:rPr lang="pl-PL" sz="2400" i="1" dirty="0" err="1"/>
              <a:t>computing</a:t>
            </a:r>
            <a:r>
              <a:rPr lang="pl-PL" sz="2400" dirty="0"/>
              <a:t>)</a:t>
            </a:r>
          </a:p>
          <a:p>
            <a:r>
              <a:rPr lang="pl-PL" sz="2400" dirty="0"/>
              <a:t>Duże znaczenie ma </a:t>
            </a:r>
            <a:r>
              <a:rPr lang="pl-PL" sz="2400" b="1" dirty="0"/>
              <a:t>bezpieczeństwo i niezawodność</a:t>
            </a:r>
            <a:r>
              <a:rPr lang="pl-PL" sz="2400" dirty="0"/>
              <a:t> sieci</a:t>
            </a:r>
          </a:p>
          <a:p>
            <a:r>
              <a:rPr lang="pl-PL" sz="2400" dirty="0"/>
              <a:t>Wiele usług związanych z budową i utrzymaniem sieci jest oddawana w </a:t>
            </a:r>
            <a:r>
              <a:rPr lang="pl-PL" sz="2400" b="1" dirty="0"/>
              <a:t>outsourcing</a:t>
            </a:r>
          </a:p>
          <a:p>
            <a:r>
              <a:rPr lang="pl-PL" sz="2400" dirty="0"/>
              <a:t>Sieci są coraz bardziej </a:t>
            </a:r>
            <a:r>
              <a:rPr lang="pl-PL" sz="2400" b="1" dirty="0"/>
              <a:t>inteligentne</a:t>
            </a:r>
            <a:r>
              <a:rPr lang="pl-PL" sz="2400" dirty="0"/>
              <a:t>, więcej możliwości </a:t>
            </a:r>
            <a:r>
              <a:rPr lang="pl-PL" sz="2400" b="1" dirty="0"/>
              <a:t>zarządzania</a:t>
            </a:r>
            <a:r>
              <a:rPr lang="pl-PL" sz="2400" dirty="0"/>
              <a:t> siecią, </a:t>
            </a:r>
            <a:r>
              <a:rPr lang="pl-PL" sz="2400" b="1" dirty="0"/>
              <a:t>SDN (ang. </a:t>
            </a:r>
            <a:r>
              <a:rPr lang="pl-PL" sz="2400" b="1" i="1" dirty="0"/>
              <a:t>Software </a:t>
            </a:r>
            <a:r>
              <a:rPr lang="pl-PL" sz="2400" b="1" i="1" dirty="0" err="1"/>
              <a:t>Defined</a:t>
            </a:r>
            <a:r>
              <a:rPr lang="pl-PL" sz="2400" b="1" i="1" dirty="0"/>
              <a:t> Networking</a:t>
            </a:r>
            <a:r>
              <a:rPr lang="pl-PL" sz="2400" b="1" dirty="0"/>
              <a:t>)</a:t>
            </a:r>
          </a:p>
          <a:p>
            <a:pPr marL="0" indent="0">
              <a:buNone/>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120</a:t>
            </a:fld>
            <a:endParaRPr lang="pl-PL"/>
          </a:p>
        </p:txBody>
      </p:sp>
    </p:spTree>
    <p:extLst>
      <p:ext uri="{BB962C8B-B14F-4D97-AF65-F5344CB8AC3E}">
        <p14:creationId xmlns:p14="http://schemas.microsoft.com/office/powerpoint/2010/main" val="2906177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fade">
                                      <p:cBhvr>
                                        <p:cTn id="12" dur="500"/>
                                        <p:tgtEl>
                                          <p:spTgt spid="6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fade">
                                      <p:cBhvr>
                                        <p:cTn id="17" dur="500"/>
                                        <p:tgtEl>
                                          <p:spTgt spid="66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fade">
                                      <p:cBhvr>
                                        <p:cTn id="22" dur="500"/>
                                        <p:tgtEl>
                                          <p:spTgt spid="66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Effect transition="in" filter="fade">
                                      <p:cBhvr>
                                        <p:cTn id="27" dur="500"/>
                                        <p:tgtEl>
                                          <p:spTgt spid="66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Effect transition="in" filter="fade">
                                      <p:cBhvr>
                                        <p:cTn id="32" dur="500"/>
                                        <p:tgtEl>
                                          <p:spTgt spid="66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Effect transition="in" filter="fade">
                                      <p:cBhvr>
                                        <p:cTn id="37"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pPr eaLnBrk="1" hangingPunct="1"/>
            <a:r>
              <a:rPr lang="pl-PL" sz="4000" dirty="0"/>
              <a:t>Najnowsze trendy projektowania </a:t>
            </a:r>
            <a:br>
              <a:rPr lang="pl-PL" sz="4000" dirty="0"/>
            </a:br>
            <a:r>
              <a:rPr lang="pl-PL" sz="4000" dirty="0"/>
              <a:t>sieci LAN (2)</a:t>
            </a:r>
          </a:p>
        </p:txBody>
      </p:sp>
      <p:sp>
        <p:nvSpPr>
          <p:cNvPr id="67587" name="Rectangle 3"/>
          <p:cNvSpPr>
            <a:spLocks noGrp="1" noChangeArrowheads="1"/>
          </p:cNvSpPr>
          <p:nvPr>
            <p:ph type="body" idx="1"/>
          </p:nvPr>
        </p:nvSpPr>
        <p:spPr/>
        <p:txBody>
          <a:bodyPr>
            <a:normAutofit/>
          </a:bodyPr>
          <a:lstStyle/>
          <a:p>
            <a:r>
              <a:rPr lang="pl-PL" sz="2400" dirty="0"/>
              <a:t>Rosnąca popularność wirtualizacji, w tym koncepcja</a:t>
            </a:r>
            <a:r>
              <a:rPr lang="pl-PL" sz="2400" b="1" dirty="0"/>
              <a:t> NFV (ang. </a:t>
            </a:r>
            <a:r>
              <a:rPr lang="pl-PL" sz="2400" b="1" i="1" dirty="0"/>
              <a:t>Network </a:t>
            </a:r>
            <a:r>
              <a:rPr lang="pl-PL" sz="2400" b="1" i="1" dirty="0" err="1"/>
              <a:t>Function</a:t>
            </a:r>
            <a:r>
              <a:rPr lang="pl-PL" sz="2400" b="1" i="1" dirty="0"/>
              <a:t> </a:t>
            </a:r>
            <a:r>
              <a:rPr lang="pl-PL" sz="2400" b="1" i="1" dirty="0" err="1"/>
              <a:t>Virtualization</a:t>
            </a:r>
            <a:r>
              <a:rPr lang="pl-PL" sz="2400" b="1" dirty="0"/>
              <a:t>)</a:t>
            </a:r>
          </a:p>
          <a:p>
            <a:r>
              <a:rPr lang="pl-PL" sz="2400" b="1" i="1" dirty="0"/>
              <a:t>Network automation</a:t>
            </a:r>
            <a:r>
              <a:rPr lang="pl-PL" sz="2400" dirty="0"/>
              <a:t> to proces automatyzacji konfiguracji, zarządzania, testowania, wdrażania i obsługi urządzeń fizycznych i wirtualnych w sieci zgodny z podejściem </a:t>
            </a:r>
            <a:r>
              <a:rPr lang="pl-PL" sz="2400" b="1" i="1" dirty="0"/>
              <a:t>zero </a:t>
            </a:r>
            <a:r>
              <a:rPr lang="pl-PL" sz="2400" b="1" i="1" dirty="0" err="1"/>
              <a:t>touch</a:t>
            </a:r>
            <a:endParaRPr lang="pl-PL" sz="2400" b="1" i="1" dirty="0"/>
          </a:p>
          <a:p>
            <a:r>
              <a:rPr lang="pl-PL" sz="2400" dirty="0"/>
              <a:t>Stosowanie </a:t>
            </a:r>
            <a:r>
              <a:rPr lang="pl-PL" sz="2400" b="1" dirty="0"/>
              <a:t>analityki danych</a:t>
            </a:r>
            <a:r>
              <a:rPr lang="pl-PL" sz="2400" dirty="0"/>
              <a:t> o sieci z wykorzystaniem algorytmów </a:t>
            </a:r>
            <a:r>
              <a:rPr lang="pl-PL" sz="2400" b="1" dirty="0"/>
              <a:t>uczenia maszynowego (ang. </a:t>
            </a:r>
            <a:r>
              <a:rPr lang="pl-PL" sz="2400" b="1" i="1" dirty="0" err="1"/>
              <a:t>machine</a:t>
            </a:r>
            <a:r>
              <a:rPr lang="pl-PL" sz="2400" b="1" i="1" dirty="0"/>
              <a:t> learning</a:t>
            </a:r>
            <a:r>
              <a:rPr lang="pl-PL" sz="2400" b="1" dirty="0"/>
              <a:t>)</a:t>
            </a:r>
          </a:p>
          <a:p>
            <a:r>
              <a:rPr lang="pl-PL" sz="2400" b="1" dirty="0" err="1"/>
              <a:t>Intent-based</a:t>
            </a:r>
            <a:r>
              <a:rPr lang="pl-PL" sz="2400" b="1" dirty="0"/>
              <a:t> </a:t>
            </a:r>
            <a:r>
              <a:rPr lang="pl-PL" sz="2400" b="1" dirty="0" err="1"/>
              <a:t>networking</a:t>
            </a:r>
            <a:endParaRPr lang="pl-PL" sz="2400" b="1" dirty="0"/>
          </a:p>
          <a:p>
            <a:pPr eaLnBrk="1" hangingPunct="1"/>
            <a:r>
              <a:rPr lang="pl-PL" sz="2400" b="1" dirty="0"/>
              <a:t>Cyfrowy </a:t>
            </a:r>
            <a:r>
              <a:rPr lang="pl-PL" sz="2400" b="1" dirty="0" err="1"/>
              <a:t>bliżniak</a:t>
            </a:r>
            <a:r>
              <a:rPr lang="pl-PL" sz="2400" b="1" dirty="0"/>
              <a:t> (ang. </a:t>
            </a:r>
            <a:r>
              <a:rPr lang="pl-PL" sz="2400" b="1" i="1" dirty="0" err="1"/>
              <a:t>digital</a:t>
            </a:r>
            <a:r>
              <a:rPr lang="pl-PL" sz="2400" b="1" i="1" dirty="0"/>
              <a:t> </a:t>
            </a:r>
            <a:r>
              <a:rPr lang="pl-PL" sz="2400" b="1" i="1" dirty="0" err="1"/>
              <a:t>twin</a:t>
            </a:r>
            <a:r>
              <a:rPr lang="pl-PL" sz="2400" b="1" dirty="0"/>
              <a:t>)</a:t>
            </a:r>
          </a:p>
          <a:p>
            <a:pPr eaLnBrk="1" hangingPunct="1"/>
            <a:endParaRPr lang="pl-PL" sz="2400" b="1" dirty="0"/>
          </a:p>
          <a:p>
            <a:pPr eaLnBrk="1" hangingPunct="1"/>
            <a:endParaRPr lang="pl-PL" sz="2400" b="1"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121</a:t>
            </a:fld>
            <a:endParaRPr lang="pl-PL"/>
          </a:p>
        </p:txBody>
      </p:sp>
    </p:spTree>
    <p:extLst>
      <p:ext uri="{BB962C8B-B14F-4D97-AF65-F5344CB8AC3E}">
        <p14:creationId xmlns:p14="http://schemas.microsoft.com/office/powerpoint/2010/main" val="109542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fad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fade">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fade">
                                      <p:cBhvr>
                                        <p:cTn id="22" dur="500"/>
                                        <p:tgtEl>
                                          <p:spTgt spid="67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Effect transition="in" filter="fade">
                                      <p:cBhvr>
                                        <p:cTn id="27" dur="500"/>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b="1" dirty="0">
                <a:solidFill>
                  <a:schemeClr val="tx2"/>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122</a:t>
            </a:fld>
            <a:endParaRPr lang="pl-PL"/>
          </a:p>
        </p:txBody>
      </p:sp>
    </p:spTree>
    <p:extLst>
      <p:ext uri="{BB962C8B-B14F-4D97-AF65-F5344CB8AC3E}">
        <p14:creationId xmlns:p14="http://schemas.microsoft.com/office/powerpoint/2010/main" val="5680080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pl-PL"/>
              <a:t>Podsumowanie</a:t>
            </a:r>
          </a:p>
        </p:txBody>
      </p:sp>
      <p:sp>
        <p:nvSpPr>
          <p:cNvPr id="69635" name="Rectangle 3"/>
          <p:cNvSpPr>
            <a:spLocks noGrp="1" noChangeArrowheads="1"/>
          </p:cNvSpPr>
          <p:nvPr>
            <p:ph type="body" idx="1"/>
          </p:nvPr>
        </p:nvSpPr>
        <p:spPr/>
        <p:txBody>
          <a:bodyPr>
            <a:normAutofit lnSpcReduction="10000"/>
          </a:bodyPr>
          <a:lstStyle/>
          <a:p>
            <a:pPr eaLnBrk="1" hangingPunct="1"/>
            <a:r>
              <a:rPr lang="pl-PL" sz="2400" dirty="0"/>
              <a:t>Projekt sieci LAN powinien być realizowany według </a:t>
            </a:r>
            <a:r>
              <a:rPr lang="pl-PL" sz="2400" b="1" dirty="0"/>
              <a:t>zasad</a:t>
            </a:r>
            <a:r>
              <a:rPr lang="pl-PL" sz="2400" dirty="0"/>
              <a:t> obowiązujących przy realizacji projektów teleinformatycznych</a:t>
            </a:r>
          </a:p>
          <a:p>
            <a:pPr eaLnBrk="1" hangingPunct="1"/>
            <a:r>
              <a:rPr lang="pl-PL" sz="2400" dirty="0"/>
              <a:t>Najważniejszym powodem wdrażania sieci LAN są czynniki </a:t>
            </a:r>
            <a:r>
              <a:rPr lang="pl-PL" sz="2400" b="1" dirty="0"/>
              <a:t>ekonomiczne</a:t>
            </a:r>
            <a:endParaRPr lang="pl-PL" sz="2400" dirty="0"/>
          </a:p>
          <a:p>
            <a:pPr eaLnBrk="1" hangingPunct="1"/>
            <a:r>
              <a:rPr lang="pl-PL" sz="2400" dirty="0"/>
              <a:t>W czasie projektowania należy stosować </a:t>
            </a:r>
            <a:r>
              <a:rPr lang="pl-PL" sz="2400" b="1" dirty="0"/>
              <a:t>najnowsze rozwiązania</a:t>
            </a:r>
            <a:r>
              <a:rPr lang="pl-PL" sz="2400" dirty="0"/>
              <a:t> adekwatne do </a:t>
            </a:r>
            <a:r>
              <a:rPr lang="pl-PL" sz="2400" b="1" dirty="0"/>
              <a:t>potrzeb i budżetu</a:t>
            </a:r>
            <a:r>
              <a:rPr lang="pl-PL" sz="2400" dirty="0"/>
              <a:t> </a:t>
            </a:r>
          </a:p>
          <a:p>
            <a:pPr eaLnBrk="1" hangingPunct="1"/>
            <a:r>
              <a:rPr lang="pl-PL" sz="2400" dirty="0"/>
              <a:t>Ponieważ od sprawnego działania sieci LAN zależy praca przedsiębiorstwa (instytucji) ważne jest zapewnienie adekwatnego do potrzeb poziomu </a:t>
            </a:r>
            <a:r>
              <a:rPr lang="pl-PL" sz="2400" b="1" dirty="0"/>
              <a:t>bezpieczeństwa i niezawodności</a:t>
            </a:r>
          </a:p>
          <a:p>
            <a:endParaRPr lang="pl-PL" altLang="pl-PL" sz="2400" b="1" dirty="0">
              <a:solidFill>
                <a:srgbClr val="FF0000"/>
              </a:solidFill>
            </a:endParaRPr>
          </a:p>
          <a:p>
            <a:pPr marL="0" indent="0" algn="ctr">
              <a:buNone/>
            </a:pPr>
            <a:r>
              <a:rPr lang="pl-PL" altLang="pl-PL" sz="2400" b="1" dirty="0">
                <a:solidFill>
                  <a:srgbClr val="FF0000"/>
                </a:solidFill>
              </a:rPr>
              <a:t>Następny wykład: Bezprzewodowe sieci komputerowe</a:t>
            </a:r>
          </a:p>
          <a:p>
            <a:pPr eaLnBrk="1" hangingPunct="1"/>
            <a:endParaRPr lang="pl-PL" sz="2400" b="1" dirty="0"/>
          </a:p>
          <a:p>
            <a:pPr eaLnBrk="1" hangingPunct="1">
              <a:lnSpc>
                <a:spcPct val="8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123</a:t>
            </a:fld>
            <a:endParaRPr lang="pl-PL"/>
          </a:p>
        </p:txBody>
      </p:sp>
    </p:spTree>
    <p:extLst>
      <p:ext uri="{BB962C8B-B14F-4D97-AF65-F5344CB8AC3E}">
        <p14:creationId xmlns:p14="http://schemas.microsoft.com/office/powerpoint/2010/main" val="511962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fade">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fade">
                                      <p:cBhvr>
                                        <p:cTn id="17" dur="500"/>
                                        <p:tgtEl>
                                          <p:spTgt spid="6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fade">
                                      <p:cBhvr>
                                        <p:cTn id="22" dur="500"/>
                                        <p:tgtEl>
                                          <p:spTgt spid="696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Effect transition="in" filter="fade">
                                      <p:cBhvr>
                                        <p:cTn id="27" dur="500"/>
                                        <p:tgtEl>
                                          <p:spTgt spid="6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pl-PL"/>
              <a:t>Stopień ochrony sieci LAN</a:t>
            </a:r>
          </a:p>
        </p:txBody>
      </p:sp>
      <p:sp>
        <p:nvSpPr>
          <p:cNvPr id="25603" name="Rectangle 3"/>
          <p:cNvSpPr>
            <a:spLocks noGrp="1" noChangeArrowheads="1"/>
          </p:cNvSpPr>
          <p:nvPr>
            <p:ph type="body" idx="1"/>
          </p:nvPr>
        </p:nvSpPr>
        <p:spPr>
          <a:xfrm>
            <a:off x="457200" y="1600200"/>
            <a:ext cx="8229600" cy="4924425"/>
          </a:xfrm>
        </p:spPr>
        <p:txBody>
          <a:bodyPr/>
          <a:lstStyle/>
          <a:p>
            <a:pPr eaLnBrk="1" hangingPunct="1"/>
            <a:r>
              <a:rPr lang="pl-PL" sz="2400"/>
              <a:t>Określenie stopnia ochrony sieci LAN powinno wynikać z </a:t>
            </a:r>
            <a:r>
              <a:rPr lang="pl-PL" sz="2400" b="1"/>
              <a:t>polityki bezpieczeństwa</a:t>
            </a:r>
            <a:r>
              <a:rPr lang="pl-PL" sz="2400"/>
              <a:t> danej instytucji/przedsiębiorstwa</a:t>
            </a:r>
          </a:p>
          <a:p>
            <a:pPr eaLnBrk="1" hangingPunct="1"/>
            <a:r>
              <a:rPr lang="pl-PL" sz="2400"/>
              <a:t>Polityka bezpieczeństwa to </a:t>
            </a:r>
            <a:r>
              <a:rPr lang="pl-PL" sz="2400" b="1"/>
              <a:t>dokument</a:t>
            </a:r>
            <a:r>
              <a:rPr lang="pl-PL" sz="2400"/>
              <a:t> opisujący szereg zagadnień związanych z bezpieczeństwem, w tym także informacje dotyczące </a:t>
            </a:r>
            <a:r>
              <a:rPr lang="pl-PL" sz="2400" b="1"/>
              <a:t>systemów teleinformatycznych</a:t>
            </a:r>
          </a:p>
          <a:p>
            <a:pPr eaLnBrk="1" hangingPunct="1"/>
            <a:r>
              <a:rPr lang="pl-PL" sz="2400"/>
              <a:t>Wdrożenie </a:t>
            </a:r>
            <a:r>
              <a:rPr lang="pl-PL" sz="2400" b="1"/>
              <a:t>nowej sieci LAN</a:t>
            </a:r>
            <a:r>
              <a:rPr lang="pl-PL" sz="2400"/>
              <a:t> może wiązać się z potrzebą dokonania </a:t>
            </a:r>
            <a:r>
              <a:rPr lang="pl-PL" sz="2400" b="1"/>
              <a:t>zmian</a:t>
            </a:r>
            <a:r>
              <a:rPr lang="pl-PL" sz="2400"/>
              <a:t> w ramach polityki bezpieczeństwa</a:t>
            </a:r>
          </a:p>
          <a:p>
            <a:pPr eaLnBrk="1" hangingPunct="1"/>
            <a:r>
              <a:rPr lang="pl-PL" sz="2400"/>
              <a:t>W przypadku </a:t>
            </a:r>
            <a:r>
              <a:rPr lang="pl-PL" sz="2400" b="1"/>
              <a:t>braku</a:t>
            </a:r>
            <a:r>
              <a:rPr lang="pl-PL" sz="2400"/>
              <a:t> polityki bezpieczeństwa, należy zalecić </a:t>
            </a:r>
            <a:r>
              <a:rPr lang="pl-PL" sz="2400" b="1"/>
              <a:t>opracowanie</a:t>
            </a:r>
            <a:r>
              <a:rPr lang="pl-PL" sz="2400"/>
              <a:t> takiego dokumentu</a:t>
            </a:r>
          </a:p>
          <a:p>
            <a:pPr eaLnBrk="1" hangingPunct="1">
              <a:buFontTx/>
              <a:buNone/>
            </a:pP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13</a:t>
            </a:fld>
            <a:endParaRPr lang="pl-PL"/>
          </a:p>
        </p:txBody>
      </p:sp>
    </p:spTree>
    <p:extLst>
      <p:ext uri="{BB962C8B-B14F-4D97-AF65-F5344CB8AC3E}">
        <p14:creationId xmlns:p14="http://schemas.microsoft.com/office/powerpoint/2010/main" val="1991786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pl-PL"/>
              <a:t>Określanie przepustowości sieci </a:t>
            </a:r>
          </a:p>
        </p:txBody>
      </p:sp>
      <p:sp>
        <p:nvSpPr>
          <p:cNvPr id="22531" name="Rectangle 3"/>
          <p:cNvSpPr>
            <a:spLocks noGrp="1" noChangeArrowheads="1"/>
          </p:cNvSpPr>
          <p:nvPr>
            <p:ph type="body" idx="1"/>
          </p:nvPr>
        </p:nvSpPr>
        <p:spPr>
          <a:xfrm>
            <a:off x="457200" y="1600200"/>
            <a:ext cx="8229600" cy="4924425"/>
          </a:xfrm>
        </p:spPr>
        <p:txBody>
          <a:bodyPr/>
          <a:lstStyle/>
          <a:p>
            <a:pPr eaLnBrk="1" hangingPunct="1"/>
            <a:r>
              <a:rPr lang="pl-PL" sz="2400" b="1"/>
              <a:t>Prawo Moore’a </a:t>
            </a:r>
            <a:r>
              <a:rPr lang="pl-PL" sz="2400"/>
              <a:t>– rosnące możliwości urządzeń</a:t>
            </a:r>
          </a:p>
          <a:p>
            <a:pPr eaLnBrk="1" hangingPunct="1"/>
            <a:r>
              <a:rPr lang="pl-PL" sz="2400" b="1"/>
              <a:t>Rosnąca liczba użytkowników</a:t>
            </a:r>
            <a:r>
              <a:rPr lang="pl-PL" sz="2400"/>
              <a:t> powoduje wzrost ruchu w sieci</a:t>
            </a:r>
          </a:p>
          <a:p>
            <a:pPr eaLnBrk="1" hangingPunct="1"/>
            <a:r>
              <a:rPr lang="pl-PL" sz="2400" b="1"/>
              <a:t>Rozwój Internetu -</a:t>
            </a:r>
            <a:r>
              <a:rPr lang="pl-PL" sz="2400"/>
              <a:t> ogólny wzrost popularności Internetu powoduje większy ruchu w sieciach lokalnych oraz zmianę profilu ruchu - Zasada 80/20 (80% ruchu lokalnego i 20% ruchu do Internetu), uległa zmianie na 20/80</a:t>
            </a:r>
          </a:p>
          <a:p>
            <a:pPr eaLnBrk="1" hangingPunct="1"/>
            <a:r>
              <a:rPr lang="pl-PL" sz="2400" b="1"/>
              <a:t>Nowe aplikacje</a:t>
            </a:r>
            <a:r>
              <a:rPr lang="pl-PL" sz="2400"/>
              <a:t> - większa moc komputerów umożliwia rozwój aplikacji wymagających dużego pasma w sieci, np. multimedia, wideokonferencje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14</a:t>
            </a:fld>
            <a:endParaRPr lang="pl-PL"/>
          </a:p>
        </p:txBody>
      </p:sp>
    </p:spTree>
    <p:extLst>
      <p:ext uri="{BB962C8B-B14F-4D97-AF65-F5344CB8AC3E}">
        <p14:creationId xmlns:p14="http://schemas.microsoft.com/office/powerpoint/2010/main" val="47552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pl-PL"/>
              <a:t>Ograniczenia projektu sieci LAN</a:t>
            </a:r>
          </a:p>
        </p:txBody>
      </p:sp>
      <p:sp>
        <p:nvSpPr>
          <p:cNvPr id="23555" name="Rectangle 3"/>
          <p:cNvSpPr>
            <a:spLocks noGrp="1" noChangeArrowheads="1"/>
          </p:cNvSpPr>
          <p:nvPr>
            <p:ph type="body" idx="1"/>
          </p:nvPr>
        </p:nvSpPr>
        <p:spPr>
          <a:xfrm>
            <a:off x="457200" y="1600200"/>
            <a:ext cx="8229600" cy="4852988"/>
          </a:xfrm>
        </p:spPr>
        <p:txBody>
          <a:bodyPr/>
          <a:lstStyle/>
          <a:p>
            <a:pPr eaLnBrk="1" hangingPunct="1"/>
            <a:r>
              <a:rPr lang="pl-PL" sz="2400" b="1"/>
              <a:t>Normy</a:t>
            </a:r>
            <a:r>
              <a:rPr lang="pl-PL" sz="2400"/>
              <a:t> dotyczące sieci LAN</a:t>
            </a:r>
          </a:p>
          <a:p>
            <a:pPr eaLnBrk="1" hangingPunct="1"/>
            <a:r>
              <a:rPr lang="pl-PL" sz="2400" b="1"/>
              <a:t>Akty prawne</a:t>
            </a:r>
            <a:r>
              <a:rPr lang="pl-PL" sz="2400"/>
              <a:t> (ustawy, rozporządzenia) narzucające zleceniodawcy stosowanie określonych rozwiązań technicznych</a:t>
            </a:r>
          </a:p>
          <a:p>
            <a:pPr eaLnBrk="1" hangingPunct="1"/>
            <a:r>
              <a:rPr lang="pl-PL" sz="2400" b="1"/>
              <a:t>Wewnętrzne regulacje</a:t>
            </a:r>
            <a:r>
              <a:rPr lang="pl-PL" sz="2400"/>
              <a:t> przedsiębiorstw/instytucji dotyczące systemów teleinformatycznych</a:t>
            </a:r>
          </a:p>
          <a:p>
            <a:pPr eaLnBrk="1" hangingPunct="1"/>
            <a:r>
              <a:rPr lang="pl-PL" sz="2400"/>
              <a:t>Względy natury </a:t>
            </a:r>
            <a:r>
              <a:rPr lang="pl-PL" sz="2400" b="1"/>
              <a:t>estetycznej</a:t>
            </a:r>
            <a:r>
              <a:rPr lang="pl-PL" sz="2400"/>
              <a:t> dotyczące sieci</a:t>
            </a:r>
          </a:p>
          <a:p>
            <a:pPr eaLnBrk="1" hangingPunct="1">
              <a:buFontTx/>
              <a:buNone/>
            </a:pP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15</a:t>
            </a:fld>
            <a:endParaRPr lang="pl-PL"/>
          </a:p>
        </p:txBody>
      </p:sp>
    </p:spTree>
    <p:extLst>
      <p:ext uri="{BB962C8B-B14F-4D97-AF65-F5344CB8AC3E}">
        <p14:creationId xmlns:p14="http://schemas.microsoft.com/office/powerpoint/2010/main" val="938694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fade">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fade">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fade">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pl-PL" dirty="0"/>
              <a:t>Plan projektu (5)</a:t>
            </a:r>
          </a:p>
        </p:txBody>
      </p:sp>
      <p:sp>
        <p:nvSpPr>
          <p:cNvPr id="115715" name="Rectangle 3"/>
          <p:cNvSpPr>
            <a:spLocks noGrp="1" noChangeArrowheads="1"/>
          </p:cNvSpPr>
          <p:nvPr>
            <p:ph type="body" idx="1"/>
          </p:nvPr>
        </p:nvSpPr>
        <p:spPr>
          <a:xfrm>
            <a:off x="457200" y="1600200"/>
            <a:ext cx="8229600" cy="4781550"/>
          </a:xfrm>
        </p:spPr>
        <p:txBody>
          <a:bodyPr/>
          <a:lstStyle/>
          <a:p>
            <a:pPr eaLnBrk="1" hangingPunct="1">
              <a:spcBef>
                <a:spcPct val="0"/>
              </a:spcBef>
              <a:buFontTx/>
              <a:buNone/>
            </a:pPr>
            <a:r>
              <a:rPr lang="pl-PL" sz="2400" b="1"/>
              <a:t>4. Założenie projektowe</a:t>
            </a:r>
            <a:r>
              <a:rPr lang="pl-PL" sz="2400"/>
              <a:t> </a:t>
            </a:r>
          </a:p>
          <a:p>
            <a:pPr eaLnBrk="1" hangingPunct="1">
              <a:buFontTx/>
              <a:buNone/>
            </a:pPr>
            <a:r>
              <a:rPr lang="pl-PL" sz="2400"/>
              <a:t>Przedstawić w punktach podstawowe założenie dotyczące projektowanej sieci wynikające z inwentaryzacji oraz analizy potrzeb użytkownika, przestawione do akceptacji firmie zlecającej projekt w celu wstępnej akceptacji uwzględniając:</a:t>
            </a:r>
          </a:p>
          <a:p>
            <a:pPr eaLnBrk="1" hangingPunct="1"/>
            <a:r>
              <a:rPr lang="pl-PL" sz="2400"/>
              <a:t>rodzaj okablowania (co najmniej kategoria 6)</a:t>
            </a:r>
          </a:p>
          <a:p>
            <a:pPr eaLnBrk="1" hangingPunct="1"/>
            <a:r>
              <a:rPr lang="pl-PL" sz="2400"/>
              <a:t>rodzaj technologii w sieci LAN</a:t>
            </a:r>
          </a:p>
          <a:p>
            <a:pPr eaLnBrk="1" hangingPunct="1"/>
            <a:r>
              <a:rPr lang="pl-PL" sz="2400"/>
              <a:t>rodzaj i przepustowość łącza do Internetu</a:t>
            </a:r>
          </a:p>
          <a:p>
            <a:pPr eaLnBrk="1" hangingPunct="1"/>
            <a:r>
              <a:rPr lang="pl-PL" sz="2400"/>
              <a:t>zabezpieczenia sieci</a:t>
            </a:r>
          </a:p>
          <a:p>
            <a:pPr eaLnBrk="1" hangingPunct="1"/>
            <a:r>
              <a:rPr lang="pl-PL" sz="2400"/>
              <a:t>itd.</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16</a:t>
            </a:fld>
            <a:endParaRPr lang="pl-PL"/>
          </a:p>
        </p:txBody>
      </p:sp>
    </p:spTree>
    <p:extLst>
      <p:ext uri="{BB962C8B-B14F-4D97-AF65-F5344CB8AC3E}">
        <p14:creationId xmlns:p14="http://schemas.microsoft.com/office/powerpoint/2010/main" val="240510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fade">
                                      <p:cBhvr>
                                        <p:cTn id="12" dur="500"/>
                                        <p:tgtEl>
                                          <p:spTgt spid="115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fade">
                                      <p:cBhvr>
                                        <p:cTn id="17" dur="500"/>
                                        <p:tgtEl>
                                          <p:spTgt spid="115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fade">
                                      <p:cBhvr>
                                        <p:cTn id="22" dur="500"/>
                                        <p:tgtEl>
                                          <p:spTgt spid="115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fade">
                                      <p:cBhvr>
                                        <p:cTn id="27" dur="500"/>
                                        <p:tgtEl>
                                          <p:spTgt spid="115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5715">
                                            <p:txEl>
                                              <p:pRg st="5" end="5"/>
                                            </p:txEl>
                                          </p:spTgt>
                                        </p:tgtEl>
                                        <p:attrNameLst>
                                          <p:attrName>style.visibility</p:attrName>
                                        </p:attrNameLst>
                                      </p:cBhvr>
                                      <p:to>
                                        <p:strVal val="visible"/>
                                      </p:to>
                                    </p:set>
                                    <p:animEffect transition="in" filter="fade">
                                      <p:cBhvr>
                                        <p:cTn id="32" dur="500"/>
                                        <p:tgtEl>
                                          <p:spTgt spid="115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5715">
                                            <p:txEl>
                                              <p:pRg st="6" end="6"/>
                                            </p:txEl>
                                          </p:spTgt>
                                        </p:tgtEl>
                                        <p:attrNameLst>
                                          <p:attrName>style.visibility</p:attrName>
                                        </p:attrNameLst>
                                      </p:cBhvr>
                                      <p:to>
                                        <p:strVal val="visible"/>
                                      </p:to>
                                    </p:set>
                                    <p:animEffect transition="in" filter="fade">
                                      <p:cBhvr>
                                        <p:cTn id="37"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pl-PL" dirty="0"/>
              <a:t>Plan projektu (6)</a:t>
            </a:r>
          </a:p>
        </p:txBody>
      </p:sp>
      <p:sp>
        <p:nvSpPr>
          <p:cNvPr id="116739" name="Rectangle 3"/>
          <p:cNvSpPr>
            <a:spLocks noGrp="1" noChangeArrowheads="1"/>
          </p:cNvSpPr>
          <p:nvPr>
            <p:ph type="body" idx="1"/>
          </p:nvPr>
        </p:nvSpPr>
        <p:spPr>
          <a:xfrm>
            <a:off x="457200" y="1600200"/>
            <a:ext cx="8229600" cy="4997450"/>
          </a:xfrm>
        </p:spPr>
        <p:txBody>
          <a:bodyPr/>
          <a:lstStyle/>
          <a:p>
            <a:pPr eaLnBrk="1" hangingPunct="1">
              <a:spcBef>
                <a:spcPct val="0"/>
              </a:spcBef>
              <a:buFontTx/>
              <a:buNone/>
            </a:pPr>
            <a:r>
              <a:rPr lang="pl-PL" sz="2400" b="1" dirty="0"/>
              <a:t>5.1. Projekt logiczny sieci oraz dobór urządzeń</a:t>
            </a:r>
            <a:r>
              <a:rPr lang="pl-PL" sz="2400" dirty="0"/>
              <a:t> </a:t>
            </a:r>
          </a:p>
          <a:p>
            <a:pPr eaLnBrk="1" hangingPunct="1">
              <a:lnSpc>
                <a:spcPct val="80000"/>
              </a:lnSpc>
              <a:spcBef>
                <a:spcPts val="600"/>
              </a:spcBef>
              <a:spcAft>
                <a:spcPts val="300"/>
              </a:spcAft>
            </a:pPr>
            <a:r>
              <a:rPr lang="pl-PL" sz="2400" dirty="0"/>
              <a:t>Na rysunku pokazać sposób połączenie urządzeń aktywnych (przełączniki, komputery, serwery, rutery, itp.) zaznaczając rodzaj stosowanych łączy (użyta technologia na łączu, rodzaj okablowania)</a:t>
            </a:r>
          </a:p>
          <a:p>
            <a:pPr eaLnBrk="1" hangingPunct="1">
              <a:lnSpc>
                <a:spcPct val="80000"/>
              </a:lnSpc>
              <a:spcBef>
                <a:spcPts val="600"/>
              </a:spcBef>
              <a:spcAft>
                <a:spcPts val="300"/>
              </a:spcAft>
            </a:pPr>
            <a:r>
              <a:rPr lang="pl-PL" sz="2400" dirty="0"/>
              <a:t>Każde urządzenie sieciowe (przełącznik, router, serwer) ma mieć na rysunku swoje oznaczenie (numer inwentaryzacyjny), oznaczenia stacji oraz telefonów </a:t>
            </a:r>
            <a:r>
              <a:rPr lang="pl-PL" sz="2400" dirty="0" err="1"/>
              <a:t>VoIP</a:t>
            </a:r>
            <a:r>
              <a:rPr lang="pl-PL" sz="2400" dirty="0"/>
              <a:t> przedstawić w uproszczony sposób</a:t>
            </a:r>
          </a:p>
          <a:p>
            <a:pPr eaLnBrk="1" hangingPunct="1">
              <a:lnSpc>
                <a:spcPct val="80000"/>
              </a:lnSpc>
              <a:spcBef>
                <a:spcPts val="600"/>
              </a:spcBef>
              <a:spcAft>
                <a:spcPts val="300"/>
              </a:spcAft>
            </a:pPr>
            <a:r>
              <a:rPr lang="pl-PL" sz="2400" dirty="0"/>
              <a:t>Obok rysunku podać legendę oraz tabelę zawierającą  dla każdego urządzenia sieciowego (identyfikowanego przez numer inwentaryzacyjny) producenta oraz model</a:t>
            </a:r>
          </a:p>
          <a:p>
            <a:pPr eaLnBrk="1" hangingPunct="1">
              <a:lnSpc>
                <a:spcPct val="80000"/>
              </a:lnSpc>
              <a:spcBef>
                <a:spcPts val="600"/>
              </a:spcBef>
              <a:spcAft>
                <a:spcPts val="300"/>
              </a:spcAft>
            </a:pPr>
            <a:r>
              <a:rPr lang="pl-PL" sz="2400" dirty="0"/>
              <a:t>Na podobnym rysunku pokazać projekt </a:t>
            </a:r>
            <a:r>
              <a:rPr lang="pl-PL" sz="2400" dirty="0" err="1"/>
              <a:t>VLANów</a:t>
            </a:r>
            <a:endParaRPr lang="pl-PL" sz="2400" dirty="0"/>
          </a:p>
          <a:p>
            <a:pPr eaLnBrk="1" hangingPunct="1">
              <a:lnSpc>
                <a:spcPct val="80000"/>
              </a:lnSpc>
              <a:spcBef>
                <a:spcPts val="600"/>
              </a:spcBef>
              <a:spcAft>
                <a:spcPts val="300"/>
              </a:spcAft>
            </a:pPr>
            <a:r>
              <a:rPr lang="pl-PL" sz="2400" dirty="0"/>
              <a:t>Opisać krótko koncepcję przyjętego rozwiązania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17</a:t>
            </a:fld>
            <a:endParaRPr lang="pl-PL"/>
          </a:p>
        </p:txBody>
      </p:sp>
    </p:spTree>
    <p:extLst>
      <p:ext uri="{BB962C8B-B14F-4D97-AF65-F5344CB8AC3E}">
        <p14:creationId xmlns:p14="http://schemas.microsoft.com/office/powerpoint/2010/main" val="1284899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fad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fade">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fade">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fade">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fade">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fade">
                                      <p:cBhvr>
                                        <p:cTn id="32" dur="500"/>
                                        <p:tgtEl>
                                          <p:spTgt spid="11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pl-PL"/>
              <a:t>Projekt logiczny</a:t>
            </a:r>
          </a:p>
        </p:txBody>
      </p:sp>
      <p:sp>
        <p:nvSpPr>
          <p:cNvPr id="26627" name="Rectangle 3"/>
          <p:cNvSpPr>
            <a:spLocks noGrp="1" noChangeArrowheads="1"/>
          </p:cNvSpPr>
          <p:nvPr>
            <p:ph type="body" idx="1"/>
          </p:nvPr>
        </p:nvSpPr>
        <p:spPr/>
        <p:txBody>
          <a:bodyPr/>
          <a:lstStyle/>
          <a:p>
            <a:pPr eaLnBrk="1" hangingPunct="1"/>
            <a:r>
              <a:rPr lang="pl-PL" sz="2400" dirty="0"/>
              <a:t>Projekt logiczny powinien przedstawić sposób połączenia </a:t>
            </a:r>
            <a:r>
              <a:rPr lang="pl-PL" sz="2400" b="1" dirty="0"/>
              <a:t>urządzeń aktywnych</a:t>
            </a:r>
            <a:r>
              <a:rPr lang="pl-PL" sz="2400" dirty="0"/>
              <a:t> (mających interfejs sieciowy)</a:t>
            </a:r>
          </a:p>
          <a:p>
            <a:pPr eaLnBrk="1" hangingPunct="1"/>
            <a:r>
              <a:rPr lang="pl-PL" sz="2400"/>
              <a:t>Projekt logiczny powinien </a:t>
            </a:r>
            <a:r>
              <a:rPr lang="pl-PL" sz="2400" b="1"/>
              <a:t>uwzględniać ograniczenia</a:t>
            </a:r>
            <a:r>
              <a:rPr lang="pl-PL" sz="2400"/>
              <a:t> wynikające ze stosowanej technologii, medium transmisyjnego, urządzeń dostępnych na rynku</a:t>
            </a:r>
          </a:p>
          <a:p>
            <a:pPr eaLnBrk="1" hangingPunct="1"/>
            <a:r>
              <a:rPr lang="pl-PL" sz="2400" dirty="0"/>
              <a:t>Każde urządzenie umieszczone na projekcie logicznym należy oznaczyć </a:t>
            </a:r>
            <a:r>
              <a:rPr lang="pl-PL" sz="2400" b="1" dirty="0"/>
              <a:t>jednoznacznym symbolem</a:t>
            </a:r>
            <a:r>
              <a:rPr lang="pl-PL" sz="2400" dirty="0"/>
              <a:t> używanym w dalszej części projektu</a:t>
            </a:r>
          </a:p>
          <a:p>
            <a:pPr eaLnBrk="1" hangingPunct="1"/>
            <a:r>
              <a:rPr lang="pl-PL" sz="2400" dirty="0"/>
              <a:t>Tworząc projekt logiczny należy uwzględnić </a:t>
            </a:r>
            <a:r>
              <a:rPr lang="pl-PL" sz="2400" b="1" dirty="0"/>
              <a:t>wymagania użytkownika i strukturę organizacyjną</a:t>
            </a:r>
            <a:r>
              <a:rPr lang="pl-PL" sz="2400" dirty="0"/>
              <a:t>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18</a:t>
            </a:fld>
            <a:endParaRPr lang="pl-PL"/>
          </a:p>
        </p:txBody>
      </p:sp>
    </p:spTree>
    <p:extLst>
      <p:ext uri="{BB962C8B-B14F-4D97-AF65-F5344CB8AC3E}">
        <p14:creationId xmlns:p14="http://schemas.microsoft.com/office/powerpoint/2010/main" val="3393934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pl-PL"/>
              <a:t>Projekt logiczny - przykład</a:t>
            </a:r>
          </a:p>
        </p:txBody>
      </p:sp>
      <p:pic>
        <p:nvPicPr>
          <p:cNvPr id="20483" name="Picture 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05063" y="1341438"/>
            <a:ext cx="6199187" cy="5421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4" name="Text Box 6"/>
          <p:cNvSpPr txBox="1">
            <a:spLocks noChangeArrowheads="1"/>
          </p:cNvSpPr>
          <p:nvPr/>
        </p:nvSpPr>
        <p:spPr bwMode="auto">
          <a:xfrm>
            <a:off x="879475" y="4313238"/>
            <a:ext cx="1171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p>
        </p:txBody>
      </p:sp>
      <p:graphicFrame>
        <p:nvGraphicFramePr>
          <p:cNvPr id="27686" name="Group 38"/>
          <p:cNvGraphicFramePr>
            <a:graphicFrameLocks noGrp="1"/>
          </p:cNvGraphicFramePr>
          <p:nvPr>
            <p:ph sz="half" idx="2"/>
            <p:extLst>
              <p:ext uri="{D42A27DB-BD31-4B8C-83A1-F6EECF244321}">
                <p14:modId xmlns:p14="http://schemas.microsoft.com/office/powerpoint/2010/main" val="3051853549"/>
              </p:ext>
            </p:extLst>
          </p:nvPr>
        </p:nvGraphicFramePr>
        <p:xfrm>
          <a:off x="468313" y="3860800"/>
          <a:ext cx="3246437" cy="1506539"/>
        </p:xfrm>
        <a:graphic>
          <a:graphicData uri="http://schemas.openxmlformats.org/drawingml/2006/table">
            <a:tbl>
              <a:tblPr/>
              <a:tblGrid>
                <a:gridCol w="1624012">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377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dirty="0">
                          <a:ln>
                            <a:noFill/>
                          </a:ln>
                          <a:solidFill>
                            <a:schemeClr val="tx1"/>
                          </a:solidFill>
                          <a:effectLst/>
                          <a:latin typeface="+mn-lt"/>
                          <a:cs typeface="Arial" charset="0"/>
                        </a:rPr>
                        <a:t>Nr. </a:t>
                      </a:r>
                      <a:r>
                        <a:rPr kumimoji="0" lang="pl-PL" sz="1600" b="0" i="0" u="none" strike="noStrike" cap="none" normalizeH="0" baseline="0" dirty="0" err="1">
                          <a:ln>
                            <a:noFill/>
                          </a:ln>
                          <a:solidFill>
                            <a:schemeClr val="tx1"/>
                          </a:solidFill>
                          <a:effectLst/>
                          <a:latin typeface="+mn-lt"/>
                          <a:cs typeface="Arial" charset="0"/>
                        </a:rPr>
                        <a:t>inwent</a:t>
                      </a:r>
                      <a:r>
                        <a:rPr kumimoji="0" lang="pl-PL" sz="1600" b="0" i="0" u="none" strike="noStrike" cap="none" normalizeH="0" baseline="0" dirty="0">
                          <a:ln>
                            <a:noFill/>
                          </a:ln>
                          <a:solidFill>
                            <a:schemeClr val="tx1"/>
                          </a:solidFill>
                          <a:effectLst/>
                          <a:latin typeface="+mn-lt"/>
                          <a:cs typeface="Arial" charset="0"/>
                        </a:rPr>
                        <a:t>.</a:t>
                      </a:r>
                      <a:endParaRPr kumimoji="0" lang="en-US" sz="1600" b="0" i="0" u="none" strike="noStrike" cap="none" normalizeH="0" baseline="0" dirty="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a:ln>
                            <a:noFill/>
                          </a:ln>
                          <a:solidFill>
                            <a:schemeClr val="tx1"/>
                          </a:solidFill>
                          <a:effectLst/>
                          <a:latin typeface="+mn-lt"/>
                          <a:cs typeface="Arial" charset="0"/>
                        </a:rPr>
                        <a:t>Model</a:t>
                      </a:r>
                      <a:endParaRPr kumimoji="0" lang="en-US" sz="16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a:ln>
                            <a:noFill/>
                          </a:ln>
                          <a:solidFill>
                            <a:schemeClr val="tx1"/>
                          </a:solidFill>
                          <a:effectLst/>
                          <a:latin typeface="+mn-lt"/>
                          <a:cs typeface="Arial" charset="0"/>
                        </a:rPr>
                        <a:t>R1</a:t>
                      </a:r>
                      <a:endParaRPr kumimoji="0" lang="en-US" sz="1600" b="0" i="0" u="none" strike="noStrike" cap="none" normalizeH="0" baseline="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dirty="0">
                          <a:ln>
                            <a:noFill/>
                          </a:ln>
                          <a:solidFill>
                            <a:schemeClr val="tx1"/>
                          </a:solidFill>
                          <a:effectLst/>
                          <a:latin typeface="+mn-lt"/>
                          <a:cs typeface="Arial" charset="0"/>
                        </a:rPr>
                        <a:t>Cisco AAAA</a:t>
                      </a:r>
                      <a:endParaRPr kumimoji="0" lang="en-US" sz="16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a:ln>
                            <a:noFill/>
                          </a:ln>
                          <a:solidFill>
                            <a:schemeClr val="tx1"/>
                          </a:solidFill>
                          <a:effectLst/>
                          <a:latin typeface="+mn-lt"/>
                          <a:cs typeface="Arial" charset="0"/>
                        </a:rPr>
                        <a:t>SW1</a:t>
                      </a:r>
                      <a:endParaRPr kumimoji="0" lang="en-US" sz="1600" b="0" i="0" u="none" strike="noStrike" cap="none" normalizeH="0" baseline="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a:ln>
                            <a:noFill/>
                          </a:ln>
                          <a:solidFill>
                            <a:schemeClr val="tx1"/>
                          </a:solidFill>
                          <a:effectLst/>
                          <a:latin typeface="+mn-lt"/>
                          <a:cs typeface="Arial" charset="0"/>
                        </a:rPr>
                        <a:t>Cisco BBBB</a:t>
                      </a:r>
                      <a:endParaRPr kumimoji="0" lang="en-US" sz="1600" b="0" i="0" u="none" strike="noStrike" cap="none" normalizeH="0" baseline="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a:ln>
                            <a:noFill/>
                          </a:ln>
                          <a:solidFill>
                            <a:schemeClr val="tx1"/>
                          </a:solidFill>
                          <a:effectLst/>
                          <a:latin typeface="+mn-lt"/>
                          <a:cs typeface="Arial" charset="0"/>
                        </a:rPr>
                        <a:t>SW2, SW3, SW4</a:t>
                      </a:r>
                      <a:endParaRPr kumimoji="0" lang="en-US" sz="1600" b="0" i="0" u="none" strike="noStrike" cap="none" normalizeH="0" baseline="0">
                        <a:ln>
                          <a:noFill/>
                        </a:ln>
                        <a:solidFill>
                          <a:schemeClr val="tx1"/>
                        </a:solidFill>
                        <a:effectLst/>
                        <a:latin typeface="+mn-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l-PL" sz="1600" b="0" i="0" u="none" strike="noStrike" cap="none" normalizeH="0" baseline="0" dirty="0">
                          <a:ln>
                            <a:noFill/>
                          </a:ln>
                          <a:solidFill>
                            <a:schemeClr val="tx1"/>
                          </a:solidFill>
                          <a:effectLst/>
                          <a:latin typeface="+mn-lt"/>
                          <a:cs typeface="Arial" charset="0"/>
                        </a:rPr>
                        <a:t>Cisco CCCC</a:t>
                      </a:r>
                      <a:endParaRPr kumimoji="0" lang="en-US" sz="1600" b="0" i="0" u="none" strike="noStrike" cap="none" normalizeH="0" baseline="0" dirty="0">
                        <a:ln>
                          <a:noFill/>
                        </a:ln>
                        <a:solidFill>
                          <a:schemeClr val="tx1"/>
                        </a:solidFill>
                        <a:effectLst/>
                        <a:latin typeface="+mn-lt"/>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ymbol zastępczy numeru slajdu 1"/>
          <p:cNvSpPr>
            <a:spLocks noGrp="1"/>
          </p:cNvSpPr>
          <p:nvPr>
            <p:ph type="sldNum" sz="quarter" idx="12"/>
          </p:nvPr>
        </p:nvSpPr>
        <p:spPr/>
        <p:txBody>
          <a:bodyPr/>
          <a:lstStyle/>
          <a:p>
            <a:fld id="{0ADD4248-F14B-480A-B11E-3E62FE18A6A2}" type="slidenum">
              <a:rPr lang="pl-PL" smtClean="0"/>
              <a:t>19</a:t>
            </a:fld>
            <a:endParaRPr lang="pl-PL"/>
          </a:p>
        </p:txBody>
      </p:sp>
    </p:spTree>
    <p:extLst>
      <p:ext uri="{BB962C8B-B14F-4D97-AF65-F5344CB8AC3E}">
        <p14:creationId xmlns:p14="http://schemas.microsoft.com/office/powerpoint/2010/main" val="120185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t>Cechy dobrego projektu sieci LAN</a:t>
            </a:r>
          </a:p>
          <a:p>
            <a:pPr eaLnBrk="1" hangingPunct="1"/>
            <a:r>
              <a:rPr lang="pl-PL" sz="2400" dirty="0"/>
              <a:t>Plan projektu sieci LAN</a:t>
            </a:r>
          </a:p>
          <a:p>
            <a:pPr eaLnBrk="1" hangingPunct="1"/>
            <a:r>
              <a:rPr lang="pl-PL" sz="2400"/>
              <a:t>Przykład</a:t>
            </a:r>
            <a:endParaRPr lang="pl-PL" sz="2400" dirty="0"/>
          </a:p>
          <a:p>
            <a:pPr eaLnBrk="1" hangingPunct="1"/>
            <a:r>
              <a:rPr lang="pl-PL" sz="2400" dirty="0"/>
              <a:t>Architektury sieci LAN</a:t>
            </a:r>
          </a:p>
          <a:p>
            <a:r>
              <a:rPr lang="pl-PL" sz="2400" dirty="0"/>
              <a:t>Adresacja IP</a:t>
            </a:r>
          </a:p>
          <a:p>
            <a:pPr eaLnBrk="1" hangingPunct="1"/>
            <a:r>
              <a:rPr lang="pl-PL" sz="2400" dirty="0"/>
              <a:t>Okablowanie strukturalne</a:t>
            </a:r>
          </a:p>
          <a:p>
            <a:pPr eaLnBrk="1" hangingPunct="1"/>
            <a:r>
              <a:rPr lang="pl-PL" sz="2400" dirty="0"/>
              <a:t>Implementacja i wdrożenie sieci LAN</a:t>
            </a:r>
          </a:p>
          <a:p>
            <a:pPr eaLnBrk="1" hangingPunct="1"/>
            <a:r>
              <a:rPr lang="pl-PL" sz="2400" dirty="0"/>
              <a:t>Najnowsze trendy projektowania sieci LAN</a:t>
            </a:r>
          </a:p>
          <a:p>
            <a:pPr eaLnBrk="1" hangingPunct="1"/>
            <a:r>
              <a:rPr lang="pl-PL" sz="2400" dirty="0"/>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a:t>
            </a:fld>
            <a:endParaRPr lang="pl-PL"/>
          </a:p>
        </p:txBody>
      </p:sp>
    </p:spTree>
    <p:extLst>
      <p:ext uri="{BB962C8B-B14F-4D97-AF65-F5344CB8AC3E}">
        <p14:creationId xmlns:p14="http://schemas.microsoft.com/office/powerpoint/2010/main" val="1094959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pl-PL" dirty="0"/>
              <a:t>Plan projektu (7)</a:t>
            </a:r>
          </a:p>
        </p:txBody>
      </p:sp>
      <p:sp>
        <p:nvSpPr>
          <p:cNvPr id="117763" name="Rectangle 3"/>
          <p:cNvSpPr>
            <a:spLocks noGrp="1" noChangeArrowheads="1"/>
          </p:cNvSpPr>
          <p:nvPr>
            <p:ph type="body" idx="1"/>
          </p:nvPr>
        </p:nvSpPr>
        <p:spPr>
          <a:xfrm>
            <a:off x="457200" y="1600200"/>
            <a:ext cx="8229600" cy="4781550"/>
          </a:xfrm>
        </p:spPr>
        <p:txBody>
          <a:bodyPr/>
          <a:lstStyle/>
          <a:p>
            <a:pPr eaLnBrk="1" hangingPunct="1">
              <a:buFontTx/>
              <a:buNone/>
            </a:pPr>
            <a:r>
              <a:rPr lang="pl-PL" sz="2400" b="1"/>
              <a:t>5.2. Konfiguracja adresów IP</a:t>
            </a:r>
            <a:r>
              <a:rPr lang="pl-PL" sz="2400"/>
              <a:t> </a:t>
            </a:r>
          </a:p>
          <a:p>
            <a:pPr eaLnBrk="1" hangingPunct="1">
              <a:buFontTx/>
              <a:buNone/>
            </a:pPr>
            <a:r>
              <a:rPr lang="pl-PL" sz="2400"/>
              <a:t>Zaproponować system adresacji dla protokołu IP dla sieci lokalnej uwzględniając takie aspekty jak: </a:t>
            </a:r>
          </a:p>
          <a:p>
            <a:pPr eaLnBrk="1" hangingPunct="1"/>
            <a:r>
              <a:rPr lang="pl-PL" sz="2400"/>
              <a:t>dobór maski</a:t>
            </a:r>
          </a:p>
          <a:p>
            <a:pPr eaLnBrk="1" hangingPunct="1"/>
            <a:r>
              <a:rPr lang="pl-PL" sz="2400"/>
              <a:t>wyznaczenie bramy</a:t>
            </a:r>
          </a:p>
          <a:p>
            <a:pPr eaLnBrk="1" hangingPunct="1"/>
            <a:r>
              <a:rPr lang="pl-PL" sz="2400"/>
              <a:t>VLANy</a:t>
            </a:r>
          </a:p>
          <a:p>
            <a:pPr eaLnBrk="1" hangingPunct="1"/>
            <a:r>
              <a:rPr lang="pl-PL" sz="2400"/>
              <a:t>przydział adresów (statyczny lub DHCP)</a:t>
            </a:r>
          </a:p>
          <a:p>
            <a:pPr eaLnBrk="1" hangingPunct="1"/>
            <a:r>
              <a:rPr lang="pl-PL" sz="2400"/>
              <a:t>itd.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20</a:t>
            </a:fld>
            <a:endParaRPr lang="pl-PL"/>
          </a:p>
        </p:txBody>
      </p:sp>
    </p:spTree>
    <p:extLst>
      <p:ext uri="{BB962C8B-B14F-4D97-AF65-F5344CB8AC3E}">
        <p14:creationId xmlns:p14="http://schemas.microsoft.com/office/powerpoint/2010/main" val="3693270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fade">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fade">
                                      <p:cBhvr>
                                        <p:cTn id="17" dur="500"/>
                                        <p:tgtEl>
                                          <p:spTgt spid="117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fade">
                                      <p:cBhvr>
                                        <p:cTn id="22" dur="500"/>
                                        <p:tgtEl>
                                          <p:spTgt spid="117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7763">
                                            <p:txEl>
                                              <p:pRg st="4" end="4"/>
                                            </p:txEl>
                                          </p:spTgt>
                                        </p:tgtEl>
                                        <p:attrNameLst>
                                          <p:attrName>style.visibility</p:attrName>
                                        </p:attrNameLst>
                                      </p:cBhvr>
                                      <p:to>
                                        <p:strVal val="visible"/>
                                      </p:to>
                                    </p:set>
                                    <p:animEffect transition="in" filter="fade">
                                      <p:cBhvr>
                                        <p:cTn id="27" dur="500"/>
                                        <p:tgtEl>
                                          <p:spTgt spid="117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7763">
                                            <p:txEl>
                                              <p:pRg st="5" end="5"/>
                                            </p:txEl>
                                          </p:spTgt>
                                        </p:tgtEl>
                                        <p:attrNameLst>
                                          <p:attrName>style.visibility</p:attrName>
                                        </p:attrNameLst>
                                      </p:cBhvr>
                                      <p:to>
                                        <p:strVal val="visible"/>
                                      </p:to>
                                    </p:set>
                                    <p:animEffect transition="in" filter="fade">
                                      <p:cBhvr>
                                        <p:cTn id="32" dur="500"/>
                                        <p:tgtEl>
                                          <p:spTgt spid="117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7763">
                                            <p:txEl>
                                              <p:pRg st="6" end="6"/>
                                            </p:txEl>
                                          </p:spTgt>
                                        </p:tgtEl>
                                        <p:attrNameLst>
                                          <p:attrName>style.visibility</p:attrName>
                                        </p:attrNameLst>
                                      </p:cBhvr>
                                      <p:to>
                                        <p:strVal val="visible"/>
                                      </p:to>
                                    </p:set>
                                    <p:animEffect transition="in" filter="fade">
                                      <p:cBhvr>
                                        <p:cTn id="37" dur="500"/>
                                        <p:tgtEl>
                                          <p:spTgt spid="117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pl-PL" dirty="0"/>
              <a:t>Plan projektu (8)</a:t>
            </a:r>
          </a:p>
        </p:txBody>
      </p:sp>
      <p:sp>
        <p:nvSpPr>
          <p:cNvPr id="118787" name="Rectangle 3"/>
          <p:cNvSpPr>
            <a:spLocks noGrp="1" noChangeArrowheads="1"/>
          </p:cNvSpPr>
          <p:nvPr>
            <p:ph type="body" idx="1"/>
          </p:nvPr>
        </p:nvSpPr>
        <p:spPr>
          <a:xfrm>
            <a:off x="457200" y="1600200"/>
            <a:ext cx="8291513" cy="5257800"/>
          </a:xfrm>
        </p:spPr>
        <p:txBody>
          <a:bodyPr/>
          <a:lstStyle/>
          <a:p>
            <a:pPr eaLnBrk="1" hangingPunct="1">
              <a:lnSpc>
                <a:spcPct val="90000"/>
              </a:lnSpc>
              <a:buFontTx/>
              <a:buNone/>
            </a:pPr>
            <a:r>
              <a:rPr lang="pl-PL" sz="2400" b="1"/>
              <a:t>5.3. Projekt okablowania budynków</a:t>
            </a:r>
            <a:r>
              <a:rPr lang="pl-PL" sz="2400"/>
              <a:t> </a:t>
            </a:r>
          </a:p>
          <a:p>
            <a:pPr eaLnBrk="1" hangingPunct="1">
              <a:lnSpc>
                <a:spcPct val="90000"/>
              </a:lnSpc>
              <a:buFontTx/>
              <a:buNone/>
            </a:pPr>
            <a:r>
              <a:rPr lang="pl-PL" sz="2400"/>
              <a:t>Na zwymiarowanych planach budynków zaznaczyć następujące elementy (opisane w załączonej legendzie):</a:t>
            </a:r>
          </a:p>
          <a:p>
            <a:pPr eaLnBrk="1" hangingPunct="1">
              <a:lnSpc>
                <a:spcPct val="90000"/>
              </a:lnSpc>
            </a:pPr>
            <a:r>
              <a:rPr lang="pl-PL" sz="2400"/>
              <a:t>prowadzenie kabla</a:t>
            </a:r>
          </a:p>
          <a:p>
            <a:pPr eaLnBrk="1" hangingPunct="1">
              <a:lnSpc>
                <a:spcPct val="90000"/>
              </a:lnSpc>
            </a:pPr>
            <a:r>
              <a:rPr lang="pl-PL" sz="2400"/>
              <a:t>gniazdka (każde gniazdko ma mieć swój numer)</a:t>
            </a:r>
          </a:p>
          <a:p>
            <a:pPr eaLnBrk="1" hangingPunct="1">
              <a:lnSpc>
                <a:spcPct val="90000"/>
              </a:lnSpc>
            </a:pPr>
            <a:r>
              <a:rPr lang="pl-PL" sz="2400"/>
              <a:t>punkty dystrybucyjne (szafy krosownicze)</a:t>
            </a:r>
          </a:p>
          <a:p>
            <a:pPr eaLnBrk="1" hangingPunct="1">
              <a:lnSpc>
                <a:spcPct val="90000"/>
              </a:lnSpc>
            </a:pPr>
            <a:r>
              <a:rPr lang="pl-PL" sz="2400"/>
              <a:t>przepusty (przejście przez stropy)</a:t>
            </a:r>
          </a:p>
          <a:p>
            <a:pPr eaLnBrk="1" hangingPunct="1">
              <a:lnSpc>
                <a:spcPct val="90000"/>
              </a:lnSpc>
              <a:buFontTx/>
              <a:buNone/>
            </a:pPr>
            <a:r>
              <a:rPr lang="pl-PL" sz="2400"/>
              <a:t>Podać schemat krosowania kabli uwzględniający:</a:t>
            </a:r>
          </a:p>
          <a:p>
            <a:pPr eaLnBrk="1" hangingPunct="1">
              <a:lnSpc>
                <a:spcPct val="90000"/>
              </a:lnSpc>
            </a:pPr>
            <a:r>
              <a:rPr lang="pl-PL" sz="2400"/>
              <a:t>przyporządkowanie numerów gniazdek do portów paneli krosowniczych</a:t>
            </a:r>
          </a:p>
          <a:p>
            <a:pPr eaLnBrk="1" hangingPunct="1">
              <a:lnSpc>
                <a:spcPct val="90000"/>
              </a:lnSpc>
            </a:pPr>
            <a:r>
              <a:rPr lang="pl-PL" sz="2400"/>
              <a:t>schemat krosowania kabli wewnątrz szafy między panelem i przełącznikiem</a:t>
            </a:r>
          </a:p>
          <a:p>
            <a:pPr eaLnBrk="1" hangingPunct="1">
              <a:lnSpc>
                <a:spcPct val="90000"/>
              </a:lnSpc>
            </a:pPr>
            <a:r>
              <a:rPr lang="pl-PL" sz="2400"/>
              <a:t>w tabeli podać długości kabli dla każdego gniazdka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21</a:t>
            </a:fld>
            <a:endParaRPr lang="pl-PL"/>
          </a:p>
        </p:txBody>
      </p:sp>
    </p:spTree>
    <p:extLst>
      <p:ext uri="{BB962C8B-B14F-4D97-AF65-F5344CB8AC3E}">
        <p14:creationId xmlns:p14="http://schemas.microsoft.com/office/powerpoint/2010/main" val="362288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fade">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fade">
                                      <p:cBhvr>
                                        <p:cTn id="17" dur="500"/>
                                        <p:tgtEl>
                                          <p:spTgt spid="11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fade">
                                      <p:cBhvr>
                                        <p:cTn id="22" dur="500"/>
                                        <p:tgtEl>
                                          <p:spTgt spid="118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fade">
                                      <p:cBhvr>
                                        <p:cTn id="27" dur="500"/>
                                        <p:tgtEl>
                                          <p:spTgt spid="118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8787">
                                            <p:txEl>
                                              <p:pRg st="5" end="5"/>
                                            </p:txEl>
                                          </p:spTgt>
                                        </p:tgtEl>
                                        <p:attrNameLst>
                                          <p:attrName>style.visibility</p:attrName>
                                        </p:attrNameLst>
                                      </p:cBhvr>
                                      <p:to>
                                        <p:strVal val="visible"/>
                                      </p:to>
                                    </p:set>
                                    <p:animEffect transition="in" filter="fade">
                                      <p:cBhvr>
                                        <p:cTn id="32" dur="500"/>
                                        <p:tgtEl>
                                          <p:spTgt spid="1187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8787">
                                            <p:txEl>
                                              <p:pRg st="6" end="6"/>
                                            </p:txEl>
                                          </p:spTgt>
                                        </p:tgtEl>
                                        <p:attrNameLst>
                                          <p:attrName>style.visibility</p:attrName>
                                        </p:attrNameLst>
                                      </p:cBhvr>
                                      <p:to>
                                        <p:strVal val="visible"/>
                                      </p:to>
                                    </p:set>
                                    <p:animEffect transition="in" filter="fade">
                                      <p:cBhvr>
                                        <p:cTn id="37" dur="500"/>
                                        <p:tgtEl>
                                          <p:spTgt spid="1187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18787">
                                            <p:txEl>
                                              <p:pRg st="7" end="7"/>
                                            </p:txEl>
                                          </p:spTgt>
                                        </p:tgtEl>
                                        <p:attrNameLst>
                                          <p:attrName>style.visibility</p:attrName>
                                        </p:attrNameLst>
                                      </p:cBhvr>
                                      <p:to>
                                        <p:strVal val="visible"/>
                                      </p:to>
                                    </p:set>
                                    <p:animEffect transition="in" filter="fade">
                                      <p:cBhvr>
                                        <p:cTn id="42" dur="500"/>
                                        <p:tgtEl>
                                          <p:spTgt spid="1187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118787">
                                            <p:txEl>
                                              <p:pRg st="8" end="8"/>
                                            </p:txEl>
                                          </p:spTgt>
                                        </p:tgtEl>
                                        <p:attrNameLst>
                                          <p:attrName>style.visibility</p:attrName>
                                        </p:attrNameLst>
                                      </p:cBhvr>
                                      <p:to>
                                        <p:strVal val="visible"/>
                                      </p:to>
                                    </p:set>
                                    <p:animEffect transition="in" filter="fade">
                                      <p:cBhvr>
                                        <p:cTn id="47" dur="500"/>
                                        <p:tgtEl>
                                          <p:spTgt spid="1187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118787">
                                            <p:txEl>
                                              <p:pRg st="9" end="9"/>
                                            </p:txEl>
                                          </p:spTgt>
                                        </p:tgtEl>
                                        <p:attrNameLst>
                                          <p:attrName>style.visibility</p:attrName>
                                        </p:attrNameLst>
                                      </p:cBhvr>
                                      <p:to>
                                        <p:strVal val="visible"/>
                                      </p:to>
                                    </p:set>
                                    <p:animEffect transition="in" filter="fade">
                                      <p:cBhvr>
                                        <p:cTn id="52" dur="500"/>
                                        <p:tgtEl>
                                          <p:spTgt spid="1187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pl-PL" dirty="0"/>
              <a:t>Plan projektu (9)</a:t>
            </a:r>
          </a:p>
        </p:txBody>
      </p:sp>
      <p:sp>
        <p:nvSpPr>
          <p:cNvPr id="119811" name="Rectangle 3"/>
          <p:cNvSpPr>
            <a:spLocks noGrp="1" noChangeArrowheads="1"/>
          </p:cNvSpPr>
          <p:nvPr>
            <p:ph type="body" idx="1"/>
          </p:nvPr>
        </p:nvSpPr>
        <p:spPr>
          <a:xfrm>
            <a:off x="457200" y="1600200"/>
            <a:ext cx="8229600" cy="4781550"/>
          </a:xfrm>
        </p:spPr>
        <p:txBody>
          <a:bodyPr/>
          <a:lstStyle/>
          <a:p>
            <a:pPr eaLnBrk="1" hangingPunct="1">
              <a:buFontTx/>
              <a:buNone/>
            </a:pPr>
            <a:r>
              <a:rPr lang="pl-PL" sz="2400" b="1"/>
              <a:t>5.3. Projekt okablowania budynków cd.</a:t>
            </a:r>
          </a:p>
          <a:p>
            <a:pPr eaLnBrk="1" hangingPunct="1">
              <a:buFontTx/>
              <a:buNone/>
            </a:pPr>
            <a:r>
              <a:rPr lang="pl-PL" sz="2400"/>
              <a:t>Podać plan umieszczenie urządzeń w szafie uwzględniając takie elementy szafy jak: </a:t>
            </a:r>
          </a:p>
          <a:p>
            <a:pPr eaLnBrk="1" hangingPunct="1"/>
            <a:r>
              <a:rPr lang="pl-PL" sz="2400"/>
              <a:t>panele krosownicze</a:t>
            </a:r>
          </a:p>
          <a:p>
            <a:pPr eaLnBrk="1" hangingPunct="1"/>
            <a:r>
              <a:rPr lang="pl-PL" sz="2400"/>
              <a:t>elementy porządkujące</a:t>
            </a:r>
          </a:p>
          <a:p>
            <a:pPr eaLnBrk="1" hangingPunct="1"/>
            <a:r>
              <a:rPr lang="pl-PL" sz="2400"/>
              <a:t>urządzenia aktywne</a:t>
            </a:r>
          </a:p>
          <a:p>
            <a:pPr eaLnBrk="1" hangingPunct="1"/>
            <a:r>
              <a:rPr lang="pl-PL" sz="2400"/>
              <a:t>panel zasilający</a:t>
            </a:r>
          </a:p>
          <a:p>
            <a:pPr eaLnBrk="1" hangingPunct="1"/>
            <a:r>
              <a:rPr lang="pl-PL" sz="2400"/>
              <a:t>wentylacje</a:t>
            </a:r>
          </a:p>
          <a:p>
            <a:pPr eaLnBrk="1" hangingPunct="1"/>
            <a:r>
              <a:rPr lang="pl-PL" sz="2400"/>
              <a:t>zapas</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22</a:t>
            </a:fld>
            <a:endParaRPr lang="pl-PL"/>
          </a:p>
        </p:txBody>
      </p:sp>
    </p:spTree>
    <p:extLst>
      <p:ext uri="{BB962C8B-B14F-4D97-AF65-F5344CB8AC3E}">
        <p14:creationId xmlns:p14="http://schemas.microsoft.com/office/powerpoint/2010/main" val="3918134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fade">
                                      <p:cBhvr>
                                        <p:cTn id="17" dur="500"/>
                                        <p:tgtEl>
                                          <p:spTgt spid="11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fade">
                                      <p:cBhvr>
                                        <p:cTn id="22" dur="500"/>
                                        <p:tgtEl>
                                          <p:spTgt spid="11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fade">
                                      <p:cBhvr>
                                        <p:cTn id="27" dur="500"/>
                                        <p:tgtEl>
                                          <p:spTgt spid="1198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fade">
                                      <p:cBhvr>
                                        <p:cTn id="32" dur="500"/>
                                        <p:tgtEl>
                                          <p:spTgt spid="1198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19811">
                                            <p:txEl>
                                              <p:pRg st="6" end="6"/>
                                            </p:txEl>
                                          </p:spTgt>
                                        </p:tgtEl>
                                        <p:attrNameLst>
                                          <p:attrName>style.visibility</p:attrName>
                                        </p:attrNameLst>
                                      </p:cBhvr>
                                      <p:to>
                                        <p:strVal val="visible"/>
                                      </p:to>
                                    </p:set>
                                    <p:animEffect transition="in" filter="fade">
                                      <p:cBhvr>
                                        <p:cTn id="37" dur="500"/>
                                        <p:tgtEl>
                                          <p:spTgt spid="1198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119811">
                                            <p:txEl>
                                              <p:pRg st="7" end="7"/>
                                            </p:txEl>
                                          </p:spTgt>
                                        </p:tgtEl>
                                        <p:attrNameLst>
                                          <p:attrName>style.visibility</p:attrName>
                                        </p:attrNameLst>
                                      </p:cBhvr>
                                      <p:to>
                                        <p:strVal val="visible"/>
                                      </p:to>
                                    </p:set>
                                    <p:animEffect transition="in" filter="fade">
                                      <p:cBhvr>
                                        <p:cTn id="42" dur="500"/>
                                        <p:tgtEl>
                                          <p:spTgt spid="119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pl-PL" dirty="0"/>
              <a:t>Plan projektu (10)</a:t>
            </a:r>
          </a:p>
        </p:txBody>
      </p:sp>
      <p:sp>
        <p:nvSpPr>
          <p:cNvPr id="120835" name="Rectangle 3"/>
          <p:cNvSpPr>
            <a:spLocks noGrp="1" noChangeArrowheads="1"/>
          </p:cNvSpPr>
          <p:nvPr>
            <p:ph type="body" idx="1"/>
          </p:nvPr>
        </p:nvSpPr>
        <p:spPr>
          <a:xfrm>
            <a:off x="457200" y="1600200"/>
            <a:ext cx="8229600" cy="4781550"/>
          </a:xfrm>
        </p:spPr>
        <p:txBody>
          <a:bodyPr/>
          <a:lstStyle/>
          <a:p>
            <a:pPr eaLnBrk="1" hangingPunct="1">
              <a:buFontTx/>
              <a:buNone/>
            </a:pPr>
            <a:r>
              <a:rPr lang="pl-PL" sz="2400" b="1"/>
              <a:t>5.4. Projekt podłączenia do Internetu</a:t>
            </a:r>
          </a:p>
          <a:p>
            <a:pPr eaLnBrk="1" hangingPunct="1"/>
            <a:r>
              <a:rPr lang="pl-PL" sz="2400"/>
              <a:t>Wybrać dostawcę dostępu do Internetu oferującego usługę o wymaganych parametrach na obszarze, na którym znajduje się siedziba rozważanej firmy (według adresu podanego w pkt 1). </a:t>
            </a:r>
          </a:p>
          <a:p>
            <a:pPr eaLnBrk="1" hangingPunct="1"/>
            <a:r>
              <a:rPr lang="pl-PL" sz="2400"/>
              <a:t>Dokładnie sprawdzić i opisać warunki techniczne podłączenia do Internetu (co zapewnia dostawca Internetu, ile stałych adresów IP jest przydzielonych, jakim interfejsem kończy się łącze, SLA, itd.).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23</a:t>
            </a:fld>
            <a:endParaRPr lang="pl-PL"/>
          </a:p>
        </p:txBody>
      </p:sp>
    </p:spTree>
    <p:extLst>
      <p:ext uri="{BB962C8B-B14F-4D97-AF65-F5344CB8AC3E}">
        <p14:creationId xmlns:p14="http://schemas.microsoft.com/office/powerpoint/2010/main" val="811348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500"/>
                                        <p:tgtEl>
                                          <p:spTgt spid="120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fade">
                                      <p:cBhvr>
                                        <p:cTn id="12" dur="500"/>
                                        <p:tgtEl>
                                          <p:spTgt spid="120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fade">
                                      <p:cBhvr>
                                        <p:cTn id="17" dur="500"/>
                                        <p:tgtEl>
                                          <p:spTgt spid="120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pl-PL" dirty="0"/>
              <a:t>Plan projektu (11)</a:t>
            </a:r>
          </a:p>
        </p:txBody>
      </p:sp>
      <p:sp>
        <p:nvSpPr>
          <p:cNvPr id="122883" name="Rectangle 3"/>
          <p:cNvSpPr>
            <a:spLocks noGrp="1" noChangeArrowheads="1"/>
          </p:cNvSpPr>
          <p:nvPr>
            <p:ph type="body" idx="1"/>
          </p:nvPr>
        </p:nvSpPr>
        <p:spPr>
          <a:xfrm>
            <a:off x="457200" y="1600200"/>
            <a:ext cx="8229600" cy="4781550"/>
          </a:xfrm>
        </p:spPr>
        <p:txBody>
          <a:bodyPr/>
          <a:lstStyle/>
          <a:p>
            <a:pPr eaLnBrk="1" hangingPunct="1">
              <a:buFontTx/>
              <a:buNone/>
            </a:pPr>
            <a:r>
              <a:rPr lang="pl-PL" sz="2400" b="1" dirty="0"/>
              <a:t>5.5. Analiza bezpieczeństwa i niezawodności sieci</a:t>
            </a:r>
          </a:p>
          <a:p>
            <a:pPr eaLnBrk="1" hangingPunct="1"/>
            <a:r>
              <a:rPr lang="pl-PL" sz="2400" dirty="0"/>
              <a:t>Przeanalizować zagrożenia dla lokalnej sieci rozważanej firmy (np. awaria zasilania, wirusy, włamania, itd.)</a:t>
            </a:r>
          </a:p>
          <a:p>
            <a:pPr eaLnBrk="1" hangingPunct="1"/>
            <a:r>
              <a:rPr lang="pl-PL" sz="2400" dirty="0"/>
              <a:t>Dla każdego z wymienionych zagrożeń podać mechanizmy zabezpieczające, adekwatnie do profilu firmy, wymagań użytkownika, możliwości finansowych stosowane rozwiązania powinny wynikać z </a:t>
            </a:r>
            <a:r>
              <a:rPr lang="pl-PL" sz="2400" b="1" dirty="0"/>
              <a:t>polityki bezpieczeństwa</a:t>
            </a:r>
            <a:r>
              <a:rPr lang="pl-PL" sz="2400" dirty="0"/>
              <a:t> i być z nią zgodne</a:t>
            </a:r>
          </a:p>
          <a:p>
            <a:pPr eaLnBrk="1" hangingPunct="1">
              <a:buFontTx/>
              <a:buNone/>
            </a:pPr>
            <a:r>
              <a:rPr lang="pl-PL" sz="2400" b="1" dirty="0"/>
              <a:t>5.6. Kosztorys</a:t>
            </a:r>
          </a:p>
          <a:p>
            <a:pPr eaLnBrk="1" hangingPunct="1"/>
            <a:r>
              <a:rPr lang="pl-PL" sz="2400" dirty="0"/>
              <a:t>W formie tabeli zastawić ceny urządzeń, elementów okablowania niezbędnych do wykonania sieci, kosztów podłączenia do Internetu, oprogramowania, itd. </a:t>
            </a:r>
          </a:p>
          <a:p>
            <a:pPr eaLnBrk="1" hangingPunct="1">
              <a:lnSpc>
                <a:spcPct val="8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24</a:t>
            </a:fld>
            <a:endParaRPr lang="pl-PL"/>
          </a:p>
        </p:txBody>
      </p:sp>
    </p:spTree>
    <p:extLst>
      <p:ext uri="{BB962C8B-B14F-4D97-AF65-F5344CB8AC3E}">
        <p14:creationId xmlns:p14="http://schemas.microsoft.com/office/powerpoint/2010/main" val="1567040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fade">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fade">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fade">
                                      <p:cBhvr>
                                        <p:cTn id="22" dur="500"/>
                                        <p:tgtEl>
                                          <p:spTgt spid="122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2883">
                                            <p:txEl>
                                              <p:pRg st="4" end="4"/>
                                            </p:txEl>
                                          </p:spTgt>
                                        </p:tgtEl>
                                        <p:attrNameLst>
                                          <p:attrName>style.visibility</p:attrName>
                                        </p:attrNameLst>
                                      </p:cBhvr>
                                      <p:to>
                                        <p:strVal val="visible"/>
                                      </p:to>
                                    </p:set>
                                    <p:animEffect transition="in" filter="fade">
                                      <p:cBhvr>
                                        <p:cTn id="27" dur="500"/>
                                        <p:tgtEl>
                                          <p:spTgt spid="122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b="1" dirty="0">
                <a:solidFill>
                  <a:schemeClr val="tx2"/>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25</a:t>
            </a:fld>
            <a:endParaRPr lang="pl-PL"/>
          </a:p>
        </p:txBody>
      </p:sp>
    </p:spTree>
    <p:extLst>
      <p:ext uri="{BB962C8B-B14F-4D97-AF65-F5344CB8AC3E}">
        <p14:creationId xmlns:p14="http://schemas.microsoft.com/office/powerpoint/2010/main" val="56800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pl-PL" dirty="0"/>
              <a:t>Wstęp (1)</a:t>
            </a:r>
          </a:p>
        </p:txBody>
      </p:sp>
      <p:sp>
        <p:nvSpPr>
          <p:cNvPr id="10243" name="Rectangle 3"/>
          <p:cNvSpPr>
            <a:spLocks noGrp="1" noChangeArrowheads="1"/>
          </p:cNvSpPr>
          <p:nvPr>
            <p:ph type="body" idx="1"/>
          </p:nvPr>
        </p:nvSpPr>
        <p:spPr>
          <a:xfrm>
            <a:off x="457200" y="1600200"/>
            <a:ext cx="8229600" cy="5068888"/>
          </a:xfrm>
        </p:spPr>
        <p:txBody>
          <a:bodyPr/>
          <a:lstStyle/>
          <a:p>
            <a:pPr marL="0" indent="0">
              <a:buNone/>
            </a:pPr>
            <a:r>
              <a:rPr lang="pl-PL" sz="2000" dirty="0">
                <a:solidFill>
                  <a:srgbClr val="7030A0"/>
                </a:solidFill>
                <a:latin typeface="Calibri" pitchFamily="34" charset="0"/>
              </a:rPr>
              <a:t>W odpowiedzi na zaproszenie do złożenia oferty na opracowanie projektu sieci lokalnej dla Zespołu Szkół nr 14 we Wrocławiu (Aleja Brücknera 10, 51–410 Wrocław) oferujmy wykonanie przedmiotu zamówienia za ceną netto XYZ oraz informujemy, że cena ta powinna być traktowana jako cena Oferty, która została określona zgodnie ze specyfikacją w SWZ (</a:t>
            </a:r>
            <a:r>
              <a:rPr lang="pl-PL" sz="2000" dirty="0" err="1">
                <a:solidFill>
                  <a:srgbClr val="7030A0"/>
                </a:solidFill>
                <a:latin typeface="Calibri" pitchFamily="34" charset="0"/>
              </a:rPr>
              <a:t>Specyfikcja</a:t>
            </a:r>
            <a:r>
              <a:rPr lang="pl-PL" sz="2000" dirty="0">
                <a:solidFill>
                  <a:srgbClr val="7030A0"/>
                </a:solidFill>
                <a:latin typeface="Calibri" pitchFamily="34" charset="0"/>
              </a:rPr>
              <a:t> Warunków Zamówienia).</a:t>
            </a:r>
          </a:p>
          <a:p>
            <a:pPr marL="0" indent="0">
              <a:lnSpc>
                <a:spcPct val="90000"/>
              </a:lnSpc>
              <a:buNone/>
            </a:pPr>
            <a:endParaRPr lang="pl-PL" sz="2400" b="1" dirty="0"/>
          </a:p>
          <a:p>
            <a:pPr>
              <a:lnSpc>
                <a:spcPct val="9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26</a:t>
            </a:fld>
            <a:endParaRPr lang="pl-PL"/>
          </a:p>
        </p:txBody>
      </p:sp>
    </p:spTree>
    <p:extLst>
      <p:ext uri="{BB962C8B-B14F-4D97-AF65-F5344CB8AC3E}">
        <p14:creationId xmlns:p14="http://schemas.microsoft.com/office/powerpoint/2010/main" val="4702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pl-PL" dirty="0"/>
              <a:t>Wstęp (2)</a:t>
            </a:r>
          </a:p>
        </p:txBody>
      </p:sp>
      <p:sp>
        <p:nvSpPr>
          <p:cNvPr id="10243" name="Rectangle 3"/>
          <p:cNvSpPr>
            <a:spLocks noGrp="1" noChangeArrowheads="1"/>
          </p:cNvSpPr>
          <p:nvPr>
            <p:ph type="body" idx="1"/>
          </p:nvPr>
        </p:nvSpPr>
        <p:spPr>
          <a:xfrm>
            <a:off x="457200" y="1600200"/>
            <a:ext cx="8229600" cy="5068888"/>
          </a:xfrm>
        </p:spPr>
        <p:txBody>
          <a:bodyPr>
            <a:normAutofit lnSpcReduction="10000"/>
          </a:bodyPr>
          <a:lstStyle/>
          <a:p>
            <a:pPr marL="0" indent="0">
              <a:buNone/>
            </a:pPr>
            <a:r>
              <a:rPr lang="pl-PL" sz="2400" dirty="0"/>
              <a:t>Zakres umowy obejmuje wykonanie projektu sieci komputerowej według wymagań zamawiającego, np. </a:t>
            </a:r>
          </a:p>
          <a:p>
            <a:pPr marL="0" indent="0">
              <a:buNone/>
            </a:pPr>
            <a:r>
              <a:rPr lang="pl-PL" sz="1800" dirty="0">
                <a:solidFill>
                  <a:srgbClr val="7030A0"/>
                </a:solidFill>
                <a:latin typeface="Calibri" pitchFamily="34" charset="0"/>
              </a:rPr>
              <a:t>Zakres opracowania:</a:t>
            </a:r>
          </a:p>
          <a:p>
            <a:pPr marL="0" indent="0">
              <a:buNone/>
            </a:pPr>
            <a:r>
              <a:rPr lang="pl-PL" sz="1800" dirty="0">
                <a:solidFill>
                  <a:srgbClr val="7030A0"/>
                </a:solidFill>
                <a:latin typeface="Calibri" pitchFamily="34" charset="0"/>
              </a:rPr>
              <a:t>1. Wstęp</a:t>
            </a:r>
          </a:p>
          <a:p>
            <a:pPr marL="609600" indent="-609600" eaLnBrk="1" hangingPunct="1">
              <a:lnSpc>
                <a:spcPct val="90000"/>
              </a:lnSpc>
              <a:buFontTx/>
              <a:buNone/>
            </a:pPr>
            <a:r>
              <a:rPr lang="pl-PL" sz="1800" dirty="0">
                <a:solidFill>
                  <a:srgbClr val="7030A0"/>
                </a:solidFill>
                <a:latin typeface="Calibri" pitchFamily="34" charset="0"/>
              </a:rPr>
              <a:t>2. Inwentaryzacja sprzętu i infrastruktury dostępnej w przedsiębiorstwie</a:t>
            </a:r>
          </a:p>
          <a:p>
            <a:pPr marL="609600" indent="-609600" eaLnBrk="1" hangingPunct="1">
              <a:lnSpc>
                <a:spcPct val="90000"/>
              </a:lnSpc>
              <a:buFontTx/>
              <a:buNone/>
            </a:pPr>
            <a:r>
              <a:rPr lang="pl-PL" sz="1800" dirty="0">
                <a:solidFill>
                  <a:srgbClr val="7030A0"/>
                </a:solidFill>
                <a:latin typeface="Calibri" pitchFamily="34" charset="0"/>
              </a:rPr>
              <a:t>3. Analiza potrzeb użytkowników</a:t>
            </a:r>
          </a:p>
          <a:p>
            <a:pPr marL="609600" indent="-609600" eaLnBrk="1" hangingPunct="1">
              <a:lnSpc>
                <a:spcPct val="90000"/>
              </a:lnSpc>
              <a:buFontTx/>
              <a:buNone/>
            </a:pPr>
            <a:r>
              <a:rPr lang="pl-PL" sz="1800" dirty="0">
                <a:solidFill>
                  <a:srgbClr val="7030A0"/>
                </a:solidFill>
                <a:latin typeface="Calibri" pitchFamily="34" charset="0"/>
              </a:rPr>
              <a:t>4. Założenie projektowe</a:t>
            </a:r>
          </a:p>
          <a:p>
            <a:pPr marL="609600" indent="-609600" eaLnBrk="1" hangingPunct="1">
              <a:lnSpc>
                <a:spcPct val="90000"/>
              </a:lnSpc>
              <a:buFontTx/>
              <a:buNone/>
            </a:pPr>
            <a:r>
              <a:rPr lang="pl-PL" sz="1800" dirty="0">
                <a:solidFill>
                  <a:srgbClr val="7030A0"/>
                </a:solidFill>
                <a:latin typeface="Calibri" pitchFamily="34" charset="0"/>
              </a:rPr>
              <a:t>5. Projekt sieci</a:t>
            </a:r>
          </a:p>
          <a:p>
            <a:pPr marL="990600" lvl="1" indent="-533400" eaLnBrk="1" hangingPunct="1">
              <a:lnSpc>
                <a:spcPct val="90000"/>
              </a:lnSpc>
              <a:buFontTx/>
              <a:buNone/>
            </a:pPr>
            <a:r>
              <a:rPr lang="pl-PL" sz="1800" dirty="0">
                <a:solidFill>
                  <a:srgbClr val="7030A0"/>
                </a:solidFill>
                <a:latin typeface="Calibri" pitchFamily="34" charset="0"/>
              </a:rPr>
              <a:t>5.1. Projekt logiczny sieci oraz dobór urządzeń</a:t>
            </a:r>
          </a:p>
          <a:p>
            <a:pPr marL="990600" lvl="1" indent="-533400" eaLnBrk="1" hangingPunct="1">
              <a:lnSpc>
                <a:spcPct val="90000"/>
              </a:lnSpc>
              <a:buFontTx/>
              <a:buNone/>
            </a:pPr>
            <a:r>
              <a:rPr lang="pl-PL" sz="1800" dirty="0">
                <a:solidFill>
                  <a:srgbClr val="7030A0"/>
                </a:solidFill>
                <a:latin typeface="Calibri" pitchFamily="34" charset="0"/>
              </a:rPr>
              <a:t>5.2. Konfiguracja adresów IP </a:t>
            </a:r>
          </a:p>
          <a:p>
            <a:pPr marL="990600" lvl="1" indent="-533400" eaLnBrk="1" hangingPunct="1">
              <a:lnSpc>
                <a:spcPct val="90000"/>
              </a:lnSpc>
              <a:buFontTx/>
              <a:buNone/>
            </a:pPr>
            <a:r>
              <a:rPr lang="pl-PL" sz="1800" dirty="0">
                <a:solidFill>
                  <a:srgbClr val="7030A0"/>
                </a:solidFill>
                <a:latin typeface="Calibri" pitchFamily="34" charset="0"/>
              </a:rPr>
              <a:t>5.3. Projekt okablowania budynków</a:t>
            </a:r>
          </a:p>
          <a:p>
            <a:pPr marL="990600" lvl="1" indent="-533400" eaLnBrk="1" hangingPunct="1">
              <a:lnSpc>
                <a:spcPct val="90000"/>
              </a:lnSpc>
              <a:buFontTx/>
              <a:buNone/>
            </a:pPr>
            <a:r>
              <a:rPr lang="pl-PL" sz="1800" dirty="0">
                <a:solidFill>
                  <a:srgbClr val="7030A0"/>
                </a:solidFill>
                <a:latin typeface="Calibri" pitchFamily="34" charset="0"/>
              </a:rPr>
              <a:t>5.4. Projekt podłączenia do Internetu</a:t>
            </a:r>
          </a:p>
          <a:p>
            <a:pPr marL="990600" lvl="1" indent="-533400" eaLnBrk="1" hangingPunct="1">
              <a:lnSpc>
                <a:spcPct val="90000"/>
              </a:lnSpc>
              <a:buFontTx/>
              <a:buNone/>
            </a:pPr>
            <a:r>
              <a:rPr lang="pl-PL" sz="1800" dirty="0">
                <a:solidFill>
                  <a:srgbClr val="7030A0"/>
                </a:solidFill>
                <a:latin typeface="Calibri" pitchFamily="34" charset="0"/>
              </a:rPr>
              <a:t>5.5. Analiza bezpieczeństwa i niezawodności sieci</a:t>
            </a:r>
          </a:p>
          <a:p>
            <a:pPr marL="990600" lvl="1" indent="-533400" eaLnBrk="1" hangingPunct="1">
              <a:lnSpc>
                <a:spcPct val="90000"/>
              </a:lnSpc>
              <a:buFontTx/>
              <a:buNone/>
            </a:pPr>
            <a:r>
              <a:rPr lang="pl-PL" sz="1800" dirty="0">
                <a:solidFill>
                  <a:srgbClr val="7030A0"/>
                </a:solidFill>
                <a:latin typeface="Calibri" pitchFamily="34" charset="0"/>
              </a:rPr>
              <a:t>5.6. Kosztorys</a:t>
            </a:r>
          </a:p>
          <a:p>
            <a:pPr marL="0" indent="0">
              <a:buNone/>
            </a:pPr>
            <a:r>
              <a:rPr lang="pl-PL" sz="1800" dirty="0">
                <a:solidFill>
                  <a:srgbClr val="7030A0"/>
                </a:solidFill>
                <a:latin typeface="Calibri" pitchFamily="34" charset="0"/>
              </a:rPr>
              <a:t>Nie oferujemy (w sensie umowy) dostawy, instalacji i uruchomienia elementów sieci komputerowej. </a:t>
            </a:r>
          </a:p>
          <a:p>
            <a:pPr>
              <a:lnSpc>
                <a:spcPct val="90000"/>
              </a:lnSpc>
            </a:pPr>
            <a:endParaRPr lang="pl-PL" sz="2400" b="1" dirty="0"/>
          </a:p>
          <a:p>
            <a:pPr>
              <a:lnSpc>
                <a:spcPct val="9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27</a:t>
            </a:fld>
            <a:endParaRPr lang="pl-PL"/>
          </a:p>
        </p:txBody>
      </p:sp>
    </p:spTree>
    <p:extLst>
      <p:ext uri="{BB962C8B-B14F-4D97-AF65-F5344CB8AC3E}">
        <p14:creationId xmlns:p14="http://schemas.microsoft.com/office/powerpoint/2010/main" val="80924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l-PL" sz="4000" dirty="0"/>
              <a:t>Inwentaryzacja (1)</a:t>
            </a:r>
          </a:p>
        </p:txBody>
      </p:sp>
      <p:sp>
        <p:nvSpPr>
          <p:cNvPr id="112643" name="Rectangle 3"/>
          <p:cNvSpPr>
            <a:spLocks noGrp="1" noChangeArrowheads="1"/>
          </p:cNvSpPr>
          <p:nvPr>
            <p:ph type="body" idx="1"/>
          </p:nvPr>
        </p:nvSpPr>
        <p:spPr>
          <a:xfrm>
            <a:off x="457200" y="1600200"/>
            <a:ext cx="8291513" cy="5257800"/>
          </a:xfrm>
        </p:spPr>
        <p:txBody>
          <a:bodyPr/>
          <a:lstStyle/>
          <a:p>
            <a:pPr eaLnBrk="1" hangingPunct="1">
              <a:lnSpc>
                <a:spcPct val="85000"/>
              </a:lnSpc>
            </a:pPr>
            <a:r>
              <a:rPr lang="pl-PL" sz="2400" dirty="0"/>
              <a:t>Zwymiarowane plany budynków – rzuty poszczególnych pięter budynków narysowane w odpowiedniej skali i zwymiarowane (przynajmniej obrys budynku)</a:t>
            </a:r>
          </a:p>
          <a:p>
            <a:pPr eaLnBrk="1" hangingPunct="1">
              <a:lnSpc>
                <a:spcPct val="85000"/>
              </a:lnSpc>
            </a:pPr>
            <a:r>
              <a:rPr lang="pl-PL" sz="2400" dirty="0"/>
              <a:t>Każdy pomieszczenie ma mieć swój numer zaznaczony na rysunku</a:t>
            </a:r>
          </a:p>
          <a:p>
            <a:pPr eaLnBrk="1" hangingPunct="1">
              <a:lnSpc>
                <a:spcPct val="85000"/>
              </a:lnSpc>
            </a:pPr>
            <a:r>
              <a:rPr lang="pl-PL" sz="2400" dirty="0"/>
              <a:t>Każdy rysunek ma mieć jednoznaczny opis wskazujący na to czego rysunek dotyczy (nazwa budynku, numer piętra, itd.)</a:t>
            </a:r>
          </a:p>
          <a:p>
            <a:pPr eaLnBrk="1" hangingPunct="1">
              <a:lnSpc>
                <a:spcPct val="85000"/>
              </a:lnSpc>
            </a:pPr>
            <a:r>
              <a:rPr lang="pl-PL" sz="2400" dirty="0"/>
              <a:t>Na każdym rysunku ma być legenda pokazująca stosowane oznaczenia (jeżeli są jakieś oznaczenia)</a:t>
            </a:r>
          </a:p>
          <a:p>
            <a:pPr eaLnBrk="1" hangingPunct="1">
              <a:lnSpc>
                <a:spcPct val="85000"/>
              </a:lnSpc>
            </a:pPr>
            <a:r>
              <a:rPr lang="pl-PL" sz="2400" dirty="0"/>
              <a:t>Zwymiarowana mapka terenowa pokazująca wzajemne rozmieszczenie budynków narysowane w odpowiedniej skali, np. na podstawie maps.google.com</a:t>
            </a:r>
          </a:p>
          <a:p>
            <a:pPr eaLnBrk="1" hangingPunct="1">
              <a:lnSpc>
                <a:spcPct val="85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28</a:t>
            </a:fld>
            <a:endParaRPr lang="pl-PL"/>
          </a:p>
        </p:txBody>
      </p:sp>
    </p:spTree>
    <p:extLst>
      <p:ext uri="{BB962C8B-B14F-4D97-AF65-F5344CB8AC3E}">
        <p14:creationId xmlns:p14="http://schemas.microsoft.com/office/powerpoint/2010/main" val="1719328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fade">
                                      <p:cBhvr>
                                        <p:cTn id="27" dur="500"/>
                                        <p:tgtEl>
                                          <p:spTgt spid="11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l-PL" sz="4000" dirty="0"/>
              <a:t>Inwentaryzacja (2)</a:t>
            </a:r>
          </a:p>
        </p:txBody>
      </p:sp>
      <p:sp>
        <p:nvSpPr>
          <p:cNvPr id="112643" name="Rectangle 3"/>
          <p:cNvSpPr>
            <a:spLocks noGrp="1" noChangeArrowheads="1"/>
          </p:cNvSpPr>
          <p:nvPr>
            <p:ph type="body" idx="1"/>
          </p:nvPr>
        </p:nvSpPr>
        <p:spPr>
          <a:xfrm>
            <a:off x="457200" y="1600200"/>
            <a:ext cx="8291513" cy="5257800"/>
          </a:xfrm>
        </p:spPr>
        <p:txBody>
          <a:bodyPr/>
          <a:lstStyle/>
          <a:p>
            <a:pPr marL="0" eaLnBrk="1" hangingPunct="1">
              <a:lnSpc>
                <a:spcPct val="85000"/>
              </a:lnSpc>
              <a:spcBef>
                <a:spcPts val="600"/>
              </a:spcBef>
            </a:pPr>
            <a:r>
              <a:rPr lang="pl-PL" sz="2400" dirty="0"/>
              <a:t>Ogólne informacje na temat sieci energetycznej, np. </a:t>
            </a:r>
          </a:p>
          <a:p>
            <a:pPr marL="0" indent="0" eaLnBrk="1" hangingPunct="1">
              <a:lnSpc>
                <a:spcPct val="85000"/>
              </a:lnSpc>
              <a:spcBef>
                <a:spcPts val="600"/>
              </a:spcBef>
              <a:buNone/>
            </a:pPr>
            <a:r>
              <a:rPr lang="pl-PL" sz="2000" dirty="0">
                <a:solidFill>
                  <a:srgbClr val="7030A0"/>
                </a:solidFill>
                <a:latin typeface="Calibri" pitchFamily="34" charset="0"/>
              </a:rPr>
              <a:t>W budynkach istnieje sieć energetyczna spełniające wymagania projektowanej sieci</a:t>
            </a:r>
          </a:p>
          <a:p>
            <a:pPr marL="0" eaLnBrk="1" hangingPunct="1">
              <a:lnSpc>
                <a:spcPct val="85000"/>
              </a:lnSpc>
              <a:spcBef>
                <a:spcPts val="600"/>
              </a:spcBef>
            </a:pPr>
            <a:r>
              <a:rPr lang="pl-PL" sz="2400" dirty="0"/>
              <a:t>Lokalizacja wydzielonych pomieszczeń na szafy </a:t>
            </a:r>
            <a:r>
              <a:rPr lang="pl-PL" sz="2400" dirty="0" err="1"/>
              <a:t>krosownicze</a:t>
            </a:r>
            <a:r>
              <a:rPr lang="pl-PL" sz="2400" dirty="0"/>
              <a:t>, podać numery pomieszczeń w każdy budynku, które mają odpowiednią infrastruktur, aby zainstalować tam szafy </a:t>
            </a:r>
            <a:r>
              <a:rPr lang="pl-PL" sz="2400" dirty="0" err="1"/>
              <a:t>krosownicze</a:t>
            </a:r>
            <a:r>
              <a:rPr lang="pl-PL" sz="2400" dirty="0"/>
              <a:t> (zasilanie, wentylacja, klimatyzacja, nośność stropu, zabezpieczone drzwi, itd.)</a:t>
            </a:r>
          </a:p>
          <a:p>
            <a:pPr marL="0" eaLnBrk="1" hangingPunct="1">
              <a:lnSpc>
                <a:spcPct val="85000"/>
              </a:lnSpc>
              <a:spcBef>
                <a:spcPts val="600"/>
              </a:spcBef>
            </a:pPr>
            <a:r>
              <a:rPr lang="pl-PL" sz="2400" dirty="0"/>
              <a:t>Informacje o ewentualnych zakłóceniach elektromagnetycznych, np.</a:t>
            </a:r>
          </a:p>
          <a:p>
            <a:pPr marL="0" indent="0" eaLnBrk="1" hangingPunct="1">
              <a:lnSpc>
                <a:spcPct val="85000"/>
              </a:lnSpc>
              <a:spcBef>
                <a:spcPts val="600"/>
              </a:spcBef>
              <a:buNone/>
            </a:pPr>
            <a:r>
              <a:rPr lang="pl-PL" sz="2000" dirty="0">
                <a:solidFill>
                  <a:srgbClr val="7030A0"/>
                </a:solidFill>
                <a:latin typeface="Calibri" pitchFamily="34" charset="0"/>
              </a:rPr>
              <a:t>Na terenie szkoły nie występują zakłócenia elektromagnetyczne, które mogły by mieć wpływ na działanie sieci teleinformatycznej. Pasma radiowe 2.4 </a:t>
            </a:r>
            <a:r>
              <a:rPr lang="pl-PL" sz="2000" dirty="0" err="1">
                <a:solidFill>
                  <a:srgbClr val="7030A0"/>
                </a:solidFill>
                <a:latin typeface="Calibri" pitchFamily="34" charset="0"/>
              </a:rPr>
              <a:t>GHz</a:t>
            </a:r>
            <a:r>
              <a:rPr lang="pl-PL" sz="2000" dirty="0">
                <a:solidFill>
                  <a:srgbClr val="7030A0"/>
                </a:solidFill>
                <a:latin typeface="Calibri" pitchFamily="34" charset="0"/>
              </a:rPr>
              <a:t> oraz 5GHz są wolne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29</a:t>
            </a:fld>
            <a:endParaRPr lang="pl-PL"/>
          </a:p>
        </p:txBody>
      </p:sp>
    </p:spTree>
    <p:extLst>
      <p:ext uri="{BB962C8B-B14F-4D97-AF65-F5344CB8AC3E}">
        <p14:creationId xmlns:p14="http://schemas.microsoft.com/office/powerpoint/2010/main" val="501672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fade">
                                      <p:cBhvr>
                                        <p:cTn id="10" dur="500"/>
                                        <p:tgtEl>
                                          <p:spTgt spid="1126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animEffect transition="in" filter="fade">
                                      <p:cBhvr>
                                        <p:cTn id="15" dur="500"/>
                                        <p:tgtEl>
                                          <p:spTgt spid="1126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12643">
                                            <p:txEl>
                                              <p:pRg st="3" end="3"/>
                                            </p:txEl>
                                          </p:spTgt>
                                        </p:tgtEl>
                                        <p:attrNameLst>
                                          <p:attrName>style.visibility</p:attrName>
                                        </p:attrNameLst>
                                      </p:cBhvr>
                                      <p:to>
                                        <p:strVal val="visible"/>
                                      </p:to>
                                    </p:set>
                                    <p:animEffect transition="in" filter="fade">
                                      <p:cBhvr>
                                        <p:cTn id="20" dur="500"/>
                                        <p:tgtEl>
                                          <p:spTgt spid="1126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b="1" dirty="0">
                <a:solidFill>
                  <a:schemeClr val="tx2"/>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a:t>
            </a:fld>
            <a:endParaRPr lang="pl-PL"/>
          </a:p>
        </p:txBody>
      </p:sp>
    </p:spTree>
    <p:extLst>
      <p:ext uri="{BB962C8B-B14F-4D97-AF65-F5344CB8AC3E}">
        <p14:creationId xmlns:p14="http://schemas.microsoft.com/office/powerpoint/2010/main" val="441982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pl-PL" sz="4000" dirty="0"/>
              <a:t>Inwentaryzacja (3)</a:t>
            </a:r>
          </a:p>
        </p:txBody>
      </p:sp>
      <p:sp>
        <p:nvSpPr>
          <p:cNvPr id="112643" name="Rectangle 3"/>
          <p:cNvSpPr>
            <a:spLocks noGrp="1" noChangeArrowheads="1"/>
          </p:cNvSpPr>
          <p:nvPr>
            <p:ph type="body" idx="1"/>
          </p:nvPr>
        </p:nvSpPr>
        <p:spPr>
          <a:xfrm>
            <a:off x="457200" y="1600200"/>
            <a:ext cx="8291513" cy="5257800"/>
          </a:xfrm>
        </p:spPr>
        <p:txBody>
          <a:bodyPr/>
          <a:lstStyle/>
          <a:p>
            <a:pPr eaLnBrk="1" hangingPunct="1">
              <a:lnSpc>
                <a:spcPct val="85000"/>
              </a:lnSpc>
            </a:pPr>
            <a:r>
              <a:rPr lang="pl-PL" sz="2400" dirty="0"/>
              <a:t>Zestawienie posiadanego przez firmę sprzętu IT istotnego ze względu na projektowaną sieć. W formie tabeli podać zestawienie tego sprzętu wraz z podstawą konfiguracją, np. w przypadku komputerów podać procesor, pamięć, rodzaj karty sieciowej; w przypadku urządzeń sieciowych podać producenta, model i wersję OS; w przypadku okablowania podać kategorię okablowania, itd.</a:t>
            </a:r>
          </a:p>
          <a:p>
            <a:pPr eaLnBrk="1" hangingPunct="1">
              <a:lnSpc>
                <a:spcPct val="85000"/>
              </a:lnSpc>
            </a:pPr>
            <a:r>
              <a:rPr lang="pl-PL" sz="2400" dirty="0"/>
              <a:t>Zestawienie posiadanego przez firmę oprogramowania istotnego ze względu na projektowaną sieć. W formie tabeli podać zestawienie oprogramowania zawierające nazwę, producenta, wersję, liczbę licencji, itd.</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30</a:t>
            </a:fld>
            <a:endParaRPr lang="pl-PL"/>
          </a:p>
        </p:txBody>
      </p:sp>
    </p:spTree>
    <p:extLst>
      <p:ext uri="{BB962C8B-B14F-4D97-AF65-F5344CB8AC3E}">
        <p14:creationId xmlns:p14="http://schemas.microsoft.com/office/powerpoint/2010/main" val="571001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(1)</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Definicja punktu abonenckiego, np.</a:t>
            </a:r>
          </a:p>
          <a:p>
            <a:pPr marL="15875" indent="0" eaLnBrk="1" hangingPunct="1">
              <a:lnSpc>
                <a:spcPct val="85000"/>
              </a:lnSpc>
              <a:spcBef>
                <a:spcPts val="600"/>
              </a:spcBef>
              <a:buNone/>
            </a:pPr>
            <a:r>
              <a:rPr lang="pl-PL" sz="2000" dirty="0">
                <a:solidFill>
                  <a:srgbClr val="7030A0"/>
                </a:solidFill>
                <a:latin typeface="Calibri" pitchFamily="34" charset="0"/>
              </a:rPr>
              <a:t>Punkt abonencki obejmuje dwa gniazdka RJ45 oraz trzy gniazdka zasilające</a:t>
            </a:r>
          </a:p>
          <a:p>
            <a:pPr marL="358775" eaLnBrk="1" hangingPunct="1">
              <a:lnSpc>
                <a:spcPct val="85000"/>
              </a:lnSpc>
              <a:spcBef>
                <a:spcPts val="600"/>
              </a:spcBef>
            </a:pPr>
            <a:r>
              <a:rPr lang="pl-PL" sz="2400" dirty="0"/>
              <a:t>Liczba planowanych punktów abonenckich w poszczególnych pomieszczeniach (w tabeli), np.</a:t>
            </a:r>
          </a:p>
          <a:p>
            <a:pPr marL="15875" indent="0" eaLnBrk="1" hangingPunct="1">
              <a:lnSpc>
                <a:spcPct val="85000"/>
              </a:lnSpc>
              <a:spcBef>
                <a:spcPts val="600"/>
              </a:spcBef>
              <a:buNone/>
            </a:pPr>
            <a:endParaRPr lang="pl-PL" sz="2400" dirty="0"/>
          </a:p>
        </p:txBody>
      </p:sp>
      <p:graphicFrame>
        <p:nvGraphicFramePr>
          <p:cNvPr id="2" name="Tabela 1"/>
          <p:cNvGraphicFramePr>
            <a:graphicFrameLocks noGrp="1"/>
          </p:cNvGraphicFramePr>
          <p:nvPr>
            <p:extLst>
              <p:ext uri="{D42A27DB-BD31-4B8C-83A1-F6EECF244321}">
                <p14:modId xmlns:p14="http://schemas.microsoft.com/office/powerpoint/2010/main" val="3758149517"/>
              </p:ext>
            </p:extLst>
          </p:nvPr>
        </p:nvGraphicFramePr>
        <p:xfrm>
          <a:off x="827584" y="3140968"/>
          <a:ext cx="6984776" cy="212344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0000"/>
                    </a:ext>
                  </a:extLst>
                </a:gridCol>
                <a:gridCol w="3492388">
                  <a:extLst>
                    <a:ext uri="{9D8B030D-6E8A-4147-A177-3AD203B41FA5}">
                      <a16:colId xmlns:a16="http://schemas.microsoft.com/office/drawing/2014/main" val="20001"/>
                    </a:ext>
                  </a:extLst>
                </a:gridCol>
              </a:tblGrid>
              <a:tr h="370840">
                <a:tc>
                  <a:txBody>
                    <a:bodyPr/>
                    <a:lstStyle/>
                    <a:p>
                      <a:pPr algn="ctr"/>
                      <a:r>
                        <a:rPr lang="pl-PL" dirty="0"/>
                        <a:t>Numer pomieszczenia</a:t>
                      </a:r>
                      <a:endParaRPr lang="pl-PL" dirty="0">
                        <a:solidFill>
                          <a:srgbClr val="7030A0"/>
                        </a:solidFill>
                        <a:latin typeface="Calibri" pitchFamily="34" charset="0"/>
                      </a:endParaRPr>
                    </a:p>
                  </a:txBody>
                  <a:tcPr/>
                </a:tc>
                <a:tc>
                  <a:txBody>
                    <a:bodyPr/>
                    <a:lstStyle/>
                    <a:p>
                      <a:pPr algn="ctr"/>
                      <a:r>
                        <a:rPr lang="pl-PL" dirty="0"/>
                        <a:t>Liczba planowanych punktów abonenckich</a:t>
                      </a:r>
                      <a:endParaRPr lang="pl-PL" dirty="0">
                        <a:solidFill>
                          <a:srgbClr val="7030A0"/>
                        </a:solidFill>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pl-PL" dirty="0"/>
                        <a:t>100</a:t>
                      </a:r>
                      <a:endParaRPr lang="pl-PL" dirty="0">
                        <a:solidFill>
                          <a:srgbClr val="7030A0"/>
                        </a:solidFill>
                        <a:latin typeface="Calibri" pitchFamily="34" charset="0"/>
                      </a:endParaRPr>
                    </a:p>
                  </a:txBody>
                  <a:tcPr/>
                </a:tc>
                <a:tc>
                  <a:txBody>
                    <a:bodyPr/>
                    <a:lstStyle/>
                    <a:p>
                      <a:pPr algn="ctr"/>
                      <a:r>
                        <a:rPr lang="pl-PL" dirty="0"/>
                        <a:t>3</a:t>
                      </a:r>
                      <a:endParaRPr lang="pl-PL" dirty="0">
                        <a:solidFill>
                          <a:srgbClr val="7030A0"/>
                        </a:solidFill>
                        <a:latin typeface="Calibri" pitchFamily="34" charset="0"/>
                      </a:endParaRPr>
                    </a:p>
                  </a:txBody>
                  <a:tcPr/>
                </a:tc>
                <a:extLst>
                  <a:ext uri="{0D108BD9-81ED-4DB2-BD59-A6C34878D82A}">
                    <a16:rowId xmlns:a16="http://schemas.microsoft.com/office/drawing/2014/main" val="10001"/>
                  </a:ext>
                </a:extLst>
              </a:tr>
              <a:tr h="370840">
                <a:tc>
                  <a:txBody>
                    <a:bodyPr/>
                    <a:lstStyle/>
                    <a:p>
                      <a:pPr algn="ctr"/>
                      <a:r>
                        <a:rPr lang="pl-PL" dirty="0"/>
                        <a:t>101</a:t>
                      </a:r>
                      <a:endParaRPr lang="pl-PL" dirty="0">
                        <a:solidFill>
                          <a:srgbClr val="7030A0"/>
                        </a:solidFill>
                        <a:latin typeface="Calibri" pitchFamily="34" charset="0"/>
                      </a:endParaRPr>
                    </a:p>
                  </a:txBody>
                  <a:tcPr/>
                </a:tc>
                <a:tc>
                  <a:txBody>
                    <a:bodyPr/>
                    <a:lstStyle/>
                    <a:p>
                      <a:pPr algn="ctr"/>
                      <a:r>
                        <a:rPr lang="pl-PL" dirty="0"/>
                        <a:t>1</a:t>
                      </a:r>
                      <a:endParaRPr lang="pl-PL" dirty="0">
                        <a:solidFill>
                          <a:srgbClr val="7030A0"/>
                        </a:solidFill>
                        <a:latin typeface="Calibri" pitchFamily="34" charset="0"/>
                      </a:endParaRPr>
                    </a:p>
                  </a:txBody>
                  <a:tcPr/>
                </a:tc>
                <a:extLst>
                  <a:ext uri="{0D108BD9-81ED-4DB2-BD59-A6C34878D82A}">
                    <a16:rowId xmlns:a16="http://schemas.microsoft.com/office/drawing/2014/main" val="10002"/>
                  </a:ext>
                </a:extLst>
              </a:tr>
              <a:tr h="370840">
                <a:tc>
                  <a:txBody>
                    <a:bodyPr/>
                    <a:lstStyle/>
                    <a:p>
                      <a:pPr algn="ctr"/>
                      <a:r>
                        <a:rPr lang="pl-PL" dirty="0"/>
                        <a:t>103</a:t>
                      </a:r>
                      <a:endParaRPr lang="pl-PL" dirty="0">
                        <a:solidFill>
                          <a:srgbClr val="7030A0"/>
                        </a:solidFill>
                        <a:latin typeface="Calibri" pitchFamily="34" charset="0"/>
                      </a:endParaRPr>
                    </a:p>
                  </a:txBody>
                  <a:tcPr/>
                </a:tc>
                <a:tc>
                  <a:txBody>
                    <a:bodyPr/>
                    <a:lstStyle/>
                    <a:p>
                      <a:pPr algn="ctr"/>
                      <a:r>
                        <a:rPr lang="pl-PL" dirty="0"/>
                        <a:t>20</a:t>
                      </a:r>
                      <a:endParaRPr lang="pl-PL" dirty="0">
                        <a:solidFill>
                          <a:srgbClr val="7030A0"/>
                        </a:solidFill>
                        <a:latin typeface="Calibri" pitchFamily="34" charset="0"/>
                      </a:endParaRPr>
                    </a:p>
                  </a:txBody>
                  <a:tcPr/>
                </a:tc>
                <a:extLst>
                  <a:ext uri="{0D108BD9-81ED-4DB2-BD59-A6C34878D82A}">
                    <a16:rowId xmlns:a16="http://schemas.microsoft.com/office/drawing/2014/main" val="10003"/>
                  </a:ext>
                </a:extLst>
              </a:tr>
              <a:tr h="370840">
                <a:tc>
                  <a:txBody>
                    <a:bodyPr/>
                    <a:lstStyle/>
                    <a:p>
                      <a:pPr algn="ctr"/>
                      <a:r>
                        <a:rPr lang="pl-PL" dirty="0"/>
                        <a:t>…</a:t>
                      </a:r>
                      <a:endParaRPr lang="pl-PL" dirty="0">
                        <a:solidFill>
                          <a:srgbClr val="7030A0"/>
                        </a:solidFill>
                        <a:latin typeface="Calibri" pitchFamily="34" charset="0"/>
                      </a:endParaRPr>
                    </a:p>
                  </a:txBody>
                  <a:tcPr/>
                </a:tc>
                <a:tc>
                  <a:txBody>
                    <a:bodyPr/>
                    <a:lstStyle/>
                    <a:p>
                      <a:pPr algn="ctr"/>
                      <a:r>
                        <a:rPr lang="pl-PL" dirty="0"/>
                        <a:t>…</a:t>
                      </a:r>
                      <a:endParaRPr lang="pl-PL" dirty="0">
                        <a:solidFill>
                          <a:srgbClr val="7030A0"/>
                        </a:solidFill>
                        <a:latin typeface="Calibri" pitchFamily="34" charset="0"/>
                      </a:endParaRPr>
                    </a:p>
                  </a:txBody>
                  <a:tcPr/>
                </a:tc>
                <a:extLst>
                  <a:ext uri="{0D108BD9-81ED-4DB2-BD59-A6C34878D82A}">
                    <a16:rowId xmlns:a16="http://schemas.microsoft.com/office/drawing/2014/main" val="10004"/>
                  </a:ext>
                </a:extLst>
              </a:tr>
            </a:tbl>
          </a:graphicData>
        </a:graphic>
      </p:graphicFrame>
      <p:sp>
        <p:nvSpPr>
          <p:cNvPr id="3" name="Symbol zastępczy numeru slajdu 2"/>
          <p:cNvSpPr>
            <a:spLocks noGrp="1"/>
          </p:cNvSpPr>
          <p:nvPr>
            <p:ph type="sldNum" sz="quarter" idx="12"/>
          </p:nvPr>
        </p:nvSpPr>
        <p:spPr/>
        <p:txBody>
          <a:bodyPr/>
          <a:lstStyle/>
          <a:p>
            <a:fld id="{0ADD4248-F14B-480A-B11E-3E62FE18A6A2}" type="slidenum">
              <a:rPr lang="pl-PL" smtClean="0"/>
              <a:t>31</a:t>
            </a:fld>
            <a:endParaRPr lang="pl-PL"/>
          </a:p>
        </p:txBody>
      </p:sp>
    </p:spTree>
    <p:extLst>
      <p:ext uri="{BB962C8B-B14F-4D97-AF65-F5344CB8AC3E}">
        <p14:creationId xmlns:p14="http://schemas.microsoft.com/office/powerpoint/2010/main" val="16438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animEffect transition="in" filter="fade">
                                      <p:cBhvr>
                                        <p:cTn id="7" dur="500"/>
                                        <p:tgtEl>
                                          <p:spTgt spid="11469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4691">
                                            <p:txEl>
                                              <p:pRg st="0" end="0"/>
                                            </p:txEl>
                                          </p:spTgt>
                                        </p:tgtEl>
                                        <p:attrNameLst>
                                          <p:attrName>style.visibility</p:attrName>
                                        </p:attrNameLst>
                                      </p:cBhvr>
                                      <p:to>
                                        <p:strVal val="visible"/>
                                      </p:to>
                                    </p:set>
                                    <p:animEffect transition="in" filter="fade">
                                      <p:cBhvr>
                                        <p:cTn id="10" dur="500"/>
                                        <p:tgtEl>
                                          <p:spTgt spid="11469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fade">
                                      <p:cBhvr>
                                        <p:cTn id="15" dur="500"/>
                                        <p:tgtEl>
                                          <p:spTgt spid="11469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(2)</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Zestawienie oprogramowania wykorzystywanego obecnie oraz </a:t>
            </a:r>
            <a:r>
              <a:rPr lang="pl-PL" sz="2400" b="1" dirty="0"/>
              <a:t>planowanego do wykorzystania wraz z wdrożeniem nowej sieci</a:t>
            </a:r>
            <a:r>
              <a:rPr lang="pl-PL" sz="2400" dirty="0"/>
              <a:t>. W formie tabeli podać zestawienie oprogramowania zawierające nazwę, producenta, wersję, liczbę licencji, itd.</a:t>
            </a:r>
          </a:p>
          <a:p>
            <a:pPr marL="358775" eaLnBrk="1" hangingPunct="1">
              <a:lnSpc>
                <a:spcPct val="85000"/>
              </a:lnSpc>
              <a:spcBef>
                <a:spcPts val="600"/>
              </a:spcBef>
            </a:pPr>
            <a:r>
              <a:rPr lang="pl-PL" sz="2400" dirty="0"/>
              <a:t>Zestawienie usług sieciowych wykorzystywanych lokalnie w szkole, np.</a:t>
            </a:r>
          </a:p>
          <a:p>
            <a:pPr marL="758825" lvl="1" eaLnBrk="1" hangingPunct="1">
              <a:lnSpc>
                <a:spcPct val="85000"/>
              </a:lnSpc>
              <a:spcBef>
                <a:spcPts val="600"/>
              </a:spcBef>
            </a:pPr>
            <a:r>
              <a:rPr lang="pl-PL" sz="2000" dirty="0">
                <a:solidFill>
                  <a:srgbClr val="7030A0"/>
                </a:solidFill>
                <a:latin typeface="Calibri" pitchFamily="34" charset="0"/>
              </a:rPr>
              <a:t>Poczta elektroniczna</a:t>
            </a:r>
          </a:p>
          <a:p>
            <a:pPr marL="758825" lvl="1" eaLnBrk="1" hangingPunct="1">
              <a:lnSpc>
                <a:spcPct val="85000"/>
              </a:lnSpc>
              <a:spcBef>
                <a:spcPts val="600"/>
              </a:spcBef>
            </a:pPr>
            <a:r>
              <a:rPr lang="pl-PL" sz="2000" dirty="0">
                <a:solidFill>
                  <a:srgbClr val="7030A0"/>
                </a:solidFill>
                <a:latin typeface="Calibri" pitchFamily="34" charset="0"/>
              </a:rPr>
              <a:t>Intranetowy serwer WWW</a:t>
            </a:r>
          </a:p>
          <a:p>
            <a:pPr marL="758825" lvl="1" eaLnBrk="1" hangingPunct="1">
              <a:lnSpc>
                <a:spcPct val="85000"/>
              </a:lnSpc>
              <a:spcBef>
                <a:spcPts val="600"/>
              </a:spcBef>
            </a:pPr>
            <a:r>
              <a:rPr lang="pl-PL" sz="2000" dirty="0" err="1">
                <a:solidFill>
                  <a:srgbClr val="7030A0"/>
                </a:solidFill>
                <a:latin typeface="Calibri" pitchFamily="34" charset="0"/>
              </a:rPr>
              <a:t>WiFi</a:t>
            </a:r>
            <a:endParaRPr lang="pl-PL" sz="2000" dirty="0">
              <a:solidFill>
                <a:srgbClr val="7030A0"/>
              </a:solidFill>
              <a:latin typeface="Calibri" pitchFamily="34" charset="0"/>
            </a:endParaRPr>
          </a:p>
          <a:p>
            <a:pPr marL="758825" lvl="1" eaLnBrk="1" hangingPunct="1">
              <a:lnSpc>
                <a:spcPct val="85000"/>
              </a:lnSpc>
              <a:spcBef>
                <a:spcPts val="600"/>
              </a:spcBef>
            </a:pPr>
            <a:r>
              <a:rPr lang="pl-PL" sz="2000" dirty="0">
                <a:solidFill>
                  <a:srgbClr val="7030A0"/>
                </a:solidFill>
                <a:latin typeface="Calibri" pitchFamily="34" charset="0"/>
              </a:rPr>
              <a:t>Serwer plików</a:t>
            </a:r>
          </a:p>
          <a:p>
            <a:pPr marL="758825" lvl="1" eaLnBrk="1" hangingPunct="1">
              <a:lnSpc>
                <a:spcPct val="85000"/>
              </a:lnSpc>
              <a:spcBef>
                <a:spcPts val="600"/>
              </a:spcBef>
            </a:pPr>
            <a:r>
              <a:rPr lang="pl-PL" sz="2000" dirty="0">
                <a:solidFill>
                  <a:srgbClr val="7030A0"/>
                </a:solidFill>
                <a:latin typeface="Calibri" pitchFamily="34" charset="0"/>
              </a:rPr>
              <a:t>Drukowanie sieciowe</a:t>
            </a:r>
          </a:p>
          <a:p>
            <a:pPr marL="758825" lvl="1" eaLnBrk="1" hangingPunct="1">
              <a:lnSpc>
                <a:spcPct val="85000"/>
              </a:lnSpc>
              <a:spcBef>
                <a:spcPts val="600"/>
              </a:spcBef>
            </a:pPr>
            <a:r>
              <a:rPr lang="pl-PL" sz="2000" dirty="0">
                <a:solidFill>
                  <a:srgbClr val="7030A0"/>
                </a:solidFill>
                <a:latin typeface="Calibri" pitchFamily="34" charset="0"/>
              </a:rPr>
              <a:t>Komunikator sieciowy</a:t>
            </a:r>
          </a:p>
          <a:p>
            <a:pPr marL="758825" lvl="1" eaLnBrk="1" hangingPunct="1">
              <a:lnSpc>
                <a:spcPct val="85000"/>
              </a:lnSpc>
              <a:spcBef>
                <a:spcPts val="600"/>
              </a:spcBef>
            </a:pPr>
            <a:r>
              <a:rPr lang="pl-PL" sz="2000" dirty="0">
                <a:solidFill>
                  <a:srgbClr val="7030A0"/>
                </a:solidFill>
                <a:latin typeface="Calibri" pitchFamily="34" charset="0"/>
              </a:rPr>
              <a:t>Aktualizacja oprogramowania (Windows, antywirusowy, itd.)</a:t>
            </a:r>
          </a:p>
          <a:p>
            <a:pPr marL="758825" lvl="1" eaLnBrk="1" hangingPunct="1">
              <a:lnSpc>
                <a:spcPct val="85000"/>
              </a:lnSpc>
              <a:spcBef>
                <a:spcPts val="600"/>
              </a:spcBef>
            </a:pPr>
            <a:r>
              <a:rPr lang="pl-PL" sz="2000" dirty="0">
                <a:solidFill>
                  <a:srgbClr val="7030A0"/>
                </a:solidFill>
                <a:latin typeface="Calibri" pitchFamily="34" charset="0"/>
              </a:rPr>
              <a:t>…</a:t>
            </a:r>
          </a:p>
          <a:p>
            <a:pPr marL="358775" eaLnBrk="1" hangingPunct="1">
              <a:lnSpc>
                <a:spcPct val="85000"/>
              </a:lnSpc>
              <a:spcBef>
                <a:spcPts val="600"/>
              </a:spcBef>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32</a:t>
            </a:fld>
            <a:endParaRPr lang="pl-PL"/>
          </a:p>
        </p:txBody>
      </p:sp>
    </p:spTree>
    <p:extLst>
      <p:ext uri="{BB962C8B-B14F-4D97-AF65-F5344CB8AC3E}">
        <p14:creationId xmlns:p14="http://schemas.microsoft.com/office/powerpoint/2010/main" val="3279903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fade">
                                      <p:cBhvr>
                                        <p:cTn id="12" dur="500"/>
                                        <p:tgtEl>
                                          <p:spTgt spid="11469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4691">
                                            <p:txEl>
                                              <p:pRg st="2" end="2"/>
                                            </p:txEl>
                                          </p:spTgt>
                                        </p:tgtEl>
                                        <p:attrNameLst>
                                          <p:attrName>style.visibility</p:attrName>
                                        </p:attrNameLst>
                                      </p:cBhvr>
                                      <p:to>
                                        <p:strVal val="visible"/>
                                      </p:to>
                                    </p:set>
                                    <p:animEffect transition="in" filter="fade">
                                      <p:cBhvr>
                                        <p:cTn id="15" dur="500"/>
                                        <p:tgtEl>
                                          <p:spTgt spid="11469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4691">
                                            <p:txEl>
                                              <p:pRg st="3" end="3"/>
                                            </p:txEl>
                                          </p:spTgt>
                                        </p:tgtEl>
                                        <p:attrNameLst>
                                          <p:attrName>style.visibility</p:attrName>
                                        </p:attrNameLst>
                                      </p:cBhvr>
                                      <p:to>
                                        <p:strVal val="visible"/>
                                      </p:to>
                                    </p:set>
                                    <p:animEffect transition="in" filter="fade">
                                      <p:cBhvr>
                                        <p:cTn id="18" dur="500"/>
                                        <p:tgtEl>
                                          <p:spTgt spid="11469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4691">
                                            <p:txEl>
                                              <p:pRg st="4" end="4"/>
                                            </p:txEl>
                                          </p:spTgt>
                                        </p:tgtEl>
                                        <p:attrNameLst>
                                          <p:attrName>style.visibility</p:attrName>
                                        </p:attrNameLst>
                                      </p:cBhvr>
                                      <p:to>
                                        <p:strVal val="visible"/>
                                      </p:to>
                                    </p:set>
                                    <p:animEffect transition="in" filter="fade">
                                      <p:cBhvr>
                                        <p:cTn id="21" dur="500"/>
                                        <p:tgtEl>
                                          <p:spTgt spid="11469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4691">
                                            <p:txEl>
                                              <p:pRg st="5" end="5"/>
                                            </p:txEl>
                                          </p:spTgt>
                                        </p:tgtEl>
                                        <p:attrNameLst>
                                          <p:attrName>style.visibility</p:attrName>
                                        </p:attrNameLst>
                                      </p:cBhvr>
                                      <p:to>
                                        <p:strVal val="visible"/>
                                      </p:to>
                                    </p:set>
                                    <p:animEffect transition="in" filter="fade">
                                      <p:cBhvr>
                                        <p:cTn id="24" dur="500"/>
                                        <p:tgtEl>
                                          <p:spTgt spid="114691">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4691">
                                            <p:txEl>
                                              <p:pRg st="6" end="6"/>
                                            </p:txEl>
                                          </p:spTgt>
                                        </p:tgtEl>
                                        <p:attrNameLst>
                                          <p:attrName>style.visibility</p:attrName>
                                        </p:attrNameLst>
                                      </p:cBhvr>
                                      <p:to>
                                        <p:strVal val="visible"/>
                                      </p:to>
                                    </p:set>
                                    <p:animEffect transition="in" filter="fade">
                                      <p:cBhvr>
                                        <p:cTn id="27" dur="500"/>
                                        <p:tgtEl>
                                          <p:spTgt spid="114691">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4691">
                                            <p:txEl>
                                              <p:pRg st="7" end="7"/>
                                            </p:txEl>
                                          </p:spTgt>
                                        </p:tgtEl>
                                        <p:attrNameLst>
                                          <p:attrName>style.visibility</p:attrName>
                                        </p:attrNameLst>
                                      </p:cBhvr>
                                      <p:to>
                                        <p:strVal val="visible"/>
                                      </p:to>
                                    </p:set>
                                    <p:animEffect transition="in" filter="fade">
                                      <p:cBhvr>
                                        <p:cTn id="30" dur="500"/>
                                        <p:tgtEl>
                                          <p:spTgt spid="114691">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4691">
                                            <p:txEl>
                                              <p:pRg st="8" end="8"/>
                                            </p:txEl>
                                          </p:spTgt>
                                        </p:tgtEl>
                                        <p:attrNameLst>
                                          <p:attrName>style.visibility</p:attrName>
                                        </p:attrNameLst>
                                      </p:cBhvr>
                                      <p:to>
                                        <p:strVal val="visible"/>
                                      </p:to>
                                    </p:set>
                                    <p:animEffect transition="in" filter="fade">
                                      <p:cBhvr>
                                        <p:cTn id="33" dur="500"/>
                                        <p:tgtEl>
                                          <p:spTgt spid="114691">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4691">
                                            <p:txEl>
                                              <p:pRg st="9" end="9"/>
                                            </p:txEl>
                                          </p:spTgt>
                                        </p:tgtEl>
                                        <p:attrNameLst>
                                          <p:attrName>style.visibility</p:attrName>
                                        </p:attrNameLst>
                                      </p:cBhvr>
                                      <p:to>
                                        <p:strVal val="visible"/>
                                      </p:to>
                                    </p:set>
                                    <p:animEffect transition="in" filter="fade">
                                      <p:cBhvr>
                                        <p:cTn id="36" dur="500"/>
                                        <p:tgtEl>
                                          <p:spTgt spid="114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(3)</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Usługi sieciowe wykorzystywane przez firmę w Internecie, np.</a:t>
            </a:r>
          </a:p>
          <a:p>
            <a:pPr marL="758825" lvl="1" eaLnBrk="1" hangingPunct="1">
              <a:lnSpc>
                <a:spcPct val="85000"/>
              </a:lnSpc>
              <a:spcBef>
                <a:spcPts val="600"/>
              </a:spcBef>
            </a:pPr>
            <a:r>
              <a:rPr lang="pl-PL" sz="2000" dirty="0">
                <a:solidFill>
                  <a:srgbClr val="7030A0"/>
                </a:solidFill>
                <a:latin typeface="Calibri" pitchFamily="34" charset="0"/>
              </a:rPr>
              <a:t>Poczta elektroniczna</a:t>
            </a:r>
          </a:p>
          <a:p>
            <a:pPr marL="758825" lvl="1" eaLnBrk="1" hangingPunct="1">
              <a:lnSpc>
                <a:spcPct val="85000"/>
              </a:lnSpc>
              <a:spcBef>
                <a:spcPts val="600"/>
              </a:spcBef>
            </a:pPr>
            <a:r>
              <a:rPr lang="pl-PL" sz="2000" dirty="0">
                <a:solidFill>
                  <a:srgbClr val="7030A0"/>
                </a:solidFill>
                <a:latin typeface="Calibri" pitchFamily="34" charset="0"/>
              </a:rPr>
              <a:t>Serwer WWW szkoły</a:t>
            </a:r>
          </a:p>
          <a:p>
            <a:pPr marL="758825" lvl="1" eaLnBrk="1" hangingPunct="1">
              <a:lnSpc>
                <a:spcPct val="85000"/>
              </a:lnSpc>
              <a:spcBef>
                <a:spcPts val="600"/>
              </a:spcBef>
            </a:pPr>
            <a:r>
              <a:rPr lang="pl-PL" sz="2000" dirty="0">
                <a:solidFill>
                  <a:srgbClr val="7030A0"/>
                </a:solidFill>
                <a:latin typeface="Calibri" pitchFamily="34" charset="0"/>
              </a:rPr>
              <a:t>Dziennik elektroniczny, np. www.librus.pl</a:t>
            </a:r>
          </a:p>
          <a:p>
            <a:pPr marL="758825" lvl="1" eaLnBrk="1" hangingPunct="1">
              <a:lnSpc>
                <a:spcPct val="85000"/>
              </a:lnSpc>
              <a:spcBef>
                <a:spcPts val="600"/>
              </a:spcBef>
            </a:pPr>
            <a:r>
              <a:rPr lang="pl-PL" sz="2000" dirty="0">
                <a:solidFill>
                  <a:srgbClr val="7030A0"/>
                </a:solidFill>
                <a:latin typeface="Calibri" pitchFamily="34" charset="0"/>
              </a:rPr>
              <a:t>Komunikator sieciowy</a:t>
            </a:r>
          </a:p>
          <a:p>
            <a:pPr marL="758825" lvl="1" eaLnBrk="1" hangingPunct="1">
              <a:lnSpc>
                <a:spcPct val="85000"/>
              </a:lnSpc>
              <a:spcBef>
                <a:spcPts val="600"/>
              </a:spcBef>
            </a:pPr>
            <a:r>
              <a:rPr lang="pl-PL" sz="2000" dirty="0">
                <a:solidFill>
                  <a:srgbClr val="7030A0"/>
                </a:solidFill>
                <a:latin typeface="Calibri" pitchFamily="34" charset="0"/>
              </a:rPr>
              <a:t>Aktualizacja oprogramowania (Windows, antywirusowy, itd.)</a:t>
            </a:r>
          </a:p>
          <a:p>
            <a:pPr marL="758825" lvl="1" eaLnBrk="1" hangingPunct="1">
              <a:lnSpc>
                <a:spcPct val="85000"/>
              </a:lnSpc>
              <a:spcBef>
                <a:spcPts val="600"/>
              </a:spcBef>
            </a:pPr>
            <a:r>
              <a:rPr lang="pl-PL" sz="2000" dirty="0">
                <a:solidFill>
                  <a:srgbClr val="7030A0"/>
                </a:solidFill>
                <a:latin typeface="Calibri" pitchFamily="34" charset="0"/>
              </a:rPr>
              <a:t>Przeglądanie WWW przez pracowników i uczniów</a:t>
            </a:r>
          </a:p>
          <a:p>
            <a:pPr marL="758825" lvl="1" eaLnBrk="1" hangingPunct="1">
              <a:lnSpc>
                <a:spcPct val="85000"/>
              </a:lnSpc>
              <a:spcBef>
                <a:spcPts val="600"/>
              </a:spcBef>
            </a:pPr>
            <a:r>
              <a:rPr lang="pl-PL" sz="2000" dirty="0">
                <a:solidFill>
                  <a:srgbClr val="7030A0"/>
                </a:solidFill>
                <a:latin typeface="Calibri" pitchFamily="34" charset="0"/>
              </a:rPr>
              <a:t>Telefonia IP</a:t>
            </a:r>
          </a:p>
          <a:p>
            <a:pPr marL="758825" lvl="1" eaLnBrk="1" hangingPunct="1">
              <a:lnSpc>
                <a:spcPct val="85000"/>
              </a:lnSpc>
              <a:spcBef>
                <a:spcPts val="600"/>
              </a:spcBef>
            </a:pPr>
            <a:r>
              <a:rPr lang="pl-PL" sz="2000" dirty="0" err="1">
                <a:solidFill>
                  <a:srgbClr val="7030A0"/>
                </a:solidFill>
                <a:latin typeface="Calibri" pitchFamily="34" charset="0"/>
              </a:rPr>
              <a:t>Videokonferencje</a:t>
            </a:r>
            <a:endParaRPr lang="pl-PL" sz="2000" dirty="0">
              <a:solidFill>
                <a:srgbClr val="7030A0"/>
              </a:solidFill>
              <a:latin typeface="Calibri" pitchFamily="34" charset="0"/>
            </a:endParaRPr>
          </a:p>
          <a:p>
            <a:pPr marL="758825" lvl="1" eaLnBrk="1" hangingPunct="1">
              <a:lnSpc>
                <a:spcPct val="85000"/>
              </a:lnSpc>
              <a:spcBef>
                <a:spcPts val="600"/>
              </a:spcBef>
            </a:pPr>
            <a:r>
              <a:rPr lang="pl-PL" sz="2000" dirty="0">
                <a:solidFill>
                  <a:srgbClr val="7030A0"/>
                </a:solidFill>
                <a:latin typeface="Calibri" pitchFamily="34" charset="0"/>
              </a:rPr>
              <a:t>…</a:t>
            </a:r>
          </a:p>
          <a:p>
            <a:pPr marL="758825" lvl="1" eaLnBrk="1" hangingPunct="1">
              <a:lnSpc>
                <a:spcPct val="85000"/>
              </a:lnSpc>
              <a:spcBef>
                <a:spcPts val="600"/>
              </a:spcBef>
            </a:pPr>
            <a:endParaRPr lang="pl-PL" sz="2000" dirty="0">
              <a:solidFill>
                <a:srgbClr val="7030A0"/>
              </a:solidFill>
              <a:latin typeface="Calibri" pitchFamily="34" charset="0"/>
            </a:endParaRPr>
          </a:p>
          <a:p>
            <a:pPr marL="358775" eaLnBrk="1" hangingPunct="1">
              <a:lnSpc>
                <a:spcPct val="85000"/>
              </a:lnSpc>
              <a:spcBef>
                <a:spcPts val="600"/>
              </a:spcBef>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33</a:t>
            </a:fld>
            <a:endParaRPr lang="pl-PL"/>
          </a:p>
        </p:txBody>
      </p:sp>
    </p:spTree>
    <p:extLst>
      <p:ext uri="{BB962C8B-B14F-4D97-AF65-F5344CB8AC3E}">
        <p14:creationId xmlns:p14="http://schemas.microsoft.com/office/powerpoint/2010/main" val="2274443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(4)</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Wymagania dotyczące bezpieczeństwa (stopień ochrony), np.</a:t>
            </a:r>
          </a:p>
          <a:p>
            <a:pPr marL="758825" lvl="1" eaLnBrk="1" hangingPunct="1">
              <a:lnSpc>
                <a:spcPct val="85000"/>
              </a:lnSpc>
              <a:spcBef>
                <a:spcPts val="600"/>
              </a:spcBef>
            </a:pPr>
            <a:r>
              <a:rPr lang="pl-PL" sz="2000" dirty="0">
                <a:solidFill>
                  <a:srgbClr val="7030A0"/>
                </a:solidFill>
                <a:latin typeface="Calibri" pitchFamily="34" charset="0"/>
              </a:rPr>
              <a:t>Ochrona antywirusowa </a:t>
            </a:r>
          </a:p>
          <a:p>
            <a:pPr marL="758825" lvl="1" eaLnBrk="1" hangingPunct="1">
              <a:lnSpc>
                <a:spcPct val="85000"/>
              </a:lnSpc>
              <a:spcBef>
                <a:spcPts val="600"/>
              </a:spcBef>
            </a:pPr>
            <a:r>
              <a:rPr lang="pl-PL" sz="2000" dirty="0">
                <a:solidFill>
                  <a:srgbClr val="7030A0"/>
                </a:solidFill>
                <a:latin typeface="Calibri" pitchFamily="34" charset="0"/>
              </a:rPr>
              <a:t>Zabezpieczenie styku z Internetem za pomocą sprzętowej zapory ogniowej</a:t>
            </a:r>
          </a:p>
          <a:p>
            <a:pPr marL="758825" lvl="1" eaLnBrk="1" hangingPunct="1">
              <a:lnSpc>
                <a:spcPct val="85000"/>
              </a:lnSpc>
              <a:spcBef>
                <a:spcPts val="600"/>
              </a:spcBef>
            </a:pPr>
            <a:r>
              <a:rPr lang="pl-PL" sz="2000" dirty="0">
                <a:solidFill>
                  <a:srgbClr val="7030A0"/>
                </a:solidFill>
                <a:latin typeface="Calibri" pitchFamily="34" charset="0"/>
              </a:rPr>
              <a:t>Blokowanie nieużywanych portów TCP/UDP</a:t>
            </a:r>
          </a:p>
          <a:p>
            <a:pPr marL="758825" lvl="1" eaLnBrk="1" hangingPunct="1">
              <a:lnSpc>
                <a:spcPct val="85000"/>
              </a:lnSpc>
              <a:spcBef>
                <a:spcPts val="600"/>
              </a:spcBef>
            </a:pPr>
            <a:r>
              <a:rPr lang="pl-PL" sz="2000" dirty="0">
                <a:solidFill>
                  <a:srgbClr val="7030A0"/>
                </a:solidFill>
                <a:latin typeface="Calibri" pitchFamily="34" charset="0"/>
              </a:rPr>
              <a:t>UPS dla serwerów</a:t>
            </a:r>
          </a:p>
          <a:p>
            <a:pPr marL="758825" lvl="1" eaLnBrk="1" hangingPunct="1">
              <a:lnSpc>
                <a:spcPct val="85000"/>
              </a:lnSpc>
              <a:spcBef>
                <a:spcPts val="600"/>
              </a:spcBef>
            </a:pPr>
            <a:r>
              <a:rPr lang="pl-PL" sz="2000" dirty="0">
                <a:solidFill>
                  <a:srgbClr val="7030A0"/>
                </a:solidFill>
                <a:latin typeface="Calibri" pitchFamily="34" charset="0"/>
              </a:rPr>
              <a:t>Backup danych z serwerów na zewnętrznych nośnikach</a:t>
            </a:r>
          </a:p>
          <a:p>
            <a:pPr marL="758825" lvl="1" eaLnBrk="1" hangingPunct="1">
              <a:lnSpc>
                <a:spcPct val="85000"/>
              </a:lnSpc>
              <a:spcBef>
                <a:spcPts val="600"/>
              </a:spcBef>
            </a:pPr>
            <a:r>
              <a:rPr lang="pl-PL" sz="2000" dirty="0">
                <a:solidFill>
                  <a:srgbClr val="7030A0"/>
                </a:solidFill>
                <a:latin typeface="Calibri" pitchFamily="34" charset="0"/>
              </a:rPr>
              <a:t>Oddzielenie sieci uczniowskiej od sieci dla nauczycieli i administracji</a:t>
            </a:r>
          </a:p>
          <a:p>
            <a:pPr marL="758825" lvl="1" eaLnBrk="1" hangingPunct="1">
              <a:lnSpc>
                <a:spcPct val="85000"/>
              </a:lnSpc>
              <a:spcBef>
                <a:spcPts val="600"/>
              </a:spcBef>
            </a:pPr>
            <a:r>
              <a:rPr lang="pl-PL" sz="2000" dirty="0">
                <a:solidFill>
                  <a:srgbClr val="7030A0"/>
                </a:solidFill>
                <a:latin typeface="Calibri" pitchFamily="34" charset="0"/>
              </a:rPr>
              <a:t>Filtracja treści do/z Internetu</a:t>
            </a:r>
          </a:p>
          <a:p>
            <a:pPr marL="758825" lvl="1" eaLnBrk="1" hangingPunct="1">
              <a:lnSpc>
                <a:spcPct val="85000"/>
              </a:lnSpc>
              <a:spcBef>
                <a:spcPts val="600"/>
              </a:spcBef>
            </a:pPr>
            <a:r>
              <a:rPr lang="pl-PL" sz="2000" dirty="0">
                <a:solidFill>
                  <a:srgbClr val="7030A0"/>
                </a:solidFill>
                <a:latin typeface="Calibri" pitchFamily="34" charset="0"/>
              </a:rPr>
              <a:t>…</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34</a:t>
            </a:fld>
            <a:endParaRPr lang="pl-PL"/>
          </a:p>
        </p:txBody>
      </p:sp>
    </p:spTree>
    <p:extLst>
      <p:ext uri="{BB962C8B-B14F-4D97-AF65-F5344CB8AC3E}">
        <p14:creationId xmlns:p14="http://schemas.microsoft.com/office/powerpoint/2010/main" val="22252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(5)</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Plany rozwoju firmy (zmiana oprogramowania, wprowadzanie nowych usług), np..</a:t>
            </a:r>
          </a:p>
          <a:p>
            <a:pPr marL="758825" lvl="1" eaLnBrk="1" hangingPunct="1">
              <a:lnSpc>
                <a:spcPct val="85000"/>
              </a:lnSpc>
              <a:spcBef>
                <a:spcPts val="600"/>
              </a:spcBef>
            </a:pPr>
            <a:r>
              <a:rPr lang="pl-PL" sz="2000" dirty="0">
                <a:solidFill>
                  <a:srgbClr val="7030A0"/>
                </a:solidFill>
                <a:latin typeface="Calibri" pitchFamily="34" charset="0"/>
              </a:rPr>
              <a:t>W okresie 12 miesięcy szkoła planuje migrację na system dziennika elektronicznego  rozwijany przez Gminę Wrocław</a:t>
            </a:r>
          </a:p>
          <a:p>
            <a:pPr marL="758825" lvl="1" eaLnBrk="1" hangingPunct="1">
              <a:lnSpc>
                <a:spcPct val="85000"/>
              </a:lnSpc>
              <a:spcBef>
                <a:spcPts val="600"/>
              </a:spcBef>
            </a:pPr>
            <a:r>
              <a:rPr lang="pl-PL" sz="2000" dirty="0">
                <a:solidFill>
                  <a:srgbClr val="7030A0"/>
                </a:solidFill>
                <a:latin typeface="Calibri" pitchFamily="34" charset="0"/>
              </a:rPr>
              <a:t>W okresie 12 miesięcy szkoła planuje budowę sieci </a:t>
            </a:r>
            <a:r>
              <a:rPr lang="pl-PL" sz="2000" dirty="0" err="1">
                <a:solidFill>
                  <a:srgbClr val="7030A0"/>
                </a:solidFill>
                <a:latin typeface="Calibri" pitchFamily="34" charset="0"/>
              </a:rPr>
              <a:t>WiFi</a:t>
            </a:r>
            <a:r>
              <a:rPr lang="pl-PL" sz="2000" dirty="0">
                <a:solidFill>
                  <a:srgbClr val="7030A0"/>
                </a:solidFill>
                <a:latin typeface="Calibri" pitchFamily="34" charset="0"/>
              </a:rPr>
              <a:t> obejmującej cały obszar szkoły</a:t>
            </a:r>
          </a:p>
          <a:p>
            <a:pPr marL="758825" lvl="1" eaLnBrk="1" hangingPunct="1">
              <a:lnSpc>
                <a:spcPct val="85000"/>
              </a:lnSpc>
              <a:spcBef>
                <a:spcPts val="600"/>
              </a:spcBef>
            </a:pPr>
            <a:r>
              <a:rPr lang="pl-PL" sz="2000" dirty="0">
                <a:solidFill>
                  <a:srgbClr val="7030A0"/>
                </a:solidFill>
                <a:latin typeface="Calibri" pitchFamily="34" charset="0"/>
              </a:rPr>
              <a:t>W okresie 24 miesięcy szkoła planuje budowę systemu do telekonferencji i zdalnego nauczania</a:t>
            </a:r>
          </a:p>
          <a:p>
            <a:pPr marL="758825" lvl="1" eaLnBrk="1" hangingPunct="1">
              <a:lnSpc>
                <a:spcPct val="85000"/>
              </a:lnSpc>
              <a:spcBef>
                <a:spcPts val="600"/>
              </a:spcBef>
            </a:pPr>
            <a:r>
              <a:rPr lang="pl-PL" sz="2000" dirty="0">
                <a:solidFill>
                  <a:srgbClr val="7030A0"/>
                </a:solidFill>
                <a:latin typeface="Calibri" pitchFamily="34" charset="0"/>
              </a:rPr>
              <a:t>W okresie 12 miesięcy szkoła planuje przygotowanie repozytorium z nagraniami wybranych wykładów</a:t>
            </a:r>
          </a:p>
          <a:p>
            <a:pPr marL="758825" lvl="1" eaLnBrk="1" hangingPunct="1">
              <a:lnSpc>
                <a:spcPct val="85000"/>
              </a:lnSpc>
              <a:spcBef>
                <a:spcPts val="600"/>
              </a:spcBef>
            </a:pPr>
            <a:endParaRPr lang="pl-PL" sz="2000" dirty="0">
              <a:solidFill>
                <a:srgbClr val="7030A0"/>
              </a:solidFill>
              <a:latin typeface="Calibri" pitchFamily="34" charset="0"/>
            </a:endParaRPr>
          </a:p>
          <a:p>
            <a:pPr marL="358775" eaLnBrk="1" hangingPunct="1">
              <a:lnSpc>
                <a:spcPct val="85000"/>
              </a:lnSpc>
              <a:spcBef>
                <a:spcPts val="600"/>
              </a:spcBef>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35</a:t>
            </a:fld>
            <a:endParaRPr lang="pl-PL"/>
          </a:p>
        </p:txBody>
      </p:sp>
    </p:spTree>
    <p:extLst>
      <p:ext uri="{BB962C8B-B14F-4D97-AF65-F5344CB8AC3E}">
        <p14:creationId xmlns:p14="http://schemas.microsoft.com/office/powerpoint/2010/main" val="4074176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(6)</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Internetu</a:t>
            </a:r>
          </a:p>
          <a:p>
            <a:pPr marL="15875" indent="0" eaLnBrk="1" hangingPunct="1">
              <a:lnSpc>
                <a:spcPct val="85000"/>
              </a:lnSpc>
              <a:spcBef>
                <a:spcPts val="600"/>
              </a:spcBef>
              <a:buNone/>
            </a:pPr>
            <a:r>
              <a:rPr lang="pl-PL" sz="2000" dirty="0">
                <a:solidFill>
                  <a:srgbClr val="7030A0"/>
                </a:solidFill>
                <a:latin typeface="Calibri" pitchFamily="34" charset="0"/>
              </a:rPr>
              <a:t>Obliczając średni ruch przyjęto współczynnik bezpieczeństwa 3</a:t>
            </a:r>
          </a:p>
          <a:p>
            <a:pPr marL="15875" indent="0" eaLnBrk="1" hangingPunct="1">
              <a:lnSpc>
                <a:spcPct val="85000"/>
              </a:lnSpc>
              <a:spcBef>
                <a:spcPts val="600"/>
              </a:spcBef>
              <a:buNone/>
            </a:pPr>
            <a:r>
              <a:rPr lang="pl-PL" sz="2000" dirty="0">
                <a:solidFill>
                  <a:srgbClr val="7030A0"/>
                </a:solidFill>
                <a:latin typeface="Calibri" pitchFamily="34" charset="0"/>
              </a:rPr>
              <a:t>Przyjęto, że jedna rozmowa </a:t>
            </a:r>
            <a:r>
              <a:rPr lang="pl-PL" sz="2000" dirty="0" err="1">
                <a:solidFill>
                  <a:srgbClr val="7030A0"/>
                </a:solidFill>
                <a:latin typeface="Calibri" pitchFamily="34" charset="0"/>
              </a:rPr>
              <a:t>VoIP</a:t>
            </a:r>
            <a:r>
              <a:rPr lang="pl-PL" sz="2000" dirty="0">
                <a:solidFill>
                  <a:srgbClr val="7030A0"/>
                </a:solidFill>
                <a:latin typeface="Calibri" pitchFamily="34" charset="0"/>
              </a:rPr>
              <a:t> potrzebuje pasmo 16Kb/s, średni czas trwania rozmowy to 2h/dzień</a:t>
            </a:r>
          </a:p>
        </p:txBody>
      </p:sp>
      <p:graphicFrame>
        <p:nvGraphicFramePr>
          <p:cNvPr id="2" name="Tabela 1"/>
          <p:cNvGraphicFramePr>
            <a:graphicFrameLocks noGrp="1"/>
          </p:cNvGraphicFramePr>
          <p:nvPr>
            <p:extLst>
              <p:ext uri="{D42A27DB-BD31-4B8C-83A1-F6EECF244321}">
                <p14:modId xmlns:p14="http://schemas.microsoft.com/office/powerpoint/2010/main" val="558590703"/>
              </p:ext>
            </p:extLst>
          </p:nvPr>
        </p:nvGraphicFramePr>
        <p:xfrm>
          <a:off x="395536" y="2925838"/>
          <a:ext cx="8424938" cy="3903812"/>
        </p:xfrm>
        <a:graphic>
          <a:graphicData uri="http://schemas.openxmlformats.org/drawingml/2006/table">
            <a:tbl>
              <a:tblPr firstRow="1" bandRow="1">
                <a:tableStyleId>{5C22544A-7EE6-4342-B048-85BDC9FD1C3A}</a:tableStyleId>
              </a:tblPr>
              <a:tblGrid>
                <a:gridCol w="2232249">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092121">
                  <a:extLst>
                    <a:ext uri="{9D8B030D-6E8A-4147-A177-3AD203B41FA5}">
                      <a16:colId xmlns:a16="http://schemas.microsoft.com/office/drawing/2014/main" val="20003"/>
                    </a:ext>
                  </a:extLst>
                </a:gridCol>
                <a:gridCol w="1326148">
                  <a:extLst>
                    <a:ext uri="{9D8B030D-6E8A-4147-A177-3AD203B41FA5}">
                      <a16:colId xmlns:a16="http://schemas.microsoft.com/office/drawing/2014/main" val="20004"/>
                    </a:ext>
                  </a:extLst>
                </a:gridCol>
                <a:gridCol w="1326148">
                  <a:extLst>
                    <a:ext uri="{9D8B030D-6E8A-4147-A177-3AD203B41FA5}">
                      <a16:colId xmlns:a16="http://schemas.microsoft.com/office/drawing/2014/main" val="20005"/>
                    </a:ext>
                  </a:extLst>
                </a:gridCol>
              </a:tblGrid>
              <a:tr h="648072">
                <a:tc>
                  <a:txBody>
                    <a:bodyPr/>
                    <a:lstStyle/>
                    <a:p>
                      <a:pPr algn="ctr"/>
                      <a:r>
                        <a:rPr lang="pl-PL" sz="1600" dirty="0"/>
                        <a:t>Usługa</a:t>
                      </a:r>
                      <a:endParaRPr lang="pl-PL" sz="1600" dirty="0">
                        <a:solidFill>
                          <a:srgbClr val="7030A0"/>
                        </a:solidFill>
                        <a:latin typeface="Calibri" pitchFamily="34" charset="0"/>
                      </a:endParaRPr>
                    </a:p>
                  </a:txBody>
                  <a:tcPr/>
                </a:tc>
                <a:tc>
                  <a:txBody>
                    <a:bodyPr/>
                    <a:lstStyle/>
                    <a:p>
                      <a:pPr algn="ctr"/>
                      <a:r>
                        <a:rPr lang="pl-PL" sz="1600" dirty="0" err="1"/>
                        <a:t>Download</a:t>
                      </a:r>
                      <a:r>
                        <a:rPr lang="pl-PL" sz="1600" dirty="0"/>
                        <a:t> na osobę MB/8h</a:t>
                      </a:r>
                      <a:endParaRPr lang="pl-PL" sz="1600" dirty="0">
                        <a:solidFill>
                          <a:srgbClr val="7030A0"/>
                        </a:solidFill>
                        <a:latin typeface="Calibri" pitchFamily="34" charset="0"/>
                      </a:endParaRPr>
                    </a:p>
                  </a:txBody>
                  <a:tcPr/>
                </a:tc>
                <a:tc>
                  <a:txBody>
                    <a:bodyPr/>
                    <a:lstStyle/>
                    <a:p>
                      <a:pPr algn="ctr"/>
                      <a:r>
                        <a:rPr lang="pl-PL" sz="1600" dirty="0" err="1"/>
                        <a:t>Upload</a:t>
                      </a:r>
                      <a:r>
                        <a:rPr lang="pl-PL" sz="1600" dirty="0"/>
                        <a:t> na osobę</a:t>
                      </a:r>
                      <a:r>
                        <a:rPr lang="pl-PL" sz="1600" baseline="0" dirty="0"/>
                        <a:t> </a:t>
                      </a:r>
                      <a:r>
                        <a:rPr lang="pl-PL" sz="1600" dirty="0"/>
                        <a:t>MB/8h</a:t>
                      </a:r>
                      <a:endParaRPr lang="pl-PL" sz="1600" dirty="0">
                        <a:solidFill>
                          <a:srgbClr val="7030A0"/>
                        </a:solidFill>
                        <a:latin typeface="Calibri" pitchFamily="34" charset="0"/>
                      </a:endParaRPr>
                    </a:p>
                  </a:txBody>
                  <a:tcPr/>
                </a:tc>
                <a:tc>
                  <a:txBody>
                    <a:bodyPr/>
                    <a:lstStyle/>
                    <a:p>
                      <a:pPr algn="ctr"/>
                      <a:r>
                        <a:rPr lang="pl-PL" sz="1600" dirty="0"/>
                        <a:t>Liczba </a:t>
                      </a:r>
                      <a:r>
                        <a:rPr lang="pl-PL" sz="1600" dirty="0" err="1"/>
                        <a:t>użytk</a:t>
                      </a:r>
                      <a:r>
                        <a:rPr lang="pl-PL" sz="1600" dirty="0"/>
                        <a:t>.</a:t>
                      </a:r>
                      <a:endParaRPr lang="pl-PL" sz="1600" dirty="0">
                        <a:solidFill>
                          <a:srgbClr val="7030A0"/>
                        </a:solidFill>
                        <a:latin typeface="Calibri" pitchFamily="34" charset="0"/>
                      </a:endParaRPr>
                    </a:p>
                  </a:txBody>
                  <a:tcPr/>
                </a:tc>
                <a:tc>
                  <a:txBody>
                    <a:bodyPr/>
                    <a:lstStyle/>
                    <a:p>
                      <a:pPr algn="ctr"/>
                      <a:r>
                        <a:rPr lang="pl-PL" sz="1600" dirty="0" err="1"/>
                        <a:t>Download</a:t>
                      </a:r>
                      <a:r>
                        <a:rPr lang="pl-PL" sz="1600" baseline="0" dirty="0"/>
                        <a:t> suma </a:t>
                      </a:r>
                      <a:r>
                        <a:rPr lang="pl-PL" sz="1600" baseline="0" dirty="0" err="1"/>
                        <a:t>Mb</a:t>
                      </a:r>
                      <a:r>
                        <a:rPr lang="pl-PL" sz="1600" baseline="0" dirty="0"/>
                        <a:t>/s</a:t>
                      </a:r>
                      <a:endParaRPr lang="pl-PL" sz="1600" dirty="0">
                        <a:solidFill>
                          <a:srgbClr val="7030A0"/>
                        </a:solidFill>
                        <a:latin typeface="Calibri" pitchFamily="34" charset="0"/>
                      </a:endParaRPr>
                    </a:p>
                  </a:txBody>
                  <a:tcPr/>
                </a:tc>
                <a:tc>
                  <a:txBody>
                    <a:bodyPr/>
                    <a:lstStyle/>
                    <a:p>
                      <a:pPr algn="ctr"/>
                      <a:r>
                        <a:rPr lang="pl-PL" sz="1600" dirty="0" err="1"/>
                        <a:t>Upload</a:t>
                      </a:r>
                      <a:r>
                        <a:rPr lang="pl-PL" sz="1600" dirty="0"/>
                        <a:t> suma </a:t>
                      </a:r>
                      <a:r>
                        <a:rPr lang="pl-PL" sz="1600" dirty="0" err="1"/>
                        <a:t>Mb</a:t>
                      </a:r>
                      <a:r>
                        <a:rPr lang="pl-PL" sz="1600" dirty="0"/>
                        <a:t>/s</a:t>
                      </a:r>
                      <a:endParaRPr lang="pl-PL" sz="1600" dirty="0">
                        <a:solidFill>
                          <a:srgbClr val="7030A0"/>
                        </a:solidFill>
                        <a:latin typeface="Calibri" pitchFamily="34" charset="0"/>
                      </a:endParaRPr>
                    </a:p>
                  </a:txBody>
                  <a:tcPr/>
                </a:tc>
                <a:extLst>
                  <a:ext uri="{0D108BD9-81ED-4DB2-BD59-A6C34878D82A}">
                    <a16:rowId xmlns:a16="http://schemas.microsoft.com/office/drawing/2014/main" val="10000"/>
                  </a:ext>
                </a:extLst>
              </a:tr>
              <a:tr h="586420">
                <a:tc>
                  <a:txBody>
                    <a:bodyPr/>
                    <a:lstStyle/>
                    <a:p>
                      <a:pPr algn="ctr"/>
                      <a:r>
                        <a:rPr lang="pl-PL" sz="1600" dirty="0"/>
                        <a:t>WWW pracownicy</a:t>
                      </a:r>
                      <a:r>
                        <a:rPr lang="pl-PL" sz="1600" baseline="0" dirty="0"/>
                        <a:t> </a:t>
                      </a:r>
                      <a:r>
                        <a:rPr lang="pl-PL" sz="1600" dirty="0"/>
                        <a:t>(w tym dz. el. i  komunikatory)</a:t>
                      </a:r>
                      <a:endParaRPr lang="pl-PL" sz="1600" dirty="0">
                        <a:solidFill>
                          <a:srgbClr val="7030A0"/>
                        </a:solidFill>
                        <a:latin typeface="Calibri" pitchFamily="34" charset="0"/>
                      </a:endParaRPr>
                    </a:p>
                  </a:txBody>
                  <a:tcPr/>
                </a:tc>
                <a:tc>
                  <a:txBody>
                    <a:bodyPr/>
                    <a:lstStyle/>
                    <a:p>
                      <a:pPr algn="ctr"/>
                      <a:r>
                        <a:rPr lang="pl-PL" sz="2000" dirty="0"/>
                        <a:t>100</a:t>
                      </a:r>
                      <a:endParaRPr lang="pl-PL" sz="2000" dirty="0">
                        <a:solidFill>
                          <a:srgbClr val="7030A0"/>
                        </a:solidFill>
                        <a:latin typeface="Calibri" pitchFamily="34" charset="0"/>
                      </a:endParaRPr>
                    </a:p>
                  </a:txBody>
                  <a:tcPr/>
                </a:tc>
                <a:tc>
                  <a:txBody>
                    <a:bodyPr/>
                    <a:lstStyle/>
                    <a:p>
                      <a:pPr algn="ctr"/>
                      <a:r>
                        <a:rPr lang="pl-PL" sz="2000" dirty="0"/>
                        <a:t>10</a:t>
                      </a:r>
                      <a:endParaRPr lang="pl-PL" sz="2000" dirty="0">
                        <a:solidFill>
                          <a:srgbClr val="7030A0"/>
                        </a:solidFill>
                        <a:latin typeface="Calibri" pitchFamily="34" charset="0"/>
                      </a:endParaRPr>
                    </a:p>
                  </a:txBody>
                  <a:tcPr/>
                </a:tc>
                <a:tc>
                  <a:txBody>
                    <a:bodyPr/>
                    <a:lstStyle/>
                    <a:p>
                      <a:pPr algn="ctr"/>
                      <a:r>
                        <a:rPr lang="pl-PL" sz="2000" dirty="0"/>
                        <a:t>100</a:t>
                      </a:r>
                      <a:endParaRPr lang="pl-PL" sz="2000" dirty="0">
                        <a:solidFill>
                          <a:srgbClr val="7030A0"/>
                        </a:solidFill>
                        <a:latin typeface="Calibri" pitchFamily="34" charset="0"/>
                      </a:endParaRPr>
                    </a:p>
                  </a:txBody>
                  <a:tcPr/>
                </a:tc>
                <a:tc>
                  <a:txBody>
                    <a:bodyPr/>
                    <a:lstStyle/>
                    <a:p>
                      <a:pPr algn="ctr"/>
                      <a:r>
                        <a:rPr lang="pl-PL" sz="2000" dirty="0"/>
                        <a:t>8,3 </a:t>
                      </a:r>
                      <a:endParaRPr lang="pl-PL" sz="2000" dirty="0">
                        <a:solidFill>
                          <a:srgbClr val="7030A0"/>
                        </a:solidFill>
                        <a:latin typeface="Calibri" pitchFamily="34" charset="0"/>
                      </a:endParaRPr>
                    </a:p>
                  </a:txBody>
                  <a:tcPr/>
                </a:tc>
                <a:tc>
                  <a:txBody>
                    <a:bodyPr/>
                    <a:lstStyle/>
                    <a:p>
                      <a:pPr algn="ctr"/>
                      <a:r>
                        <a:rPr lang="pl-PL" sz="2000" dirty="0"/>
                        <a:t>0,8</a:t>
                      </a:r>
                      <a:endParaRPr lang="pl-PL" sz="2000" dirty="0">
                        <a:solidFill>
                          <a:srgbClr val="7030A0"/>
                        </a:solidFill>
                        <a:latin typeface="Calibri" pitchFamily="34" charset="0"/>
                      </a:endParaRPr>
                    </a:p>
                  </a:txBody>
                  <a:tcPr/>
                </a:tc>
                <a:extLst>
                  <a:ext uri="{0D108BD9-81ED-4DB2-BD59-A6C34878D82A}">
                    <a16:rowId xmlns:a16="http://schemas.microsoft.com/office/drawing/2014/main" val="10001"/>
                  </a:ext>
                </a:extLst>
              </a:tr>
              <a:tr h="419693">
                <a:tc>
                  <a:txBody>
                    <a:bodyPr/>
                    <a:lstStyle/>
                    <a:p>
                      <a:pPr algn="ctr"/>
                      <a:r>
                        <a:rPr lang="pl-PL" sz="1600" dirty="0"/>
                        <a:t>WWW uczniowie (pracownie</a:t>
                      </a:r>
                      <a:r>
                        <a:rPr lang="pl-PL" sz="1600" baseline="0" dirty="0"/>
                        <a:t>)</a:t>
                      </a:r>
                      <a:endParaRPr lang="pl-PL" sz="1600" dirty="0">
                        <a:solidFill>
                          <a:srgbClr val="7030A0"/>
                        </a:solidFill>
                        <a:latin typeface="Calibri" pitchFamily="34" charset="0"/>
                      </a:endParaRPr>
                    </a:p>
                  </a:txBody>
                  <a:tcPr/>
                </a:tc>
                <a:tc>
                  <a:txBody>
                    <a:bodyPr/>
                    <a:lstStyle/>
                    <a:p>
                      <a:pPr algn="ctr"/>
                      <a:r>
                        <a:rPr lang="pl-PL" sz="2000" dirty="0"/>
                        <a:t>50</a:t>
                      </a:r>
                      <a:endParaRPr lang="pl-PL" sz="2000" dirty="0">
                        <a:solidFill>
                          <a:srgbClr val="7030A0"/>
                        </a:solidFill>
                        <a:latin typeface="Calibri" pitchFamily="34" charset="0"/>
                      </a:endParaRPr>
                    </a:p>
                  </a:txBody>
                  <a:tcPr/>
                </a:tc>
                <a:tc>
                  <a:txBody>
                    <a:bodyPr/>
                    <a:lstStyle/>
                    <a:p>
                      <a:pPr algn="ctr"/>
                      <a:r>
                        <a:rPr lang="pl-PL" sz="2000" dirty="0"/>
                        <a:t>20</a:t>
                      </a:r>
                      <a:endParaRPr lang="pl-PL" sz="2000" dirty="0">
                        <a:solidFill>
                          <a:srgbClr val="7030A0"/>
                        </a:solidFill>
                        <a:latin typeface="Calibri" pitchFamily="34" charset="0"/>
                      </a:endParaRPr>
                    </a:p>
                  </a:txBody>
                  <a:tcPr/>
                </a:tc>
                <a:tc>
                  <a:txBody>
                    <a:bodyPr/>
                    <a:lstStyle/>
                    <a:p>
                      <a:pPr algn="ctr"/>
                      <a:r>
                        <a:rPr lang="pl-PL" sz="2000" dirty="0"/>
                        <a:t>400</a:t>
                      </a:r>
                      <a:endParaRPr lang="pl-PL" sz="2000" dirty="0">
                        <a:solidFill>
                          <a:srgbClr val="7030A0"/>
                        </a:solidFill>
                        <a:latin typeface="Calibri" pitchFamily="34" charset="0"/>
                      </a:endParaRPr>
                    </a:p>
                  </a:txBody>
                  <a:tcPr/>
                </a:tc>
                <a:tc>
                  <a:txBody>
                    <a:bodyPr/>
                    <a:lstStyle/>
                    <a:p>
                      <a:pPr algn="ctr"/>
                      <a:r>
                        <a:rPr lang="pl-PL" sz="2000" dirty="0"/>
                        <a:t>16,6</a:t>
                      </a:r>
                      <a:endParaRPr lang="pl-PL" sz="2000" dirty="0">
                        <a:solidFill>
                          <a:srgbClr val="7030A0"/>
                        </a:solidFill>
                        <a:latin typeface="Calibri" pitchFamily="34" charset="0"/>
                      </a:endParaRPr>
                    </a:p>
                  </a:txBody>
                  <a:tcPr/>
                </a:tc>
                <a:tc>
                  <a:txBody>
                    <a:bodyPr/>
                    <a:lstStyle/>
                    <a:p>
                      <a:pPr algn="ctr"/>
                      <a:r>
                        <a:rPr lang="pl-PL" sz="2000" dirty="0"/>
                        <a:t>6,4</a:t>
                      </a:r>
                      <a:endParaRPr lang="pl-PL" sz="2000" dirty="0">
                        <a:solidFill>
                          <a:srgbClr val="7030A0"/>
                        </a:solidFill>
                        <a:latin typeface="Calibri" pitchFamily="34" charset="0"/>
                      </a:endParaRPr>
                    </a:p>
                  </a:txBody>
                  <a:tcPr/>
                </a:tc>
                <a:extLst>
                  <a:ext uri="{0D108BD9-81ED-4DB2-BD59-A6C34878D82A}">
                    <a16:rowId xmlns:a16="http://schemas.microsoft.com/office/drawing/2014/main" val="10002"/>
                  </a:ext>
                </a:extLst>
              </a:tr>
              <a:tr h="419693">
                <a:tc>
                  <a:txBody>
                    <a:bodyPr/>
                    <a:lstStyle/>
                    <a:p>
                      <a:pPr algn="ctr"/>
                      <a:r>
                        <a:rPr lang="pl-PL" sz="1600" dirty="0"/>
                        <a:t>Poczta elektroniczna</a:t>
                      </a:r>
                      <a:endParaRPr lang="pl-PL" sz="1600" dirty="0">
                        <a:solidFill>
                          <a:srgbClr val="7030A0"/>
                        </a:solidFill>
                        <a:latin typeface="Calibri" pitchFamily="34" charset="0"/>
                      </a:endParaRPr>
                    </a:p>
                  </a:txBody>
                  <a:tcPr/>
                </a:tc>
                <a:tc>
                  <a:txBody>
                    <a:bodyPr/>
                    <a:lstStyle/>
                    <a:p>
                      <a:pPr algn="ctr"/>
                      <a:r>
                        <a:rPr lang="pl-PL" sz="2000" dirty="0"/>
                        <a:t>5</a:t>
                      </a:r>
                      <a:endParaRPr lang="pl-PL" sz="2000" dirty="0">
                        <a:solidFill>
                          <a:srgbClr val="7030A0"/>
                        </a:solidFill>
                        <a:latin typeface="Calibri" pitchFamily="34" charset="0"/>
                      </a:endParaRPr>
                    </a:p>
                  </a:txBody>
                  <a:tcPr/>
                </a:tc>
                <a:tc>
                  <a:txBody>
                    <a:bodyPr/>
                    <a:lstStyle/>
                    <a:p>
                      <a:pPr algn="ctr"/>
                      <a:r>
                        <a:rPr lang="pl-PL" sz="2000" dirty="0"/>
                        <a:t>5</a:t>
                      </a:r>
                      <a:endParaRPr lang="pl-PL" sz="2000" dirty="0">
                        <a:solidFill>
                          <a:srgbClr val="7030A0"/>
                        </a:solidFill>
                        <a:latin typeface="Calibri" pitchFamily="34" charset="0"/>
                      </a:endParaRPr>
                    </a:p>
                  </a:txBody>
                  <a:tcPr/>
                </a:tc>
                <a:tc>
                  <a:txBody>
                    <a:bodyPr/>
                    <a:lstStyle/>
                    <a:p>
                      <a:pPr algn="ctr"/>
                      <a:r>
                        <a:rPr lang="pl-PL" sz="2000" dirty="0"/>
                        <a:t>100</a:t>
                      </a:r>
                      <a:endParaRPr lang="pl-PL" sz="2000" dirty="0">
                        <a:solidFill>
                          <a:srgbClr val="7030A0"/>
                        </a:solidFill>
                        <a:latin typeface="Calibri" pitchFamily="34" charset="0"/>
                      </a:endParaRPr>
                    </a:p>
                  </a:txBody>
                  <a:tcPr/>
                </a:tc>
                <a:tc>
                  <a:txBody>
                    <a:bodyPr/>
                    <a:lstStyle/>
                    <a:p>
                      <a:pPr algn="ctr"/>
                      <a:r>
                        <a:rPr lang="pl-PL" sz="2000" dirty="0"/>
                        <a:t>0,4</a:t>
                      </a:r>
                      <a:endParaRPr lang="pl-PL" sz="2000" dirty="0">
                        <a:solidFill>
                          <a:srgbClr val="7030A0"/>
                        </a:solidFill>
                        <a:latin typeface="Calibri" pitchFamily="34" charset="0"/>
                      </a:endParaRPr>
                    </a:p>
                  </a:txBody>
                  <a:tcPr/>
                </a:tc>
                <a:tc>
                  <a:txBody>
                    <a:bodyPr/>
                    <a:lstStyle/>
                    <a:p>
                      <a:pPr algn="ctr"/>
                      <a:r>
                        <a:rPr lang="pl-PL" sz="2000" dirty="0"/>
                        <a:t>0,4</a:t>
                      </a:r>
                      <a:endParaRPr lang="pl-PL" sz="2000" dirty="0">
                        <a:solidFill>
                          <a:srgbClr val="7030A0"/>
                        </a:solidFill>
                        <a:latin typeface="Calibri" pitchFamily="34" charset="0"/>
                      </a:endParaRPr>
                    </a:p>
                  </a:txBody>
                  <a:tcPr/>
                </a:tc>
                <a:extLst>
                  <a:ext uri="{0D108BD9-81ED-4DB2-BD59-A6C34878D82A}">
                    <a16:rowId xmlns:a16="http://schemas.microsoft.com/office/drawing/2014/main" val="10003"/>
                  </a:ext>
                </a:extLst>
              </a:tr>
              <a:tr h="419693">
                <a:tc>
                  <a:txBody>
                    <a:bodyPr/>
                    <a:lstStyle/>
                    <a:p>
                      <a:pPr algn="ctr"/>
                      <a:r>
                        <a:rPr lang="pl-PL" sz="1600" dirty="0"/>
                        <a:t>Telefonia</a:t>
                      </a:r>
                      <a:r>
                        <a:rPr lang="pl-PL" sz="1600" baseline="0" dirty="0"/>
                        <a:t> IP</a:t>
                      </a:r>
                      <a:endParaRPr lang="pl-PL" sz="1600" dirty="0">
                        <a:solidFill>
                          <a:srgbClr val="7030A0"/>
                        </a:solidFill>
                        <a:latin typeface="Calibri" pitchFamily="34" charset="0"/>
                      </a:endParaRPr>
                    </a:p>
                  </a:txBody>
                  <a:tcPr/>
                </a:tc>
                <a:tc>
                  <a:txBody>
                    <a:bodyPr/>
                    <a:lstStyle/>
                    <a:p>
                      <a:pPr algn="ctr"/>
                      <a:r>
                        <a:rPr lang="pl-PL" sz="2000" dirty="0"/>
                        <a:t>15</a:t>
                      </a:r>
                      <a:endParaRPr lang="pl-PL" sz="2000" dirty="0">
                        <a:solidFill>
                          <a:srgbClr val="7030A0"/>
                        </a:solidFill>
                        <a:latin typeface="Calibri" pitchFamily="34" charset="0"/>
                      </a:endParaRPr>
                    </a:p>
                  </a:txBody>
                  <a:tcPr/>
                </a:tc>
                <a:tc>
                  <a:txBody>
                    <a:bodyPr/>
                    <a:lstStyle/>
                    <a:p>
                      <a:pPr algn="ctr"/>
                      <a:r>
                        <a:rPr lang="pl-PL" sz="2000" dirty="0"/>
                        <a:t>15</a:t>
                      </a:r>
                      <a:endParaRPr lang="pl-PL" sz="2000" dirty="0">
                        <a:solidFill>
                          <a:srgbClr val="7030A0"/>
                        </a:solidFill>
                        <a:latin typeface="Calibri" pitchFamily="34" charset="0"/>
                      </a:endParaRPr>
                    </a:p>
                  </a:txBody>
                  <a:tcPr/>
                </a:tc>
                <a:tc>
                  <a:txBody>
                    <a:bodyPr/>
                    <a:lstStyle/>
                    <a:p>
                      <a:pPr algn="ctr"/>
                      <a:r>
                        <a:rPr lang="pl-PL" sz="2000" dirty="0"/>
                        <a:t>20</a:t>
                      </a:r>
                      <a:endParaRPr lang="pl-PL" sz="2000" dirty="0">
                        <a:solidFill>
                          <a:srgbClr val="7030A0"/>
                        </a:solidFill>
                        <a:latin typeface="Calibri" pitchFamily="34" charset="0"/>
                      </a:endParaRPr>
                    </a:p>
                  </a:txBody>
                  <a:tcPr/>
                </a:tc>
                <a:tc>
                  <a:txBody>
                    <a:bodyPr/>
                    <a:lstStyle/>
                    <a:p>
                      <a:pPr algn="ctr"/>
                      <a:r>
                        <a:rPr lang="pl-PL" sz="2000" dirty="0"/>
                        <a:t>0,3</a:t>
                      </a:r>
                      <a:endParaRPr lang="pl-PL" sz="2000" dirty="0">
                        <a:solidFill>
                          <a:srgbClr val="7030A0"/>
                        </a:solidFill>
                        <a:latin typeface="Calibri" pitchFamily="34" charset="0"/>
                      </a:endParaRPr>
                    </a:p>
                  </a:txBody>
                  <a:tcPr/>
                </a:tc>
                <a:tc>
                  <a:txBody>
                    <a:bodyPr/>
                    <a:lstStyle/>
                    <a:p>
                      <a:pPr algn="ctr"/>
                      <a:r>
                        <a:rPr lang="pl-PL" sz="2000" dirty="0"/>
                        <a:t>0,3</a:t>
                      </a:r>
                      <a:endParaRPr lang="pl-PL" sz="2000" dirty="0">
                        <a:solidFill>
                          <a:srgbClr val="7030A0"/>
                        </a:solidFill>
                        <a:latin typeface="Calibri" pitchFamily="34" charset="0"/>
                      </a:endParaRPr>
                    </a:p>
                  </a:txBody>
                  <a:tcPr/>
                </a:tc>
                <a:extLst>
                  <a:ext uri="{0D108BD9-81ED-4DB2-BD59-A6C34878D82A}">
                    <a16:rowId xmlns:a16="http://schemas.microsoft.com/office/drawing/2014/main" val="10004"/>
                  </a:ext>
                </a:extLst>
              </a:tr>
              <a:tr h="419693">
                <a:tc>
                  <a:txBody>
                    <a:bodyPr/>
                    <a:lstStyle/>
                    <a:p>
                      <a:pPr algn="ctr"/>
                      <a:r>
                        <a:rPr lang="pl-PL" sz="1600" dirty="0"/>
                        <a:t>…</a:t>
                      </a:r>
                      <a:endParaRPr lang="pl-PL" sz="1600" b="1"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extLst>
                  <a:ext uri="{0D108BD9-81ED-4DB2-BD59-A6C34878D82A}">
                    <a16:rowId xmlns:a16="http://schemas.microsoft.com/office/drawing/2014/main" val="10005"/>
                  </a:ext>
                </a:extLst>
              </a:tr>
              <a:tr h="419693">
                <a:tc>
                  <a:txBody>
                    <a:bodyPr/>
                    <a:lstStyle/>
                    <a:p>
                      <a:pPr algn="ctr"/>
                      <a:r>
                        <a:rPr lang="pl-PL" sz="1600" dirty="0"/>
                        <a:t>Suma</a:t>
                      </a:r>
                      <a:endParaRPr lang="pl-PL" sz="1600" b="1"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endParaRPr lang="pl-PL" sz="2000" dirty="0">
                        <a:solidFill>
                          <a:srgbClr val="7030A0"/>
                        </a:solidFill>
                        <a:latin typeface="Calibri" pitchFamily="34" charset="0"/>
                      </a:endParaRPr>
                    </a:p>
                  </a:txBody>
                  <a:tcPr/>
                </a:tc>
                <a:tc>
                  <a:txBody>
                    <a:bodyPr/>
                    <a:lstStyle/>
                    <a:p>
                      <a:pPr algn="ctr"/>
                      <a:r>
                        <a:rPr lang="pl-PL" sz="2000" dirty="0"/>
                        <a:t>25,6</a:t>
                      </a:r>
                      <a:endParaRPr lang="pl-PL" sz="2000" b="1" dirty="0">
                        <a:solidFill>
                          <a:srgbClr val="7030A0"/>
                        </a:solidFill>
                        <a:latin typeface="Calibri" pitchFamily="34" charset="0"/>
                      </a:endParaRPr>
                    </a:p>
                  </a:txBody>
                  <a:tcPr/>
                </a:tc>
                <a:tc>
                  <a:txBody>
                    <a:bodyPr/>
                    <a:lstStyle/>
                    <a:p>
                      <a:pPr algn="ctr"/>
                      <a:r>
                        <a:rPr lang="pl-PL" sz="2000" dirty="0"/>
                        <a:t>7,9</a:t>
                      </a:r>
                      <a:endParaRPr lang="pl-PL" sz="2000" b="1" dirty="0">
                        <a:solidFill>
                          <a:srgbClr val="7030A0"/>
                        </a:solidFill>
                        <a:latin typeface="Calibri" pitchFamily="34" charset="0"/>
                      </a:endParaRPr>
                    </a:p>
                  </a:txBody>
                  <a:tcPr/>
                </a:tc>
                <a:extLst>
                  <a:ext uri="{0D108BD9-81ED-4DB2-BD59-A6C34878D82A}">
                    <a16:rowId xmlns:a16="http://schemas.microsoft.com/office/drawing/2014/main" val="10006"/>
                  </a:ext>
                </a:extLst>
              </a:tr>
            </a:tbl>
          </a:graphicData>
        </a:graphic>
      </p:graphicFrame>
      <p:sp>
        <p:nvSpPr>
          <p:cNvPr id="3" name="Symbol zastępczy numeru slajdu 2"/>
          <p:cNvSpPr>
            <a:spLocks noGrp="1"/>
          </p:cNvSpPr>
          <p:nvPr>
            <p:ph type="sldNum" sz="quarter" idx="12"/>
          </p:nvPr>
        </p:nvSpPr>
        <p:spPr/>
        <p:txBody>
          <a:bodyPr/>
          <a:lstStyle/>
          <a:p>
            <a:fld id="{0ADD4248-F14B-480A-B11E-3E62FE18A6A2}" type="slidenum">
              <a:rPr lang="pl-PL" smtClean="0"/>
              <a:t>36</a:t>
            </a:fld>
            <a:endParaRPr lang="pl-PL"/>
          </a:p>
        </p:txBody>
      </p:sp>
    </p:spTree>
    <p:extLst>
      <p:ext uri="{BB962C8B-B14F-4D97-AF65-F5344CB8AC3E}">
        <p14:creationId xmlns:p14="http://schemas.microsoft.com/office/powerpoint/2010/main" val="3460056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(7)</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Internetu</a:t>
            </a:r>
          </a:p>
          <a:p>
            <a:pPr marL="15875" indent="0" eaLnBrk="1" hangingPunct="1">
              <a:lnSpc>
                <a:spcPct val="85000"/>
              </a:lnSpc>
              <a:spcBef>
                <a:spcPts val="600"/>
              </a:spcBef>
              <a:buNone/>
            </a:pPr>
            <a:r>
              <a:rPr lang="pl-PL" sz="2000" dirty="0">
                <a:solidFill>
                  <a:srgbClr val="7030A0"/>
                </a:solidFill>
                <a:latin typeface="Calibri" pitchFamily="34" charset="0"/>
              </a:rPr>
              <a:t>Ściągnięcie pliku video z materiałami edukacyjnymi o rozmiarze 50 MB ma trwać nie dłużej niż 10 s. Potrzebne pasmo pobierania  to (50*8)/10 = 40Mb/s</a:t>
            </a: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r>
              <a:rPr lang="pl-PL" sz="2000" dirty="0">
                <a:solidFill>
                  <a:srgbClr val="7030A0"/>
                </a:solidFill>
                <a:latin typeface="Calibri" pitchFamily="34" charset="0"/>
              </a:rPr>
              <a:t>Wysłanie sprawozdania do Urzędu Miasta (plik o rozmiarze 100 MB) ma trwać nie dłużej niż 120 s. Potrzebne pasmo wysyłania to (100*8)/120 = 6.7 </a:t>
            </a:r>
            <a:r>
              <a:rPr lang="pl-PL" sz="2000" dirty="0" err="1">
                <a:solidFill>
                  <a:srgbClr val="7030A0"/>
                </a:solidFill>
                <a:latin typeface="Calibri" pitchFamily="34" charset="0"/>
              </a:rPr>
              <a:t>Mb</a:t>
            </a:r>
            <a:r>
              <a:rPr lang="pl-PL" sz="2000" dirty="0">
                <a:solidFill>
                  <a:srgbClr val="7030A0"/>
                </a:solidFill>
                <a:latin typeface="Calibri" pitchFamily="34" charset="0"/>
              </a:rPr>
              <a:t>/s</a:t>
            </a: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endParaRPr lang="pl-PL" sz="2000" dirty="0">
              <a:solidFill>
                <a:srgbClr val="7030A0"/>
              </a:solidFill>
              <a:latin typeface="Calibri" pitchFamily="34" charset="0"/>
            </a:endParaRPr>
          </a:p>
        </p:txBody>
      </p:sp>
      <p:sp>
        <p:nvSpPr>
          <p:cNvPr id="2" name="Symbol zastępczy numeru slajdu 1"/>
          <p:cNvSpPr>
            <a:spLocks noGrp="1"/>
          </p:cNvSpPr>
          <p:nvPr>
            <p:ph type="sldNum" sz="quarter" idx="12"/>
          </p:nvPr>
        </p:nvSpPr>
        <p:spPr/>
        <p:txBody>
          <a:bodyPr/>
          <a:lstStyle/>
          <a:p>
            <a:fld id="{0ADD4248-F14B-480A-B11E-3E62FE18A6A2}" type="slidenum">
              <a:rPr lang="pl-PL" smtClean="0"/>
              <a:t>37</a:t>
            </a:fld>
            <a:endParaRPr lang="pl-PL"/>
          </a:p>
        </p:txBody>
      </p:sp>
    </p:spTree>
    <p:extLst>
      <p:ext uri="{BB962C8B-B14F-4D97-AF65-F5344CB8AC3E}">
        <p14:creationId xmlns:p14="http://schemas.microsoft.com/office/powerpoint/2010/main" val="1395238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(8)</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sieci wewnętrznej </a:t>
            </a:r>
          </a:p>
          <a:p>
            <a:pPr marL="15875" indent="0" eaLnBrk="1" hangingPunct="1">
              <a:lnSpc>
                <a:spcPct val="85000"/>
              </a:lnSpc>
              <a:spcBef>
                <a:spcPts val="600"/>
              </a:spcBef>
              <a:buNone/>
            </a:pPr>
            <a:r>
              <a:rPr lang="pl-PL" sz="2000" dirty="0">
                <a:solidFill>
                  <a:srgbClr val="7030A0"/>
                </a:solidFill>
                <a:latin typeface="Calibri" pitchFamily="34" charset="0"/>
              </a:rPr>
              <a:t>Oszacowanie ruchu na 1 komputer w pracowni komputerowej</a:t>
            </a:r>
          </a:p>
        </p:txBody>
      </p:sp>
      <p:graphicFrame>
        <p:nvGraphicFramePr>
          <p:cNvPr id="6" name="Tabela 5"/>
          <p:cNvGraphicFramePr>
            <a:graphicFrameLocks noGrp="1"/>
          </p:cNvGraphicFramePr>
          <p:nvPr>
            <p:extLst>
              <p:ext uri="{D42A27DB-BD31-4B8C-83A1-F6EECF244321}">
                <p14:modId xmlns:p14="http://schemas.microsoft.com/office/powerpoint/2010/main" val="2605587066"/>
              </p:ext>
            </p:extLst>
          </p:nvPr>
        </p:nvGraphicFramePr>
        <p:xfrm>
          <a:off x="755576" y="2780928"/>
          <a:ext cx="7332817" cy="2606092"/>
        </p:xfrm>
        <a:graphic>
          <a:graphicData uri="http://schemas.openxmlformats.org/drawingml/2006/table">
            <a:tbl>
              <a:tblPr firstRow="1" bandRow="1">
                <a:tableStyleId>{5C22544A-7EE6-4342-B048-85BDC9FD1C3A}</a:tableStyleId>
              </a:tblPr>
              <a:tblGrid>
                <a:gridCol w="2232249">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326148">
                  <a:extLst>
                    <a:ext uri="{9D8B030D-6E8A-4147-A177-3AD203B41FA5}">
                      <a16:colId xmlns:a16="http://schemas.microsoft.com/office/drawing/2014/main" val="20003"/>
                    </a:ext>
                  </a:extLst>
                </a:gridCol>
                <a:gridCol w="1326148">
                  <a:extLst>
                    <a:ext uri="{9D8B030D-6E8A-4147-A177-3AD203B41FA5}">
                      <a16:colId xmlns:a16="http://schemas.microsoft.com/office/drawing/2014/main" val="20004"/>
                    </a:ext>
                  </a:extLst>
                </a:gridCol>
              </a:tblGrid>
              <a:tr h="648072">
                <a:tc>
                  <a:txBody>
                    <a:bodyPr/>
                    <a:lstStyle/>
                    <a:p>
                      <a:pPr algn="ctr"/>
                      <a:r>
                        <a:rPr lang="pl-PL" sz="1800" dirty="0"/>
                        <a:t>Usługa/aplikacja</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dirty="0"/>
                        <a:t> MB/8h</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baseline="0" dirty="0"/>
                        <a:t> </a:t>
                      </a:r>
                      <a:r>
                        <a:rPr lang="pl-PL" sz="1800" dirty="0"/>
                        <a:t>MB/8h</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baseline="0" dirty="0"/>
                        <a:t> </a:t>
                      </a:r>
                      <a:r>
                        <a:rPr lang="pl-PL" sz="1800" baseline="0" dirty="0" err="1"/>
                        <a:t>Mb</a:t>
                      </a:r>
                      <a:r>
                        <a:rPr lang="pl-PL" sz="1800" baseline="0" dirty="0"/>
                        <a:t>/s</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dirty="0"/>
                        <a:t> </a:t>
                      </a:r>
                      <a:br>
                        <a:rPr lang="pl-PL" sz="1800" dirty="0"/>
                      </a:br>
                      <a:r>
                        <a:rPr lang="pl-PL" sz="1800" dirty="0" err="1"/>
                        <a:t>Mb</a:t>
                      </a:r>
                      <a:r>
                        <a:rPr lang="pl-PL" sz="1800" dirty="0"/>
                        <a:t>/s</a:t>
                      </a:r>
                      <a:endParaRPr lang="pl-PL" sz="1800" dirty="0">
                        <a:solidFill>
                          <a:srgbClr val="7030A0"/>
                        </a:solidFill>
                        <a:latin typeface="Calibri" pitchFamily="34" charset="0"/>
                      </a:endParaRPr>
                    </a:p>
                  </a:txBody>
                  <a:tcPr/>
                </a:tc>
                <a:extLst>
                  <a:ext uri="{0D108BD9-81ED-4DB2-BD59-A6C34878D82A}">
                    <a16:rowId xmlns:a16="http://schemas.microsoft.com/office/drawing/2014/main" val="10000"/>
                  </a:ext>
                </a:extLst>
              </a:tr>
              <a:tr h="586420">
                <a:tc>
                  <a:txBody>
                    <a:bodyPr/>
                    <a:lstStyle/>
                    <a:p>
                      <a:pPr algn="ctr"/>
                      <a:r>
                        <a:rPr lang="pl-PL" sz="1800" dirty="0"/>
                        <a:t>WWW</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1"/>
                  </a:ext>
                </a:extLst>
              </a:tr>
              <a:tr h="419693">
                <a:tc>
                  <a:txBody>
                    <a:bodyPr/>
                    <a:lstStyle/>
                    <a:p>
                      <a:pPr algn="ctr"/>
                      <a:r>
                        <a:rPr lang="pl-PL" sz="1800" dirty="0"/>
                        <a:t>Lokalne</a:t>
                      </a:r>
                      <a:r>
                        <a:rPr lang="pl-PL" sz="1800" baseline="0" dirty="0"/>
                        <a:t> aplikacje</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2"/>
                  </a:ext>
                </a:extLst>
              </a:tr>
              <a:tr h="419693">
                <a:tc>
                  <a:txBody>
                    <a:bodyPr/>
                    <a:lstStyle/>
                    <a:p>
                      <a:pPr algn="ctr"/>
                      <a:r>
                        <a:rPr lang="pl-PL" sz="1800" dirty="0"/>
                        <a:t>…</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3"/>
                  </a:ext>
                </a:extLst>
              </a:tr>
              <a:tr h="419693">
                <a:tc>
                  <a:txBody>
                    <a:bodyPr/>
                    <a:lstStyle/>
                    <a:p>
                      <a:pPr algn="ctr"/>
                      <a:r>
                        <a:rPr lang="pl-PL" sz="1800" dirty="0"/>
                        <a:t>Suma</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extLst>
                  <a:ext uri="{0D108BD9-81ED-4DB2-BD59-A6C34878D82A}">
                    <a16:rowId xmlns:a16="http://schemas.microsoft.com/office/drawing/2014/main" val="10004"/>
                  </a:ext>
                </a:extLst>
              </a:tr>
            </a:tbl>
          </a:graphicData>
        </a:graphic>
      </p:graphicFrame>
      <p:sp>
        <p:nvSpPr>
          <p:cNvPr id="2" name="Symbol zastępczy numeru slajdu 1"/>
          <p:cNvSpPr>
            <a:spLocks noGrp="1"/>
          </p:cNvSpPr>
          <p:nvPr>
            <p:ph type="sldNum" sz="quarter" idx="12"/>
          </p:nvPr>
        </p:nvSpPr>
        <p:spPr/>
        <p:txBody>
          <a:bodyPr/>
          <a:lstStyle/>
          <a:p>
            <a:fld id="{0ADD4248-F14B-480A-B11E-3E62FE18A6A2}" type="slidenum">
              <a:rPr lang="pl-PL" smtClean="0"/>
              <a:t>38</a:t>
            </a:fld>
            <a:endParaRPr lang="pl-PL"/>
          </a:p>
        </p:txBody>
      </p:sp>
    </p:spTree>
    <p:extLst>
      <p:ext uri="{BB962C8B-B14F-4D97-AF65-F5344CB8AC3E}">
        <p14:creationId xmlns:p14="http://schemas.microsoft.com/office/powerpoint/2010/main" val="4215826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(9)</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sieci wewnętrznej </a:t>
            </a:r>
          </a:p>
          <a:p>
            <a:pPr marL="15875" indent="0" eaLnBrk="1" hangingPunct="1">
              <a:lnSpc>
                <a:spcPct val="85000"/>
              </a:lnSpc>
              <a:spcBef>
                <a:spcPts val="600"/>
              </a:spcBef>
              <a:buNone/>
            </a:pPr>
            <a:r>
              <a:rPr lang="pl-PL" sz="2000" dirty="0">
                <a:solidFill>
                  <a:srgbClr val="7030A0"/>
                </a:solidFill>
                <a:latin typeface="Calibri" pitchFamily="34" charset="0"/>
              </a:rPr>
              <a:t>Oszacowanie ruchu na 1 komputer w pracownika administracji</a:t>
            </a:r>
          </a:p>
        </p:txBody>
      </p:sp>
      <p:graphicFrame>
        <p:nvGraphicFramePr>
          <p:cNvPr id="6" name="Tabela 5"/>
          <p:cNvGraphicFramePr>
            <a:graphicFrameLocks noGrp="1"/>
          </p:cNvGraphicFramePr>
          <p:nvPr>
            <p:extLst>
              <p:ext uri="{D42A27DB-BD31-4B8C-83A1-F6EECF244321}">
                <p14:modId xmlns:p14="http://schemas.microsoft.com/office/powerpoint/2010/main" val="3594216462"/>
              </p:ext>
            </p:extLst>
          </p:nvPr>
        </p:nvGraphicFramePr>
        <p:xfrm>
          <a:off x="755576" y="2780928"/>
          <a:ext cx="7332817" cy="3520492"/>
        </p:xfrm>
        <a:graphic>
          <a:graphicData uri="http://schemas.openxmlformats.org/drawingml/2006/table">
            <a:tbl>
              <a:tblPr firstRow="1" bandRow="1">
                <a:tableStyleId>{5C22544A-7EE6-4342-B048-85BDC9FD1C3A}</a:tableStyleId>
              </a:tblPr>
              <a:tblGrid>
                <a:gridCol w="2232249">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326148">
                  <a:extLst>
                    <a:ext uri="{9D8B030D-6E8A-4147-A177-3AD203B41FA5}">
                      <a16:colId xmlns:a16="http://schemas.microsoft.com/office/drawing/2014/main" val="20003"/>
                    </a:ext>
                  </a:extLst>
                </a:gridCol>
                <a:gridCol w="1326148">
                  <a:extLst>
                    <a:ext uri="{9D8B030D-6E8A-4147-A177-3AD203B41FA5}">
                      <a16:colId xmlns:a16="http://schemas.microsoft.com/office/drawing/2014/main" val="20004"/>
                    </a:ext>
                  </a:extLst>
                </a:gridCol>
              </a:tblGrid>
              <a:tr h="648072">
                <a:tc>
                  <a:txBody>
                    <a:bodyPr/>
                    <a:lstStyle/>
                    <a:p>
                      <a:pPr algn="ctr"/>
                      <a:r>
                        <a:rPr lang="pl-PL" sz="1800" dirty="0"/>
                        <a:t>Usługa/aplikacja</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dirty="0"/>
                        <a:t> MB/8h</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dirty="0"/>
                        <a:t> MB/8h</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baseline="0" dirty="0"/>
                        <a:t> </a:t>
                      </a:r>
                      <a:r>
                        <a:rPr lang="pl-PL" sz="1800" baseline="0" dirty="0" err="1"/>
                        <a:t>Mb</a:t>
                      </a:r>
                      <a:r>
                        <a:rPr lang="pl-PL" sz="1800" baseline="0" dirty="0"/>
                        <a:t>/s</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dirty="0"/>
                        <a:t> </a:t>
                      </a:r>
                    </a:p>
                    <a:p>
                      <a:pPr algn="ctr"/>
                      <a:r>
                        <a:rPr lang="pl-PL" sz="1800" dirty="0" err="1"/>
                        <a:t>Mb</a:t>
                      </a:r>
                      <a:r>
                        <a:rPr lang="pl-PL" sz="1800" dirty="0"/>
                        <a:t>/s</a:t>
                      </a:r>
                      <a:endParaRPr lang="pl-PL" sz="1800" dirty="0">
                        <a:solidFill>
                          <a:srgbClr val="7030A0"/>
                        </a:solidFill>
                        <a:latin typeface="Calibri" pitchFamily="34" charset="0"/>
                      </a:endParaRPr>
                    </a:p>
                  </a:txBody>
                  <a:tcPr/>
                </a:tc>
                <a:extLst>
                  <a:ext uri="{0D108BD9-81ED-4DB2-BD59-A6C34878D82A}">
                    <a16:rowId xmlns:a16="http://schemas.microsoft.com/office/drawing/2014/main" val="10000"/>
                  </a:ext>
                </a:extLst>
              </a:tr>
              <a:tr h="586420">
                <a:tc>
                  <a:txBody>
                    <a:bodyPr/>
                    <a:lstStyle/>
                    <a:p>
                      <a:pPr algn="ctr"/>
                      <a:r>
                        <a:rPr lang="pl-PL" sz="1800" dirty="0"/>
                        <a:t>WWW</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1"/>
                  </a:ext>
                </a:extLst>
              </a:tr>
              <a:tr h="419693">
                <a:tc>
                  <a:txBody>
                    <a:bodyPr/>
                    <a:lstStyle/>
                    <a:p>
                      <a:pPr algn="ctr"/>
                      <a:r>
                        <a:rPr lang="pl-PL" sz="1800" dirty="0"/>
                        <a:t>Telefonia</a:t>
                      </a:r>
                      <a:r>
                        <a:rPr lang="pl-PL" sz="1800" baseline="0" dirty="0"/>
                        <a:t> IP</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2"/>
                  </a:ext>
                </a:extLst>
              </a:tr>
              <a:tr h="419693">
                <a:tc>
                  <a:txBody>
                    <a:bodyPr/>
                    <a:lstStyle/>
                    <a:p>
                      <a:pPr algn="ctr"/>
                      <a:r>
                        <a:rPr lang="pl-PL" sz="1800" dirty="0"/>
                        <a:t>System XYZ</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3"/>
                  </a:ext>
                </a:extLst>
              </a:tr>
              <a:tr h="419693">
                <a:tc>
                  <a:txBody>
                    <a:bodyPr/>
                    <a:lstStyle/>
                    <a:p>
                      <a:pPr algn="ctr"/>
                      <a:r>
                        <a:rPr lang="pl-PL" sz="1800" dirty="0"/>
                        <a:t>System ABC</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4"/>
                  </a:ext>
                </a:extLst>
              </a:tr>
              <a:tr h="419693">
                <a:tc>
                  <a:txBody>
                    <a:bodyPr/>
                    <a:lstStyle/>
                    <a:p>
                      <a:pPr algn="ctr"/>
                      <a:r>
                        <a:rPr lang="pl-PL" sz="1800" dirty="0"/>
                        <a:t>…</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5"/>
                  </a:ext>
                </a:extLst>
              </a:tr>
              <a:tr h="419693">
                <a:tc>
                  <a:txBody>
                    <a:bodyPr/>
                    <a:lstStyle/>
                    <a:p>
                      <a:pPr algn="ctr"/>
                      <a:r>
                        <a:rPr lang="pl-PL" sz="1800" dirty="0"/>
                        <a:t>Suma</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extLst>
                  <a:ext uri="{0D108BD9-81ED-4DB2-BD59-A6C34878D82A}">
                    <a16:rowId xmlns:a16="http://schemas.microsoft.com/office/drawing/2014/main" val="10006"/>
                  </a:ext>
                </a:extLst>
              </a:tr>
            </a:tbl>
          </a:graphicData>
        </a:graphic>
      </p:graphicFrame>
      <p:sp>
        <p:nvSpPr>
          <p:cNvPr id="2" name="Symbol zastępczy numeru slajdu 1"/>
          <p:cNvSpPr>
            <a:spLocks noGrp="1"/>
          </p:cNvSpPr>
          <p:nvPr>
            <p:ph type="sldNum" sz="quarter" idx="12"/>
          </p:nvPr>
        </p:nvSpPr>
        <p:spPr/>
        <p:txBody>
          <a:bodyPr/>
          <a:lstStyle/>
          <a:p>
            <a:fld id="{0ADD4248-F14B-480A-B11E-3E62FE18A6A2}" type="slidenum">
              <a:rPr lang="pl-PL" smtClean="0"/>
              <a:t>39</a:t>
            </a:fld>
            <a:endParaRPr lang="pl-PL"/>
          </a:p>
        </p:txBody>
      </p:sp>
    </p:spTree>
    <p:extLst>
      <p:ext uri="{BB962C8B-B14F-4D97-AF65-F5344CB8AC3E}">
        <p14:creationId xmlns:p14="http://schemas.microsoft.com/office/powerpoint/2010/main" val="275087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pl-PL"/>
              <a:t>Dobry projekt sieci LAN (1)</a:t>
            </a:r>
          </a:p>
        </p:txBody>
      </p:sp>
      <p:sp>
        <p:nvSpPr>
          <p:cNvPr id="13315" name="Rectangle 3"/>
          <p:cNvSpPr>
            <a:spLocks noGrp="1" noChangeArrowheads="1"/>
          </p:cNvSpPr>
          <p:nvPr>
            <p:ph type="body" idx="1"/>
          </p:nvPr>
        </p:nvSpPr>
        <p:spPr/>
        <p:txBody>
          <a:bodyPr/>
          <a:lstStyle/>
          <a:p>
            <a:pPr eaLnBrk="1" hangingPunct="1"/>
            <a:r>
              <a:rPr lang="pl-PL" sz="2400" b="1"/>
              <a:t>Funkcjonalność</a:t>
            </a:r>
            <a:r>
              <a:rPr lang="pl-PL" sz="2400"/>
              <a:t> – sieć LAN musi działać prawidłowo, użytkownicy mają mieć możliwość sprawnego wykonywania swoich zadań związanych z infrastrukturą teleinformatyczną w sposób niezawodny i odpowiednio szybki</a:t>
            </a:r>
          </a:p>
          <a:p>
            <a:pPr eaLnBrk="1" hangingPunct="1"/>
            <a:r>
              <a:rPr lang="pl-PL" sz="2400" b="1"/>
              <a:t>Skalowalność</a:t>
            </a:r>
            <a:r>
              <a:rPr lang="pl-PL" sz="2400"/>
              <a:t> – sieć LAN musi mieć możliwość w miarę łatwej rozbudowy (dodania nowych stacji, urządzeń sieciowych, segmentów sieci), bez konieczności wprowadzania większych zmian już istniejącego projektu sieci</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a:t>
            </a:fld>
            <a:endParaRPr lang="pl-PL"/>
          </a:p>
        </p:txBody>
      </p:sp>
    </p:spTree>
    <p:extLst>
      <p:ext uri="{BB962C8B-B14F-4D97-AF65-F5344CB8AC3E}">
        <p14:creationId xmlns:p14="http://schemas.microsoft.com/office/powerpoint/2010/main" val="3711713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(10)</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sieci wewnętrznej </a:t>
            </a:r>
          </a:p>
          <a:p>
            <a:pPr marL="15875" indent="0" eaLnBrk="1" hangingPunct="1">
              <a:lnSpc>
                <a:spcPct val="85000"/>
              </a:lnSpc>
              <a:spcBef>
                <a:spcPts val="600"/>
              </a:spcBef>
              <a:buNone/>
            </a:pPr>
            <a:r>
              <a:rPr lang="pl-PL" sz="2000" dirty="0">
                <a:solidFill>
                  <a:srgbClr val="7030A0"/>
                </a:solidFill>
                <a:latin typeface="Calibri" pitchFamily="34" charset="0"/>
              </a:rPr>
              <a:t>Oszacowanie ruchu na 1 komputer nauczyciela</a:t>
            </a:r>
          </a:p>
        </p:txBody>
      </p:sp>
      <p:graphicFrame>
        <p:nvGraphicFramePr>
          <p:cNvPr id="6" name="Tabela 5"/>
          <p:cNvGraphicFramePr>
            <a:graphicFrameLocks noGrp="1"/>
          </p:cNvGraphicFramePr>
          <p:nvPr>
            <p:extLst>
              <p:ext uri="{D42A27DB-BD31-4B8C-83A1-F6EECF244321}">
                <p14:modId xmlns:p14="http://schemas.microsoft.com/office/powerpoint/2010/main" val="3481521084"/>
              </p:ext>
            </p:extLst>
          </p:nvPr>
        </p:nvGraphicFramePr>
        <p:xfrm>
          <a:off x="755576" y="2780928"/>
          <a:ext cx="7332817" cy="3063292"/>
        </p:xfrm>
        <a:graphic>
          <a:graphicData uri="http://schemas.openxmlformats.org/drawingml/2006/table">
            <a:tbl>
              <a:tblPr firstRow="1" bandRow="1">
                <a:tableStyleId>{5C22544A-7EE6-4342-B048-85BDC9FD1C3A}</a:tableStyleId>
              </a:tblPr>
              <a:tblGrid>
                <a:gridCol w="2232249">
                  <a:extLst>
                    <a:ext uri="{9D8B030D-6E8A-4147-A177-3AD203B41FA5}">
                      <a16:colId xmlns:a16="http://schemas.microsoft.com/office/drawing/2014/main" val="20000"/>
                    </a:ext>
                  </a:extLst>
                </a:gridCol>
                <a:gridCol w="1200133">
                  <a:extLst>
                    <a:ext uri="{9D8B030D-6E8A-4147-A177-3AD203B41FA5}">
                      <a16:colId xmlns:a16="http://schemas.microsoft.com/office/drawing/2014/main" val="20001"/>
                    </a:ext>
                  </a:extLst>
                </a:gridCol>
                <a:gridCol w="1248139">
                  <a:extLst>
                    <a:ext uri="{9D8B030D-6E8A-4147-A177-3AD203B41FA5}">
                      <a16:colId xmlns:a16="http://schemas.microsoft.com/office/drawing/2014/main" val="20002"/>
                    </a:ext>
                  </a:extLst>
                </a:gridCol>
                <a:gridCol w="1326148">
                  <a:extLst>
                    <a:ext uri="{9D8B030D-6E8A-4147-A177-3AD203B41FA5}">
                      <a16:colId xmlns:a16="http://schemas.microsoft.com/office/drawing/2014/main" val="20003"/>
                    </a:ext>
                  </a:extLst>
                </a:gridCol>
                <a:gridCol w="1326148">
                  <a:extLst>
                    <a:ext uri="{9D8B030D-6E8A-4147-A177-3AD203B41FA5}">
                      <a16:colId xmlns:a16="http://schemas.microsoft.com/office/drawing/2014/main" val="20004"/>
                    </a:ext>
                  </a:extLst>
                </a:gridCol>
              </a:tblGrid>
              <a:tr h="648072">
                <a:tc>
                  <a:txBody>
                    <a:bodyPr/>
                    <a:lstStyle/>
                    <a:p>
                      <a:pPr algn="ctr"/>
                      <a:r>
                        <a:rPr lang="pl-PL" sz="1800" dirty="0"/>
                        <a:t>Usługa/aplikacja</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dirty="0"/>
                        <a:t> MB/8h</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dirty="0"/>
                        <a:t> MB/8h</a:t>
                      </a:r>
                      <a:endParaRPr lang="pl-PL" sz="1800" dirty="0">
                        <a:solidFill>
                          <a:srgbClr val="7030A0"/>
                        </a:solidFill>
                        <a:latin typeface="Calibri" pitchFamily="34" charset="0"/>
                      </a:endParaRPr>
                    </a:p>
                  </a:txBody>
                  <a:tcPr/>
                </a:tc>
                <a:tc>
                  <a:txBody>
                    <a:bodyPr/>
                    <a:lstStyle/>
                    <a:p>
                      <a:pPr algn="ctr"/>
                      <a:r>
                        <a:rPr lang="pl-PL" sz="1800" dirty="0" err="1"/>
                        <a:t>Download</a:t>
                      </a:r>
                      <a:r>
                        <a:rPr lang="pl-PL" sz="1800" baseline="0" dirty="0"/>
                        <a:t> </a:t>
                      </a:r>
                      <a:r>
                        <a:rPr lang="pl-PL" sz="1800" baseline="0" dirty="0" err="1"/>
                        <a:t>Mb</a:t>
                      </a:r>
                      <a:r>
                        <a:rPr lang="pl-PL" sz="1800" baseline="0" dirty="0"/>
                        <a:t>/s</a:t>
                      </a:r>
                      <a:endParaRPr lang="pl-PL" sz="1800" dirty="0">
                        <a:solidFill>
                          <a:srgbClr val="7030A0"/>
                        </a:solidFill>
                        <a:latin typeface="Calibri" pitchFamily="34" charset="0"/>
                      </a:endParaRPr>
                    </a:p>
                  </a:txBody>
                  <a:tcPr/>
                </a:tc>
                <a:tc>
                  <a:txBody>
                    <a:bodyPr/>
                    <a:lstStyle/>
                    <a:p>
                      <a:pPr algn="ctr"/>
                      <a:r>
                        <a:rPr lang="pl-PL" sz="1800" dirty="0" err="1"/>
                        <a:t>Upload</a:t>
                      </a:r>
                      <a:r>
                        <a:rPr lang="pl-PL" sz="1800" dirty="0"/>
                        <a:t> </a:t>
                      </a:r>
                    </a:p>
                    <a:p>
                      <a:pPr algn="ctr"/>
                      <a:r>
                        <a:rPr lang="pl-PL" sz="1800" dirty="0" err="1"/>
                        <a:t>Mb</a:t>
                      </a:r>
                      <a:r>
                        <a:rPr lang="pl-PL" sz="1800" dirty="0"/>
                        <a:t>/s</a:t>
                      </a:r>
                      <a:endParaRPr lang="pl-PL" sz="1800" dirty="0">
                        <a:solidFill>
                          <a:srgbClr val="7030A0"/>
                        </a:solidFill>
                        <a:latin typeface="Calibri" pitchFamily="34" charset="0"/>
                      </a:endParaRPr>
                    </a:p>
                  </a:txBody>
                  <a:tcPr/>
                </a:tc>
                <a:extLst>
                  <a:ext uri="{0D108BD9-81ED-4DB2-BD59-A6C34878D82A}">
                    <a16:rowId xmlns:a16="http://schemas.microsoft.com/office/drawing/2014/main" val="10000"/>
                  </a:ext>
                </a:extLst>
              </a:tr>
              <a:tr h="586420">
                <a:tc>
                  <a:txBody>
                    <a:bodyPr/>
                    <a:lstStyle/>
                    <a:p>
                      <a:pPr algn="ctr"/>
                      <a:r>
                        <a:rPr lang="pl-PL" sz="1800" dirty="0"/>
                        <a:t>WWW</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1"/>
                  </a:ext>
                </a:extLst>
              </a:tr>
              <a:tr h="419693">
                <a:tc>
                  <a:txBody>
                    <a:bodyPr/>
                    <a:lstStyle/>
                    <a:p>
                      <a:pPr algn="ctr"/>
                      <a:r>
                        <a:rPr lang="pl-PL" sz="1800" dirty="0"/>
                        <a:t>System XYZ</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2"/>
                  </a:ext>
                </a:extLst>
              </a:tr>
              <a:tr h="419693">
                <a:tc>
                  <a:txBody>
                    <a:bodyPr/>
                    <a:lstStyle/>
                    <a:p>
                      <a:pPr algn="ctr"/>
                      <a:r>
                        <a:rPr lang="pl-PL" sz="1800" dirty="0"/>
                        <a:t>System ABC</a:t>
                      </a:r>
                      <a:endParaRPr lang="pl-PL" sz="18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3"/>
                  </a:ext>
                </a:extLst>
              </a:tr>
              <a:tr h="419693">
                <a:tc>
                  <a:txBody>
                    <a:bodyPr/>
                    <a:lstStyle/>
                    <a:p>
                      <a:pPr algn="ctr"/>
                      <a:r>
                        <a:rPr lang="pl-PL" sz="1800" dirty="0"/>
                        <a:t>…</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extLst>
                  <a:ext uri="{0D108BD9-81ED-4DB2-BD59-A6C34878D82A}">
                    <a16:rowId xmlns:a16="http://schemas.microsoft.com/office/drawing/2014/main" val="10004"/>
                  </a:ext>
                </a:extLst>
              </a:tr>
              <a:tr h="419693">
                <a:tc>
                  <a:txBody>
                    <a:bodyPr/>
                    <a:lstStyle/>
                    <a:p>
                      <a:pPr algn="ctr"/>
                      <a:r>
                        <a:rPr lang="pl-PL" sz="1800" dirty="0"/>
                        <a:t>Suma</a:t>
                      </a:r>
                      <a:endParaRPr lang="pl-PL" sz="1800" b="1"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tc>
                  <a:txBody>
                    <a:bodyPr/>
                    <a:lstStyle/>
                    <a:p>
                      <a:pPr algn="ctr"/>
                      <a:endParaRPr lang="pl-PL" sz="2400" b="1" dirty="0">
                        <a:solidFill>
                          <a:srgbClr val="7030A0"/>
                        </a:solidFill>
                        <a:latin typeface="Calibri" pitchFamily="34" charset="0"/>
                      </a:endParaRPr>
                    </a:p>
                  </a:txBody>
                  <a:tcPr/>
                </a:tc>
                <a:extLst>
                  <a:ext uri="{0D108BD9-81ED-4DB2-BD59-A6C34878D82A}">
                    <a16:rowId xmlns:a16="http://schemas.microsoft.com/office/drawing/2014/main" val="10005"/>
                  </a:ext>
                </a:extLst>
              </a:tr>
            </a:tbl>
          </a:graphicData>
        </a:graphic>
      </p:graphicFrame>
      <p:sp>
        <p:nvSpPr>
          <p:cNvPr id="2" name="Symbol zastępczy numeru slajdu 1"/>
          <p:cNvSpPr>
            <a:spLocks noGrp="1"/>
          </p:cNvSpPr>
          <p:nvPr>
            <p:ph type="sldNum" sz="quarter" idx="12"/>
          </p:nvPr>
        </p:nvSpPr>
        <p:spPr/>
        <p:txBody>
          <a:bodyPr/>
          <a:lstStyle/>
          <a:p>
            <a:fld id="{0ADD4248-F14B-480A-B11E-3E62FE18A6A2}" type="slidenum">
              <a:rPr lang="pl-PL" smtClean="0"/>
              <a:t>40</a:t>
            </a:fld>
            <a:endParaRPr lang="pl-PL"/>
          </a:p>
        </p:txBody>
      </p:sp>
    </p:spTree>
    <p:extLst>
      <p:ext uri="{BB962C8B-B14F-4D97-AF65-F5344CB8AC3E}">
        <p14:creationId xmlns:p14="http://schemas.microsoft.com/office/powerpoint/2010/main" val="3581575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(11)</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Oszacowanie transferu danych dla sieci wewnętrznej </a:t>
            </a:r>
          </a:p>
          <a:p>
            <a:pPr marL="15875" indent="0" eaLnBrk="1" hangingPunct="1">
              <a:lnSpc>
                <a:spcPct val="85000"/>
              </a:lnSpc>
              <a:spcBef>
                <a:spcPts val="600"/>
              </a:spcBef>
              <a:buNone/>
            </a:pPr>
            <a:r>
              <a:rPr lang="pl-PL" sz="2000" dirty="0">
                <a:solidFill>
                  <a:srgbClr val="7030A0"/>
                </a:solidFill>
                <a:latin typeface="Calibri" pitchFamily="34" charset="0"/>
              </a:rPr>
              <a:t>Oszacowanie ruchu na serwer z oprogramowaniem dla administracji. </a:t>
            </a:r>
          </a:p>
          <a:p>
            <a:pPr marL="15875" indent="0" eaLnBrk="1" hangingPunct="1">
              <a:lnSpc>
                <a:spcPct val="85000"/>
              </a:lnSpc>
              <a:spcBef>
                <a:spcPts val="600"/>
              </a:spcBef>
              <a:buNone/>
            </a:pPr>
            <a:r>
              <a:rPr lang="pl-PL" sz="2000" dirty="0" err="1">
                <a:solidFill>
                  <a:srgbClr val="7030A0"/>
                </a:solidFill>
                <a:latin typeface="Calibri" pitchFamily="34" charset="0"/>
              </a:rPr>
              <a:t>Download</a:t>
            </a:r>
            <a:r>
              <a:rPr lang="pl-PL" sz="2000" dirty="0">
                <a:solidFill>
                  <a:srgbClr val="7030A0"/>
                </a:solidFill>
                <a:latin typeface="Calibri" pitchFamily="34" charset="0"/>
              </a:rPr>
              <a:t>: </a:t>
            </a:r>
          </a:p>
          <a:p>
            <a:pPr marL="15875" indent="0" eaLnBrk="1" hangingPunct="1">
              <a:lnSpc>
                <a:spcPct val="85000"/>
              </a:lnSpc>
              <a:spcBef>
                <a:spcPts val="600"/>
              </a:spcBef>
              <a:buNone/>
            </a:pPr>
            <a:r>
              <a:rPr lang="pl-PL" sz="2000" dirty="0" err="1">
                <a:solidFill>
                  <a:srgbClr val="7030A0"/>
                </a:solidFill>
                <a:latin typeface="Calibri" pitchFamily="34" charset="0"/>
              </a:rPr>
              <a:t>Upload</a:t>
            </a:r>
            <a:r>
              <a:rPr lang="pl-PL" sz="2000" dirty="0">
                <a:solidFill>
                  <a:srgbClr val="7030A0"/>
                </a:solidFill>
                <a:latin typeface="Calibri" pitchFamily="34" charset="0"/>
              </a:rPr>
              <a:t>:</a:t>
            </a: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r>
              <a:rPr lang="pl-PL" sz="2000" dirty="0">
                <a:solidFill>
                  <a:srgbClr val="7030A0"/>
                </a:solidFill>
                <a:latin typeface="Calibri" pitchFamily="34" charset="0"/>
              </a:rPr>
              <a:t>Oszacowanie ruchu dla serwera z oprogramowaniem dla edukacyjnym. </a:t>
            </a:r>
          </a:p>
          <a:p>
            <a:pPr marL="15875" indent="0" eaLnBrk="1" hangingPunct="1">
              <a:lnSpc>
                <a:spcPct val="85000"/>
              </a:lnSpc>
              <a:spcBef>
                <a:spcPts val="600"/>
              </a:spcBef>
              <a:buNone/>
            </a:pPr>
            <a:r>
              <a:rPr lang="pl-PL" sz="2000" dirty="0" err="1">
                <a:solidFill>
                  <a:srgbClr val="7030A0"/>
                </a:solidFill>
                <a:latin typeface="Calibri" pitchFamily="34" charset="0"/>
              </a:rPr>
              <a:t>Download</a:t>
            </a:r>
            <a:r>
              <a:rPr lang="pl-PL" sz="2000" dirty="0">
                <a:solidFill>
                  <a:srgbClr val="7030A0"/>
                </a:solidFill>
                <a:latin typeface="Calibri" pitchFamily="34" charset="0"/>
              </a:rPr>
              <a:t>: </a:t>
            </a:r>
          </a:p>
          <a:p>
            <a:pPr marL="15875" indent="0" eaLnBrk="1" hangingPunct="1">
              <a:lnSpc>
                <a:spcPct val="85000"/>
              </a:lnSpc>
              <a:spcBef>
                <a:spcPts val="600"/>
              </a:spcBef>
              <a:buNone/>
            </a:pPr>
            <a:r>
              <a:rPr lang="pl-PL" sz="2000" dirty="0" err="1">
                <a:solidFill>
                  <a:srgbClr val="7030A0"/>
                </a:solidFill>
                <a:latin typeface="Calibri" pitchFamily="34" charset="0"/>
              </a:rPr>
              <a:t>Upload</a:t>
            </a:r>
            <a:r>
              <a:rPr lang="pl-PL" sz="2000" dirty="0">
                <a:solidFill>
                  <a:srgbClr val="7030A0"/>
                </a:solidFill>
                <a:latin typeface="Calibri" pitchFamily="34" charset="0"/>
              </a:rPr>
              <a:t>:</a:t>
            </a: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r>
              <a:rPr lang="pl-PL" sz="2000" dirty="0">
                <a:solidFill>
                  <a:srgbClr val="7030A0"/>
                </a:solidFill>
                <a:latin typeface="Calibri" pitchFamily="34" charset="0"/>
              </a:rPr>
              <a:t>Oszacowanie ruchu między budynkami. </a:t>
            </a:r>
          </a:p>
          <a:p>
            <a:pPr marL="15875" indent="0" eaLnBrk="1" hangingPunct="1">
              <a:lnSpc>
                <a:spcPct val="85000"/>
              </a:lnSpc>
              <a:spcBef>
                <a:spcPts val="600"/>
              </a:spcBef>
              <a:buNone/>
            </a:pPr>
            <a:r>
              <a:rPr lang="pl-PL" sz="2000" dirty="0" err="1">
                <a:solidFill>
                  <a:srgbClr val="7030A0"/>
                </a:solidFill>
                <a:latin typeface="Calibri" pitchFamily="34" charset="0"/>
              </a:rPr>
              <a:t>Download</a:t>
            </a:r>
            <a:r>
              <a:rPr lang="pl-PL" sz="2000" dirty="0">
                <a:solidFill>
                  <a:srgbClr val="7030A0"/>
                </a:solidFill>
                <a:latin typeface="Calibri" pitchFamily="34" charset="0"/>
              </a:rPr>
              <a:t>: </a:t>
            </a:r>
          </a:p>
          <a:p>
            <a:pPr marL="15875" indent="0" eaLnBrk="1" hangingPunct="1">
              <a:lnSpc>
                <a:spcPct val="85000"/>
              </a:lnSpc>
              <a:spcBef>
                <a:spcPts val="600"/>
              </a:spcBef>
              <a:buNone/>
            </a:pPr>
            <a:r>
              <a:rPr lang="pl-PL" sz="2000" dirty="0" err="1">
                <a:solidFill>
                  <a:srgbClr val="7030A0"/>
                </a:solidFill>
                <a:latin typeface="Calibri" pitchFamily="34" charset="0"/>
              </a:rPr>
              <a:t>Upload</a:t>
            </a:r>
            <a:r>
              <a:rPr lang="pl-PL" sz="2000" dirty="0">
                <a:solidFill>
                  <a:srgbClr val="7030A0"/>
                </a:solidFill>
                <a:latin typeface="Calibri" pitchFamily="34" charset="0"/>
              </a:rPr>
              <a:t>:</a:t>
            </a:r>
          </a:p>
          <a:p>
            <a:pPr marL="15875" indent="0" eaLnBrk="1" hangingPunct="1">
              <a:lnSpc>
                <a:spcPct val="85000"/>
              </a:lnSpc>
              <a:spcBef>
                <a:spcPts val="600"/>
              </a:spcBef>
              <a:buNone/>
            </a:pPr>
            <a:endParaRPr lang="pl-PL" sz="2000" dirty="0">
              <a:solidFill>
                <a:srgbClr val="7030A0"/>
              </a:solidFill>
              <a:latin typeface="Calibri" pitchFamily="34" charset="0"/>
            </a:endParaRPr>
          </a:p>
          <a:p>
            <a:pPr marL="15875" indent="0" eaLnBrk="1" hangingPunct="1">
              <a:lnSpc>
                <a:spcPct val="85000"/>
              </a:lnSpc>
              <a:spcBef>
                <a:spcPts val="600"/>
              </a:spcBef>
              <a:buNone/>
            </a:pPr>
            <a:endParaRPr lang="pl-PL" sz="2000" dirty="0">
              <a:solidFill>
                <a:srgbClr val="7030A0"/>
              </a:solidFill>
              <a:latin typeface="Calibri" pitchFamily="34" charset="0"/>
            </a:endParaRPr>
          </a:p>
        </p:txBody>
      </p:sp>
      <p:sp>
        <p:nvSpPr>
          <p:cNvPr id="2" name="Symbol zastępczy numeru slajdu 1"/>
          <p:cNvSpPr>
            <a:spLocks noGrp="1"/>
          </p:cNvSpPr>
          <p:nvPr>
            <p:ph type="sldNum" sz="quarter" idx="12"/>
          </p:nvPr>
        </p:nvSpPr>
        <p:spPr/>
        <p:txBody>
          <a:bodyPr/>
          <a:lstStyle/>
          <a:p>
            <a:fld id="{0ADD4248-F14B-480A-B11E-3E62FE18A6A2}" type="slidenum">
              <a:rPr lang="pl-PL" smtClean="0"/>
              <a:t>41</a:t>
            </a:fld>
            <a:endParaRPr lang="pl-PL"/>
          </a:p>
        </p:txBody>
      </p:sp>
    </p:spTree>
    <p:extLst>
      <p:ext uri="{BB962C8B-B14F-4D97-AF65-F5344CB8AC3E}">
        <p14:creationId xmlns:p14="http://schemas.microsoft.com/office/powerpoint/2010/main" val="459095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Analiza potrzeb (12)</a:t>
            </a:r>
          </a:p>
        </p:txBody>
      </p:sp>
      <p:sp>
        <p:nvSpPr>
          <p:cNvPr id="114691" name="Rectangle 3"/>
          <p:cNvSpPr>
            <a:spLocks noGrp="1" noChangeArrowheads="1"/>
          </p:cNvSpPr>
          <p:nvPr>
            <p:ph type="body" idx="1"/>
          </p:nvPr>
        </p:nvSpPr>
        <p:spPr>
          <a:xfrm>
            <a:off x="457200" y="1600200"/>
            <a:ext cx="8435975" cy="4781550"/>
          </a:xfrm>
        </p:spPr>
        <p:txBody>
          <a:bodyPr/>
          <a:lstStyle/>
          <a:p>
            <a:pPr marL="358775" eaLnBrk="1" hangingPunct="1">
              <a:lnSpc>
                <a:spcPct val="85000"/>
              </a:lnSpc>
              <a:spcBef>
                <a:spcPts val="600"/>
              </a:spcBef>
            </a:pPr>
            <a:r>
              <a:rPr lang="pl-PL" sz="2400" dirty="0"/>
              <a:t>Ograniczenia projektu, np.</a:t>
            </a:r>
          </a:p>
          <a:p>
            <a:pPr marL="758825" lvl="1" eaLnBrk="1" hangingPunct="1">
              <a:lnSpc>
                <a:spcPct val="85000"/>
              </a:lnSpc>
              <a:spcBef>
                <a:spcPts val="600"/>
              </a:spcBef>
            </a:pPr>
            <a:r>
              <a:rPr lang="pl-PL" sz="2000" dirty="0">
                <a:solidFill>
                  <a:srgbClr val="7030A0"/>
                </a:solidFill>
                <a:latin typeface="Calibri" pitchFamily="34" charset="0"/>
              </a:rPr>
              <a:t>Normy z grupy 802.3 dotyczące technologii Ethernet</a:t>
            </a:r>
          </a:p>
          <a:p>
            <a:pPr marL="758825" lvl="1" eaLnBrk="1" hangingPunct="1">
              <a:lnSpc>
                <a:spcPct val="85000"/>
              </a:lnSpc>
              <a:spcBef>
                <a:spcPts val="600"/>
              </a:spcBef>
            </a:pPr>
            <a:r>
              <a:rPr lang="pl-PL" sz="2000" dirty="0">
                <a:solidFill>
                  <a:srgbClr val="7030A0"/>
                </a:solidFill>
                <a:latin typeface="Calibri" pitchFamily="34" charset="0"/>
              </a:rPr>
              <a:t>Normy dotyczące okablowania strukturalnego</a:t>
            </a:r>
          </a:p>
          <a:p>
            <a:pPr marL="758825" lvl="1" eaLnBrk="1" hangingPunct="1">
              <a:lnSpc>
                <a:spcPct val="85000"/>
              </a:lnSpc>
              <a:spcBef>
                <a:spcPts val="600"/>
              </a:spcBef>
            </a:pPr>
            <a:r>
              <a:rPr lang="pl-PL" sz="2000" dirty="0">
                <a:solidFill>
                  <a:srgbClr val="7030A0"/>
                </a:solidFill>
                <a:latin typeface="Calibri" pitchFamily="34" charset="0"/>
              </a:rPr>
              <a:t>Akty prawne regulujące system oświaty</a:t>
            </a:r>
          </a:p>
          <a:p>
            <a:pPr marL="758825" lvl="1" eaLnBrk="1" hangingPunct="1">
              <a:lnSpc>
                <a:spcPct val="85000"/>
              </a:lnSpc>
              <a:spcBef>
                <a:spcPts val="600"/>
              </a:spcBef>
            </a:pPr>
            <a:r>
              <a:rPr lang="pl-PL" sz="2000" dirty="0">
                <a:solidFill>
                  <a:srgbClr val="7030A0"/>
                </a:solidFill>
                <a:latin typeface="Calibri" pitchFamily="34" charset="0"/>
              </a:rPr>
              <a:t>Akty prawne Gminy Wrocław (organu założycielskiego szkoły) dotyczące systemu oświaty</a:t>
            </a:r>
          </a:p>
          <a:p>
            <a:pPr marL="758825" lvl="1" eaLnBrk="1" hangingPunct="1">
              <a:lnSpc>
                <a:spcPct val="85000"/>
              </a:lnSpc>
              <a:spcBef>
                <a:spcPts val="600"/>
              </a:spcBef>
            </a:pPr>
            <a:r>
              <a:rPr lang="pl-PL" sz="2000" dirty="0">
                <a:solidFill>
                  <a:srgbClr val="7030A0"/>
                </a:solidFill>
                <a:latin typeface="Calibri" pitchFamily="34" charset="0"/>
              </a:rPr>
              <a:t>Regulamin szkoły</a:t>
            </a:r>
          </a:p>
          <a:p>
            <a:pPr marL="758825" lvl="1" eaLnBrk="1" hangingPunct="1">
              <a:lnSpc>
                <a:spcPct val="85000"/>
              </a:lnSpc>
              <a:spcBef>
                <a:spcPts val="600"/>
              </a:spcBef>
            </a:pPr>
            <a:r>
              <a:rPr lang="pl-PL" sz="2000" dirty="0">
                <a:solidFill>
                  <a:srgbClr val="7030A0"/>
                </a:solidFill>
                <a:latin typeface="Calibri" pitchFamily="34" charset="0"/>
              </a:rPr>
              <a:t>Ustawa o ochronie danych osobowych</a:t>
            </a:r>
          </a:p>
          <a:p>
            <a:pPr marL="758825" lvl="1" eaLnBrk="1" hangingPunct="1">
              <a:lnSpc>
                <a:spcPct val="85000"/>
              </a:lnSpc>
              <a:spcBef>
                <a:spcPts val="600"/>
              </a:spcBef>
            </a:pPr>
            <a:r>
              <a:rPr lang="pl-PL" sz="2000" dirty="0">
                <a:solidFill>
                  <a:srgbClr val="7030A0"/>
                </a:solidFill>
                <a:latin typeface="Calibri" pitchFamily="34" charset="0"/>
              </a:rPr>
              <a:t>…</a:t>
            </a:r>
          </a:p>
          <a:p>
            <a:pPr marL="15875" indent="0" eaLnBrk="1" hangingPunct="1">
              <a:lnSpc>
                <a:spcPct val="85000"/>
              </a:lnSpc>
              <a:spcBef>
                <a:spcPts val="600"/>
              </a:spcBef>
              <a:buNone/>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42</a:t>
            </a:fld>
            <a:endParaRPr lang="pl-PL"/>
          </a:p>
        </p:txBody>
      </p:sp>
    </p:spTree>
    <p:extLst>
      <p:ext uri="{BB962C8B-B14F-4D97-AF65-F5344CB8AC3E}">
        <p14:creationId xmlns:p14="http://schemas.microsoft.com/office/powerpoint/2010/main" val="1134719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pl-PL" dirty="0"/>
              <a:t>Założenia projektowe</a:t>
            </a:r>
          </a:p>
        </p:txBody>
      </p:sp>
      <p:sp>
        <p:nvSpPr>
          <p:cNvPr id="114691" name="Rectangle 3"/>
          <p:cNvSpPr>
            <a:spLocks noGrp="1" noChangeArrowheads="1"/>
          </p:cNvSpPr>
          <p:nvPr>
            <p:ph type="body" idx="1"/>
          </p:nvPr>
        </p:nvSpPr>
        <p:spPr>
          <a:xfrm>
            <a:off x="457200" y="1600200"/>
            <a:ext cx="8435975" cy="4781550"/>
          </a:xfrm>
        </p:spPr>
        <p:txBody>
          <a:bodyPr/>
          <a:lstStyle/>
          <a:p>
            <a:pPr marL="758825" lvl="1" eaLnBrk="1" hangingPunct="1">
              <a:lnSpc>
                <a:spcPct val="85000"/>
              </a:lnSpc>
              <a:spcBef>
                <a:spcPts val="600"/>
              </a:spcBef>
            </a:pPr>
            <a:r>
              <a:rPr lang="pl-PL" sz="2000" dirty="0">
                <a:solidFill>
                  <a:srgbClr val="7030A0"/>
                </a:solidFill>
                <a:latin typeface="Calibri" pitchFamily="34" charset="0"/>
              </a:rPr>
              <a:t>Okablowanie U/UTP kat 6</a:t>
            </a:r>
          </a:p>
          <a:p>
            <a:pPr marL="758825" lvl="1" eaLnBrk="1" hangingPunct="1">
              <a:lnSpc>
                <a:spcPct val="85000"/>
              </a:lnSpc>
              <a:spcBef>
                <a:spcPts val="600"/>
              </a:spcBef>
            </a:pPr>
            <a:r>
              <a:rPr lang="pl-PL" sz="2000" dirty="0">
                <a:solidFill>
                  <a:srgbClr val="7030A0"/>
                </a:solidFill>
                <a:latin typeface="Calibri" pitchFamily="34" charset="0"/>
              </a:rPr>
              <a:t>Okablowanie między budynkami światłowód </a:t>
            </a:r>
            <a:r>
              <a:rPr lang="pl-PL" sz="2000" dirty="0" err="1">
                <a:solidFill>
                  <a:srgbClr val="7030A0"/>
                </a:solidFill>
                <a:latin typeface="Calibri" pitchFamily="34" charset="0"/>
              </a:rPr>
              <a:t>jednomodowy</a:t>
            </a:r>
            <a:endParaRPr lang="pl-PL" sz="2000" dirty="0">
              <a:solidFill>
                <a:srgbClr val="7030A0"/>
              </a:solidFill>
              <a:latin typeface="Calibri" pitchFamily="34" charset="0"/>
            </a:endParaRPr>
          </a:p>
          <a:p>
            <a:pPr marL="758825" lvl="1" eaLnBrk="1" hangingPunct="1">
              <a:lnSpc>
                <a:spcPct val="85000"/>
              </a:lnSpc>
              <a:spcBef>
                <a:spcPts val="600"/>
              </a:spcBef>
            </a:pPr>
            <a:r>
              <a:rPr lang="pl-PL" sz="2000" dirty="0">
                <a:solidFill>
                  <a:srgbClr val="7030A0"/>
                </a:solidFill>
                <a:latin typeface="Calibri" pitchFamily="34" charset="0"/>
              </a:rPr>
              <a:t>Komputery desktop podłączone w technologii Fast Ethernet</a:t>
            </a:r>
          </a:p>
          <a:p>
            <a:pPr marL="758825" lvl="1" eaLnBrk="1" hangingPunct="1">
              <a:lnSpc>
                <a:spcPct val="85000"/>
              </a:lnSpc>
              <a:spcBef>
                <a:spcPts val="600"/>
              </a:spcBef>
            </a:pPr>
            <a:r>
              <a:rPr lang="pl-PL" sz="2000" dirty="0">
                <a:solidFill>
                  <a:srgbClr val="7030A0"/>
                </a:solidFill>
                <a:latin typeface="Calibri" pitchFamily="34" charset="0"/>
              </a:rPr>
              <a:t>Serwery podłączone w technologii Gigabit Ethernet</a:t>
            </a:r>
          </a:p>
          <a:p>
            <a:pPr marL="758825" lvl="1" eaLnBrk="1" hangingPunct="1">
              <a:lnSpc>
                <a:spcPct val="85000"/>
              </a:lnSpc>
              <a:spcBef>
                <a:spcPts val="600"/>
              </a:spcBef>
            </a:pPr>
            <a:r>
              <a:rPr lang="pl-PL" sz="2000" dirty="0">
                <a:solidFill>
                  <a:srgbClr val="7030A0"/>
                </a:solidFill>
                <a:latin typeface="Calibri" pitchFamily="34" charset="0"/>
              </a:rPr>
              <a:t>Między budynkami technologia 10 Gigabit Ethernet</a:t>
            </a:r>
          </a:p>
          <a:p>
            <a:pPr marL="758825" lvl="1" eaLnBrk="1" hangingPunct="1">
              <a:lnSpc>
                <a:spcPct val="85000"/>
              </a:lnSpc>
              <a:spcBef>
                <a:spcPts val="600"/>
              </a:spcBef>
            </a:pPr>
            <a:r>
              <a:rPr lang="pl-PL" sz="2000" dirty="0">
                <a:solidFill>
                  <a:srgbClr val="7030A0"/>
                </a:solidFill>
                <a:latin typeface="Calibri" pitchFamily="34" charset="0"/>
              </a:rPr>
              <a:t>Łącze do Internetu asymetryczne 400/100 </a:t>
            </a:r>
            <a:r>
              <a:rPr lang="pl-PL" sz="2000" dirty="0" err="1">
                <a:solidFill>
                  <a:srgbClr val="7030A0"/>
                </a:solidFill>
                <a:latin typeface="Calibri" pitchFamily="34" charset="0"/>
              </a:rPr>
              <a:t>Mb</a:t>
            </a:r>
            <a:r>
              <a:rPr lang="pl-PL" sz="2000" dirty="0">
                <a:solidFill>
                  <a:srgbClr val="7030A0"/>
                </a:solidFill>
                <a:latin typeface="Calibri" pitchFamily="34" charset="0"/>
              </a:rPr>
              <a:t>/s</a:t>
            </a:r>
          </a:p>
          <a:p>
            <a:pPr marL="758825" lvl="1" eaLnBrk="1" hangingPunct="1">
              <a:lnSpc>
                <a:spcPct val="85000"/>
              </a:lnSpc>
              <a:spcBef>
                <a:spcPts val="600"/>
              </a:spcBef>
            </a:pPr>
            <a:r>
              <a:rPr lang="pl-PL" sz="2000" dirty="0">
                <a:solidFill>
                  <a:srgbClr val="7030A0"/>
                </a:solidFill>
                <a:latin typeface="Calibri" pitchFamily="34" charset="0"/>
              </a:rPr>
              <a:t> …</a:t>
            </a:r>
          </a:p>
          <a:p>
            <a:pPr marL="15875" indent="0" eaLnBrk="1" hangingPunct="1">
              <a:lnSpc>
                <a:spcPct val="85000"/>
              </a:lnSpc>
              <a:spcBef>
                <a:spcPts val="600"/>
              </a:spcBef>
              <a:buNone/>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43</a:t>
            </a:fld>
            <a:endParaRPr lang="pl-PL"/>
          </a:p>
        </p:txBody>
      </p:sp>
    </p:spTree>
    <p:extLst>
      <p:ext uri="{BB962C8B-B14F-4D97-AF65-F5344CB8AC3E}">
        <p14:creationId xmlns:p14="http://schemas.microsoft.com/office/powerpoint/2010/main" val="2604522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b="1" dirty="0">
                <a:solidFill>
                  <a:schemeClr val="tx2"/>
                </a:solidFill>
              </a:rPr>
              <a:t>Architektury sieci LAN</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44</a:t>
            </a:fld>
            <a:endParaRPr lang="pl-PL"/>
          </a:p>
        </p:txBody>
      </p:sp>
    </p:spTree>
    <p:extLst>
      <p:ext uri="{BB962C8B-B14F-4D97-AF65-F5344CB8AC3E}">
        <p14:creationId xmlns:p14="http://schemas.microsoft.com/office/powerpoint/2010/main" val="568008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pl-PL"/>
              <a:t>Architektury sieci LAN</a:t>
            </a:r>
          </a:p>
        </p:txBody>
      </p:sp>
      <p:sp>
        <p:nvSpPr>
          <p:cNvPr id="27651" name="Rectangle 3"/>
          <p:cNvSpPr>
            <a:spLocks noGrp="1" noChangeArrowheads="1"/>
          </p:cNvSpPr>
          <p:nvPr>
            <p:ph type="body" idx="1"/>
          </p:nvPr>
        </p:nvSpPr>
        <p:spPr/>
        <p:txBody>
          <a:bodyPr/>
          <a:lstStyle/>
          <a:p>
            <a:pPr eaLnBrk="1" hangingPunct="1">
              <a:buFontTx/>
              <a:buNone/>
            </a:pPr>
            <a:r>
              <a:rPr lang="pl-PL" sz="2400" dirty="0"/>
              <a:t>Niewielką sieć LAN obejmującą </a:t>
            </a:r>
            <a:r>
              <a:rPr lang="pl-PL" sz="2400" b="1" dirty="0"/>
              <a:t>jeden budynek i kilka grup roboczych</a:t>
            </a:r>
            <a:r>
              <a:rPr lang="pl-PL" sz="2400" dirty="0"/>
              <a:t> można zrealizować według jednej z dwóch </a:t>
            </a:r>
            <a:r>
              <a:rPr lang="pl-PL" sz="2400" dirty="0" err="1"/>
              <a:t>architektur</a:t>
            </a:r>
            <a:r>
              <a:rPr lang="pl-PL" sz="2400" dirty="0"/>
              <a:t>:</a:t>
            </a:r>
          </a:p>
          <a:p>
            <a:pPr eaLnBrk="1" hangingPunct="1"/>
            <a:r>
              <a:rPr lang="pl-PL" sz="2400" dirty="0"/>
              <a:t>Sieć szkieletowa </a:t>
            </a:r>
            <a:r>
              <a:rPr lang="pl-PL" sz="2400" b="1" dirty="0"/>
              <a:t>z punktem centralnym</a:t>
            </a:r>
            <a:r>
              <a:rPr lang="pl-PL" sz="2400" dirty="0"/>
              <a:t> (ang. </a:t>
            </a:r>
            <a:r>
              <a:rPr lang="pl-PL" sz="2400" i="1" dirty="0" err="1"/>
              <a:t>collapsed</a:t>
            </a:r>
            <a:r>
              <a:rPr lang="pl-PL" sz="2400" i="1" dirty="0"/>
              <a:t> </a:t>
            </a:r>
            <a:r>
              <a:rPr lang="pl-PL" sz="2400" i="1" dirty="0" err="1"/>
              <a:t>backbone</a:t>
            </a:r>
            <a:r>
              <a:rPr lang="pl-PL" sz="2400" dirty="0"/>
              <a:t>)</a:t>
            </a:r>
          </a:p>
          <a:p>
            <a:pPr eaLnBrk="1" hangingPunct="1"/>
            <a:r>
              <a:rPr lang="pl-PL" sz="2400" dirty="0"/>
              <a:t>Sieć szkieletowe </a:t>
            </a:r>
            <a:r>
              <a:rPr lang="pl-PL" sz="2400" b="1" dirty="0"/>
              <a:t>rozproszona</a:t>
            </a:r>
            <a:r>
              <a:rPr lang="pl-PL" sz="2400" dirty="0"/>
              <a:t> (ang. </a:t>
            </a:r>
            <a:r>
              <a:rPr lang="pl-PL" sz="2400" i="1" dirty="0" err="1"/>
              <a:t>distributed</a:t>
            </a:r>
            <a:r>
              <a:rPr lang="pl-PL" sz="2400" i="1" dirty="0"/>
              <a:t> </a:t>
            </a:r>
            <a:r>
              <a:rPr lang="pl-PL" sz="2400" i="1" dirty="0" err="1"/>
              <a:t>backbone</a:t>
            </a:r>
            <a:r>
              <a:rPr lang="pl-PL" sz="2400" dirty="0"/>
              <a:t>)</a:t>
            </a:r>
          </a:p>
          <a:p>
            <a:pPr eaLnBrk="1" hangingPunct="1"/>
            <a:endParaRPr lang="pl-PL" sz="2400" dirty="0"/>
          </a:p>
          <a:p>
            <a:pPr eaLnBrk="1" hangingPunct="1"/>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45</a:t>
            </a:fld>
            <a:endParaRPr lang="pl-PL"/>
          </a:p>
        </p:txBody>
      </p:sp>
    </p:spTree>
    <p:extLst>
      <p:ext uri="{BB962C8B-B14F-4D97-AF65-F5344CB8AC3E}">
        <p14:creationId xmlns:p14="http://schemas.microsoft.com/office/powerpoint/2010/main" val="2409112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pl-PL"/>
              <a:t>Sieć z punktem centralnym</a:t>
            </a:r>
          </a:p>
        </p:txBody>
      </p:sp>
      <p:sp>
        <p:nvSpPr>
          <p:cNvPr id="47107" name="Rectangle 3"/>
          <p:cNvSpPr>
            <a:spLocks noGrp="1" noChangeArrowheads="1"/>
          </p:cNvSpPr>
          <p:nvPr>
            <p:ph type="body" idx="1"/>
          </p:nvPr>
        </p:nvSpPr>
        <p:spPr>
          <a:xfrm>
            <a:off x="4787900" y="1600200"/>
            <a:ext cx="4176713" cy="5068888"/>
          </a:xfrm>
        </p:spPr>
        <p:txBody>
          <a:bodyPr/>
          <a:lstStyle/>
          <a:p>
            <a:pPr eaLnBrk="1" hangingPunct="1">
              <a:lnSpc>
                <a:spcPct val="90000"/>
              </a:lnSpc>
            </a:pPr>
            <a:r>
              <a:rPr lang="pl-PL" sz="2400"/>
              <a:t>Centralnym punktem sieci jest </a:t>
            </a:r>
            <a:r>
              <a:rPr lang="pl-PL" sz="2400" b="1"/>
              <a:t>wydajny przełącznik warstwy 3</a:t>
            </a:r>
          </a:p>
          <a:p>
            <a:pPr eaLnBrk="1" hangingPunct="1">
              <a:lnSpc>
                <a:spcPct val="90000"/>
              </a:lnSpc>
            </a:pPr>
            <a:r>
              <a:rPr lang="pl-PL" sz="2400" b="1"/>
              <a:t>Duża odporność na awarie</a:t>
            </a:r>
            <a:r>
              <a:rPr lang="pl-PL" sz="2400"/>
              <a:t> - w przypadku awarii przełącznika lub kabla </a:t>
            </a:r>
            <a:r>
              <a:rPr lang="pl-PL" sz="2400" b="1"/>
              <a:t>tylko jedna grupa robocza</a:t>
            </a:r>
            <a:r>
              <a:rPr lang="pl-PL" sz="2400"/>
              <a:t> jest odłączono od sieci</a:t>
            </a:r>
          </a:p>
          <a:p>
            <a:pPr eaLnBrk="1" hangingPunct="1">
              <a:lnSpc>
                <a:spcPct val="90000"/>
              </a:lnSpc>
            </a:pPr>
            <a:r>
              <a:rPr lang="pl-PL" sz="2400" b="1"/>
              <a:t>Duża skalowalność </a:t>
            </a:r>
            <a:r>
              <a:rPr lang="pl-PL" sz="2400"/>
              <a:t>– łatwo podłączyć kolejne grupy robocze</a:t>
            </a:r>
          </a:p>
        </p:txBody>
      </p:sp>
      <p:pic>
        <p:nvPicPr>
          <p:cNvPr id="2867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95400"/>
            <a:ext cx="41275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46</a:t>
            </a:fld>
            <a:endParaRPr lang="pl-PL"/>
          </a:p>
        </p:txBody>
      </p:sp>
    </p:spTree>
    <p:extLst>
      <p:ext uri="{BB962C8B-B14F-4D97-AF65-F5344CB8AC3E}">
        <p14:creationId xmlns:p14="http://schemas.microsoft.com/office/powerpoint/2010/main" val="143004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fade">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fade">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pl-PL"/>
              <a:t>Sieć rozproszona </a:t>
            </a:r>
          </a:p>
        </p:txBody>
      </p:sp>
      <p:sp>
        <p:nvSpPr>
          <p:cNvPr id="46083" name="Rectangle 3"/>
          <p:cNvSpPr>
            <a:spLocks noGrp="1" noChangeArrowheads="1"/>
          </p:cNvSpPr>
          <p:nvPr>
            <p:ph type="body" idx="1"/>
          </p:nvPr>
        </p:nvSpPr>
        <p:spPr>
          <a:xfrm>
            <a:off x="4140200" y="1341438"/>
            <a:ext cx="4895850" cy="5111750"/>
          </a:xfrm>
        </p:spPr>
        <p:txBody>
          <a:bodyPr/>
          <a:lstStyle/>
          <a:p>
            <a:pPr eaLnBrk="1" hangingPunct="1"/>
            <a:r>
              <a:rPr lang="pl-PL" sz="2400"/>
              <a:t>Sieć rozproszona - podsieci (grupy robocze) łączone są </a:t>
            </a:r>
            <a:r>
              <a:rPr lang="pl-PL" sz="2400" b="1"/>
              <a:t>szeregowo</a:t>
            </a:r>
          </a:p>
          <a:p>
            <a:pPr eaLnBrk="1" hangingPunct="1"/>
            <a:r>
              <a:rPr lang="pl-PL" sz="2400"/>
              <a:t>Powoduje to </a:t>
            </a:r>
            <a:r>
              <a:rPr lang="pl-PL" sz="2400" b="1"/>
              <a:t>duże opóźnienie</a:t>
            </a:r>
            <a:r>
              <a:rPr lang="pl-PL" sz="2400"/>
              <a:t> w dostępie do serwera i Internetu</a:t>
            </a:r>
          </a:p>
          <a:p>
            <a:pPr eaLnBrk="1" hangingPunct="1"/>
            <a:r>
              <a:rPr lang="pl-PL" sz="2400"/>
              <a:t>Architektura </a:t>
            </a:r>
            <a:r>
              <a:rPr lang="pl-PL" sz="2400" b="1"/>
              <a:t>mało odporna</a:t>
            </a:r>
            <a:r>
              <a:rPr lang="pl-PL" sz="2400"/>
              <a:t> na awarie – uszkodzenie kabla lub przełącznika może odłączyć od reszty sieci kilka grup roboczych</a:t>
            </a:r>
          </a:p>
          <a:p>
            <a:pPr eaLnBrk="1" hangingPunct="1"/>
            <a:r>
              <a:rPr lang="pl-PL" sz="2400"/>
              <a:t>Architektura </a:t>
            </a:r>
            <a:r>
              <a:rPr lang="pl-PL" sz="2400" b="1"/>
              <a:t>mało skalowalna</a:t>
            </a:r>
          </a:p>
          <a:p>
            <a:pPr eaLnBrk="1" hangingPunct="1"/>
            <a:endParaRPr lang="pl-PL" sz="2400"/>
          </a:p>
        </p:txBody>
      </p:sp>
      <p:pic>
        <p:nvPicPr>
          <p:cNvPr id="297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03338"/>
            <a:ext cx="3744912"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47</a:t>
            </a:fld>
            <a:endParaRPr lang="pl-PL"/>
          </a:p>
        </p:txBody>
      </p:sp>
    </p:spTree>
    <p:extLst>
      <p:ext uri="{BB962C8B-B14F-4D97-AF65-F5344CB8AC3E}">
        <p14:creationId xmlns:p14="http://schemas.microsoft.com/office/powerpoint/2010/main" val="2412473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fade">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fade">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fade">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pl-PL" dirty="0"/>
              <a:t>Projekt logiczny – przykład (1)</a:t>
            </a:r>
          </a:p>
        </p:txBody>
      </p:sp>
      <p:sp>
        <p:nvSpPr>
          <p:cNvPr id="76803" name="Rectangle 3"/>
          <p:cNvSpPr>
            <a:spLocks noGrp="1" noChangeArrowheads="1"/>
          </p:cNvSpPr>
          <p:nvPr>
            <p:ph type="body" idx="1"/>
          </p:nvPr>
        </p:nvSpPr>
        <p:spPr/>
        <p:txBody>
          <a:bodyPr/>
          <a:lstStyle/>
          <a:p>
            <a:pPr eaLnBrk="1" hangingPunct="1"/>
            <a:r>
              <a:rPr lang="pl-PL" sz="2400" dirty="0"/>
              <a:t>Projekt sieci LAN dla przedsiębiorstwa mieszczącego się w jednym budynku, posiadającego trzy grupy robocze (np. trzy piętra)</a:t>
            </a:r>
          </a:p>
          <a:p>
            <a:pPr eaLnBrk="1" hangingPunct="1"/>
            <a:r>
              <a:rPr lang="pl-PL" sz="2400" dirty="0"/>
              <a:t>Przedstawimy kolejne etapy modernizacji sieci</a:t>
            </a:r>
          </a:p>
          <a:p>
            <a:pPr eaLnBrk="1" hangingPunct="1"/>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48</a:t>
            </a:fld>
            <a:endParaRPr lang="pl-PL"/>
          </a:p>
        </p:txBody>
      </p:sp>
    </p:spTree>
    <p:extLst>
      <p:ext uri="{BB962C8B-B14F-4D97-AF65-F5344CB8AC3E}">
        <p14:creationId xmlns:p14="http://schemas.microsoft.com/office/powerpoint/2010/main" val="3645807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pl-PL" dirty="0"/>
              <a:t>Projekt logiczny – przykład (2)</a:t>
            </a:r>
          </a:p>
        </p:txBody>
      </p:sp>
      <p:sp>
        <p:nvSpPr>
          <p:cNvPr id="62467" name="Rectangle 3"/>
          <p:cNvSpPr>
            <a:spLocks noGrp="1" noChangeArrowheads="1"/>
          </p:cNvSpPr>
          <p:nvPr>
            <p:ph type="body" idx="1"/>
          </p:nvPr>
        </p:nvSpPr>
        <p:spPr>
          <a:xfrm>
            <a:off x="5435600" y="1600200"/>
            <a:ext cx="3708400" cy="5068888"/>
          </a:xfrm>
        </p:spPr>
        <p:txBody>
          <a:bodyPr/>
          <a:lstStyle/>
          <a:p>
            <a:pPr eaLnBrk="1" hangingPunct="1"/>
            <a:r>
              <a:rPr lang="pl-PL" sz="2400" dirty="0"/>
              <a:t>Sieć oparta na dedykowanym Ethernecie</a:t>
            </a:r>
          </a:p>
          <a:p>
            <a:pPr eaLnBrk="1" hangingPunct="1"/>
            <a:r>
              <a:rPr lang="pl-PL" sz="2400" dirty="0"/>
              <a:t>Brak domen kolizyjnych</a:t>
            </a:r>
          </a:p>
          <a:p>
            <a:pPr eaLnBrk="1" hangingPunct="1"/>
            <a:r>
              <a:rPr lang="pl-PL" sz="2400" dirty="0"/>
              <a:t>Jedna domena rozgłoszeniowa</a:t>
            </a:r>
          </a:p>
          <a:p>
            <a:pPr eaLnBrk="1" hangingPunct="1"/>
            <a:r>
              <a:rPr lang="pl-PL" sz="2400" dirty="0"/>
              <a:t>Przy dużym ruchu wąskim gardłem systemu mogą być połączenia między przełącznikami i do serwera </a:t>
            </a:r>
          </a:p>
          <a:p>
            <a:pPr eaLnBrk="1" hangingPunct="1">
              <a:lnSpc>
                <a:spcPct val="80000"/>
              </a:lnSpc>
            </a:pPr>
            <a:endParaRPr lang="pl-PL" sz="2400" dirty="0"/>
          </a:p>
        </p:txBody>
      </p:sp>
      <p:pic>
        <p:nvPicPr>
          <p:cNvPr id="62468" name="Picture 4" descr="MCj0234625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325" y="2852738"/>
            <a:ext cx="163195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38275"/>
            <a:ext cx="5399088" cy="54832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49</a:t>
            </a:fld>
            <a:endParaRPr lang="pl-PL"/>
          </a:p>
        </p:txBody>
      </p:sp>
      <p:sp>
        <p:nvSpPr>
          <p:cNvPr id="3" name="pole tekstowe 2">
            <a:extLst>
              <a:ext uri="{FF2B5EF4-FFF2-40B4-BE49-F238E27FC236}">
                <a16:creationId xmlns:a16="http://schemas.microsoft.com/office/drawing/2014/main" id="{67D78C07-6503-4D22-9E1B-315B9A5E9D8D}"/>
              </a:ext>
            </a:extLst>
          </p:cNvPr>
          <p:cNvSpPr txBox="1"/>
          <p:nvPr/>
        </p:nvSpPr>
        <p:spPr>
          <a:xfrm>
            <a:off x="434986" y="1742619"/>
            <a:ext cx="914033" cy="246221"/>
          </a:xfrm>
          <a:prstGeom prst="rect">
            <a:avLst/>
          </a:prstGeom>
          <a:solidFill>
            <a:schemeClr val="bg1"/>
          </a:solidFill>
        </p:spPr>
        <p:txBody>
          <a:bodyPr wrap="square" rtlCol="0">
            <a:spAutoFit/>
          </a:bodyPr>
          <a:lstStyle/>
          <a:p>
            <a:r>
              <a:rPr lang="pl-PL" sz="1000" b="1" dirty="0"/>
              <a:t>Giga Ethernet</a:t>
            </a:r>
          </a:p>
        </p:txBody>
      </p:sp>
    </p:spTree>
    <p:extLst>
      <p:ext uri="{BB962C8B-B14F-4D97-AF65-F5344CB8AC3E}">
        <p14:creationId xmlns:p14="http://schemas.microsoft.com/office/powerpoint/2010/main" val="3138266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2467">
                                            <p:txEl>
                                              <p:pRg st="0" end="0"/>
                                            </p:txEl>
                                          </p:spTgt>
                                        </p:tgtEl>
                                        <p:attrNameLst>
                                          <p:attrName>style.visibility</p:attrName>
                                        </p:attrNameLst>
                                      </p:cBhvr>
                                      <p:to>
                                        <p:strVal val="visible"/>
                                      </p:to>
                                    </p:set>
                                    <p:animEffect transition="in" filter="fade">
                                      <p:cBhvr>
                                        <p:cTn id="11" dur="500"/>
                                        <p:tgtEl>
                                          <p:spTgt spid="624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62467">
                                            <p:txEl>
                                              <p:pRg st="1" end="1"/>
                                            </p:txEl>
                                          </p:spTgt>
                                        </p:tgtEl>
                                        <p:attrNameLst>
                                          <p:attrName>style.visibility</p:attrName>
                                        </p:attrNameLst>
                                      </p:cBhvr>
                                      <p:to>
                                        <p:strVal val="visible"/>
                                      </p:to>
                                    </p:set>
                                    <p:animEffect transition="in" filter="fade">
                                      <p:cBhvr>
                                        <p:cTn id="16" dur="500"/>
                                        <p:tgtEl>
                                          <p:spTgt spid="6246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2467">
                                            <p:txEl>
                                              <p:pRg st="2" end="2"/>
                                            </p:txEl>
                                          </p:spTgt>
                                        </p:tgtEl>
                                        <p:attrNameLst>
                                          <p:attrName>style.visibility</p:attrName>
                                        </p:attrNameLst>
                                      </p:cBhvr>
                                      <p:to>
                                        <p:strVal val="visible"/>
                                      </p:to>
                                    </p:set>
                                    <p:animEffect transition="in" filter="fade">
                                      <p:cBhvr>
                                        <p:cTn id="21" dur="500"/>
                                        <p:tgtEl>
                                          <p:spTgt spid="6246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62467">
                                            <p:txEl>
                                              <p:pRg st="3" end="3"/>
                                            </p:txEl>
                                          </p:spTgt>
                                        </p:tgtEl>
                                        <p:attrNameLst>
                                          <p:attrName>style.visibility</p:attrName>
                                        </p:attrNameLst>
                                      </p:cBhvr>
                                      <p:to>
                                        <p:strVal val="visible"/>
                                      </p:to>
                                    </p:set>
                                    <p:animEffect transition="in" filter="fade">
                                      <p:cBhvr>
                                        <p:cTn id="26"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pl-PL"/>
              <a:t>Dobry projekt sieci LAN (2)</a:t>
            </a:r>
          </a:p>
        </p:txBody>
      </p:sp>
      <p:sp>
        <p:nvSpPr>
          <p:cNvPr id="14339" name="Rectangle 3"/>
          <p:cNvSpPr>
            <a:spLocks noGrp="1" noChangeArrowheads="1"/>
          </p:cNvSpPr>
          <p:nvPr>
            <p:ph type="body" idx="1"/>
          </p:nvPr>
        </p:nvSpPr>
        <p:spPr/>
        <p:txBody>
          <a:bodyPr/>
          <a:lstStyle/>
          <a:p>
            <a:pPr eaLnBrk="1" hangingPunct="1"/>
            <a:r>
              <a:rPr lang="pl-PL" sz="2400" b="1"/>
              <a:t>Odpowiedność</a:t>
            </a:r>
            <a:r>
              <a:rPr lang="pl-PL" sz="2400"/>
              <a:t> – projekt sieci LAN powinien maksymalnie odpowiadać obecnym i przyszłym potrzebom użytkowników sieci LAN, ograniczeniom danej firmy, stosowanemu oprogramowaniu, zasobom finansowym firmy, wymaganemu poziomowi bezpieczeństwa</a:t>
            </a:r>
          </a:p>
          <a:p>
            <a:pPr eaLnBrk="1" hangingPunct="1"/>
            <a:r>
              <a:rPr lang="pl-PL" sz="2400" b="1"/>
              <a:t>Adaptacyjność</a:t>
            </a:r>
            <a:r>
              <a:rPr lang="pl-PL" sz="2400"/>
              <a:t> – sieć LAN musi być projektowana z uwzględnieniem nowych technologii i nie powinna zawierać elementów, które mogły by w przyszłości ograniczać możliwość zastosowanie najnowszych rozwiązań technicznych</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a:t>
            </a:fld>
            <a:endParaRPr lang="pl-PL"/>
          </a:p>
        </p:txBody>
      </p:sp>
    </p:spTree>
    <p:extLst>
      <p:ext uri="{BB962C8B-B14F-4D97-AF65-F5344CB8AC3E}">
        <p14:creationId xmlns:p14="http://schemas.microsoft.com/office/powerpoint/2010/main" val="2011529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pl-PL" dirty="0"/>
              <a:t>Projekt logiczny – przykład (3)</a:t>
            </a:r>
          </a:p>
        </p:txBody>
      </p:sp>
      <p:sp>
        <p:nvSpPr>
          <p:cNvPr id="63491" name="Rectangle 3"/>
          <p:cNvSpPr>
            <a:spLocks noGrp="1" noChangeArrowheads="1"/>
          </p:cNvSpPr>
          <p:nvPr>
            <p:ph type="body" idx="1"/>
          </p:nvPr>
        </p:nvSpPr>
        <p:spPr>
          <a:xfrm>
            <a:off x="5292725" y="1341438"/>
            <a:ext cx="3851275" cy="5327650"/>
          </a:xfrm>
        </p:spPr>
        <p:txBody>
          <a:bodyPr/>
          <a:lstStyle/>
          <a:p>
            <a:pPr eaLnBrk="1" hangingPunct="1">
              <a:lnSpc>
                <a:spcPct val="90000"/>
              </a:lnSpc>
            </a:pPr>
            <a:r>
              <a:rPr lang="pl-PL" sz="2400" dirty="0"/>
              <a:t>Sieć oparta na dedykowanym Ethernecie</a:t>
            </a:r>
          </a:p>
          <a:p>
            <a:pPr eaLnBrk="1" hangingPunct="1">
              <a:lnSpc>
                <a:spcPct val="90000"/>
              </a:lnSpc>
            </a:pPr>
            <a:r>
              <a:rPr lang="pl-PL" sz="2400" dirty="0"/>
              <a:t>Centralnym urządzeniem jest wydajny przełącznik warstwy 3</a:t>
            </a:r>
          </a:p>
          <a:p>
            <a:pPr eaLnBrk="1" hangingPunct="1">
              <a:lnSpc>
                <a:spcPct val="90000"/>
              </a:lnSpc>
            </a:pPr>
            <a:r>
              <a:rPr lang="pl-PL" sz="2400" dirty="0"/>
              <a:t>Każda grupa robocza to oddzielna domena rozgłoszeniowa</a:t>
            </a:r>
          </a:p>
          <a:p>
            <a:pPr eaLnBrk="1" hangingPunct="1">
              <a:lnSpc>
                <a:spcPct val="90000"/>
              </a:lnSpc>
            </a:pPr>
            <a:r>
              <a:rPr lang="pl-PL" sz="2400" dirty="0"/>
              <a:t>W szkielecie sieci zastosowano 10 Gigabit Ethernet</a:t>
            </a:r>
          </a:p>
          <a:p>
            <a:pPr eaLnBrk="1" hangingPunct="1">
              <a:lnSpc>
                <a:spcPct val="90000"/>
              </a:lnSpc>
            </a:pPr>
            <a:r>
              <a:rPr lang="pl-PL" sz="2400" dirty="0"/>
              <a:t>Router ma funkcję firewall </a:t>
            </a:r>
          </a:p>
          <a:p>
            <a:pPr eaLnBrk="1" hangingPunct="1">
              <a:lnSpc>
                <a:spcPct val="90000"/>
              </a:lnSpc>
            </a:pPr>
            <a:endParaRPr lang="pl-PL" sz="2400" dirty="0"/>
          </a:p>
          <a:p>
            <a:pPr eaLnBrk="1" hangingPunct="1">
              <a:lnSpc>
                <a:spcPct val="90000"/>
              </a:lnSpc>
            </a:pPr>
            <a:endParaRPr lang="pl-PL" sz="2400" dirty="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8275"/>
            <a:ext cx="5399088" cy="5413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3" name="Picture 5" descr="MCj023462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325" y="2852738"/>
            <a:ext cx="163195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50</a:t>
            </a:fld>
            <a:endParaRPr lang="pl-PL"/>
          </a:p>
        </p:txBody>
      </p:sp>
      <p:sp>
        <p:nvSpPr>
          <p:cNvPr id="8" name="pole tekstowe 7">
            <a:extLst>
              <a:ext uri="{FF2B5EF4-FFF2-40B4-BE49-F238E27FC236}">
                <a16:creationId xmlns:a16="http://schemas.microsoft.com/office/drawing/2014/main" id="{DCABC6E7-3B81-4776-B33A-F56FA425C263}"/>
              </a:ext>
            </a:extLst>
          </p:cNvPr>
          <p:cNvSpPr txBox="1"/>
          <p:nvPr/>
        </p:nvSpPr>
        <p:spPr>
          <a:xfrm>
            <a:off x="444168" y="1628800"/>
            <a:ext cx="914033" cy="553998"/>
          </a:xfrm>
          <a:prstGeom prst="rect">
            <a:avLst/>
          </a:prstGeom>
          <a:solidFill>
            <a:schemeClr val="bg1"/>
          </a:solidFill>
        </p:spPr>
        <p:txBody>
          <a:bodyPr wrap="square" rtlCol="0">
            <a:spAutoFit/>
          </a:bodyPr>
          <a:lstStyle/>
          <a:p>
            <a:r>
              <a:rPr lang="pl-PL" sz="1000" b="1" dirty="0"/>
              <a:t>Giga Ethernet</a:t>
            </a:r>
          </a:p>
          <a:p>
            <a:endParaRPr lang="pl-PL" sz="1000" b="1" dirty="0"/>
          </a:p>
          <a:p>
            <a:r>
              <a:rPr lang="pl-PL" sz="1000" b="1" dirty="0"/>
              <a:t>10 GE</a:t>
            </a:r>
          </a:p>
        </p:txBody>
      </p:sp>
    </p:spTree>
    <p:extLst>
      <p:ext uri="{BB962C8B-B14F-4D97-AF65-F5344CB8AC3E}">
        <p14:creationId xmlns:p14="http://schemas.microsoft.com/office/powerpoint/2010/main" val="4031090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349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3491">
                                            <p:txEl>
                                              <p:pRg st="0" end="0"/>
                                            </p:txEl>
                                          </p:spTgt>
                                        </p:tgtEl>
                                        <p:attrNameLst>
                                          <p:attrName>style.visibility</p:attrName>
                                        </p:attrNameLst>
                                      </p:cBhvr>
                                      <p:to>
                                        <p:strVal val="visible"/>
                                      </p:to>
                                    </p:set>
                                    <p:animEffect transition="in" filter="fade">
                                      <p:cBhvr>
                                        <p:cTn id="11" dur="500"/>
                                        <p:tgtEl>
                                          <p:spTgt spid="6349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63491">
                                            <p:txEl>
                                              <p:pRg st="1" end="1"/>
                                            </p:txEl>
                                          </p:spTgt>
                                        </p:tgtEl>
                                        <p:attrNameLst>
                                          <p:attrName>style.visibility</p:attrName>
                                        </p:attrNameLst>
                                      </p:cBhvr>
                                      <p:to>
                                        <p:strVal val="visible"/>
                                      </p:to>
                                    </p:set>
                                    <p:animEffect transition="in" filter="fade">
                                      <p:cBhvr>
                                        <p:cTn id="16" dur="500"/>
                                        <p:tgtEl>
                                          <p:spTgt spid="6349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Effect transition="in" filter="fade">
                                      <p:cBhvr>
                                        <p:cTn id="21" dur="500"/>
                                        <p:tgtEl>
                                          <p:spTgt spid="6349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63491">
                                            <p:txEl>
                                              <p:pRg st="3" end="3"/>
                                            </p:txEl>
                                          </p:spTgt>
                                        </p:tgtEl>
                                        <p:attrNameLst>
                                          <p:attrName>style.visibility</p:attrName>
                                        </p:attrNameLst>
                                      </p:cBhvr>
                                      <p:to>
                                        <p:strVal val="visible"/>
                                      </p:to>
                                    </p:set>
                                    <p:animEffect transition="in" filter="fade">
                                      <p:cBhvr>
                                        <p:cTn id="26" dur="500"/>
                                        <p:tgtEl>
                                          <p:spTgt spid="6349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Effect transition="in" filter="fade">
                                      <p:cBhvr>
                                        <p:cTn id="31"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pl-PL" dirty="0"/>
              <a:t>Projekt logiczny – przykład (4)</a:t>
            </a:r>
          </a:p>
        </p:txBody>
      </p:sp>
      <p:sp>
        <p:nvSpPr>
          <p:cNvPr id="64515" name="Rectangle 3"/>
          <p:cNvSpPr>
            <a:spLocks noGrp="1" noChangeArrowheads="1"/>
          </p:cNvSpPr>
          <p:nvPr>
            <p:ph type="body" idx="1"/>
          </p:nvPr>
        </p:nvSpPr>
        <p:spPr>
          <a:xfrm>
            <a:off x="5580063" y="1600200"/>
            <a:ext cx="3563937" cy="5257800"/>
          </a:xfrm>
        </p:spPr>
        <p:txBody>
          <a:bodyPr/>
          <a:lstStyle/>
          <a:p>
            <a:pPr eaLnBrk="1" hangingPunct="1"/>
            <a:r>
              <a:rPr lang="pl-PL" sz="2400" dirty="0"/>
              <a:t>Sieć oparta na dedykowanym Ethernecie</a:t>
            </a:r>
          </a:p>
          <a:p>
            <a:pPr eaLnBrk="1" hangingPunct="1"/>
            <a:r>
              <a:rPr lang="pl-PL" sz="2400" dirty="0"/>
              <a:t>Centralnym urządzeniem jest wydajny przełącznik warstwy 3</a:t>
            </a:r>
          </a:p>
          <a:p>
            <a:pPr eaLnBrk="1" hangingPunct="1"/>
            <a:r>
              <a:rPr lang="pl-PL" sz="2400" dirty="0"/>
              <a:t>Przełączniki grup roboczych wspierają VLAN</a:t>
            </a:r>
          </a:p>
          <a:p>
            <a:pPr eaLnBrk="1" hangingPunct="1"/>
            <a:r>
              <a:rPr lang="pl-PL" sz="2400" dirty="0"/>
              <a:t>Każdy VLAN to oddzielna podsieć IP</a:t>
            </a:r>
          </a:p>
          <a:p>
            <a:pPr eaLnBrk="1" hangingPunct="1">
              <a:lnSpc>
                <a:spcPct val="80000"/>
              </a:lnSpc>
              <a:buFontTx/>
              <a:buNone/>
            </a:pPr>
            <a:endParaRPr lang="pl-PL" sz="2400" dirty="0"/>
          </a:p>
          <a:p>
            <a:pPr eaLnBrk="1" hangingPunct="1">
              <a:lnSpc>
                <a:spcPct val="80000"/>
              </a:lnSpc>
            </a:pPr>
            <a:endParaRPr lang="pl-PL" sz="2800" dirty="0"/>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2" y="1084044"/>
            <a:ext cx="5399088" cy="5667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7" name="Picture 5" descr="MCj023462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325" y="2852738"/>
            <a:ext cx="1631950"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51</a:t>
            </a:fld>
            <a:endParaRPr lang="pl-PL"/>
          </a:p>
        </p:txBody>
      </p:sp>
      <p:sp>
        <p:nvSpPr>
          <p:cNvPr id="7" name="pole tekstowe 6">
            <a:extLst>
              <a:ext uri="{FF2B5EF4-FFF2-40B4-BE49-F238E27FC236}">
                <a16:creationId xmlns:a16="http://schemas.microsoft.com/office/drawing/2014/main" id="{4D230024-47D8-4196-96DE-67F26FEE77E5}"/>
              </a:ext>
            </a:extLst>
          </p:cNvPr>
          <p:cNvSpPr txBox="1"/>
          <p:nvPr/>
        </p:nvSpPr>
        <p:spPr>
          <a:xfrm>
            <a:off x="489615" y="1340768"/>
            <a:ext cx="914033" cy="553998"/>
          </a:xfrm>
          <a:prstGeom prst="rect">
            <a:avLst/>
          </a:prstGeom>
          <a:solidFill>
            <a:schemeClr val="bg1"/>
          </a:solidFill>
        </p:spPr>
        <p:txBody>
          <a:bodyPr wrap="square" rtlCol="0">
            <a:spAutoFit/>
          </a:bodyPr>
          <a:lstStyle/>
          <a:p>
            <a:r>
              <a:rPr lang="pl-PL" sz="1000" b="1" dirty="0"/>
              <a:t>Giga Ethernet</a:t>
            </a:r>
          </a:p>
          <a:p>
            <a:endParaRPr lang="pl-PL" sz="1000" b="1" dirty="0"/>
          </a:p>
          <a:p>
            <a:r>
              <a:rPr lang="pl-PL" sz="1000" b="1" dirty="0"/>
              <a:t>10 GE</a:t>
            </a:r>
          </a:p>
        </p:txBody>
      </p:sp>
    </p:spTree>
    <p:extLst>
      <p:ext uri="{BB962C8B-B14F-4D97-AF65-F5344CB8AC3E}">
        <p14:creationId xmlns:p14="http://schemas.microsoft.com/office/powerpoint/2010/main" val="4018074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451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0" end="0"/>
                                            </p:txEl>
                                          </p:spTgt>
                                        </p:tgtEl>
                                        <p:attrNameLst>
                                          <p:attrName>style.visibility</p:attrName>
                                        </p:attrNameLst>
                                      </p:cBhvr>
                                      <p:to>
                                        <p:strVal val="visible"/>
                                      </p:to>
                                    </p:set>
                                    <p:animEffect transition="in" filter="fade">
                                      <p:cBhvr>
                                        <p:cTn id="11" dur="500"/>
                                        <p:tgtEl>
                                          <p:spTgt spid="6451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64515">
                                            <p:txEl>
                                              <p:pRg st="1" end="1"/>
                                            </p:txEl>
                                          </p:spTgt>
                                        </p:tgtEl>
                                        <p:attrNameLst>
                                          <p:attrName>style.visibility</p:attrName>
                                        </p:attrNameLst>
                                      </p:cBhvr>
                                      <p:to>
                                        <p:strVal val="visible"/>
                                      </p:to>
                                    </p:set>
                                    <p:animEffect transition="in" filter="fade">
                                      <p:cBhvr>
                                        <p:cTn id="16" dur="500"/>
                                        <p:tgtEl>
                                          <p:spTgt spid="6451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64515">
                                            <p:txEl>
                                              <p:pRg st="2" end="2"/>
                                            </p:txEl>
                                          </p:spTgt>
                                        </p:tgtEl>
                                        <p:attrNameLst>
                                          <p:attrName>style.visibility</p:attrName>
                                        </p:attrNameLst>
                                      </p:cBhvr>
                                      <p:to>
                                        <p:strVal val="visible"/>
                                      </p:to>
                                    </p:set>
                                    <p:animEffect transition="in" filter="fade">
                                      <p:cBhvr>
                                        <p:cTn id="21" dur="500"/>
                                        <p:tgtEl>
                                          <p:spTgt spid="6451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64515">
                                            <p:txEl>
                                              <p:pRg st="3" end="3"/>
                                            </p:txEl>
                                          </p:spTgt>
                                        </p:tgtEl>
                                        <p:attrNameLst>
                                          <p:attrName>style.visibility</p:attrName>
                                        </p:attrNameLst>
                                      </p:cBhvr>
                                      <p:to>
                                        <p:strVal val="visible"/>
                                      </p:to>
                                    </p:set>
                                    <p:animEffect transition="in" filter="fade">
                                      <p:cBhvr>
                                        <p:cTn id="26"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pl-PL" sz="4000"/>
              <a:t>Sieć rozproszona versus </a:t>
            </a:r>
            <a:br>
              <a:rPr lang="pl-PL" sz="4000"/>
            </a:br>
            <a:r>
              <a:rPr lang="pl-PL" sz="4000"/>
              <a:t>sieć z punktem centralnym</a:t>
            </a:r>
          </a:p>
        </p:txBody>
      </p:sp>
      <p:sp>
        <p:nvSpPr>
          <p:cNvPr id="48131" name="Rectangle 3"/>
          <p:cNvSpPr>
            <a:spLocks noGrp="1" noChangeArrowheads="1"/>
          </p:cNvSpPr>
          <p:nvPr>
            <p:ph type="body" idx="1"/>
          </p:nvPr>
        </p:nvSpPr>
        <p:spPr>
          <a:xfrm>
            <a:off x="457200" y="1600200"/>
            <a:ext cx="8229600" cy="4924425"/>
          </a:xfrm>
        </p:spPr>
        <p:txBody>
          <a:bodyPr/>
          <a:lstStyle/>
          <a:p>
            <a:pPr eaLnBrk="1" hangingPunct="1"/>
            <a:r>
              <a:rPr lang="pl-PL" sz="2400"/>
              <a:t>W obydwu architekturach </a:t>
            </a:r>
            <a:r>
              <a:rPr lang="pl-PL" sz="2400" b="1"/>
              <a:t>podsieci</a:t>
            </a:r>
            <a:r>
              <a:rPr lang="pl-PL" sz="2400"/>
              <a:t> (grupy robocze) są zorganizowane w </a:t>
            </a:r>
            <a:r>
              <a:rPr lang="pl-PL" sz="2400" b="1"/>
              <a:t>podobny sposób</a:t>
            </a:r>
          </a:p>
          <a:p>
            <a:pPr eaLnBrk="1" hangingPunct="1"/>
            <a:r>
              <a:rPr lang="pl-PL" sz="2400"/>
              <a:t>Podstawowa różnica to </a:t>
            </a:r>
            <a:r>
              <a:rPr lang="pl-PL" sz="2400" b="1"/>
              <a:t>inne podłączenie</a:t>
            </a:r>
            <a:r>
              <a:rPr lang="pl-PL" sz="2400"/>
              <a:t> poszczególnych podsieci </a:t>
            </a:r>
            <a:r>
              <a:rPr lang="pl-PL" sz="2400" b="1"/>
              <a:t>do sieci szkieletowej</a:t>
            </a:r>
          </a:p>
          <a:p>
            <a:pPr eaLnBrk="1" hangingPunct="1"/>
            <a:r>
              <a:rPr lang="pl-PL" sz="2400"/>
              <a:t>Szeregowe połączenie w sieci szkieletowej wprowadza </a:t>
            </a:r>
            <a:r>
              <a:rPr lang="pl-PL" sz="2400" b="1"/>
              <a:t>dodatkowe opóźnienia</a:t>
            </a:r>
            <a:r>
              <a:rPr lang="pl-PL" sz="2400"/>
              <a:t> i zwiększa negatywne skutki </a:t>
            </a:r>
            <a:r>
              <a:rPr lang="pl-PL" sz="2400" b="1"/>
              <a:t>awarii</a:t>
            </a:r>
          </a:p>
          <a:p>
            <a:pPr eaLnBrk="1" hangingPunct="1"/>
            <a:r>
              <a:rPr lang="pl-PL" sz="2400"/>
              <a:t>W przypadku problemów z </a:t>
            </a:r>
            <a:r>
              <a:rPr lang="pl-PL" sz="2400" b="1"/>
              <a:t>dużą odległością</a:t>
            </a:r>
            <a:r>
              <a:rPr lang="pl-PL" sz="2400"/>
              <a:t> między przełącznikami i centralnym punktem sieci </a:t>
            </a:r>
            <a:r>
              <a:rPr lang="pl-PL" sz="2400" b="1"/>
              <a:t>stosowanie</a:t>
            </a:r>
            <a:r>
              <a:rPr lang="pl-PL" sz="2400"/>
              <a:t> architektury sieci </a:t>
            </a:r>
            <a:r>
              <a:rPr lang="pl-PL" sz="2400" b="1"/>
              <a:t>z punktem centralnym</a:t>
            </a:r>
            <a:r>
              <a:rPr lang="pl-PL" sz="2400"/>
              <a:t> może być </a:t>
            </a:r>
            <a:r>
              <a:rPr lang="pl-PL" sz="2400" b="1"/>
              <a:t>niemożliwe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52</a:t>
            </a:fld>
            <a:endParaRPr lang="pl-PL"/>
          </a:p>
        </p:txBody>
      </p:sp>
    </p:spTree>
    <p:extLst>
      <p:ext uri="{BB962C8B-B14F-4D97-AF65-F5344CB8AC3E}">
        <p14:creationId xmlns:p14="http://schemas.microsoft.com/office/powerpoint/2010/main" val="1431382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fade">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fade">
                                      <p:cBhvr>
                                        <p:cTn id="17" dur="500"/>
                                        <p:tgtEl>
                                          <p:spTgt spid="4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fade">
                                      <p:cBhvr>
                                        <p:cTn id="22" dur="500"/>
                                        <p:tgtEl>
                                          <p:spTgt spid="48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pl-PL" sz="4000"/>
              <a:t>Architektura sieci kampusowej (1)</a:t>
            </a:r>
          </a:p>
        </p:txBody>
      </p:sp>
      <p:sp>
        <p:nvSpPr>
          <p:cNvPr id="49155" name="Rectangle 3"/>
          <p:cNvSpPr>
            <a:spLocks noGrp="1" noChangeArrowheads="1"/>
          </p:cNvSpPr>
          <p:nvPr>
            <p:ph type="body" idx="1"/>
          </p:nvPr>
        </p:nvSpPr>
        <p:spPr/>
        <p:txBody>
          <a:bodyPr/>
          <a:lstStyle/>
          <a:p>
            <a:pPr eaLnBrk="1" hangingPunct="1">
              <a:buFontTx/>
              <a:buNone/>
            </a:pPr>
            <a:r>
              <a:rPr lang="pl-PL" sz="2400"/>
              <a:t>Sieć </a:t>
            </a:r>
            <a:r>
              <a:rPr lang="pl-PL" sz="2400" b="1"/>
              <a:t>kampusowa</a:t>
            </a:r>
            <a:r>
              <a:rPr lang="pl-PL" sz="2400"/>
              <a:t> jest to sieć typu LAN obejmująca kilka lub kilkanaście budynków. Architektura sieci kampusowej zakłada przeniesienie inteligencji sieci, podstawowych usług oraz przełączania na poziom użytkownika.</a:t>
            </a:r>
          </a:p>
          <a:p>
            <a:pPr eaLnBrk="1" hangingPunct="1">
              <a:buFontTx/>
              <a:buNone/>
            </a:pPr>
            <a:r>
              <a:rPr lang="pl-PL" sz="2400"/>
              <a:t>Sieć kampusowa składa się z </a:t>
            </a:r>
            <a:r>
              <a:rPr lang="pl-PL" sz="2400" b="1"/>
              <a:t>trzech</a:t>
            </a:r>
            <a:r>
              <a:rPr lang="pl-PL" sz="2400"/>
              <a:t> bloków funkcjonalnych:</a:t>
            </a:r>
          </a:p>
          <a:p>
            <a:pPr eaLnBrk="1" hangingPunct="1"/>
            <a:r>
              <a:rPr lang="pl-PL" sz="2400"/>
              <a:t>Blok budynkowy</a:t>
            </a:r>
          </a:p>
          <a:p>
            <a:pPr eaLnBrk="1" hangingPunct="1"/>
            <a:r>
              <a:rPr lang="pl-PL" sz="2400"/>
              <a:t>Rdzeń sieciowy</a:t>
            </a:r>
          </a:p>
          <a:p>
            <a:pPr eaLnBrk="1" hangingPunct="1"/>
            <a:r>
              <a:rPr lang="pl-PL" sz="2400"/>
              <a:t>Blok serwerów</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53</a:t>
            </a:fld>
            <a:endParaRPr lang="pl-PL"/>
          </a:p>
        </p:txBody>
      </p:sp>
    </p:spTree>
    <p:extLst>
      <p:ext uri="{BB962C8B-B14F-4D97-AF65-F5344CB8AC3E}">
        <p14:creationId xmlns:p14="http://schemas.microsoft.com/office/powerpoint/2010/main" val="4245354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fade">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fade">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fade">
                                      <p:cBhvr>
                                        <p:cTn id="22" dur="5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fade">
                                      <p:cBhvr>
                                        <p:cTn id="27"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pl-PL" sz="4000"/>
              <a:t>Architektura sieci kampusowej (2)</a:t>
            </a:r>
          </a:p>
        </p:txBody>
      </p:sp>
      <p:sp>
        <p:nvSpPr>
          <p:cNvPr id="88071" name="Rectangle 7"/>
          <p:cNvSpPr>
            <a:spLocks noChangeArrowheads="1"/>
          </p:cNvSpPr>
          <p:nvPr/>
        </p:nvSpPr>
        <p:spPr bwMode="auto">
          <a:xfrm>
            <a:off x="971550" y="1773238"/>
            <a:ext cx="1728788" cy="1439862"/>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1</a:t>
            </a:r>
            <a:endParaRPr lang="en-US" sz="1600" b="1"/>
          </a:p>
        </p:txBody>
      </p:sp>
      <p:sp>
        <p:nvSpPr>
          <p:cNvPr id="88074" name="Rectangle 10"/>
          <p:cNvSpPr>
            <a:spLocks noChangeArrowheads="1"/>
          </p:cNvSpPr>
          <p:nvPr/>
        </p:nvSpPr>
        <p:spPr bwMode="auto">
          <a:xfrm>
            <a:off x="2916238" y="1773238"/>
            <a:ext cx="1728787" cy="1439862"/>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2</a:t>
            </a:r>
            <a:endParaRPr lang="en-US" sz="1600" b="1"/>
          </a:p>
        </p:txBody>
      </p:sp>
      <p:sp>
        <p:nvSpPr>
          <p:cNvPr id="88075" name="Rectangle 11"/>
          <p:cNvSpPr>
            <a:spLocks noChangeArrowheads="1"/>
          </p:cNvSpPr>
          <p:nvPr/>
        </p:nvSpPr>
        <p:spPr bwMode="auto">
          <a:xfrm>
            <a:off x="5507038" y="1773238"/>
            <a:ext cx="1728787" cy="1439862"/>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n</a:t>
            </a:r>
            <a:endParaRPr lang="en-US" sz="1600" b="1"/>
          </a:p>
        </p:txBody>
      </p:sp>
      <p:sp>
        <p:nvSpPr>
          <p:cNvPr id="88076" name="Text Box 12"/>
          <p:cNvSpPr txBox="1">
            <a:spLocks noChangeArrowheads="1"/>
          </p:cNvSpPr>
          <p:nvPr/>
        </p:nvSpPr>
        <p:spPr bwMode="auto">
          <a:xfrm>
            <a:off x="4643438" y="2212975"/>
            <a:ext cx="6094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4800">
                <a:latin typeface="+mn-lt"/>
              </a:rPr>
              <a:t>…</a:t>
            </a:r>
            <a:endParaRPr lang="en-US" sz="4800">
              <a:latin typeface="+mn-lt"/>
            </a:endParaRPr>
          </a:p>
        </p:txBody>
      </p:sp>
      <p:sp>
        <p:nvSpPr>
          <p:cNvPr id="88078" name="Line 14"/>
          <p:cNvSpPr>
            <a:spLocks noChangeShapeType="1"/>
          </p:cNvSpPr>
          <p:nvPr/>
        </p:nvSpPr>
        <p:spPr bwMode="auto">
          <a:xfrm>
            <a:off x="1619250" y="3213100"/>
            <a:ext cx="360363" cy="792163"/>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79" name="Line 15"/>
          <p:cNvSpPr>
            <a:spLocks noChangeShapeType="1"/>
          </p:cNvSpPr>
          <p:nvPr/>
        </p:nvSpPr>
        <p:spPr bwMode="auto">
          <a:xfrm>
            <a:off x="2124075" y="3213100"/>
            <a:ext cx="287338" cy="6477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0" name="Line 16"/>
          <p:cNvSpPr>
            <a:spLocks noChangeShapeType="1"/>
          </p:cNvSpPr>
          <p:nvPr/>
        </p:nvSpPr>
        <p:spPr bwMode="auto">
          <a:xfrm>
            <a:off x="3419475" y="3213100"/>
            <a:ext cx="215900" cy="503238"/>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1" name="Line 17"/>
          <p:cNvSpPr>
            <a:spLocks noChangeShapeType="1"/>
          </p:cNvSpPr>
          <p:nvPr/>
        </p:nvSpPr>
        <p:spPr bwMode="auto">
          <a:xfrm>
            <a:off x="3851275" y="3213100"/>
            <a:ext cx="215900" cy="503238"/>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2" name="Line 18"/>
          <p:cNvSpPr>
            <a:spLocks noChangeShapeType="1"/>
          </p:cNvSpPr>
          <p:nvPr/>
        </p:nvSpPr>
        <p:spPr bwMode="auto">
          <a:xfrm flipH="1">
            <a:off x="5795963" y="3213100"/>
            <a:ext cx="215900" cy="576263"/>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3" name="Line 19"/>
          <p:cNvSpPr>
            <a:spLocks noChangeShapeType="1"/>
          </p:cNvSpPr>
          <p:nvPr/>
        </p:nvSpPr>
        <p:spPr bwMode="auto">
          <a:xfrm flipH="1">
            <a:off x="6227763" y="3213100"/>
            <a:ext cx="288925" cy="6477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6" name="Line 22"/>
          <p:cNvSpPr>
            <a:spLocks noChangeShapeType="1"/>
          </p:cNvSpPr>
          <p:nvPr/>
        </p:nvSpPr>
        <p:spPr bwMode="auto">
          <a:xfrm>
            <a:off x="827088" y="6308725"/>
            <a:ext cx="720725" cy="0"/>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7" name="Text Box 23"/>
          <p:cNvSpPr txBox="1">
            <a:spLocks noChangeArrowheads="1"/>
          </p:cNvSpPr>
          <p:nvPr/>
        </p:nvSpPr>
        <p:spPr bwMode="auto">
          <a:xfrm>
            <a:off x="1619250" y="5949950"/>
            <a:ext cx="13828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a:latin typeface="+mn-lt"/>
              </a:rPr>
              <a:t>Łącze </a:t>
            </a:r>
            <a:br>
              <a:rPr lang="pl-PL">
                <a:latin typeface="+mn-lt"/>
              </a:rPr>
            </a:br>
            <a:r>
              <a:rPr lang="pl-PL">
                <a:latin typeface="+mn-lt"/>
              </a:rPr>
              <a:t>podstawowe</a:t>
            </a:r>
            <a:endParaRPr lang="en-US">
              <a:latin typeface="+mn-lt"/>
            </a:endParaRPr>
          </a:p>
        </p:txBody>
      </p:sp>
      <p:sp>
        <p:nvSpPr>
          <p:cNvPr id="88088" name="Line 24"/>
          <p:cNvSpPr>
            <a:spLocks noChangeShapeType="1"/>
          </p:cNvSpPr>
          <p:nvPr/>
        </p:nvSpPr>
        <p:spPr bwMode="auto">
          <a:xfrm>
            <a:off x="3694113" y="6235700"/>
            <a:ext cx="720725"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89" name="Text Box 25"/>
          <p:cNvSpPr txBox="1">
            <a:spLocks noChangeArrowheads="1"/>
          </p:cNvSpPr>
          <p:nvPr/>
        </p:nvSpPr>
        <p:spPr bwMode="auto">
          <a:xfrm>
            <a:off x="4486275" y="5876925"/>
            <a:ext cx="11044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a:latin typeface="+mn-lt"/>
              </a:rPr>
              <a:t>Łącze </a:t>
            </a:r>
            <a:br>
              <a:rPr lang="pl-PL">
                <a:latin typeface="+mn-lt"/>
              </a:rPr>
            </a:br>
            <a:r>
              <a:rPr lang="pl-PL">
                <a:latin typeface="+mn-lt"/>
              </a:rPr>
              <a:t>zapasowe</a:t>
            </a:r>
            <a:endParaRPr lang="en-US">
              <a:latin typeface="+mn-lt"/>
            </a:endParaRPr>
          </a:p>
        </p:txBody>
      </p:sp>
      <p:sp>
        <p:nvSpPr>
          <p:cNvPr id="88090" name="Rectangle 26"/>
          <p:cNvSpPr>
            <a:spLocks noChangeArrowheads="1"/>
          </p:cNvSpPr>
          <p:nvPr/>
        </p:nvSpPr>
        <p:spPr bwMode="auto">
          <a:xfrm>
            <a:off x="6877050" y="5084763"/>
            <a:ext cx="1728788" cy="1439862"/>
          </a:xfrm>
          <a:prstGeom prst="rect">
            <a:avLst/>
          </a:prstGeom>
          <a:solidFill>
            <a:schemeClr val="tx2">
              <a:lumMod val="40000"/>
              <a:lumOff val="60000"/>
            </a:schemeClr>
          </a:solidFill>
          <a:ln w="9525">
            <a:noFill/>
            <a:miter lim="800000"/>
            <a:headEnd/>
            <a:tailEnd/>
          </a:ln>
          <a:effectLst/>
          <a:extLst/>
        </p:spPr>
        <p:txBody>
          <a:bodyPr wrap="none" anchorCtr="1"/>
          <a:lstStyle/>
          <a:p>
            <a:pPr algn="ctr"/>
            <a:r>
              <a:rPr lang="pl-PL" b="1" dirty="0"/>
              <a:t>Blok serwerów</a:t>
            </a:r>
            <a:endParaRPr lang="en-US" b="1" dirty="0"/>
          </a:p>
        </p:txBody>
      </p:sp>
      <p:sp>
        <p:nvSpPr>
          <p:cNvPr id="88091" name="Line 27"/>
          <p:cNvSpPr>
            <a:spLocks noChangeShapeType="1"/>
          </p:cNvSpPr>
          <p:nvPr/>
        </p:nvSpPr>
        <p:spPr bwMode="auto">
          <a:xfrm>
            <a:off x="6948488" y="4797425"/>
            <a:ext cx="215900" cy="287338"/>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92" name="Line 28"/>
          <p:cNvSpPr>
            <a:spLocks noChangeShapeType="1"/>
          </p:cNvSpPr>
          <p:nvPr/>
        </p:nvSpPr>
        <p:spPr bwMode="auto">
          <a:xfrm>
            <a:off x="7235825" y="4652963"/>
            <a:ext cx="360363" cy="431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95" name="Line 31"/>
          <p:cNvSpPr>
            <a:spLocks noChangeShapeType="1"/>
          </p:cNvSpPr>
          <p:nvPr/>
        </p:nvSpPr>
        <p:spPr bwMode="auto">
          <a:xfrm flipV="1">
            <a:off x="7308850" y="4437063"/>
            <a:ext cx="431800" cy="1587"/>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96" name="Line 32"/>
          <p:cNvSpPr>
            <a:spLocks noChangeShapeType="1"/>
          </p:cNvSpPr>
          <p:nvPr/>
        </p:nvSpPr>
        <p:spPr bwMode="auto">
          <a:xfrm>
            <a:off x="7308850" y="4221163"/>
            <a:ext cx="4318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98" name="Line 34"/>
          <p:cNvSpPr>
            <a:spLocks noChangeShapeType="1"/>
          </p:cNvSpPr>
          <p:nvPr/>
        </p:nvSpPr>
        <p:spPr bwMode="auto">
          <a:xfrm flipV="1">
            <a:off x="1258888" y="4581525"/>
            <a:ext cx="431800" cy="1588"/>
          </a:xfrm>
          <a:prstGeom prst="line">
            <a:avLst/>
          </a:prstGeom>
          <a:noFill/>
          <a:ln w="5715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101" name="Line 37"/>
          <p:cNvSpPr>
            <a:spLocks noChangeShapeType="1"/>
          </p:cNvSpPr>
          <p:nvPr/>
        </p:nvSpPr>
        <p:spPr bwMode="auto">
          <a:xfrm>
            <a:off x="1258888" y="4292600"/>
            <a:ext cx="360362"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8069" name="Oval 5"/>
          <p:cNvSpPr>
            <a:spLocks noChangeArrowheads="1"/>
          </p:cNvSpPr>
          <p:nvPr/>
        </p:nvSpPr>
        <p:spPr bwMode="auto">
          <a:xfrm>
            <a:off x="1547813" y="3644900"/>
            <a:ext cx="5832475" cy="1512888"/>
          </a:xfrm>
          <a:prstGeom prst="ellipse">
            <a:avLst/>
          </a:prstGeom>
          <a:solidFill>
            <a:schemeClr val="accent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pl-PL" b="1"/>
              <a:t>Rdzeń sieciowy</a:t>
            </a:r>
            <a:endParaRPr lang="en-US" b="1"/>
          </a:p>
        </p:txBody>
      </p:sp>
      <p:sp>
        <p:nvSpPr>
          <p:cNvPr id="88093" name="Oval 29"/>
          <p:cNvSpPr>
            <a:spLocks noChangeArrowheads="1"/>
          </p:cNvSpPr>
          <p:nvPr/>
        </p:nvSpPr>
        <p:spPr bwMode="auto">
          <a:xfrm>
            <a:off x="7667625" y="3860800"/>
            <a:ext cx="1366838" cy="935038"/>
          </a:xfrm>
          <a:prstGeom prst="ellipse">
            <a:avLst/>
          </a:prstGeom>
          <a:solidFill>
            <a:schemeClr val="tx2">
              <a:lumMod val="50000"/>
            </a:schemeClr>
          </a:solidFill>
          <a:ln w="9525">
            <a:noFill/>
            <a:round/>
            <a:headEnd/>
            <a:tailEnd/>
          </a:ln>
          <a:effectLst/>
          <a:extLst/>
        </p:spPr>
        <p:txBody>
          <a:bodyPr wrap="none" anchor="ctr"/>
          <a:lstStyle/>
          <a:p>
            <a:pPr algn="ctr"/>
            <a:r>
              <a:rPr lang="pl-PL">
                <a:solidFill>
                  <a:schemeClr val="bg1"/>
                </a:solidFill>
              </a:rPr>
              <a:t>Internet</a:t>
            </a:r>
            <a:endParaRPr lang="en-US">
              <a:solidFill>
                <a:schemeClr val="bg1"/>
              </a:solidFill>
            </a:endParaRPr>
          </a:p>
        </p:txBody>
      </p:sp>
      <p:sp>
        <p:nvSpPr>
          <p:cNvPr id="88097" name="Oval 33"/>
          <p:cNvSpPr>
            <a:spLocks noChangeArrowheads="1"/>
          </p:cNvSpPr>
          <p:nvPr/>
        </p:nvSpPr>
        <p:spPr bwMode="auto">
          <a:xfrm>
            <a:off x="0" y="3933825"/>
            <a:ext cx="1366838" cy="935038"/>
          </a:xfrm>
          <a:prstGeom prst="ellipse">
            <a:avLst/>
          </a:prstGeom>
          <a:solidFill>
            <a:schemeClr val="tx2">
              <a:lumMod val="75000"/>
            </a:schemeClr>
          </a:solidFill>
          <a:ln w="9525">
            <a:noFill/>
            <a:round/>
            <a:headEnd/>
            <a:tailEnd/>
          </a:ln>
          <a:effectLst/>
          <a:extLst/>
        </p:spPr>
        <p:txBody>
          <a:bodyPr wrap="none" anchor="ctr"/>
          <a:lstStyle/>
          <a:p>
            <a:pPr algn="ctr"/>
            <a:r>
              <a:rPr lang="pl-PL" b="1">
                <a:solidFill>
                  <a:schemeClr val="bg1"/>
                </a:solidFill>
              </a:rPr>
              <a:t>WAN</a:t>
            </a:r>
            <a:endParaRPr lang="en-US" b="1">
              <a:solidFill>
                <a:schemeClr val="bg1"/>
              </a:solidFill>
            </a:endParaRPr>
          </a:p>
        </p:txBody>
      </p:sp>
      <p:sp>
        <p:nvSpPr>
          <p:cNvPr id="2" name="Symbol zastępczy numeru slajdu 1"/>
          <p:cNvSpPr>
            <a:spLocks noGrp="1"/>
          </p:cNvSpPr>
          <p:nvPr>
            <p:ph type="sldNum" sz="quarter" idx="12"/>
          </p:nvPr>
        </p:nvSpPr>
        <p:spPr/>
        <p:txBody>
          <a:bodyPr/>
          <a:lstStyle/>
          <a:p>
            <a:fld id="{0ADD4248-F14B-480A-B11E-3E62FE18A6A2}" type="slidenum">
              <a:rPr lang="pl-PL" smtClean="0"/>
              <a:t>54</a:t>
            </a:fld>
            <a:endParaRPr lang="pl-PL"/>
          </a:p>
        </p:txBody>
      </p:sp>
    </p:spTree>
    <p:extLst>
      <p:ext uri="{BB962C8B-B14F-4D97-AF65-F5344CB8AC3E}">
        <p14:creationId xmlns:p14="http://schemas.microsoft.com/office/powerpoint/2010/main" val="1502399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fade">
                                      <p:cBhvr>
                                        <p:cTn id="7" dur="500"/>
                                        <p:tgtEl>
                                          <p:spTgt spid="88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fade">
                                      <p:cBhvr>
                                        <p:cTn id="12" dur="500"/>
                                        <p:tgtEl>
                                          <p:spTgt spid="880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074"/>
                                        </p:tgtEl>
                                        <p:attrNameLst>
                                          <p:attrName>style.visibility</p:attrName>
                                        </p:attrNameLst>
                                      </p:cBhvr>
                                      <p:to>
                                        <p:strVal val="visible"/>
                                      </p:to>
                                    </p:set>
                                    <p:animEffect transition="in" filter="fade">
                                      <p:cBhvr>
                                        <p:cTn id="17" dur="500"/>
                                        <p:tgtEl>
                                          <p:spTgt spid="88074"/>
                                        </p:tgtEl>
                                      </p:cBhvr>
                                    </p:animEffect>
                                  </p:childTnLst>
                                </p:cTn>
                              </p:par>
                            </p:childTnLst>
                          </p:cTn>
                        </p:par>
                        <p:par>
                          <p:cTn id="18" fill="hold" nodeType="afterGroup">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88076"/>
                                        </p:tgtEl>
                                        <p:attrNameLst>
                                          <p:attrName>style.visibility</p:attrName>
                                        </p:attrNameLst>
                                      </p:cBhvr>
                                      <p:to>
                                        <p:strVal val="visible"/>
                                      </p:to>
                                    </p:set>
                                    <p:animEffect transition="in" filter="fade">
                                      <p:cBhvr>
                                        <p:cTn id="21" dur="500"/>
                                        <p:tgtEl>
                                          <p:spTgt spid="88076"/>
                                        </p:tgtEl>
                                      </p:cBhvr>
                                    </p:animEffect>
                                  </p:childTnLst>
                                </p:cTn>
                              </p:par>
                            </p:childTnLst>
                          </p:cTn>
                        </p:par>
                        <p:par>
                          <p:cTn id="22" fill="hold" nodeType="afterGroup">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88075"/>
                                        </p:tgtEl>
                                        <p:attrNameLst>
                                          <p:attrName>style.visibility</p:attrName>
                                        </p:attrNameLst>
                                      </p:cBhvr>
                                      <p:to>
                                        <p:strVal val="visible"/>
                                      </p:to>
                                    </p:set>
                                    <p:animEffect transition="in" filter="fade">
                                      <p:cBhvr>
                                        <p:cTn id="25" dur="500"/>
                                        <p:tgtEl>
                                          <p:spTgt spid="880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086"/>
                                        </p:tgtEl>
                                        <p:attrNameLst>
                                          <p:attrName>style.visibility</p:attrName>
                                        </p:attrNameLst>
                                      </p:cBhvr>
                                      <p:to>
                                        <p:strVal val="visible"/>
                                      </p:to>
                                    </p:set>
                                    <p:animEffect transition="in" filter="fade">
                                      <p:cBhvr>
                                        <p:cTn id="30" dur="500"/>
                                        <p:tgtEl>
                                          <p:spTgt spid="8808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8087"/>
                                        </p:tgtEl>
                                        <p:attrNameLst>
                                          <p:attrName>style.visibility</p:attrName>
                                        </p:attrNameLst>
                                      </p:cBhvr>
                                      <p:to>
                                        <p:strVal val="visible"/>
                                      </p:to>
                                    </p:set>
                                    <p:animEffect transition="in" filter="fade">
                                      <p:cBhvr>
                                        <p:cTn id="33" dur="500"/>
                                        <p:tgtEl>
                                          <p:spTgt spid="88087"/>
                                        </p:tgtEl>
                                      </p:cBhvr>
                                    </p:animEffect>
                                  </p:childTnLst>
                                </p:cTn>
                              </p:par>
                            </p:childTnLst>
                          </p:cTn>
                        </p:par>
                        <p:par>
                          <p:cTn id="34" fill="hold" nodeType="afterGroup">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8078"/>
                                        </p:tgtEl>
                                        <p:attrNameLst>
                                          <p:attrName>style.visibility</p:attrName>
                                        </p:attrNameLst>
                                      </p:cBhvr>
                                      <p:to>
                                        <p:strVal val="visible"/>
                                      </p:to>
                                    </p:set>
                                    <p:animEffect transition="in" filter="fade">
                                      <p:cBhvr>
                                        <p:cTn id="37" dur="500"/>
                                        <p:tgtEl>
                                          <p:spTgt spid="8807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8080"/>
                                        </p:tgtEl>
                                        <p:attrNameLst>
                                          <p:attrName>style.visibility</p:attrName>
                                        </p:attrNameLst>
                                      </p:cBhvr>
                                      <p:to>
                                        <p:strVal val="visible"/>
                                      </p:to>
                                    </p:set>
                                    <p:animEffect transition="in" filter="fade">
                                      <p:cBhvr>
                                        <p:cTn id="40" dur="500"/>
                                        <p:tgtEl>
                                          <p:spTgt spid="880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8082"/>
                                        </p:tgtEl>
                                        <p:attrNameLst>
                                          <p:attrName>style.visibility</p:attrName>
                                        </p:attrNameLst>
                                      </p:cBhvr>
                                      <p:to>
                                        <p:strVal val="visible"/>
                                      </p:to>
                                    </p:set>
                                    <p:animEffect transition="in" filter="fade">
                                      <p:cBhvr>
                                        <p:cTn id="43" dur="500"/>
                                        <p:tgtEl>
                                          <p:spTgt spid="880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8088"/>
                                        </p:tgtEl>
                                        <p:attrNameLst>
                                          <p:attrName>style.visibility</p:attrName>
                                        </p:attrNameLst>
                                      </p:cBhvr>
                                      <p:to>
                                        <p:strVal val="visible"/>
                                      </p:to>
                                    </p:set>
                                    <p:animEffect transition="in" filter="fade">
                                      <p:cBhvr>
                                        <p:cTn id="48" dur="500"/>
                                        <p:tgtEl>
                                          <p:spTgt spid="8808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8089"/>
                                        </p:tgtEl>
                                        <p:attrNameLst>
                                          <p:attrName>style.visibility</p:attrName>
                                        </p:attrNameLst>
                                      </p:cBhvr>
                                      <p:to>
                                        <p:strVal val="visible"/>
                                      </p:to>
                                    </p:set>
                                    <p:animEffect transition="in" filter="fade">
                                      <p:cBhvr>
                                        <p:cTn id="51" dur="500"/>
                                        <p:tgtEl>
                                          <p:spTgt spid="88089"/>
                                        </p:tgtEl>
                                      </p:cBhvr>
                                    </p:animEffect>
                                  </p:childTnLst>
                                </p:cTn>
                              </p:par>
                            </p:childTnLst>
                          </p:cTn>
                        </p:par>
                        <p:par>
                          <p:cTn id="52" fill="hold" nodeType="afterGroup">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88079"/>
                                        </p:tgtEl>
                                        <p:attrNameLst>
                                          <p:attrName>style.visibility</p:attrName>
                                        </p:attrNameLst>
                                      </p:cBhvr>
                                      <p:to>
                                        <p:strVal val="visible"/>
                                      </p:to>
                                    </p:set>
                                    <p:animEffect transition="in" filter="fade">
                                      <p:cBhvr>
                                        <p:cTn id="55" dur="500"/>
                                        <p:tgtEl>
                                          <p:spTgt spid="880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8081"/>
                                        </p:tgtEl>
                                        <p:attrNameLst>
                                          <p:attrName>style.visibility</p:attrName>
                                        </p:attrNameLst>
                                      </p:cBhvr>
                                      <p:to>
                                        <p:strVal val="visible"/>
                                      </p:to>
                                    </p:set>
                                    <p:animEffect transition="in" filter="fade">
                                      <p:cBhvr>
                                        <p:cTn id="58" dur="500"/>
                                        <p:tgtEl>
                                          <p:spTgt spid="880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8083"/>
                                        </p:tgtEl>
                                        <p:attrNameLst>
                                          <p:attrName>style.visibility</p:attrName>
                                        </p:attrNameLst>
                                      </p:cBhvr>
                                      <p:to>
                                        <p:strVal val="visible"/>
                                      </p:to>
                                    </p:set>
                                    <p:animEffect transition="in" filter="fade">
                                      <p:cBhvr>
                                        <p:cTn id="61" dur="500"/>
                                        <p:tgtEl>
                                          <p:spTgt spid="880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8090"/>
                                        </p:tgtEl>
                                        <p:attrNameLst>
                                          <p:attrName>style.visibility</p:attrName>
                                        </p:attrNameLst>
                                      </p:cBhvr>
                                      <p:to>
                                        <p:strVal val="visible"/>
                                      </p:to>
                                    </p:set>
                                    <p:animEffect transition="in" filter="fade">
                                      <p:cBhvr>
                                        <p:cTn id="66" dur="500"/>
                                        <p:tgtEl>
                                          <p:spTgt spid="8809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8091"/>
                                        </p:tgtEl>
                                        <p:attrNameLst>
                                          <p:attrName>style.visibility</p:attrName>
                                        </p:attrNameLst>
                                      </p:cBhvr>
                                      <p:to>
                                        <p:strVal val="visible"/>
                                      </p:to>
                                    </p:set>
                                    <p:animEffect transition="in" filter="fade">
                                      <p:cBhvr>
                                        <p:cTn id="69" dur="500"/>
                                        <p:tgtEl>
                                          <p:spTgt spid="8809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8092"/>
                                        </p:tgtEl>
                                        <p:attrNameLst>
                                          <p:attrName>style.visibility</p:attrName>
                                        </p:attrNameLst>
                                      </p:cBhvr>
                                      <p:to>
                                        <p:strVal val="visible"/>
                                      </p:to>
                                    </p:set>
                                    <p:animEffect transition="in" filter="fade">
                                      <p:cBhvr>
                                        <p:cTn id="72" dur="500"/>
                                        <p:tgtEl>
                                          <p:spTgt spid="880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8093"/>
                                        </p:tgtEl>
                                        <p:attrNameLst>
                                          <p:attrName>style.visibility</p:attrName>
                                        </p:attrNameLst>
                                      </p:cBhvr>
                                      <p:to>
                                        <p:strVal val="visible"/>
                                      </p:to>
                                    </p:set>
                                    <p:animEffect transition="in" filter="fade">
                                      <p:cBhvr>
                                        <p:cTn id="77" dur="500"/>
                                        <p:tgtEl>
                                          <p:spTgt spid="8809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8095"/>
                                        </p:tgtEl>
                                        <p:attrNameLst>
                                          <p:attrName>style.visibility</p:attrName>
                                        </p:attrNameLst>
                                      </p:cBhvr>
                                      <p:to>
                                        <p:strVal val="visible"/>
                                      </p:to>
                                    </p:set>
                                    <p:animEffect transition="in" filter="fade">
                                      <p:cBhvr>
                                        <p:cTn id="80" dur="500"/>
                                        <p:tgtEl>
                                          <p:spTgt spid="8809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8096"/>
                                        </p:tgtEl>
                                        <p:attrNameLst>
                                          <p:attrName>style.visibility</p:attrName>
                                        </p:attrNameLst>
                                      </p:cBhvr>
                                      <p:to>
                                        <p:strVal val="visible"/>
                                      </p:to>
                                    </p:set>
                                    <p:animEffect transition="in" filter="fade">
                                      <p:cBhvr>
                                        <p:cTn id="83" dur="500"/>
                                        <p:tgtEl>
                                          <p:spTgt spid="88096"/>
                                        </p:tgtEl>
                                      </p:cBhvr>
                                    </p:animEffect>
                                  </p:childTnLst>
                                </p:cTn>
                              </p:par>
                            </p:childTnLst>
                          </p:cTn>
                        </p:par>
                        <p:par>
                          <p:cTn id="84" fill="hold" nodeType="afterGroup">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88097"/>
                                        </p:tgtEl>
                                        <p:attrNameLst>
                                          <p:attrName>style.visibility</p:attrName>
                                        </p:attrNameLst>
                                      </p:cBhvr>
                                      <p:to>
                                        <p:strVal val="visible"/>
                                      </p:to>
                                    </p:set>
                                    <p:animEffect transition="in" filter="fade">
                                      <p:cBhvr>
                                        <p:cTn id="87" dur="500"/>
                                        <p:tgtEl>
                                          <p:spTgt spid="8809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8098"/>
                                        </p:tgtEl>
                                        <p:attrNameLst>
                                          <p:attrName>style.visibility</p:attrName>
                                        </p:attrNameLst>
                                      </p:cBhvr>
                                      <p:to>
                                        <p:strVal val="visible"/>
                                      </p:to>
                                    </p:set>
                                    <p:animEffect transition="in" filter="fade">
                                      <p:cBhvr>
                                        <p:cTn id="90" dur="500"/>
                                        <p:tgtEl>
                                          <p:spTgt spid="8809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8101"/>
                                        </p:tgtEl>
                                        <p:attrNameLst>
                                          <p:attrName>style.visibility</p:attrName>
                                        </p:attrNameLst>
                                      </p:cBhvr>
                                      <p:to>
                                        <p:strVal val="visible"/>
                                      </p:to>
                                    </p:set>
                                    <p:animEffect transition="in" filter="fade">
                                      <p:cBhvr>
                                        <p:cTn id="93" dur="500"/>
                                        <p:tgtEl>
                                          <p:spTgt spid="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P spid="88074" grpId="0" animBg="1"/>
      <p:bldP spid="88075" grpId="0" animBg="1"/>
      <p:bldP spid="88076" grpId="0"/>
      <p:bldP spid="88078" grpId="0" animBg="1"/>
      <p:bldP spid="88079" grpId="0" animBg="1"/>
      <p:bldP spid="88080" grpId="0" animBg="1"/>
      <p:bldP spid="88081" grpId="0" animBg="1"/>
      <p:bldP spid="88082" grpId="0" animBg="1"/>
      <p:bldP spid="88083" grpId="0" animBg="1"/>
      <p:bldP spid="88086" grpId="0" animBg="1"/>
      <p:bldP spid="88087" grpId="0"/>
      <p:bldP spid="88088" grpId="0" animBg="1"/>
      <p:bldP spid="88089" grpId="0"/>
      <p:bldP spid="88090" grpId="0" animBg="1"/>
      <p:bldP spid="88091" grpId="0" animBg="1"/>
      <p:bldP spid="88092" grpId="0" animBg="1"/>
      <p:bldP spid="88095" grpId="0" animBg="1"/>
      <p:bldP spid="88096" grpId="0" animBg="1"/>
      <p:bldP spid="88098" grpId="0" animBg="1"/>
      <p:bldP spid="88101" grpId="0" animBg="1"/>
      <p:bldP spid="88069" grpId="0" animBg="1"/>
      <p:bldP spid="88093" grpId="0" animBg="1"/>
      <p:bldP spid="8809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pl-PL"/>
              <a:t>Lokalizacja serwerów  </a:t>
            </a:r>
          </a:p>
        </p:txBody>
      </p:sp>
      <p:sp>
        <p:nvSpPr>
          <p:cNvPr id="95235" name="Rectangle 3"/>
          <p:cNvSpPr>
            <a:spLocks noGrp="1" noChangeArrowheads="1"/>
          </p:cNvSpPr>
          <p:nvPr>
            <p:ph type="body" idx="1"/>
          </p:nvPr>
        </p:nvSpPr>
        <p:spPr>
          <a:xfrm>
            <a:off x="457200" y="1268413"/>
            <a:ext cx="8229600" cy="5329237"/>
          </a:xfrm>
        </p:spPr>
        <p:txBody>
          <a:bodyPr/>
          <a:lstStyle/>
          <a:p>
            <a:pPr eaLnBrk="1" hangingPunct="1"/>
            <a:r>
              <a:rPr lang="pl-PL" sz="2400" b="1" dirty="0"/>
              <a:t>Serwery centralne</a:t>
            </a:r>
            <a:r>
              <a:rPr lang="pl-PL" sz="2400" dirty="0"/>
              <a:t> lub inaczej nazywane </a:t>
            </a:r>
            <a:r>
              <a:rPr lang="pl-PL" sz="2400" b="1" dirty="0"/>
              <a:t>serwery przedsiębiorstwa</a:t>
            </a:r>
            <a:r>
              <a:rPr lang="pl-PL" sz="2400" dirty="0"/>
              <a:t> (ang. </a:t>
            </a:r>
            <a:r>
              <a:rPr lang="pl-PL" sz="2400" i="1" dirty="0" err="1"/>
              <a:t>enterprise</a:t>
            </a:r>
            <a:r>
              <a:rPr lang="pl-PL" sz="2400" i="1" dirty="0"/>
              <a:t> </a:t>
            </a:r>
            <a:r>
              <a:rPr lang="pl-PL" sz="2400" i="1" dirty="0" err="1"/>
              <a:t>servers</a:t>
            </a:r>
            <a:r>
              <a:rPr lang="pl-PL" sz="2400" dirty="0"/>
              <a:t>) obsługują wszystkich lub większość użytkowników sieci. Są one umieszczane zazwyczaj w </a:t>
            </a:r>
            <a:r>
              <a:rPr lang="pl-PL" sz="2400" b="1" dirty="0"/>
              <a:t>CPD</a:t>
            </a:r>
            <a:r>
              <a:rPr lang="pl-PL" sz="2400" dirty="0"/>
              <a:t>. Umożliwia to dobre zabezpieczenia serwerów, podnosi niezawodność sieci i ułatwia zarządzanie</a:t>
            </a:r>
          </a:p>
          <a:p>
            <a:pPr eaLnBrk="1" hangingPunct="1"/>
            <a:r>
              <a:rPr lang="pl-PL" sz="2400" b="1" dirty="0"/>
              <a:t>Serwery dystrybucyjne (serwery lokalne grup roboczych)</a:t>
            </a:r>
            <a:r>
              <a:rPr lang="pl-PL" sz="2400" dirty="0"/>
              <a:t> obsługują tylko pewną grupę użytkowników. Są one instalowane </a:t>
            </a:r>
            <a:r>
              <a:rPr lang="pl-PL" sz="2400" b="1" dirty="0"/>
              <a:t>bliżej użytkowników</a:t>
            </a:r>
            <a:r>
              <a:rPr lang="pl-PL" sz="2400" dirty="0"/>
              <a:t> korzystających z tych serwerów w </a:t>
            </a:r>
            <a:r>
              <a:rPr lang="pl-PL" sz="2400" b="1" dirty="0"/>
              <a:t>KPD</a:t>
            </a:r>
            <a:r>
              <a:rPr lang="pl-PL" sz="2400" dirty="0"/>
              <a:t> lub </a:t>
            </a:r>
            <a:r>
              <a:rPr lang="pl-PL" sz="2400" b="1" dirty="0"/>
              <a:t>BPD</a:t>
            </a:r>
            <a:r>
              <a:rPr lang="pl-PL" sz="2400" dirty="0"/>
              <a:t>. Umożliwia to ograniczenie ruchu w rdzeniu sieciowym</a:t>
            </a:r>
          </a:p>
          <a:p>
            <a:pPr eaLnBrk="1" hangingPunct="1"/>
            <a:r>
              <a:rPr lang="pl-PL" sz="2400" dirty="0"/>
              <a:t>Serwery usług, które mają być dostępne </a:t>
            </a:r>
            <a:r>
              <a:rPr lang="pl-PL" sz="2400" b="1" dirty="0"/>
              <a:t>na zewnątrz</a:t>
            </a:r>
            <a:r>
              <a:rPr lang="pl-PL" sz="2400" dirty="0"/>
              <a:t> firmy należy instalować w strefie </a:t>
            </a:r>
            <a:r>
              <a:rPr lang="pl-PL" sz="2400" b="1" dirty="0"/>
              <a:t>DMZ</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55</a:t>
            </a:fld>
            <a:endParaRPr lang="pl-PL"/>
          </a:p>
        </p:txBody>
      </p:sp>
    </p:spTree>
    <p:extLst>
      <p:ext uri="{BB962C8B-B14F-4D97-AF65-F5344CB8AC3E}">
        <p14:creationId xmlns:p14="http://schemas.microsoft.com/office/powerpoint/2010/main" val="1127814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fade">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fade">
                                      <p:cBhvr>
                                        <p:cTn id="17" dur="5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pl-PL"/>
              <a:t>Blok serwerów (1)</a:t>
            </a:r>
          </a:p>
        </p:txBody>
      </p:sp>
      <p:sp>
        <p:nvSpPr>
          <p:cNvPr id="96278" name="Line 22"/>
          <p:cNvSpPr>
            <a:spLocks noChangeShapeType="1"/>
          </p:cNvSpPr>
          <p:nvPr/>
        </p:nvSpPr>
        <p:spPr bwMode="auto">
          <a:xfrm flipV="1">
            <a:off x="1482725" y="5280025"/>
            <a:ext cx="503238" cy="576263"/>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80" name="Line 24"/>
          <p:cNvSpPr>
            <a:spLocks noChangeShapeType="1"/>
          </p:cNvSpPr>
          <p:nvPr/>
        </p:nvSpPr>
        <p:spPr bwMode="auto">
          <a:xfrm flipH="1" flipV="1">
            <a:off x="2346325" y="5280025"/>
            <a:ext cx="504825" cy="576263"/>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85" name="Text Box 29"/>
          <p:cNvSpPr txBox="1">
            <a:spLocks noChangeArrowheads="1"/>
          </p:cNvSpPr>
          <p:nvPr/>
        </p:nvSpPr>
        <p:spPr bwMode="auto">
          <a:xfrm>
            <a:off x="1822450" y="57975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96286" name="Line 30"/>
          <p:cNvSpPr>
            <a:spLocks noChangeShapeType="1"/>
          </p:cNvSpPr>
          <p:nvPr/>
        </p:nvSpPr>
        <p:spPr bwMode="auto">
          <a:xfrm flipV="1">
            <a:off x="4146550" y="5294313"/>
            <a:ext cx="503238"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87" name="Line 31"/>
          <p:cNvSpPr>
            <a:spLocks noChangeShapeType="1"/>
          </p:cNvSpPr>
          <p:nvPr/>
        </p:nvSpPr>
        <p:spPr bwMode="auto">
          <a:xfrm flipH="1" flipV="1">
            <a:off x="5010150" y="5294313"/>
            <a:ext cx="504825"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89" name="Text Box 33"/>
          <p:cNvSpPr txBox="1">
            <a:spLocks noChangeArrowheads="1"/>
          </p:cNvSpPr>
          <p:nvPr/>
        </p:nvSpPr>
        <p:spPr bwMode="auto">
          <a:xfrm>
            <a:off x="4486275" y="58118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96292" name="Line 36"/>
          <p:cNvSpPr>
            <a:spLocks noChangeShapeType="1"/>
          </p:cNvSpPr>
          <p:nvPr/>
        </p:nvSpPr>
        <p:spPr bwMode="auto">
          <a:xfrm flipV="1">
            <a:off x="6732588" y="5294313"/>
            <a:ext cx="503237"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93" name="Line 37"/>
          <p:cNvSpPr>
            <a:spLocks noChangeShapeType="1"/>
          </p:cNvSpPr>
          <p:nvPr/>
        </p:nvSpPr>
        <p:spPr bwMode="auto">
          <a:xfrm flipH="1" flipV="1">
            <a:off x="7596188" y="5294313"/>
            <a:ext cx="504825"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295" name="Text Box 39"/>
          <p:cNvSpPr txBox="1">
            <a:spLocks noChangeArrowheads="1"/>
          </p:cNvSpPr>
          <p:nvPr/>
        </p:nvSpPr>
        <p:spPr bwMode="auto">
          <a:xfrm>
            <a:off x="7072313" y="58118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96298" name="Line 42"/>
          <p:cNvSpPr>
            <a:spLocks noChangeShapeType="1"/>
          </p:cNvSpPr>
          <p:nvPr/>
        </p:nvSpPr>
        <p:spPr bwMode="auto">
          <a:xfrm flipV="1">
            <a:off x="7791450" y="3363913"/>
            <a:ext cx="431800" cy="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96299" name="Text Box 43"/>
          <p:cNvSpPr txBox="1">
            <a:spLocks noChangeArrowheads="1"/>
          </p:cNvSpPr>
          <p:nvPr/>
        </p:nvSpPr>
        <p:spPr bwMode="auto">
          <a:xfrm>
            <a:off x="8275638" y="3141663"/>
            <a:ext cx="92044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2000" b="1" dirty="0">
                <a:latin typeface="+mn-lt"/>
              </a:rPr>
              <a:t>10GE</a:t>
            </a:r>
          </a:p>
          <a:p>
            <a:pPr eaLnBrk="1" hangingPunct="1"/>
            <a:r>
              <a:rPr lang="pl-PL" sz="2000" b="1" dirty="0">
                <a:latin typeface="+mn-lt"/>
              </a:rPr>
              <a:t>100 GE</a:t>
            </a:r>
          </a:p>
          <a:p>
            <a:pPr eaLnBrk="1" hangingPunct="1"/>
            <a:r>
              <a:rPr lang="pl-PL" sz="2000" b="1" dirty="0">
                <a:latin typeface="+mn-lt"/>
              </a:rPr>
              <a:t>L2</a:t>
            </a:r>
          </a:p>
          <a:p>
            <a:pPr eaLnBrk="1" hangingPunct="1"/>
            <a:endParaRPr lang="pl-PL" sz="2000" b="1" dirty="0">
              <a:latin typeface="+mn-lt"/>
            </a:endParaRPr>
          </a:p>
          <a:p>
            <a:pPr eaLnBrk="1" hangingPunct="1"/>
            <a:r>
              <a:rPr lang="pl-PL" sz="2000" b="1" dirty="0">
                <a:latin typeface="+mn-lt"/>
              </a:rPr>
              <a:t>L3</a:t>
            </a:r>
            <a:endParaRPr lang="en-US" sz="2000" b="1" dirty="0">
              <a:latin typeface="+mn-lt"/>
            </a:endParaRPr>
          </a:p>
        </p:txBody>
      </p:sp>
      <p:sp>
        <p:nvSpPr>
          <p:cNvPr id="96300" name="Line 44"/>
          <p:cNvSpPr>
            <a:spLocks noChangeShapeType="1"/>
          </p:cNvSpPr>
          <p:nvPr/>
        </p:nvSpPr>
        <p:spPr bwMode="auto">
          <a:xfrm flipV="1">
            <a:off x="7791450" y="3651250"/>
            <a:ext cx="431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96301" name="Line 45"/>
          <p:cNvSpPr>
            <a:spLocks noChangeShapeType="1"/>
          </p:cNvSpPr>
          <p:nvPr/>
        </p:nvSpPr>
        <p:spPr bwMode="auto">
          <a:xfrm flipV="1">
            <a:off x="2411413" y="3875088"/>
            <a:ext cx="2089150" cy="107950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302" name="Line 46"/>
          <p:cNvSpPr>
            <a:spLocks noChangeShapeType="1"/>
          </p:cNvSpPr>
          <p:nvPr/>
        </p:nvSpPr>
        <p:spPr bwMode="auto">
          <a:xfrm flipV="1">
            <a:off x="4859338" y="4090988"/>
            <a:ext cx="0" cy="79057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303" name="Line 47"/>
          <p:cNvSpPr>
            <a:spLocks noChangeShapeType="1"/>
          </p:cNvSpPr>
          <p:nvPr/>
        </p:nvSpPr>
        <p:spPr bwMode="auto">
          <a:xfrm flipH="1" flipV="1">
            <a:off x="5148263" y="3946525"/>
            <a:ext cx="2016125" cy="1008063"/>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96315"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795838"/>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16" name="Picture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7958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17"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47958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18"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013" y="3795713"/>
            <a:ext cx="5032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19"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1350" y="3354388"/>
            <a:ext cx="7683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6320" name="Object 64"/>
          <p:cNvGraphicFramePr>
            <a:graphicFrameLocks noGrp="1" noChangeAspect="1"/>
          </p:cNvGraphicFramePr>
          <p:nvPr>
            <p:ph idx="1"/>
            <p:extLst>
              <p:ext uri="{D42A27DB-BD31-4B8C-83A1-F6EECF244321}">
                <p14:modId xmlns:p14="http://schemas.microsoft.com/office/powerpoint/2010/main" val="2521317162"/>
              </p:ext>
            </p:extLst>
          </p:nvPr>
        </p:nvGraphicFramePr>
        <p:xfrm>
          <a:off x="7769225" y="4283075"/>
          <a:ext cx="454025" cy="520700"/>
        </p:xfrm>
        <a:graphic>
          <a:graphicData uri="http://schemas.openxmlformats.org/presentationml/2006/ole">
            <mc:AlternateContent xmlns:mc="http://schemas.openxmlformats.org/markup-compatibility/2006">
              <mc:Choice xmlns:v="urn:schemas-microsoft-com:vml" Requires="v">
                <p:oleObj spid="_x0000_s1075" name="Visio" r:id="rId5" imgW="767610" imgH="881242" progId="Visio.Drawing.11">
                  <p:embed/>
                </p:oleObj>
              </mc:Choice>
              <mc:Fallback>
                <p:oleObj name="Visio" r:id="rId5" imgW="767610" imgH="881242"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9225" y="4283075"/>
                        <a:ext cx="4540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6322"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5654675"/>
            <a:ext cx="5826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23" name="Picture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6500"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24"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25"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26" name="Picture 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7313" y="5675313"/>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327" name="Picture 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5738" y="5675313"/>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46" name="Rectangle 72"/>
          <p:cNvSpPr>
            <a:spLocks noChangeArrowheads="1"/>
          </p:cNvSpPr>
          <p:nvPr/>
        </p:nvSpPr>
        <p:spPr bwMode="auto">
          <a:xfrm>
            <a:off x="457200" y="1341438"/>
            <a:ext cx="82184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pl-PL" sz="2400"/>
              <a:t>Blok serwerów tworzą serwery centralne, przełączniki warstwy 2 zapewniające </a:t>
            </a:r>
            <a:r>
              <a:rPr lang="pl-PL" sz="2400" b="1"/>
              <a:t>dedykowane pasmo</a:t>
            </a:r>
            <a:r>
              <a:rPr lang="pl-PL" sz="2400"/>
              <a:t> serwerom oraz urządzenia warstwy 3 do połączenia bloku serwerów z rdzeniem sieci</a:t>
            </a:r>
          </a:p>
        </p:txBody>
      </p:sp>
      <p:sp>
        <p:nvSpPr>
          <p:cNvPr id="96329" name="Line 73"/>
          <p:cNvSpPr>
            <a:spLocks noChangeShapeType="1"/>
          </p:cNvSpPr>
          <p:nvPr/>
        </p:nvSpPr>
        <p:spPr bwMode="auto">
          <a:xfrm flipV="1">
            <a:off x="5003800" y="2924175"/>
            <a:ext cx="647700" cy="57467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96330" name="Line 74"/>
          <p:cNvSpPr>
            <a:spLocks noChangeShapeType="1"/>
          </p:cNvSpPr>
          <p:nvPr/>
        </p:nvSpPr>
        <p:spPr bwMode="auto">
          <a:xfrm flipH="1" flipV="1">
            <a:off x="4067175" y="2998788"/>
            <a:ext cx="576263"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 name="Symbol zastępczy numeru slajdu 1"/>
          <p:cNvSpPr>
            <a:spLocks noGrp="1"/>
          </p:cNvSpPr>
          <p:nvPr>
            <p:ph type="sldNum" sz="quarter" idx="12"/>
          </p:nvPr>
        </p:nvSpPr>
        <p:spPr/>
        <p:txBody>
          <a:bodyPr/>
          <a:lstStyle/>
          <a:p>
            <a:fld id="{0ADD4248-F14B-480A-B11E-3E62FE18A6A2}" type="slidenum">
              <a:rPr lang="pl-PL" smtClean="0"/>
              <a:t>56</a:t>
            </a:fld>
            <a:endParaRPr lang="pl-PL"/>
          </a:p>
        </p:txBody>
      </p:sp>
    </p:spTree>
    <p:extLst>
      <p:ext uri="{BB962C8B-B14F-4D97-AF65-F5344CB8AC3E}">
        <p14:creationId xmlns:p14="http://schemas.microsoft.com/office/powerpoint/2010/main" val="391819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298"/>
                                        </p:tgtEl>
                                        <p:attrNameLst>
                                          <p:attrName>style.visibility</p:attrName>
                                        </p:attrNameLst>
                                      </p:cBhvr>
                                      <p:to>
                                        <p:strVal val="visible"/>
                                      </p:to>
                                    </p:set>
                                    <p:animEffect transition="in" filter="fade">
                                      <p:cBhvr>
                                        <p:cTn id="7" dur="500"/>
                                        <p:tgtEl>
                                          <p:spTgt spid="962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299"/>
                                        </p:tgtEl>
                                        <p:attrNameLst>
                                          <p:attrName>style.visibility</p:attrName>
                                        </p:attrNameLst>
                                      </p:cBhvr>
                                      <p:to>
                                        <p:strVal val="visible"/>
                                      </p:to>
                                    </p:set>
                                    <p:animEffect transition="in" filter="fade">
                                      <p:cBhvr>
                                        <p:cTn id="10" dur="500"/>
                                        <p:tgtEl>
                                          <p:spTgt spid="9629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6300"/>
                                        </p:tgtEl>
                                        <p:attrNameLst>
                                          <p:attrName>style.visibility</p:attrName>
                                        </p:attrNameLst>
                                      </p:cBhvr>
                                      <p:to>
                                        <p:strVal val="visible"/>
                                      </p:to>
                                    </p:set>
                                    <p:animEffect transition="in" filter="fade">
                                      <p:cBhvr>
                                        <p:cTn id="13" dur="500"/>
                                        <p:tgtEl>
                                          <p:spTgt spid="96300"/>
                                        </p:tgtEl>
                                      </p:cBhvr>
                                    </p:animEffect>
                                  </p:childTnLst>
                                </p:cTn>
                              </p:par>
                              <p:par>
                                <p:cTn id="14" presetID="10" presetClass="entr" presetSubtype="0" fill="hold" nodeType="withEffect">
                                  <p:stCondLst>
                                    <p:cond delay="0"/>
                                  </p:stCondLst>
                                  <p:childTnLst>
                                    <p:set>
                                      <p:cBhvr>
                                        <p:cTn id="15" dur="1" fill="hold">
                                          <p:stCondLst>
                                            <p:cond delay="0"/>
                                          </p:stCondLst>
                                        </p:cTn>
                                        <p:tgtEl>
                                          <p:spTgt spid="96318"/>
                                        </p:tgtEl>
                                        <p:attrNameLst>
                                          <p:attrName>style.visibility</p:attrName>
                                        </p:attrNameLst>
                                      </p:cBhvr>
                                      <p:to>
                                        <p:strVal val="visible"/>
                                      </p:to>
                                    </p:set>
                                    <p:animEffect transition="in" filter="fade">
                                      <p:cBhvr>
                                        <p:cTn id="16" dur="500"/>
                                        <p:tgtEl>
                                          <p:spTgt spid="96318"/>
                                        </p:tgtEl>
                                      </p:cBhvr>
                                    </p:animEffect>
                                  </p:childTnLst>
                                </p:cTn>
                              </p:par>
                              <p:par>
                                <p:cTn id="17" presetID="10" presetClass="entr" presetSubtype="0" fill="hold" nodeType="withEffect">
                                  <p:stCondLst>
                                    <p:cond delay="0"/>
                                  </p:stCondLst>
                                  <p:childTnLst>
                                    <p:set>
                                      <p:cBhvr>
                                        <p:cTn id="18" dur="1" fill="hold">
                                          <p:stCondLst>
                                            <p:cond delay="0"/>
                                          </p:stCondLst>
                                        </p:cTn>
                                        <p:tgtEl>
                                          <p:spTgt spid="96320"/>
                                        </p:tgtEl>
                                        <p:attrNameLst>
                                          <p:attrName>style.visibility</p:attrName>
                                        </p:attrNameLst>
                                      </p:cBhvr>
                                      <p:to>
                                        <p:strVal val="visible"/>
                                      </p:to>
                                    </p:set>
                                    <p:animEffect transition="in" filter="fade">
                                      <p:cBhvr>
                                        <p:cTn id="19" dur="500"/>
                                        <p:tgtEl>
                                          <p:spTgt spid="963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6285"/>
                                        </p:tgtEl>
                                        <p:attrNameLst>
                                          <p:attrName>style.visibility</p:attrName>
                                        </p:attrNameLst>
                                      </p:cBhvr>
                                      <p:to>
                                        <p:strVal val="visible"/>
                                      </p:to>
                                    </p:set>
                                    <p:animEffect transition="in" filter="fade">
                                      <p:cBhvr>
                                        <p:cTn id="24" dur="500"/>
                                        <p:tgtEl>
                                          <p:spTgt spid="9628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6289"/>
                                        </p:tgtEl>
                                        <p:attrNameLst>
                                          <p:attrName>style.visibility</p:attrName>
                                        </p:attrNameLst>
                                      </p:cBhvr>
                                      <p:to>
                                        <p:strVal val="visible"/>
                                      </p:to>
                                    </p:set>
                                    <p:animEffect transition="in" filter="fade">
                                      <p:cBhvr>
                                        <p:cTn id="27" dur="500"/>
                                        <p:tgtEl>
                                          <p:spTgt spid="9628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6295"/>
                                        </p:tgtEl>
                                        <p:attrNameLst>
                                          <p:attrName>style.visibility</p:attrName>
                                        </p:attrNameLst>
                                      </p:cBhvr>
                                      <p:to>
                                        <p:strVal val="visible"/>
                                      </p:to>
                                    </p:set>
                                    <p:animEffect transition="in" filter="fade">
                                      <p:cBhvr>
                                        <p:cTn id="30" dur="500"/>
                                        <p:tgtEl>
                                          <p:spTgt spid="96295"/>
                                        </p:tgtEl>
                                      </p:cBhvr>
                                    </p:animEffect>
                                  </p:childTnLst>
                                </p:cTn>
                              </p:par>
                              <p:par>
                                <p:cTn id="31" presetID="10" presetClass="entr" presetSubtype="0" fill="hold" nodeType="withEffect">
                                  <p:stCondLst>
                                    <p:cond delay="0"/>
                                  </p:stCondLst>
                                  <p:childTnLst>
                                    <p:set>
                                      <p:cBhvr>
                                        <p:cTn id="32" dur="1" fill="hold">
                                          <p:stCondLst>
                                            <p:cond delay="0"/>
                                          </p:stCondLst>
                                        </p:cTn>
                                        <p:tgtEl>
                                          <p:spTgt spid="96322"/>
                                        </p:tgtEl>
                                        <p:attrNameLst>
                                          <p:attrName>style.visibility</p:attrName>
                                        </p:attrNameLst>
                                      </p:cBhvr>
                                      <p:to>
                                        <p:strVal val="visible"/>
                                      </p:to>
                                    </p:set>
                                    <p:animEffect transition="in" filter="fade">
                                      <p:cBhvr>
                                        <p:cTn id="33" dur="500"/>
                                        <p:tgtEl>
                                          <p:spTgt spid="96322"/>
                                        </p:tgtEl>
                                      </p:cBhvr>
                                    </p:animEffect>
                                  </p:childTnLst>
                                </p:cTn>
                              </p:par>
                              <p:par>
                                <p:cTn id="34" presetID="10" presetClass="entr" presetSubtype="0" fill="hold" nodeType="withEffect">
                                  <p:stCondLst>
                                    <p:cond delay="0"/>
                                  </p:stCondLst>
                                  <p:childTnLst>
                                    <p:set>
                                      <p:cBhvr>
                                        <p:cTn id="35" dur="1" fill="hold">
                                          <p:stCondLst>
                                            <p:cond delay="0"/>
                                          </p:stCondLst>
                                        </p:cTn>
                                        <p:tgtEl>
                                          <p:spTgt spid="96323"/>
                                        </p:tgtEl>
                                        <p:attrNameLst>
                                          <p:attrName>style.visibility</p:attrName>
                                        </p:attrNameLst>
                                      </p:cBhvr>
                                      <p:to>
                                        <p:strVal val="visible"/>
                                      </p:to>
                                    </p:set>
                                    <p:animEffect transition="in" filter="fade">
                                      <p:cBhvr>
                                        <p:cTn id="36" dur="500"/>
                                        <p:tgtEl>
                                          <p:spTgt spid="96323"/>
                                        </p:tgtEl>
                                      </p:cBhvr>
                                    </p:animEffect>
                                  </p:childTnLst>
                                </p:cTn>
                              </p:par>
                              <p:par>
                                <p:cTn id="37" presetID="10" presetClass="entr" presetSubtype="0" fill="hold" nodeType="withEffect">
                                  <p:stCondLst>
                                    <p:cond delay="0"/>
                                  </p:stCondLst>
                                  <p:childTnLst>
                                    <p:set>
                                      <p:cBhvr>
                                        <p:cTn id="38" dur="1" fill="hold">
                                          <p:stCondLst>
                                            <p:cond delay="0"/>
                                          </p:stCondLst>
                                        </p:cTn>
                                        <p:tgtEl>
                                          <p:spTgt spid="96324"/>
                                        </p:tgtEl>
                                        <p:attrNameLst>
                                          <p:attrName>style.visibility</p:attrName>
                                        </p:attrNameLst>
                                      </p:cBhvr>
                                      <p:to>
                                        <p:strVal val="visible"/>
                                      </p:to>
                                    </p:set>
                                    <p:animEffect transition="in" filter="fade">
                                      <p:cBhvr>
                                        <p:cTn id="39" dur="500"/>
                                        <p:tgtEl>
                                          <p:spTgt spid="96324"/>
                                        </p:tgtEl>
                                      </p:cBhvr>
                                    </p:animEffect>
                                  </p:childTnLst>
                                </p:cTn>
                              </p:par>
                              <p:par>
                                <p:cTn id="40" presetID="10" presetClass="entr" presetSubtype="0" fill="hold" nodeType="withEffect">
                                  <p:stCondLst>
                                    <p:cond delay="0"/>
                                  </p:stCondLst>
                                  <p:childTnLst>
                                    <p:set>
                                      <p:cBhvr>
                                        <p:cTn id="41" dur="1" fill="hold">
                                          <p:stCondLst>
                                            <p:cond delay="0"/>
                                          </p:stCondLst>
                                        </p:cTn>
                                        <p:tgtEl>
                                          <p:spTgt spid="96325"/>
                                        </p:tgtEl>
                                        <p:attrNameLst>
                                          <p:attrName>style.visibility</p:attrName>
                                        </p:attrNameLst>
                                      </p:cBhvr>
                                      <p:to>
                                        <p:strVal val="visible"/>
                                      </p:to>
                                    </p:set>
                                    <p:animEffect transition="in" filter="fade">
                                      <p:cBhvr>
                                        <p:cTn id="42" dur="500"/>
                                        <p:tgtEl>
                                          <p:spTgt spid="96325"/>
                                        </p:tgtEl>
                                      </p:cBhvr>
                                    </p:animEffect>
                                  </p:childTnLst>
                                </p:cTn>
                              </p:par>
                              <p:par>
                                <p:cTn id="43" presetID="10" presetClass="entr" presetSubtype="0" fill="hold" nodeType="withEffect">
                                  <p:stCondLst>
                                    <p:cond delay="0"/>
                                  </p:stCondLst>
                                  <p:childTnLst>
                                    <p:set>
                                      <p:cBhvr>
                                        <p:cTn id="44" dur="1" fill="hold">
                                          <p:stCondLst>
                                            <p:cond delay="0"/>
                                          </p:stCondLst>
                                        </p:cTn>
                                        <p:tgtEl>
                                          <p:spTgt spid="96326"/>
                                        </p:tgtEl>
                                        <p:attrNameLst>
                                          <p:attrName>style.visibility</p:attrName>
                                        </p:attrNameLst>
                                      </p:cBhvr>
                                      <p:to>
                                        <p:strVal val="visible"/>
                                      </p:to>
                                    </p:set>
                                    <p:animEffect transition="in" filter="fade">
                                      <p:cBhvr>
                                        <p:cTn id="45" dur="500"/>
                                        <p:tgtEl>
                                          <p:spTgt spid="96326"/>
                                        </p:tgtEl>
                                      </p:cBhvr>
                                    </p:animEffect>
                                  </p:childTnLst>
                                </p:cTn>
                              </p:par>
                              <p:par>
                                <p:cTn id="46" presetID="10" presetClass="entr" presetSubtype="0" fill="hold" nodeType="withEffect">
                                  <p:stCondLst>
                                    <p:cond delay="0"/>
                                  </p:stCondLst>
                                  <p:childTnLst>
                                    <p:set>
                                      <p:cBhvr>
                                        <p:cTn id="47" dur="1" fill="hold">
                                          <p:stCondLst>
                                            <p:cond delay="0"/>
                                          </p:stCondLst>
                                        </p:cTn>
                                        <p:tgtEl>
                                          <p:spTgt spid="96327"/>
                                        </p:tgtEl>
                                        <p:attrNameLst>
                                          <p:attrName>style.visibility</p:attrName>
                                        </p:attrNameLst>
                                      </p:cBhvr>
                                      <p:to>
                                        <p:strVal val="visible"/>
                                      </p:to>
                                    </p:set>
                                    <p:animEffect transition="in" filter="fade">
                                      <p:cBhvr>
                                        <p:cTn id="48" dur="500"/>
                                        <p:tgtEl>
                                          <p:spTgt spid="963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6278"/>
                                        </p:tgtEl>
                                        <p:attrNameLst>
                                          <p:attrName>style.visibility</p:attrName>
                                        </p:attrNameLst>
                                      </p:cBhvr>
                                      <p:to>
                                        <p:strVal val="visible"/>
                                      </p:to>
                                    </p:set>
                                    <p:animEffect transition="in" filter="fade">
                                      <p:cBhvr>
                                        <p:cTn id="53" dur="500"/>
                                        <p:tgtEl>
                                          <p:spTgt spid="9627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6280"/>
                                        </p:tgtEl>
                                        <p:attrNameLst>
                                          <p:attrName>style.visibility</p:attrName>
                                        </p:attrNameLst>
                                      </p:cBhvr>
                                      <p:to>
                                        <p:strVal val="visible"/>
                                      </p:to>
                                    </p:set>
                                    <p:animEffect transition="in" filter="fade">
                                      <p:cBhvr>
                                        <p:cTn id="56" dur="500"/>
                                        <p:tgtEl>
                                          <p:spTgt spid="9628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6286"/>
                                        </p:tgtEl>
                                        <p:attrNameLst>
                                          <p:attrName>style.visibility</p:attrName>
                                        </p:attrNameLst>
                                      </p:cBhvr>
                                      <p:to>
                                        <p:strVal val="visible"/>
                                      </p:to>
                                    </p:set>
                                    <p:animEffect transition="in" filter="fade">
                                      <p:cBhvr>
                                        <p:cTn id="59" dur="500"/>
                                        <p:tgtEl>
                                          <p:spTgt spid="9628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6287"/>
                                        </p:tgtEl>
                                        <p:attrNameLst>
                                          <p:attrName>style.visibility</p:attrName>
                                        </p:attrNameLst>
                                      </p:cBhvr>
                                      <p:to>
                                        <p:strVal val="visible"/>
                                      </p:to>
                                    </p:set>
                                    <p:animEffect transition="in" filter="fade">
                                      <p:cBhvr>
                                        <p:cTn id="62" dur="500"/>
                                        <p:tgtEl>
                                          <p:spTgt spid="9628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6292"/>
                                        </p:tgtEl>
                                        <p:attrNameLst>
                                          <p:attrName>style.visibility</p:attrName>
                                        </p:attrNameLst>
                                      </p:cBhvr>
                                      <p:to>
                                        <p:strVal val="visible"/>
                                      </p:to>
                                    </p:set>
                                    <p:animEffect transition="in" filter="fade">
                                      <p:cBhvr>
                                        <p:cTn id="65" dur="500"/>
                                        <p:tgtEl>
                                          <p:spTgt spid="9629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6293"/>
                                        </p:tgtEl>
                                        <p:attrNameLst>
                                          <p:attrName>style.visibility</p:attrName>
                                        </p:attrNameLst>
                                      </p:cBhvr>
                                      <p:to>
                                        <p:strVal val="visible"/>
                                      </p:to>
                                    </p:set>
                                    <p:animEffect transition="in" filter="fade">
                                      <p:cBhvr>
                                        <p:cTn id="68" dur="500"/>
                                        <p:tgtEl>
                                          <p:spTgt spid="96293"/>
                                        </p:tgtEl>
                                      </p:cBhvr>
                                    </p:animEffect>
                                  </p:childTnLst>
                                </p:cTn>
                              </p:par>
                              <p:par>
                                <p:cTn id="69" presetID="10" presetClass="entr" presetSubtype="0" fill="hold" nodeType="withEffect">
                                  <p:stCondLst>
                                    <p:cond delay="0"/>
                                  </p:stCondLst>
                                  <p:childTnLst>
                                    <p:set>
                                      <p:cBhvr>
                                        <p:cTn id="70" dur="1" fill="hold">
                                          <p:stCondLst>
                                            <p:cond delay="0"/>
                                          </p:stCondLst>
                                        </p:cTn>
                                        <p:tgtEl>
                                          <p:spTgt spid="96315"/>
                                        </p:tgtEl>
                                        <p:attrNameLst>
                                          <p:attrName>style.visibility</p:attrName>
                                        </p:attrNameLst>
                                      </p:cBhvr>
                                      <p:to>
                                        <p:strVal val="visible"/>
                                      </p:to>
                                    </p:set>
                                    <p:animEffect transition="in" filter="fade">
                                      <p:cBhvr>
                                        <p:cTn id="71" dur="500"/>
                                        <p:tgtEl>
                                          <p:spTgt spid="96315"/>
                                        </p:tgtEl>
                                      </p:cBhvr>
                                    </p:animEffect>
                                  </p:childTnLst>
                                </p:cTn>
                              </p:par>
                              <p:par>
                                <p:cTn id="72" presetID="10" presetClass="entr" presetSubtype="0" fill="hold" nodeType="withEffect">
                                  <p:stCondLst>
                                    <p:cond delay="0"/>
                                  </p:stCondLst>
                                  <p:childTnLst>
                                    <p:set>
                                      <p:cBhvr>
                                        <p:cTn id="73" dur="1" fill="hold">
                                          <p:stCondLst>
                                            <p:cond delay="0"/>
                                          </p:stCondLst>
                                        </p:cTn>
                                        <p:tgtEl>
                                          <p:spTgt spid="96316"/>
                                        </p:tgtEl>
                                        <p:attrNameLst>
                                          <p:attrName>style.visibility</p:attrName>
                                        </p:attrNameLst>
                                      </p:cBhvr>
                                      <p:to>
                                        <p:strVal val="visible"/>
                                      </p:to>
                                    </p:set>
                                    <p:animEffect transition="in" filter="fade">
                                      <p:cBhvr>
                                        <p:cTn id="74" dur="500"/>
                                        <p:tgtEl>
                                          <p:spTgt spid="96316"/>
                                        </p:tgtEl>
                                      </p:cBhvr>
                                    </p:animEffect>
                                  </p:childTnLst>
                                </p:cTn>
                              </p:par>
                              <p:par>
                                <p:cTn id="75" presetID="10" presetClass="entr" presetSubtype="0" fill="hold" nodeType="withEffect">
                                  <p:stCondLst>
                                    <p:cond delay="0"/>
                                  </p:stCondLst>
                                  <p:childTnLst>
                                    <p:set>
                                      <p:cBhvr>
                                        <p:cTn id="76" dur="1" fill="hold">
                                          <p:stCondLst>
                                            <p:cond delay="0"/>
                                          </p:stCondLst>
                                        </p:cTn>
                                        <p:tgtEl>
                                          <p:spTgt spid="96317"/>
                                        </p:tgtEl>
                                        <p:attrNameLst>
                                          <p:attrName>style.visibility</p:attrName>
                                        </p:attrNameLst>
                                      </p:cBhvr>
                                      <p:to>
                                        <p:strVal val="visible"/>
                                      </p:to>
                                    </p:set>
                                    <p:animEffect transition="in" filter="fade">
                                      <p:cBhvr>
                                        <p:cTn id="77" dur="500"/>
                                        <p:tgtEl>
                                          <p:spTgt spid="963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6301"/>
                                        </p:tgtEl>
                                        <p:attrNameLst>
                                          <p:attrName>style.visibility</p:attrName>
                                        </p:attrNameLst>
                                      </p:cBhvr>
                                      <p:to>
                                        <p:strVal val="visible"/>
                                      </p:to>
                                    </p:set>
                                    <p:animEffect transition="in" filter="fade">
                                      <p:cBhvr>
                                        <p:cTn id="82" dur="500"/>
                                        <p:tgtEl>
                                          <p:spTgt spid="9630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6302"/>
                                        </p:tgtEl>
                                        <p:attrNameLst>
                                          <p:attrName>style.visibility</p:attrName>
                                        </p:attrNameLst>
                                      </p:cBhvr>
                                      <p:to>
                                        <p:strVal val="visible"/>
                                      </p:to>
                                    </p:set>
                                    <p:animEffect transition="in" filter="fade">
                                      <p:cBhvr>
                                        <p:cTn id="85" dur="500"/>
                                        <p:tgtEl>
                                          <p:spTgt spid="9630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6303"/>
                                        </p:tgtEl>
                                        <p:attrNameLst>
                                          <p:attrName>style.visibility</p:attrName>
                                        </p:attrNameLst>
                                      </p:cBhvr>
                                      <p:to>
                                        <p:strVal val="visible"/>
                                      </p:to>
                                    </p:set>
                                    <p:animEffect transition="in" filter="fade">
                                      <p:cBhvr>
                                        <p:cTn id="88" dur="500"/>
                                        <p:tgtEl>
                                          <p:spTgt spid="96303"/>
                                        </p:tgtEl>
                                      </p:cBhvr>
                                    </p:animEffect>
                                  </p:childTnLst>
                                </p:cTn>
                              </p:par>
                              <p:par>
                                <p:cTn id="89" presetID="10" presetClass="entr" presetSubtype="0" fill="hold" nodeType="withEffect">
                                  <p:stCondLst>
                                    <p:cond delay="0"/>
                                  </p:stCondLst>
                                  <p:childTnLst>
                                    <p:set>
                                      <p:cBhvr>
                                        <p:cTn id="90" dur="1" fill="hold">
                                          <p:stCondLst>
                                            <p:cond delay="0"/>
                                          </p:stCondLst>
                                        </p:cTn>
                                        <p:tgtEl>
                                          <p:spTgt spid="96319"/>
                                        </p:tgtEl>
                                        <p:attrNameLst>
                                          <p:attrName>style.visibility</p:attrName>
                                        </p:attrNameLst>
                                      </p:cBhvr>
                                      <p:to>
                                        <p:strVal val="visible"/>
                                      </p:to>
                                    </p:set>
                                    <p:animEffect transition="in" filter="fade">
                                      <p:cBhvr>
                                        <p:cTn id="91" dur="500"/>
                                        <p:tgtEl>
                                          <p:spTgt spid="9631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6329"/>
                                        </p:tgtEl>
                                        <p:attrNameLst>
                                          <p:attrName>style.visibility</p:attrName>
                                        </p:attrNameLst>
                                      </p:cBhvr>
                                      <p:to>
                                        <p:strVal val="visible"/>
                                      </p:to>
                                    </p:set>
                                    <p:animEffect transition="in" filter="fade">
                                      <p:cBhvr>
                                        <p:cTn id="94" dur="500"/>
                                        <p:tgtEl>
                                          <p:spTgt spid="9632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6330"/>
                                        </p:tgtEl>
                                        <p:attrNameLst>
                                          <p:attrName>style.visibility</p:attrName>
                                        </p:attrNameLst>
                                      </p:cBhvr>
                                      <p:to>
                                        <p:strVal val="visible"/>
                                      </p:to>
                                    </p:set>
                                    <p:animEffect transition="in" filter="fade">
                                      <p:cBhvr>
                                        <p:cTn id="97" dur="500"/>
                                        <p:tgtEl>
                                          <p:spTgt spid="9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8" grpId="0" animBg="1"/>
      <p:bldP spid="96280" grpId="0" animBg="1"/>
      <p:bldP spid="96285" grpId="0"/>
      <p:bldP spid="96286" grpId="0" animBg="1"/>
      <p:bldP spid="96287" grpId="0" animBg="1"/>
      <p:bldP spid="96289" grpId="0"/>
      <p:bldP spid="96292" grpId="0" animBg="1"/>
      <p:bldP spid="96293" grpId="0" animBg="1"/>
      <p:bldP spid="96295" grpId="0"/>
      <p:bldP spid="96298" grpId="0" animBg="1"/>
      <p:bldP spid="96299" grpId="0"/>
      <p:bldP spid="96300" grpId="0" animBg="1"/>
      <p:bldP spid="96301" grpId="0" animBg="1"/>
      <p:bldP spid="96302" grpId="0" animBg="1"/>
      <p:bldP spid="96303" grpId="0" animBg="1"/>
      <p:bldP spid="96329" grpId="0" animBg="1"/>
      <p:bldP spid="9633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pl-PL"/>
              <a:t>Blok serwerów (2)</a:t>
            </a:r>
          </a:p>
        </p:txBody>
      </p:sp>
      <p:sp>
        <p:nvSpPr>
          <p:cNvPr id="107523" name="Line 3"/>
          <p:cNvSpPr>
            <a:spLocks noChangeShapeType="1"/>
          </p:cNvSpPr>
          <p:nvPr/>
        </p:nvSpPr>
        <p:spPr bwMode="auto">
          <a:xfrm flipV="1">
            <a:off x="1482725" y="5280025"/>
            <a:ext cx="503238" cy="576263"/>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24" name="Line 4"/>
          <p:cNvSpPr>
            <a:spLocks noChangeShapeType="1"/>
          </p:cNvSpPr>
          <p:nvPr/>
        </p:nvSpPr>
        <p:spPr bwMode="auto">
          <a:xfrm flipH="1" flipV="1">
            <a:off x="2346325" y="5280025"/>
            <a:ext cx="504825" cy="576263"/>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25" name="Text Box 5"/>
          <p:cNvSpPr txBox="1">
            <a:spLocks noChangeArrowheads="1"/>
          </p:cNvSpPr>
          <p:nvPr/>
        </p:nvSpPr>
        <p:spPr bwMode="auto">
          <a:xfrm>
            <a:off x="1822450" y="57975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7526" name="Line 6"/>
          <p:cNvSpPr>
            <a:spLocks noChangeShapeType="1"/>
          </p:cNvSpPr>
          <p:nvPr/>
        </p:nvSpPr>
        <p:spPr bwMode="auto">
          <a:xfrm flipV="1">
            <a:off x="4146550" y="5294313"/>
            <a:ext cx="503238"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27" name="Line 7"/>
          <p:cNvSpPr>
            <a:spLocks noChangeShapeType="1"/>
          </p:cNvSpPr>
          <p:nvPr/>
        </p:nvSpPr>
        <p:spPr bwMode="auto">
          <a:xfrm flipH="1" flipV="1">
            <a:off x="5010150" y="5294313"/>
            <a:ext cx="504825"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28" name="Text Box 8"/>
          <p:cNvSpPr txBox="1">
            <a:spLocks noChangeArrowheads="1"/>
          </p:cNvSpPr>
          <p:nvPr/>
        </p:nvSpPr>
        <p:spPr bwMode="auto">
          <a:xfrm>
            <a:off x="4486275" y="58118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7529" name="Line 9"/>
          <p:cNvSpPr>
            <a:spLocks noChangeShapeType="1"/>
          </p:cNvSpPr>
          <p:nvPr/>
        </p:nvSpPr>
        <p:spPr bwMode="auto">
          <a:xfrm flipV="1">
            <a:off x="6732588" y="5294313"/>
            <a:ext cx="503237"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30" name="Line 10"/>
          <p:cNvSpPr>
            <a:spLocks noChangeShapeType="1"/>
          </p:cNvSpPr>
          <p:nvPr/>
        </p:nvSpPr>
        <p:spPr bwMode="auto">
          <a:xfrm flipH="1" flipV="1">
            <a:off x="7596188" y="5294313"/>
            <a:ext cx="504825" cy="576262"/>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31" name="Text Box 11"/>
          <p:cNvSpPr txBox="1">
            <a:spLocks noChangeArrowheads="1"/>
          </p:cNvSpPr>
          <p:nvPr/>
        </p:nvSpPr>
        <p:spPr bwMode="auto">
          <a:xfrm>
            <a:off x="7072313" y="58118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7532" name="Line 12"/>
          <p:cNvSpPr>
            <a:spLocks noChangeShapeType="1"/>
          </p:cNvSpPr>
          <p:nvPr/>
        </p:nvSpPr>
        <p:spPr bwMode="auto">
          <a:xfrm flipV="1">
            <a:off x="7791450" y="3363913"/>
            <a:ext cx="431800" cy="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107533" name="Text Box 13"/>
          <p:cNvSpPr txBox="1">
            <a:spLocks noChangeArrowheads="1"/>
          </p:cNvSpPr>
          <p:nvPr/>
        </p:nvSpPr>
        <p:spPr bwMode="auto">
          <a:xfrm>
            <a:off x="8275638" y="3141663"/>
            <a:ext cx="92044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2000" b="1" dirty="0">
                <a:latin typeface="+mn-lt"/>
              </a:rPr>
              <a:t>10 GE</a:t>
            </a:r>
          </a:p>
          <a:p>
            <a:pPr eaLnBrk="1" hangingPunct="1"/>
            <a:r>
              <a:rPr lang="pl-PL" sz="2000" b="1" dirty="0">
                <a:latin typeface="+mn-lt"/>
              </a:rPr>
              <a:t>100 GE</a:t>
            </a:r>
          </a:p>
          <a:p>
            <a:pPr eaLnBrk="1" hangingPunct="1"/>
            <a:r>
              <a:rPr lang="pl-PL" sz="2000" b="1" dirty="0">
                <a:latin typeface="+mn-lt"/>
              </a:rPr>
              <a:t>L2</a:t>
            </a:r>
          </a:p>
          <a:p>
            <a:pPr eaLnBrk="1" hangingPunct="1"/>
            <a:endParaRPr lang="pl-PL" sz="2000" b="1" dirty="0">
              <a:latin typeface="+mn-lt"/>
            </a:endParaRPr>
          </a:p>
          <a:p>
            <a:pPr eaLnBrk="1" hangingPunct="1"/>
            <a:r>
              <a:rPr lang="pl-PL" sz="2000" b="1" dirty="0">
                <a:latin typeface="+mn-lt"/>
              </a:rPr>
              <a:t>L3</a:t>
            </a:r>
            <a:endParaRPr lang="en-US" sz="2000" b="1" dirty="0">
              <a:latin typeface="+mn-lt"/>
            </a:endParaRPr>
          </a:p>
        </p:txBody>
      </p:sp>
      <p:sp>
        <p:nvSpPr>
          <p:cNvPr id="107534" name="Line 14"/>
          <p:cNvSpPr>
            <a:spLocks noChangeShapeType="1"/>
          </p:cNvSpPr>
          <p:nvPr/>
        </p:nvSpPr>
        <p:spPr bwMode="auto">
          <a:xfrm flipV="1">
            <a:off x="7791450" y="3651250"/>
            <a:ext cx="431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107535" name="Line 15"/>
          <p:cNvSpPr>
            <a:spLocks noChangeShapeType="1"/>
          </p:cNvSpPr>
          <p:nvPr/>
        </p:nvSpPr>
        <p:spPr bwMode="auto">
          <a:xfrm flipV="1">
            <a:off x="2411413" y="4076700"/>
            <a:ext cx="720725" cy="87788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36" name="Line 16"/>
          <p:cNvSpPr>
            <a:spLocks noChangeShapeType="1"/>
          </p:cNvSpPr>
          <p:nvPr/>
        </p:nvSpPr>
        <p:spPr bwMode="auto">
          <a:xfrm flipH="1" flipV="1">
            <a:off x="3419475" y="4149725"/>
            <a:ext cx="1439863" cy="73183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37" name="Line 17"/>
          <p:cNvSpPr>
            <a:spLocks noChangeShapeType="1"/>
          </p:cNvSpPr>
          <p:nvPr/>
        </p:nvSpPr>
        <p:spPr bwMode="auto">
          <a:xfrm flipH="1" flipV="1">
            <a:off x="3563938" y="4005263"/>
            <a:ext cx="3600450" cy="94932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10754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013" y="3795713"/>
            <a:ext cx="50323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7543" name="Object 23"/>
          <p:cNvGraphicFramePr>
            <a:graphicFrameLocks noGrp="1" noChangeAspect="1"/>
          </p:cNvGraphicFramePr>
          <p:nvPr>
            <p:ph idx="1"/>
            <p:extLst>
              <p:ext uri="{D42A27DB-BD31-4B8C-83A1-F6EECF244321}">
                <p14:modId xmlns:p14="http://schemas.microsoft.com/office/powerpoint/2010/main" val="575131584"/>
              </p:ext>
            </p:extLst>
          </p:nvPr>
        </p:nvGraphicFramePr>
        <p:xfrm>
          <a:off x="7769225" y="4283075"/>
          <a:ext cx="454025" cy="520700"/>
        </p:xfrm>
        <a:graphic>
          <a:graphicData uri="http://schemas.openxmlformats.org/presentationml/2006/ole">
            <mc:AlternateContent xmlns:mc="http://schemas.openxmlformats.org/markup-compatibility/2006">
              <mc:Choice xmlns:v="urn:schemas-microsoft-com:vml" Requires="v">
                <p:oleObj spid="_x0000_s2099" name="Visio" r:id="rId4" imgW="767610" imgH="881242" progId="Visio.Drawing.11">
                  <p:embed/>
                </p:oleObj>
              </mc:Choice>
              <mc:Fallback>
                <p:oleObj name="Visio" r:id="rId4" imgW="767610" imgH="88124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9225" y="4283075"/>
                        <a:ext cx="4540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7544"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654675"/>
            <a:ext cx="5826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6"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5675313"/>
            <a:ext cx="582613"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8"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7313" y="5675313"/>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9"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05738" y="5675313"/>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66" name="Rectangle 30"/>
          <p:cNvSpPr>
            <a:spLocks noChangeArrowheads="1"/>
          </p:cNvSpPr>
          <p:nvPr/>
        </p:nvSpPr>
        <p:spPr bwMode="auto">
          <a:xfrm>
            <a:off x="457200" y="1341438"/>
            <a:ext cx="82184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pl-PL" sz="2400"/>
              <a:t>Dla zapewnienia większej niezawodności można użyć nadmiarowych łączy oraz urządzeń sieciowych</a:t>
            </a:r>
          </a:p>
        </p:txBody>
      </p:sp>
      <p:sp>
        <p:nvSpPr>
          <p:cNvPr id="107551" name="Line 31"/>
          <p:cNvSpPr>
            <a:spLocks noChangeShapeType="1"/>
          </p:cNvSpPr>
          <p:nvPr/>
        </p:nvSpPr>
        <p:spPr bwMode="auto">
          <a:xfrm flipV="1">
            <a:off x="3563938" y="2997200"/>
            <a:ext cx="576262"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2" name="Line 32"/>
          <p:cNvSpPr>
            <a:spLocks noChangeShapeType="1"/>
          </p:cNvSpPr>
          <p:nvPr/>
        </p:nvSpPr>
        <p:spPr bwMode="auto">
          <a:xfrm flipH="1" flipV="1">
            <a:off x="2627313" y="2998788"/>
            <a:ext cx="576262"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4" name="Line 34"/>
          <p:cNvSpPr>
            <a:spLocks noChangeShapeType="1"/>
          </p:cNvSpPr>
          <p:nvPr/>
        </p:nvSpPr>
        <p:spPr bwMode="auto">
          <a:xfrm flipV="1">
            <a:off x="6588125" y="2997200"/>
            <a:ext cx="576263"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5" name="Line 35"/>
          <p:cNvSpPr>
            <a:spLocks noChangeShapeType="1"/>
          </p:cNvSpPr>
          <p:nvPr/>
        </p:nvSpPr>
        <p:spPr bwMode="auto">
          <a:xfrm flipH="1" flipV="1">
            <a:off x="5651500" y="2998788"/>
            <a:ext cx="576263"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6" name="Line 36"/>
          <p:cNvSpPr>
            <a:spLocks noChangeShapeType="1"/>
          </p:cNvSpPr>
          <p:nvPr/>
        </p:nvSpPr>
        <p:spPr bwMode="auto">
          <a:xfrm flipH="1" flipV="1">
            <a:off x="6659563" y="4076700"/>
            <a:ext cx="576262" cy="86518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7" name="Line 37"/>
          <p:cNvSpPr>
            <a:spLocks noChangeShapeType="1"/>
          </p:cNvSpPr>
          <p:nvPr/>
        </p:nvSpPr>
        <p:spPr bwMode="auto">
          <a:xfrm flipV="1">
            <a:off x="5003800" y="4076700"/>
            <a:ext cx="1368425" cy="865188"/>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7558" name="Line 38"/>
          <p:cNvSpPr>
            <a:spLocks noChangeShapeType="1"/>
          </p:cNvSpPr>
          <p:nvPr/>
        </p:nvSpPr>
        <p:spPr bwMode="auto">
          <a:xfrm flipV="1">
            <a:off x="2484438" y="4005263"/>
            <a:ext cx="3600450" cy="1008062"/>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107542"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3354388"/>
            <a:ext cx="7683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53" name="Picture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3357563"/>
            <a:ext cx="7683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3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795838"/>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39"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7958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54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47958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57</a:t>
            </a:fld>
            <a:endParaRPr lang="pl-PL"/>
          </a:p>
        </p:txBody>
      </p:sp>
    </p:spTree>
    <p:extLst>
      <p:ext uri="{BB962C8B-B14F-4D97-AF65-F5344CB8AC3E}">
        <p14:creationId xmlns:p14="http://schemas.microsoft.com/office/powerpoint/2010/main" val="1308304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fade">
                                      <p:cBhvr>
                                        <p:cTn id="7" dur="500"/>
                                        <p:tgtEl>
                                          <p:spTgt spid="1075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533"/>
                                        </p:tgtEl>
                                        <p:attrNameLst>
                                          <p:attrName>style.visibility</p:attrName>
                                        </p:attrNameLst>
                                      </p:cBhvr>
                                      <p:to>
                                        <p:strVal val="visible"/>
                                      </p:to>
                                    </p:set>
                                    <p:animEffect transition="in" filter="fade">
                                      <p:cBhvr>
                                        <p:cTn id="10" dur="500"/>
                                        <p:tgtEl>
                                          <p:spTgt spid="1075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7534"/>
                                        </p:tgtEl>
                                        <p:attrNameLst>
                                          <p:attrName>style.visibility</p:attrName>
                                        </p:attrNameLst>
                                      </p:cBhvr>
                                      <p:to>
                                        <p:strVal val="visible"/>
                                      </p:to>
                                    </p:set>
                                    <p:animEffect transition="in" filter="fade">
                                      <p:cBhvr>
                                        <p:cTn id="13" dur="500"/>
                                        <p:tgtEl>
                                          <p:spTgt spid="107534"/>
                                        </p:tgtEl>
                                      </p:cBhvr>
                                    </p:animEffect>
                                  </p:childTnLst>
                                </p:cTn>
                              </p:par>
                              <p:par>
                                <p:cTn id="14" presetID="10" presetClass="entr" presetSubtype="0" fill="hold" nodeType="withEffect">
                                  <p:stCondLst>
                                    <p:cond delay="0"/>
                                  </p:stCondLst>
                                  <p:childTnLst>
                                    <p:set>
                                      <p:cBhvr>
                                        <p:cTn id="15" dur="1" fill="hold">
                                          <p:stCondLst>
                                            <p:cond delay="0"/>
                                          </p:stCondLst>
                                        </p:cTn>
                                        <p:tgtEl>
                                          <p:spTgt spid="107541"/>
                                        </p:tgtEl>
                                        <p:attrNameLst>
                                          <p:attrName>style.visibility</p:attrName>
                                        </p:attrNameLst>
                                      </p:cBhvr>
                                      <p:to>
                                        <p:strVal val="visible"/>
                                      </p:to>
                                    </p:set>
                                    <p:animEffect transition="in" filter="fade">
                                      <p:cBhvr>
                                        <p:cTn id="16" dur="500"/>
                                        <p:tgtEl>
                                          <p:spTgt spid="107541"/>
                                        </p:tgtEl>
                                      </p:cBhvr>
                                    </p:animEffect>
                                  </p:childTnLst>
                                </p:cTn>
                              </p:par>
                              <p:par>
                                <p:cTn id="17" presetID="10" presetClass="entr" presetSubtype="0" fill="hold" nodeType="withEffect">
                                  <p:stCondLst>
                                    <p:cond delay="0"/>
                                  </p:stCondLst>
                                  <p:childTnLst>
                                    <p:set>
                                      <p:cBhvr>
                                        <p:cTn id="18" dur="1" fill="hold">
                                          <p:stCondLst>
                                            <p:cond delay="0"/>
                                          </p:stCondLst>
                                        </p:cTn>
                                        <p:tgtEl>
                                          <p:spTgt spid="107543"/>
                                        </p:tgtEl>
                                        <p:attrNameLst>
                                          <p:attrName>style.visibility</p:attrName>
                                        </p:attrNameLst>
                                      </p:cBhvr>
                                      <p:to>
                                        <p:strVal val="visible"/>
                                      </p:to>
                                    </p:set>
                                    <p:animEffect transition="in" filter="fade">
                                      <p:cBhvr>
                                        <p:cTn id="19" dur="500"/>
                                        <p:tgtEl>
                                          <p:spTgt spid="1075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7525"/>
                                        </p:tgtEl>
                                        <p:attrNameLst>
                                          <p:attrName>style.visibility</p:attrName>
                                        </p:attrNameLst>
                                      </p:cBhvr>
                                      <p:to>
                                        <p:strVal val="visible"/>
                                      </p:to>
                                    </p:set>
                                    <p:animEffect transition="in" filter="fade">
                                      <p:cBhvr>
                                        <p:cTn id="24" dur="500"/>
                                        <p:tgtEl>
                                          <p:spTgt spid="1075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7528"/>
                                        </p:tgtEl>
                                        <p:attrNameLst>
                                          <p:attrName>style.visibility</p:attrName>
                                        </p:attrNameLst>
                                      </p:cBhvr>
                                      <p:to>
                                        <p:strVal val="visible"/>
                                      </p:to>
                                    </p:set>
                                    <p:animEffect transition="in" filter="fade">
                                      <p:cBhvr>
                                        <p:cTn id="27" dur="500"/>
                                        <p:tgtEl>
                                          <p:spTgt spid="1075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7531"/>
                                        </p:tgtEl>
                                        <p:attrNameLst>
                                          <p:attrName>style.visibility</p:attrName>
                                        </p:attrNameLst>
                                      </p:cBhvr>
                                      <p:to>
                                        <p:strVal val="visible"/>
                                      </p:to>
                                    </p:set>
                                    <p:animEffect transition="in" filter="fade">
                                      <p:cBhvr>
                                        <p:cTn id="30" dur="500"/>
                                        <p:tgtEl>
                                          <p:spTgt spid="107531"/>
                                        </p:tgtEl>
                                      </p:cBhvr>
                                    </p:animEffect>
                                  </p:childTnLst>
                                </p:cTn>
                              </p:par>
                              <p:par>
                                <p:cTn id="31" presetID="10" presetClass="entr" presetSubtype="0" fill="hold" nodeType="withEffect">
                                  <p:stCondLst>
                                    <p:cond delay="0"/>
                                  </p:stCondLst>
                                  <p:childTnLst>
                                    <p:set>
                                      <p:cBhvr>
                                        <p:cTn id="32" dur="1" fill="hold">
                                          <p:stCondLst>
                                            <p:cond delay="0"/>
                                          </p:stCondLst>
                                        </p:cTn>
                                        <p:tgtEl>
                                          <p:spTgt spid="107544"/>
                                        </p:tgtEl>
                                        <p:attrNameLst>
                                          <p:attrName>style.visibility</p:attrName>
                                        </p:attrNameLst>
                                      </p:cBhvr>
                                      <p:to>
                                        <p:strVal val="visible"/>
                                      </p:to>
                                    </p:set>
                                    <p:animEffect transition="in" filter="fade">
                                      <p:cBhvr>
                                        <p:cTn id="33" dur="500"/>
                                        <p:tgtEl>
                                          <p:spTgt spid="107544"/>
                                        </p:tgtEl>
                                      </p:cBhvr>
                                    </p:animEffect>
                                  </p:childTnLst>
                                </p:cTn>
                              </p:par>
                              <p:par>
                                <p:cTn id="34" presetID="10" presetClass="entr" presetSubtype="0" fill="hold" nodeType="withEffect">
                                  <p:stCondLst>
                                    <p:cond delay="0"/>
                                  </p:stCondLst>
                                  <p:childTnLst>
                                    <p:set>
                                      <p:cBhvr>
                                        <p:cTn id="35" dur="1" fill="hold">
                                          <p:stCondLst>
                                            <p:cond delay="0"/>
                                          </p:stCondLst>
                                        </p:cTn>
                                        <p:tgtEl>
                                          <p:spTgt spid="107545"/>
                                        </p:tgtEl>
                                        <p:attrNameLst>
                                          <p:attrName>style.visibility</p:attrName>
                                        </p:attrNameLst>
                                      </p:cBhvr>
                                      <p:to>
                                        <p:strVal val="visible"/>
                                      </p:to>
                                    </p:set>
                                    <p:animEffect transition="in" filter="fade">
                                      <p:cBhvr>
                                        <p:cTn id="36" dur="500"/>
                                        <p:tgtEl>
                                          <p:spTgt spid="107545"/>
                                        </p:tgtEl>
                                      </p:cBhvr>
                                    </p:animEffect>
                                  </p:childTnLst>
                                </p:cTn>
                              </p:par>
                              <p:par>
                                <p:cTn id="37" presetID="10" presetClass="entr" presetSubtype="0" fill="hold" nodeType="withEffect">
                                  <p:stCondLst>
                                    <p:cond delay="0"/>
                                  </p:stCondLst>
                                  <p:childTnLst>
                                    <p:set>
                                      <p:cBhvr>
                                        <p:cTn id="38" dur="1" fill="hold">
                                          <p:stCondLst>
                                            <p:cond delay="0"/>
                                          </p:stCondLst>
                                        </p:cTn>
                                        <p:tgtEl>
                                          <p:spTgt spid="107546"/>
                                        </p:tgtEl>
                                        <p:attrNameLst>
                                          <p:attrName>style.visibility</p:attrName>
                                        </p:attrNameLst>
                                      </p:cBhvr>
                                      <p:to>
                                        <p:strVal val="visible"/>
                                      </p:to>
                                    </p:set>
                                    <p:animEffect transition="in" filter="fade">
                                      <p:cBhvr>
                                        <p:cTn id="39" dur="500"/>
                                        <p:tgtEl>
                                          <p:spTgt spid="107546"/>
                                        </p:tgtEl>
                                      </p:cBhvr>
                                    </p:animEffect>
                                  </p:childTnLst>
                                </p:cTn>
                              </p:par>
                              <p:par>
                                <p:cTn id="40" presetID="10" presetClass="entr" presetSubtype="0" fill="hold" nodeType="withEffect">
                                  <p:stCondLst>
                                    <p:cond delay="0"/>
                                  </p:stCondLst>
                                  <p:childTnLst>
                                    <p:set>
                                      <p:cBhvr>
                                        <p:cTn id="41" dur="1" fill="hold">
                                          <p:stCondLst>
                                            <p:cond delay="0"/>
                                          </p:stCondLst>
                                        </p:cTn>
                                        <p:tgtEl>
                                          <p:spTgt spid="107547"/>
                                        </p:tgtEl>
                                        <p:attrNameLst>
                                          <p:attrName>style.visibility</p:attrName>
                                        </p:attrNameLst>
                                      </p:cBhvr>
                                      <p:to>
                                        <p:strVal val="visible"/>
                                      </p:to>
                                    </p:set>
                                    <p:animEffect transition="in" filter="fade">
                                      <p:cBhvr>
                                        <p:cTn id="42" dur="500"/>
                                        <p:tgtEl>
                                          <p:spTgt spid="107547"/>
                                        </p:tgtEl>
                                      </p:cBhvr>
                                    </p:animEffect>
                                  </p:childTnLst>
                                </p:cTn>
                              </p:par>
                              <p:par>
                                <p:cTn id="43" presetID="10" presetClass="entr" presetSubtype="0" fill="hold" nodeType="withEffect">
                                  <p:stCondLst>
                                    <p:cond delay="0"/>
                                  </p:stCondLst>
                                  <p:childTnLst>
                                    <p:set>
                                      <p:cBhvr>
                                        <p:cTn id="44" dur="1" fill="hold">
                                          <p:stCondLst>
                                            <p:cond delay="0"/>
                                          </p:stCondLst>
                                        </p:cTn>
                                        <p:tgtEl>
                                          <p:spTgt spid="107548"/>
                                        </p:tgtEl>
                                        <p:attrNameLst>
                                          <p:attrName>style.visibility</p:attrName>
                                        </p:attrNameLst>
                                      </p:cBhvr>
                                      <p:to>
                                        <p:strVal val="visible"/>
                                      </p:to>
                                    </p:set>
                                    <p:animEffect transition="in" filter="fade">
                                      <p:cBhvr>
                                        <p:cTn id="45" dur="500"/>
                                        <p:tgtEl>
                                          <p:spTgt spid="107548"/>
                                        </p:tgtEl>
                                      </p:cBhvr>
                                    </p:animEffect>
                                  </p:childTnLst>
                                </p:cTn>
                              </p:par>
                              <p:par>
                                <p:cTn id="46" presetID="10" presetClass="entr" presetSubtype="0" fill="hold" nodeType="withEffect">
                                  <p:stCondLst>
                                    <p:cond delay="0"/>
                                  </p:stCondLst>
                                  <p:childTnLst>
                                    <p:set>
                                      <p:cBhvr>
                                        <p:cTn id="47" dur="1" fill="hold">
                                          <p:stCondLst>
                                            <p:cond delay="0"/>
                                          </p:stCondLst>
                                        </p:cTn>
                                        <p:tgtEl>
                                          <p:spTgt spid="107549"/>
                                        </p:tgtEl>
                                        <p:attrNameLst>
                                          <p:attrName>style.visibility</p:attrName>
                                        </p:attrNameLst>
                                      </p:cBhvr>
                                      <p:to>
                                        <p:strVal val="visible"/>
                                      </p:to>
                                    </p:set>
                                    <p:animEffect transition="in" filter="fade">
                                      <p:cBhvr>
                                        <p:cTn id="48" dur="500"/>
                                        <p:tgtEl>
                                          <p:spTgt spid="10754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07523"/>
                                        </p:tgtEl>
                                        <p:attrNameLst>
                                          <p:attrName>style.visibility</p:attrName>
                                        </p:attrNameLst>
                                      </p:cBhvr>
                                      <p:to>
                                        <p:strVal val="visible"/>
                                      </p:to>
                                    </p:set>
                                    <p:animEffect transition="in" filter="fade">
                                      <p:cBhvr>
                                        <p:cTn id="53" dur="500"/>
                                        <p:tgtEl>
                                          <p:spTgt spid="1075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7524"/>
                                        </p:tgtEl>
                                        <p:attrNameLst>
                                          <p:attrName>style.visibility</p:attrName>
                                        </p:attrNameLst>
                                      </p:cBhvr>
                                      <p:to>
                                        <p:strVal val="visible"/>
                                      </p:to>
                                    </p:set>
                                    <p:animEffect transition="in" filter="fade">
                                      <p:cBhvr>
                                        <p:cTn id="56" dur="500"/>
                                        <p:tgtEl>
                                          <p:spTgt spid="1075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7526"/>
                                        </p:tgtEl>
                                        <p:attrNameLst>
                                          <p:attrName>style.visibility</p:attrName>
                                        </p:attrNameLst>
                                      </p:cBhvr>
                                      <p:to>
                                        <p:strVal val="visible"/>
                                      </p:to>
                                    </p:set>
                                    <p:animEffect transition="in" filter="fade">
                                      <p:cBhvr>
                                        <p:cTn id="59" dur="500"/>
                                        <p:tgtEl>
                                          <p:spTgt spid="1075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7527"/>
                                        </p:tgtEl>
                                        <p:attrNameLst>
                                          <p:attrName>style.visibility</p:attrName>
                                        </p:attrNameLst>
                                      </p:cBhvr>
                                      <p:to>
                                        <p:strVal val="visible"/>
                                      </p:to>
                                    </p:set>
                                    <p:animEffect transition="in" filter="fade">
                                      <p:cBhvr>
                                        <p:cTn id="62" dur="500"/>
                                        <p:tgtEl>
                                          <p:spTgt spid="10752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7529"/>
                                        </p:tgtEl>
                                        <p:attrNameLst>
                                          <p:attrName>style.visibility</p:attrName>
                                        </p:attrNameLst>
                                      </p:cBhvr>
                                      <p:to>
                                        <p:strVal val="visible"/>
                                      </p:to>
                                    </p:set>
                                    <p:animEffect transition="in" filter="fade">
                                      <p:cBhvr>
                                        <p:cTn id="65" dur="500"/>
                                        <p:tgtEl>
                                          <p:spTgt spid="1075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7530"/>
                                        </p:tgtEl>
                                        <p:attrNameLst>
                                          <p:attrName>style.visibility</p:attrName>
                                        </p:attrNameLst>
                                      </p:cBhvr>
                                      <p:to>
                                        <p:strVal val="visible"/>
                                      </p:to>
                                    </p:set>
                                    <p:animEffect transition="in" filter="fade">
                                      <p:cBhvr>
                                        <p:cTn id="68" dur="500"/>
                                        <p:tgtEl>
                                          <p:spTgt spid="107530"/>
                                        </p:tgtEl>
                                      </p:cBhvr>
                                    </p:animEffect>
                                  </p:childTnLst>
                                </p:cTn>
                              </p:par>
                              <p:par>
                                <p:cTn id="69" presetID="10" presetClass="entr" presetSubtype="0" fill="hold" nodeType="withEffect">
                                  <p:stCondLst>
                                    <p:cond delay="0"/>
                                  </p:stCondLst>
                                  <p:childTnLst>
                                    <p:set>
                                      <p:cBhvr>
                                        <p:cTn id="70" dur="1" fill="hold">
                                          <p:stCondLst>
                                            <p:cond delay="0"/>
                                          </p:stCondLst>
                                        </p:cTn>
                                        <p:tgtEl>
                                          <p:spTgt spid="107538"/>
                                        </p:tgtEl>
                                        <p:attrNameLst>
                                          <p:attrName>style.visibility</p:attrName>
                                        </p:attrNameLst>
                                      </p:cBhvr>
                                      <p:to>
                                        <p:strVal val="visible"/>
                                      </p:to>
                                    </p:set>
                                    <p:animEffect transition="in" filter="fade">
                                      <p:cBhvr>
                                        <p:cTn id="71" dur="500"/>
                                        <p:tgtEl>
                                          <p:spTgt spid="107538"/>
                                        </p:tgtEl>
                                      </p:cBhvr>
                                    </p:animEffect>
                                  </p:childTnLst>
                                </p:cTn>
                              </p:par>
                              <p:par>
                                <p:cTn id="72" presetID="10" presetClass="entr" presetSubtype="0" fill="hold" nodeType="withEffect">
                                  <p:stCondLst>
                                    <p:cond delay="0"/>
                                  </p:stCondLst>
                                  <p:childTnLst>
                                    <p:set>
                                      <p:cBhvr>
                                        <p:cTn id="73" dur="1" fill="hold">
                                          <p:stCondLst>
                                            <p:cond delay="0"/>
                                          </p:stCondLst>
                                        </p:cTn>
                                        <p:tgtEl>
                                          <p:spTgt spid="107539"/>
                                        </p:tgtEl>
                                        <p:attrNameLst>
                                          <p:attrName>style.visibility</p:attrName>
                                        </p:attrNameLst>
                                      </p:cBhvr>
                                      <p:to>
                                        <p:strVal val="visible"/>
                                      </p:to>
                                    </p:set>
                                    <p:animEffect transition="in" filter="fade">
                                      <p:cBhvr>
                                        <p:cTn id="74" dur="500"/>
                                        <p:tgtEl>
                                          <p:spTgt spid="107539"/>
                                        </p:tgtEl>
                                      </p:cBhvr>
                                    </p:animEffect>
                                  </p:childTnLst>
                                </p:cTn>
                              </p:par>
                              <p:par>
                                <p:cTn id="75" presetID="10" presetClass="entr" presetSubtype="0" fill="hold" nodeType="withEffect">
                                  <p:stCondLst>
                                    <p:cond delay="0"/>
                                  </p:stCondLst>
                                  <p:childTnLst>
                                    <p:set>
                                      <p:cBhvr>
                                        <p:cTn id="76" dur="1" fill="hold">
                                          <p:stCondLst>
                                            <p:cond delay="0"/>
                                          </p:stCondLst>
                                        </p:cTn>
                                        <p:tgtEl>
                                          <p:spTgt spid="107540"/>
                                        </p:tgtEl>
                                        <p:attrNameLst>
                                          <p:attrName>style.visibility</p:attrName>
                                        </p:attrNameLst>
                                      </p:cBhvr>
                                      <p:to>
                                        <p:strVal val="visible"/>
                                      </p:to>
                                    </p:set>
                                    <p:animEffect transition="in" filter="fade">
                                      <p:cBhvr>
                                        <p:cTn id="77" dur="500"/>
                                        <p:tgtEl>
                                          <p:spTgt spid="10754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7535"/>
                                        </p:tgtEl>
                                        <p:attrNameLst>
                                          <p:attrName>style.visibility</p:attrName>
                                        </p:attrNameLst>
                                      </p:cBhvr>
                                      <p:to>
                                        <p:strVal val="visible"/>
                                      </p:to>
                                    </p:set>
                                    <p:animEffect transition="in" filter="fade">
                                      <p:cBhvr>
                                        <p:cTn id="82" dur="500"/>
                                        <p:tgtEl>
                                          <p:spTgt spid="10753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7536"/>
                                        </p:tgtEl>
                                        <p:attrNameLst>
                                          <p:attrName>style.visibility</p:attrName>
                                        </p:attrNameLst>
                                      </p:cBhvr>
                                      <p:to>
                                        <p:strVal val="visible"/>
                                      </p:to>
                                    </p:set>
                                    <p:animEffect transition="in" filter="fade">
                                      <p:cBhvr>
                                        <p:cTn id="85" dur="500"/>
                                        <p:tgtEl>
                                          <p:spTgt spid="10753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7537"/>
                                        </p:tgtEl>
                                        <p:attrNameLst>
                                          <p:attrName>style.visibility</p:attrName>
                                        </p:attrNameLst>
                                      </p:cBhvr>
                                      <p:to>
                                        <p:strVal val="visible"/>
                                      </p:to>
                                    </p:set>
                                    <p:animEffect transition="in" filter="fade">
                                      <p:cBhvr>
                                        <p:cTn id="88" dur="500"/>
                                        <p:tgtEl>
                                          <p:spTgt spid="107537"/>
                                        </p:tgtEl>
                                      </p:cBhvr>
                                    </p:animEffect>
                                  </p:childTnLst>
                                </p:cTn>
                              </p:par>
                              <p:par>
                                <p:cTn id="89" presetID="10" presetClass="entr" presetSubtype="0" fill="hold" nodeType="withEffect">
                                  <p:stCondLst>
                                    <p:cond delay="0"/>
                                  </p:stCondLst>
                                  <p:childTnLst>
                                    <p:set>
                                      <p:cBhvr>
                                        <p:cTn id="90" dur="1" fill="hold">
                                          <p:stCondLst>
                                            <p:cond delay="0"/>
                                          </p:stCondLst>
                                        </p:cTn>
                                        <p:tgtEl>
                                          <p:spTgt spid="107542"/>
                                        </p:tgtEl>
                                        <p:attrNameLst>
                                          <p:attrName>style.visibility</p:attrName>
                                        </p:attrNameLst>
                                      </p:cBhvr>
                                      <p:to>
                                        <p:strVal val="visible"/>
                                      </p:to>
                                    </p:set>
                                    <p:animEffect transition="in" filter="fade">
                                      <p:cBhvr>
                                        <p:cTn id="91" dur="500"/>
                                        <p:tgtEl>
                                          <p:spTgt spid="10754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7551"/>
                                        </p:tgtEl>
                                        <p:attrNameLst>
                                          <p:attrName>style.visibility</p:attrName>
                                        </p:attrNameLst>
                                      </p:cBhvr>
                                      <p:to>
                                        <p:strVal val="visible"/>
                                      </p:to>
                                    </p:set>
                                    <p:animEffect transition="in" filter="fade">
                                      <p:cBhvr>
                                        <p:cTn id="94" dur="500"/>
                                        <p:tgtEl>
                                          <p:spTgt spid="10755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07552"/>
                                        </p:tgtEl>
                                        <p:attrNameLst>
                                          <p:attrName>style.visibility</p:attrName>
                                        </p:attrNameLst>
                                      </p:cBhvr>
                                      <p:to>
                                        <p:strVal val="visible"/>
                                      </p:to>
                                    </p:set>
                                    <p:animEffect transition="in" filter="fade">
                                      <p:cBhvr>
                                        <p:cTn id="97" dur="500"/>
                                        <p:tgtEl>
                                          <p:spTgt spid="10755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0" presetClass="entr" presetSubtype="0" fill="hold" nodeType="clickEffect">
                                  <p:stCondLst>
                                    <p:cond delay="0"/>
                                  </p:stCondLst>
                                  <p:childTnLst>
                                    <p:set>
                                      <p:cBhvr>
                                        <p:cTn id="101" dur="1" fill="hold">
                                          <p:stCondLst>
                                            <p:cond delay="0"/>
                                          </p:stCondLst>
                                        </p:cTn>
                                        <p:tgtEl>
                                          <p:spTgt spid="107553"/>
                                        </p:tgtEl>
                                        <p:attrNameLst>
                                          <p:attrName>style.visibility</p:attrName>
                                        </p:attrNameLst>
                                      </p:cBhvr>
                                      <p:to>
                                        <p:strVal val="visible"/>
                                      </p:to>
                                    </p:set>
                                    <p:animEffect transition="in" filter="fade">
                                      <p:cBhvr>
                                        <p:cTn id="102" dur="500"/>
                                        <p:tgtEl>
                                          <p:spTgt spid="10755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7556"/>
                                        </p:tgtEl>
                                        <p:attrNameLst>
                                          <p:attrName>style.visibility</p:attrName>
                                        </p:attrNameLst>
                                      </p:cBhvr>
                                      <p:to>
                                        <p:strVal val="visible"/>
                                      </p:to>
                                    </p:set>
                                    <p:animEffect transition="in" filter="fade">
                                      <p:cBhvr>
                                        <p:cTn id="105" dur="500"/>
                                        <p:tgtEl>
                                          <p:spTgt spid="1075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7557"/>
                                        </p:tgtEl>
                                        <p:attrNameLst>
                                          <p:attrName>style.visibility</p:attrName>
                                        </p:attrNameLst>
                                      </p:cBhvr>
                                      <p:to>
                                        <p:strVal val="visible"/>
                                      </p:to>
                                    </p:set>
                                    <p:animEffect transition="in" filter="fade">
                                      <p:cBhvr>
                                        <p:cTn id="108" dur="500"/>
                                        <p:tgtEl>
                                          <p:spTgt spid="10755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7554"/>
                                        </p:tgtEl>
                                        <p:attrNameLst>
                                          <p:attrName>style.visibility</p:attrName>
                                        </p:attrNameLst>
                                      </p:cBhvr>
                                      <p:to>
                                        <p:strVal val="visible"/>
                                      </p:to>
                                    </p:set>
                                    <p:animEffect transition="in" filter="fade">
                                      <p:cBhvr>
                                        <p:cTn id="111" dur="500"/>
                                        <p:tgtEl>
                                          <p:spTgt spid="10755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07555"/>
                                        </p:tgtEl>
                                        <p:attrNameLst>
                                          <p:attrName>style.visibility</p:attrName>
                                        </p:attrNameLst>
                                      </p:cBhvr>
                                      <p:to>
                                        <p:strVal val="visible"/>
                                      </p:to>
                                    </p:set>
                                    <p:animEffect transition="in" filter="fade">
                                      <p:cBhvr>
                                        <p:cTn id="114" dur="500"/>
                                        <p:tgtEl>
                                          <p:spTgt spid="10755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7558"/>
                                        </p:tgtEl>
                                        <p:attrNameLst>
                                          <p:attrName>style.visibility</p:attrName>
                                        </p:attrNameLst>
                                      </p:cBhvr>
                                      <p:to>
                                        <p:strVal val="visible"/>
                                      </p:to>
                                    </p:set>
                                    <p:animEffect transition="in" filter="fade">
                                      <p:cBhvr>
                                        <p:cTn id="117" dur="500"/>
                                        <p:tgtEl>
                                          <p:spTgt spid="107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animBg="1"/>
      <p:bldP spid="107524" grpId="0" animBg="1"/>
      <p:bldP spid="107525" grpId="0"/>
      <p:bldP spid="107526" grpId="0" animBg="1"/>
      <p:bldP spid="107527" grpId="0" animBg="1"/>
      <p:bldP spid="107528" grpId="0"/>
      <p:bldP spid="107529" grpId="0" animBg="1"/>
      <p:bldP spid="107530" grpId="0" animBg="1"/>
      <p:bldP spid="107531" grpId="0"/>
      <p:bldP spid="107532" grpId="0" animBg="1"/>
      <p:bldP spid="107533" grpId="0"/>
      <p:bldP spid="107534" grpId="0" animBg="1"/>
      <p:bldP spid="107535" grpId="0" animBg="1"/>
      <p:bldP spid="107536" grpId="0" animBg="1"/>
      <p:bldP spid="107537" grpId="0" animBg="1"/>
      <p:bldP spid="107551" grpId="0" animBg="1"/>
      <p:bldP spid="107552" grpId="0" animBg="1"/>
      <p:bldP spid="107554" grpId="0" animBg="1"/>
      <p:bldP spid="107555" grpId="0" animBg="1"/>
      <p:bldP spid="107556" grpId="0" animBg="1"/>
      <p:bldP spid="107557" grpId="0" animBg="1"/>
      <p:bldP spid="10755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37" name="Rectangle 49"/>
          <p:cNvSpPr>
            <a:spLocks noChangeArrowheads="1"/>
          </p:cNvSpPr>
          <p:nvPr/>
        </p:nvSpPr>
        <p:spPr bwMode="auto">
          <a:xfrm>
            <a:off x="250825" y="4221163"/>
            <a:ext cx="8713788" cy="10080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2400"/>
              <a:t>KPD</a:t>
            </a:r>
          </a:p>
          <a:p>
            <a:r>
              <a:rPr lang="pl-PL" sz="2400"/>
              <a:t>(IDF)</a:t>
            </a:r>
            <a:endParaRPr lang="en-US" sz="2400"/>
          </a:p>
        </p:txBody>
      </p:sp>
      <p:sp>
        <p:nvSpPr>
          <p:cNvPr id="89139" name="Rectangle 51"/>
          <p:cNvSpPr>
            <a:spLocks noChangeArrowheads="1"/>
          </p:cNvSpPr>
          <p:nvPr/>
        </p:nvSpPr>
        <p:spPr bwMode="auto">
          <a:xfrm>
            <a:off x="250825" y="2924175"/>
            <a:ext cx="6121400" cy="9366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2400"/>
              <a:t>BPD</a:t>
            </a:r>
          </a:p>
          <a:p>
            <a:r>
              <a:rPr lang="pl-PL" sz="2400"/>
              <a:t>(MDF)</a:t>
            </a:r>
            <a:endParaRPr lang="en-US" sz="2400"/>
          </a:p>
        </p:txBody>
      </p:sp>
      <p:sp>
        <p:nvSpPr>
          <p:cNvPr id="36868" name="Rectangle 2"/>
          <p:cNvSpPr>
            <a:spLocks noGrp="1" noChangeArrowheads="1"/>
          </p:cNvSpPr>
          <p:nvPr>
            <p:ph type="title"/>
          </p:nvPr>
        </p:nvSpPr>
        <p:spPr/>
        <p:txBody>
          <a:bodyPr/>
          <a:lstStyle/>
          <a:p>
            <a:pPr eaLnBrk="1" hangingPunct="1"/>
            <a:r>
              <a:rPr lang="pl-PL"/>
              <a:t>Blok budynkowy (1)</a:t>
            </a:r>
          </a:p>
        </p:txBody>
      </p:sp>
      <p:sp>
        <p:nvSpPr>
          <p:cNvPr id="89101" name="Line 13"/>
          <p:cNvSpPr>
            <a:spLocks noChangeShapeType="1"/>
          </p:cNvSpPr>
          <p:nvPr/>
        </p:nvSpPr>
        <p:spPr bwMode="auto">
          <a:xfrm flipV="1">
            <a:off x="1482725" y="4848225"/>
            <a:ext cx="503238" cy="57626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2" name="Line 14"/>
          <p:cNvSpPr>
            <a:spLocks noChangeShapeType="1"/>
          </p:cNvSpPr>
          <p:nvPr/>
        </p:nvSpPr>
        <p:spPr bwMode="auto">
          <a:xfrm flipH="1" flipV="1">
            <a:off x="2346325" y="4848225"/>
            <a:ext cx="504825" cy="57626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3" name="Text Box 15"/>
          <p:cNvSpPr txBox="1">
            <a:spLocks noChangeArrowheads="1"/>
          </p:cNvSpPr>
          <p:nvPr/>
        </p:nvSpPr>
        <p:spPr bwMode="auto">
          <a:xfrm>
            <a:off x="1822450" y="53657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89104" name="Line 16"/>
          <p:cNvSpPr>
            <a:spLocks noChangeShapeType="1"/>
          </p:cNvSpPr>
          <p:nvPr/>
        </p:nvSpPr>
        <p:spPr bwMode="auto">
          <a:xfrm flipV="1">
            <a:off x="4146550" y="4862513"/>
            <a:ext cx="503238"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5" name="Line 17"/>
          <p:cNvSpPr>
            <a:spLocks noChangeShapeType="1"/>
          </p:cNvSpPr>
          <p:nvPr/>
        </p:nvSpPr>
        <p:spPr bwMode="auto">
          <a:xfrm flipH="1" flipV="1">
            <a:off x="5010150" y="4862513"/>
            <a:ext cx="504825"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6" name="Text Box 18"/>
          <p:cNvSpPr txBox="1">
            <a:spLocks noChangeArrowheads="1"/>
          </p:cNvSpPr>
          <p:nvPr/>
        </p:nvSpPr>
        <p:spPr bwMode="auto">
          <a:xfrm>
            <a:off x="4486275" y="53800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89107" name="Line 19"/>
          <p:cNvSpPr>
            <a:spLocks noChangeShapeType="1"/>
          </p:cNvSpPr>
          <p:nvPr/>
        </p:nvSpPr>
        <p:spPr bwMode="auto">
          <a:xfrm flipV="1">
            <a:off x="6732588" y="4862513"/>
            <a:ext cx="503237"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8" name="Line 20"/>
          <p:cNvSpPr>
            <a:spLocks noChangeShapeType="1"/>
          </p:cNvSpPr>
          <p:nvPr/>
        </p:nvSpPr>
        <p:spPr bwMode="auto">
          <a:xfrm flipH="1" flipV="1">
            <a:off x="7596188" y="4862513"/>
            <a:ext cx="504825"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09" name="Text Box 21"/>
          <p:cNvSpPr txBox="1">
            <a:spLocks noChangeArrowheads="1"/>
          </p:cNvSpPr>
          <p:nvPr/>
        </p:nvSpPr>
        <p:spPr bwMode="auto">
          <a:xfrm>
            <a:off x="7072313" y="53800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89110" name="Line 22"/>
          <p:cNvSpPr>
            <a:spLocks noChangeShapeType="1"/>
          </p:cNvSpPr>
          <p:nvPr/>
        </p:nvSpPr>
        <p:spPr bwMode="auto">
          <a:xfrm flipV="1">
            <a:off x="7791450" y="2133600"/>
            <a:ext cx="431800" cy="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89111" name="Text Box 23"/>
          <p:cNvSpPr txBox="1">
            <a:spLocks noChangeArrowheads="1"/>
          </p:cNvSpPr>
          <p:nvPr/>
        </p:nvSpPr>
        <p:spPr bwMode="auto">
          <a:xfrm>
            <a:off x="8275638" y="1622425"/>
            <a:ext cx="9204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2000" b="1" dirty="0">
                <a:latin typeface="+mn-lt"/>
              </a:rPr>
              <a:t>GE</a:t>
            </a:r>
          </a:p>
          <a:p>
            <a:pPr eaLnBrk="1" hangingPunct="1"/>
            <a:r>
              <a:rPr lang="pl-PL" sz="2000" b="1" dirty="0">
                <a:latin typeface="+mn-lt"/>
              </a:rPr>
              <a:t>10 GE</a:t>
            </a:r>
          </a:p>
          <a:p>
            <a:pPr eaLnBrk="1" hangingPunct="1"/>
            <a:r>
              <a:rPr lang="pl-PL" sz="2000" b="1" dirty="0">
                <a:latin typeface="+mn-lt"/>
              </a:rPr>
              <a:t>100 GE</a:t>
            </a:r>
          </a:p>
          <a:p>
            <a:pPr eaLnBrk="1" hangingPunct="1"/>
            <a:r>
              <a:rPr lang="pl-PL" sz="2000" b="1" dirty="0">
                <a:latin typeface="+mn-lt"/>
              </a:rPr>
              <a:t>L2</a:t>
            </a:r>
          </a:p>
          <a:p>
            <a:pPr eaLnBrk="1" hangingPunct="1"/>
            <a:endParaRPr lang="pl-PL" sz="2000" b="1" dirty="0">
              <a:latin typeface="+mn-lt"/>
            </a:endParaRPr>
          </a:p>
          <a:p>
            <a:pPr eaLnBrk="1" hangingPunct="1"/>
            <a:r>
              <a:rPr lang="pl-PL" sz="2000" b="1" dirty="0">
                <a:latin typeface="+mn-lt"/>
              </a:rPr>
              <a:t>L3</a:t>
            </a:r>
            <a:endParaRPr lang="en-US" sz="2000" b="1" dirty="0">
              <a:latin typeface="+mn-lt"/>
            </a:endParaRPr>
          </a:p>
        </p:txBody>
      </p:sp>
      <p:sp>
        <p:nvSpPr>
          <p:cNvPr id="89112" name="Line 24"/>
          <p:cNvSpPr>
            <a:spLocks noChangeShapeType="1"/>
          </p:cNvSpPr>
          <p:nvPr/>
        </p:nvSpPr>
        <p:spPr bwMode="auto">
          <a:xfrm flipV="1">
            <a:off x="7791450" y="2420938"/>
            <a:ext cx="431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sp>
        <p:nvSpPr>
          <p:cNvPr id="89113" name="Line 25"/>
          <p:cNvSpPr>
            <a:spLocks noChangeShapeType="1"/>
          </p:cNvSpPr>
          <p:nvPr/>
        </p:nvSpPr>
        <p:spPr bwMode="auto">
          <a:xfrm flipV="1">
            <a:off x="2411413" y="3443288"/>
            <a:ext cx="2089150" cy="107950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14" name="Line 26"/>
          <p:cNvSpPr>
            <a:spLocks noChangeShapeType="1"/>
          </p:cNvSpPr>
          <p:nvPr/>
        </p:nvSpPr>
        <p:spPr bwMode="auto">
          <a:xfrm flipV="1">
            <a:off x="4859338" y="3659188"/>
            <a:ext cx="0" cy="790575"/>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15" name="Line 27"/>
          <p:cNvSpPr>
            <a:spLocks noChangeShapeType="1"/>
          </p:cNvSpPr>
          <p:nvPr/>
        </p:nvSpPr>
        <p:spPr bwMode="auto">
          <a:xfrm flipH="1" flipV="1">
            <a:off x="5148263" y="3514725"/>
            <a:ext cx="2016125" cy="1008063"/>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8911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364038"/>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1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3640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19"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0013" y="2565400"/>
            <a:ext cx="5032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9121" name="Object 33"/>
          <p:cNvGraphicFramePr>
            <a:graphicFrameLocks noGrp="1" noChangeAspect="1"/>
          </p:cNvGraphicFramePr>
          <p:nvPr>
            <p:ph idx="1"/>
            <p:extLst>
              <p:ext uri="{D42A27DB-BD31-4B8C-83A1-F6EECF244321}">
                <p14:modId xmlns:p14="http://schemas.microsoft.com/office/powerpoint/2010/main" val="913247271"/>
              </p:ext>
            </p:extLst>
          </p:nvPr>
        </p:nvGraphicFramePr>
        <p:xfrm>
          <a:off x="7769225" y="3052763"/>
          <a:ext cx="454025" cy="520700"/>
        </p:xfrm>
        <a:graphic>
          <a:graphicData uri="http://schemas.openxmlformats.org/presentationml/2006/ole">
            <mc:AlternateContent xmlns:mc="http://schemas.openxmlformats.org/markup-compatibility/2006">
              <mc:Choice xmlns:v="urn:schemas-microsoft-com:vml" Requires="v">
                <p:oleObj spid="_x0000_s3123" name="Visio" r:id="rId4" imgW="767610" imgH="881242" progId="Visio.Drawing.11">
                  <p:embed/>
                </p:oleObj>
              </mc:Choice>
              <mc:Fallback>
                <p:oleObj name="Visio" r:id="rId4" imgW="767610" imgH="88124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9225" y="3052763"/>
                        <a:ext cx="4540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28" name="Line 40"/>
          <p:cNvSpPr>
            <a:spLocks noChangeShapeType="1"/>
          </p:cNvSpPr>
          <p:nvPr/>
        </p:nvSpPr>
        <p:spPr bwMode="auto">
          <a:xfrm flipV="1">
            <a:off x="5003800" y="2492375"/>
            <a:ext cx="647700" cy="574675"/>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29" name="Line 41"/>
          <p:cNvSpPr>
            <a:spLocks noChangeShapeType="1"/>
          </p:cNvSpPr>
          <p:nvPr/>
        </p:nvSpPr>
        <p:spPr bwMode="auto">
          <a:xfrm flipH="1" flipV="1">
            <a:off x="4067175" y="2566988"/>
            <a:ext cx="576263"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89130" name="Line 42"/>
          <p:cNvSpPr>
            <a:spLocks noChangeShapeType="1"/>
          </p:cNvSpPr>
          <p:nvPr/>
        </p:nvSpPr>
        <p:spPr bwMode="auto">
          <a:xfrm flipV="1">
            <a:off x="7812088" y="1838325"/>
            <a:ext cx="431800"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b="1"/>
          </a:p>
        </p:txBody>
      </p:sp>
      <p:pic>
        <p:nvPicPr>
          <p:cNvPr id="89131"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263" y="5254625"/>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32"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250" y="5326063"/>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33"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9525" y="5229225"/>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34"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6513" y="5300663"/>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35" name="Picture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0475" y="5326063"/>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36"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7463" y="5373688"/>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41" name="Line 53"/>
          <p:cNvSpPr>
            <a:spLocks noChangeShapeType="1"/>
          </p:cNvSpPr>
          <p:nvPr/>
        </p:nvSpPr>
        <p:spPr bwMode="auto">
          <a:xfrm flipH="1" flipV="1">
            <a:off x="7667625" y="4797425"/>
            <a:ext cx="720725" cy="21590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8911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43640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40"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6913" y="4652963"/>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42" name="Line 54"/>
          <p:cNvSpPr>
            <a:spLocks noChangeShapeType="1"/>
          </p:cNvSpPr>
          <p:nvPr/>
        </p:nvSpPr>
        <p:spPr bwMode="auto">
          <a:xfrm flipH="1" flipV="1">
            <a:off x="5146675" y="3213100"/>
            <a:ext cx="720725" cy="21590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89143"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3068638"/>
            <a:ext cx="582612"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12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1350" y="2922588"/>
            <a:ext cx="7683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58</a:t>
            </a:fld>
            <a:endParaRPr lang="pl-PL"/>
          </a:p>
        </p:txBody>
      </p:sp>
    </p:spTree>
    <p:extLst>
      <p:ext uri="{BB962C8B-B14F-4D97-AF65-F5344CB8AC3E}">
        <p14:creationId xmlns:p14="http://schemas.microsoft.com/office/powerpoint/2010/main" val="4130921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110"/>
                                        </p:tgtEl>
                                        <p:attrNameLst>
                                          <p:attrName>style.visibility</p:attrName>
                                        </p:attrNameLst>
                                      </p:cBhvr>
                                      <p:to>
                                        <p:strVal val="visible"/>
                                      </p:to>
                                    </p:set>
                                    <p:animEffect transition="in" filter="fade">
                                      <p:cBhvr>
                                        <p:cTn id="7" dur="500"/>
                                        <p:tgtEl>
                                          <p:spTgt spid="89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111"/>
                                        </p:tgtEl>
                                        <p:attrNameLst>
                                          <p:attrName>style.visibility</p:attrName>
                                        </p:attrNameLst>
                                      </p:cBhvr>
                                      <p:to>
                                        <p:strVal val="visible"/>
                                      </p:to>
                                    </p:set>
                                    <p:animEffect transition="in" filter="fade">
                                      <p:cBhvr>
                                        <p:cTn id="10" dur="500"/>
                                        <p:tgtEl>
                                          <p:spTgt spid="891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112"/>
                                        </p:tgtEl>
                                        <p:attrNameLst>
                                          <p:attrName>style.visibility</p:attrName>
                                        </p:attrNameLst>
                                      </p:cBhvr>
                                      <p:to>
                                        <p:strVal val="visible"/>
                                      </p:to>
                                    </p:set>
                                    <p:animEffect transition="in" filter="fade">
                                      <p:cBhvr>
                                        <p:cTn id="13" dur="500"/>
                                        <p:tgtEl>
                                          <p:spTgt spid="891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130"/>
                                        </p:tgtEl>
                                        <p:attrNameLst>
                                          <p:attrName>style.visibility</p:attrName>
                                        </p:attrNameLst>
                                      </p:cBhvr>
                                      <p:to>
                                        <p:strVal val="visible"/>
                                      </p:to>
                                    </p:set>
                                    <p:animEffect transition="in" filter="fade">
                                      <p:cBhvr>
                                        <p:cTn id="16" dur="500"/>
                                        <p:tgtEl>
                                          <p:spTgt spid="89130"/>
                                        </p:tgtEl>
                                      </p:cBhvr>
                                    </p:animEffect>
                                  </p:childTnLst>
                                </p:cTn>
                              </p:par>
                              <p:par>
                                <p:cTn id="17" presetID="10" presetClass="entr" presetSubtype="0" fill="hold" nodeType="withEffect">
                                  <p:stCondLst>
                                    <p:cond delay="0"/>
                                  </p:stCondLst>
                                  <p:childTnLst>
                                    <p:set>
                                      <p:cBhvr>
                                        <p:cTn id="18" dur="1" fill="hold">
                                          <p:stCondLst>
                                            <p:cond delay="0"/>
                                          </p:stCondLst>
                                        </p:cTn>
                                        <p:tgtEl>
                                          <p:spTgt spid="89119"/>
                                        </p:tgtEl>
                                        <p:attrNameLst>
                                          <p:attrName>style.visibility</p:attrName>
                                        </p:attrNameLst>
                                      </p:cBhvr>
                                      <p:to>
                                        <p:strVal val="visible"/>
                                      </p:to>
                                    </p:set>
                                    <p:animEffect transition="in" filter="fade">
                                      <p:cBhvr>
                                        <p:cTn id="19" dur="500"/>
                                        <p:tgtEl>
                                          <p:spTgt spid="89119"/>
                                        </p:tgtEl>
                                      </p:cBhvr>
                                    </p:animEffect>
                                  </p:childTnLst>
                                </p:cTn>
                              </p:par>
                              <p:par>
                                <p:cTn id="20" presetID="10" presetClass="entr" presetSubtype="0" fill="hold" nodeType="withEffect">
                                  <p:stCondLst>
                                    <p:cond delay="0"/>
                                  </p:stCondLst>
                                  <p:childTnLst>
                                    <p:set>
                                      <p:cBhvr>
                                        <p:cTn id="21" dur="1" fill="hold">
                                          <p:stCondLst>
                                            <p:cond delay="0"/>
                                          </p:stCondLst>
                                        </p:cTn>
                                        <p:tgtEl>
                                          <p:spTgt spid="89121"/>
                                        </p:tgtEl>
                                        <p:attrNameLst>
                                          <p:attrName>style.visibility</p:attrName>
                                        </p:attrNameLst>
                                      </p:cBhvr>
                                      <p:to>
                                        <p:strVal val="visible"/>
                                      </p:to>
                                    </p:set>
                                    <p:animEffect transition="in" filter="fade">
                                      <p:cBhvr>
                                        <p:cTn id="22" dur="500"/>
                                        <p:tgtEl>
                                          <p:spTgt spid="891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9135"/>
                                        </p:tgtEl>
                                        <p:attrNameLst>
                                          <p:attrName>style.visibility</p:attrName>
                                        </p:attrNameLst>
                                      </p:cBhvr>
                                      <p:to>
                                        <p:strVal val="visible"/>
                                      </p:to>
                                    </p:set>
                                    <p:animEffect transition="in" filter="fade">
                                      <p:cBhvr>
                                        <p:cTn id="27" dur="500"/>
                                        <p:tgtEl>
                                          <p:spTgt spid="89135"/>
                                        </p:tgtEl>
                                      </p:cBhvr>
                                    </p:animEffect>
                                  </p:childTnLst>
                                </p:cTn>
                              </p:par>
                              <p:par>
                                <p:cTn id="28" presetID="10" presetClass="entr" presetSubtype="0" fill="hold" nodeType="withEffect">
                                  <p:stCondLst>
                                    <p:cond delay="0"/>
                                  </p:stCondLst>
                                  <p:childTnLst>
                                    <p:set>
                                      <p:cBhvr>
                                        <p:cTn id="29" dur="1" fill="hold">
                                          <p:stCondLst>
                                            <p:cond delay="0"/>
                                          </p:stCondLst>
                                        </p:cTn>
                                        <p:tgtEl>
                                          <p:spTgt spid="89136"/>
                                        </p:tgtEl>
                                        <p:attrNameLst>
                                          <p:attrName>style.visibility</p:attrName>
                                        </p:attrNameLst>
                                      </p:cBhvr>
                                      <p:to>
                                        <p:strVal val="visible"/>
                                      </p:to>
                                    </p:set>
                                    <p:animEffect transition="in" filter="fade">
                                      <p:cBhvr>
                                        <p:cTn id="30" dur="500"/>
                                        <p:tgtEl>
                                          <p:spTgt spid="89136"/>
                                        </p:tgtEl>
                                      </p:cBhvr>
                                    </p:animEffect>
                                  </p:childTnLst>
                                </p:cTn>
                              </p:par>
                              <p:par>
                                <p:cTn id="31" presetID="10" presetClass="entr" presetSubtype="0" fill="hold" nodeType="withEffect">
                                  <p:stCondLst>
                                    <p:cond delay="0"/>
                                  </p:stCondLst>
                                  <p:childTnLst>
                                    <p:set>
                                      <p:cBhvr>
                                        <p:cTn id="32" dur="1" fill="hold">
                                          <p:stCondLst>
                                            <p:cond delay="0"/>
                                          </p:stCondLst>
                                        </p:cTn>
                                        <p:tgtEl>
                                          <p:spTgt spid="89134"/>
                                        </p:tgtEl>
                                        <p:attrNameLst>
                                          <p:attrName>style.visibility</p:attrName>
                                        </p:attrNameLst>
                                      </p:cBhvr>
                                      <p:to>
                                        <p:strVal val="visible"/>
                                      </p:to>
                                    </p:set>
                                    <p:animEffect transition="in" filter="fade">
                                      <p:cBhvr>
                                        <p:cTn id="33" dur="500"/>
                                        <p:tgtEl>
                                          <p:spTgt spid="89134"/>
                                        </p:tgtEl>
                                      </p:cBhvr>
                                    </p:animEffect>
                                  </p:childTnLst>
                                </p:cTn>
                              </p:par>
                              <p:par>
                                <p:cTn id="34" presetID="10" presetClass="entr" presetSubtype="0" fill="hold" nodeType="withEffect">
                                  <p:stCondLst>
                                    <p:cond delay="0"/>
                                  </p:stCondLst>
                                  <p:childTnLst>
                                    <p:set>
                                      <p:cBhvr>
                                        <p:cTn id="35" dur="1" fill="hold">
                                          <p:stCondLst>
                                            <p:cond delay="0"/>
                                          </p:stCondLst>
                                        </p:cTn>
                                        <p:tgtEl>
                                          <p:spTgt spid="89133"/>
                                        </p:tgtEl>
                                        <p:attrNameLst>
                                          <p:attrName>style.visibility</p:attrName>
                                        </p:attrNameLst>
                                      </p:cBhvr>
                                      <p:to>
                                        <p:strVal val="visible"/>
                                      </p:to>
                                    </p:set>
                                    <p:animEffect transition="in" filter="fade">
                                      <p:cBhvr>
                                        <p:cTn id="36" dur="500"/>
                                        <p:tgtEl>
                                          <p:spTgt spid="89133"/>
                                        </p:tgtEl>
                                      </p:cBhvr>
                                    </p:animEffect>
                                  </p:childTnLst>
                                </p:cTn>
                              </p:par>
                              <p:par>
                                <p:cTn id="37" presetID="10" presetClass="entr" presetSubtype="0" fill="hold" nodeType="withEffect">
                                  <p:stCondLst>
                                    <p:cond delay="0"/>
                                  </p:stCondLst>
                                  <p:childTnLst>
                                    <p:set>
                                      <p:cBhvr>
                                        <p:cTn id="38" dur="1" fill="hold">
                                          <p:stCondLst>
                                            <p:cond delay="0"/>
                                          </p:stCondLst>
                                        </p:cTn>
                                        <p:tgtEl>
                                          <p:spTgt spid="89132"/>
                                        </p:tgtEl>
                                        <p:attrNameLst>
                                          <p:attrName>style.visibility</p:attrName>
                                        </p:attrNameLst>
                                      </p:cBhvr>
                                      <p:to>
                                        <p:strVal val="visible"/>
                                      </p:to>
                                    </p:set>
                                    <p:animEffect transition="in" filter="fade">
                                      <p:cBhvr>
                                        <p:cTn id="39" dur="500"/>
                                        <p:tgtEl>
                                          <p:spTgt spid="89132"/>
                                        </p:tgtEl>
                                      </p:cBhvr>
                                    </p:animEffect>
                                  </p:childTnLst>
                                </p:cTn>
                              </p:par>
                              <p:par>
                                <p:cTn id="40" presetID="10" presetClass="entr" presetSubtype="0" fill="hold" nodeType="withEffect">
                                  <p:stCondLst>
                                    <p:cond delay="0"/>
                                  </p:stCondLst>
                                  <p:childTnLst>
                                    <p:set>
                                      <p:cBhvr>
                                        <p:cTn id="41" dur="1" fill="hold">
                                          <p:stCondLst>
                                            <p:cond delay="0"/>
                                          </p:stCondLst>
                                        </p:cTn>
                                        <p:tgtEl>
                                          <p:spTgt spid="89131"/>
                                        </p:tgtEl>
                                        <p:attrNameLst>
                                          <p:attrName>style.visibility</p:attrName>
                                        </p:attrNameLst>
                                      </p:cBhvr>
                                      <p:to>
                                        <p:strVal val="visible"/>
                                      </p:to>
                                    </p:set>
                                    <p:animEffect transition="in" filter="fade">
                                      <p:cBhvr>
                                        <p:cTn id="42" dur="500"/>
                                        <p:tgtEl>
                                          <p:spTgt spid="891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103"/>
                                        </p:tgtEl>
                                        <p:attrNameLst>
                                          <p:attrName>style.visibility</p:attrName>
                                        </p:attrNameLst>
                                      </p:cBhvr>
                                      <p:to>
                                        <p:strVal val="visible"/>
                                      </p:to>
                                    </p:set>
                                    <p:animEffect transition="in" filter="fade">
                                      <p:cBhvr>
                                        <p:cTn id="45" dur="500"/>
                                        <p:tgtEl>
                                          <p:spTgt spid="89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9106"/>
                                        </p:tgtEl>
                                        <p:attrNameLst>
                                          <p:attrName>style.visibility</p:attrName>
                                        </p:attrNameLst>
                                      </p:cBhvr>
                                      <p:to>
                                        <p:strVal val="visible"/>
                                      </p:to>
                                    </p:set>
                                    <p:animEffect transition="in" filter="fade">
                                      <p:cBhvr>
                                        <p:cTn id="48" dur="500"/>
                                        <p:tgtEl>
                                          <p:spTgt spid="8910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9109"/>
                                        </p:tgtEl>
                                        <p:attrNameLst>
                                          <p:attrName>style.visibility</p:attrName>
                                        </p:attrNameLst>
                                      </p:cBhvr>
                                      <p:to>
                                        <p:strVal val="visible"/>
                                      </p:to>
                                    </p:set>
                                    <p:animEffect transition="in" filter="fade">
                                      <p:cBhvr>
                                        <p:cTn id="51" dur="500"/>
                                        <p:tgtEl>
                                          <p:spTgt spid="891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9101"/>
                                        </p:tgtEl>
                                        <p:attrNameLst>
                                          <p:attrName>style.visibility</p:attrName>
                                        </p:attrNameLst>
                                      </p:cBhvr>
                                      <p:to>
                                        <p:strVal val="visible"/>
                                      </p:to>
                                    </p:set>
                                    <p:animEffect transition="in" filter="fade">
                                      <p:cBhvr>
                                        <p:cTn id="56" dur="500"/>
                                        <p:tgtEl>
                                          <p:spTgt spid="8910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9102"/>
                                        </p:tgtEl>
                                        <p:attrNameLst>
                                          <p:attrName>style.visibility</p:attrName>
                                        </p:attrNameLst>
                                      </p:cBhvr>
                                      <p:to>
                                        <p:strVal val="visible"/>
                                      </p:to>
                                    </p:set>
                                    <p:animEffect transition="in" filter="fade">
                                      <p:cBhvr>
                                        <p:cTn id="59" dur="500"/>
                                        <p:tgtEl>
                                          <p:spTgt spid="8910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9104"/>
                                        </p:tgtEl>
                                        <p:attrNameLst>
                                          <p:attrName>style.visibility</p:attrName>
                                        </p:attrNameLst>
                                      </p:cBhvr>
                                      <p:to>
                                        <p:strVal val="visible"/>
                                      </p:to>
                                    </p:set>
                                    <p:animEffect transition="in" filter="fade">
                                      <p:cBhvr>
                                        <p:cTn id="62" dur="500"/>
                                        <p:tgtEl>
                                          <p:spTgt spid="8910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9105"/>
                                        </p:tgtEl>
                                        <p:attrNameLst>
                                          <p:attrName>style.visibility</p:attrName>
                                        </p:attrNameLst>
                                      </p:cBhvr>
                                      <p:to>
                                        <p:strVal val="visible"/>
                                      </p:to>
                                    </p:set>
                                    <p:animEffect transition="in" filter="fade">
                                      <p:cBhvr>
                                        <p:cTn id="65" dur="500"/>
                                        <p:tgtEl>
                                          <p:spTgt spid="8910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9107"/>
                                        </p:tgtEl>
                                        <p:attrNameLst>
                                          <p:attrName>style.visibility</p:attrName>
                                        </p:attrNameLst>
                                      </p:cBhvr>
                                      <p:to>
                                        <p:strVal val="visible"/>
                                      </p:to>
                                    </p:set>
                                    <p:animEffect transition="in" filter="fade">
                                      <p:cBhvr>
                                        <p:cTn id="68" dur="500"/>
                                        <p:tgtEl>
                                          <p:spTgt spid="8910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9108"/>
                                        </p:tgtEl>
                                        <p:attrNameLst>
                                          <p:attrName>style.visibility</p:attrName>
                                        </p:attrNameLst>
                                      </p:cBhvr>
                                      <p:to>
                                        <p:strVal val="visible"/>
                                      </p:to>
                                    </p:set>
                                    <p:animEffect transition="in" filter="fade">
                                      <p:cBhvr>
                                        <p:cTn id="71" dur="500"/>
                                        <p:tgtEl>
                                          <p:spTgt spid="89108"/>
                                        </p:tgtEl>
                                      </p:cBhvr>
                                    </p:animEffect>
                                  </p:childTnLst>
                                </p:cTn>
                              </p:par>
                              <p:par>
                                <p:cTn id="72" presetID="10" presetClass="entr" presetSubtype="0" fill="hold" nodeType="withEffect">
                                  <p:stCondLst>
                                    <p:cond delay="0"/>
                                  </p:stCondLst>
                                  <p:childTnLst>
                                    <p:set>
                                      <p:cBhvr>
                                        <p:cTn id="73" dur="1" fill="hold">
                                          <p:stCondLst>
                                            <p:cond delay="0"/>
                                          </p:stCondLst>
                                        </p:cTn>
                                        <p:tgtEl>
                                          <p:spTgt spid="89116"/>
                                        </p:tgtEl>
                                        <p:attrNameLst>
                                          <p:attrName>style.visibility</p:attrName>
                                        </p:attrNameLst>
                                      </p:cBhvr>
                                      <p:to>
                                        <p:strVal val="visible"/>
                                      </p:to>
                                    </p:set>
                                    <p:animEffect transition="in" filter="fade">
                                      <p:cBhvr>
                                        <p:cTn id="74" dur="500"/>
                                        <p:tgtEl>
                                          <p:spTgt spid="89116"/>
                                        </p:tgtEl>
                                      </p:cBhvr>
                                    </p:animEffect>
                                  </p:childTnLst>
                                </p:cTn>
                              </p:par>
                              <p:par>
                                <p:cTn id="75" presetID="10" presetClass="entr" presetSubtype="0" fill="hold" nodeType="withEffect">
                                  <p:stCondLst>
                                    <p:cond delay="0"/>
                                  </p:stCondLst>
                                  <p:childTnLst>
                                    <p:set>
                                      <p:cBhvr>
                                        <p:cTn id="76" dur="1" fill="hold">
                                          <p:stCondLst>
                                            <p:cond delay="0"/>
                                          </p:stCondLst>
                                        </p:cTn>
                                        <p:tgtEl>
                                          <p:spTgt spid="89117"/>
                                        </p:tgtEl>
                                        <p:attrNameLst>
                                          <p:attrName>style.visibility</p:attrName>
                                        </p:attrNameLst>
                                      </p:cBhvr>
                                      <p:to>
                                        <p:strVal val="visible"/>
                                      </p:to>
                                    </p:set>
                                    <p:animEffect transition="in" filter="fade">
                                      <p:cBhvr>
                                        <p:cTn id="77" dur="500"/>
                                        <p:tgtEl>
                                          <p:spTgt spid="89117"/>
                                        </p:tgtEl>
                                      </p:cBhvr>
                                    </p:animEffect>
                                  </p:childTnLst>
                                </p:cTn>
                              </p:par>
                              <p:par>
                                <p:cTn id="78" presetID="10" presetClass="entr" presetSubtype="0" fill="hold" nodeType="withEffect">
                                  <p:stCondLst>
                                    <p:cond delay="0"/>
                                  </p:stCondLst>
                                  <p:childTnLst>
                                    <p:set>
                                      <p:cBhvr>
                                        <p:cTn id="79" dur="1" fill="hold">
                                          <p:stCondLst>
                                            <p:cond delay="0"/>
                                          </p:stCondLst>
                                        </p:cTn>
                                        <p:tgtEl>
                                          <p:spTgt spid="89118"/>
                                        </p:tgtEl>
                                        <p:attrNameLst>
                                          <p:attrName>style.visibility</p:attrName>
                                        </p:attrNameLst>
                                      </p:cBhvr>
                                      <p:to>
                                        <p:strVal val="visible"/>
                                      </p:to>
                                    </p:set>
                                    <p:animEffect transition="in" filter="fade">
                                      <p:cBhvr>
                                        <p:cTn id="80" dur="500"/>
                                        <p:tgtEl>
                                          <p:spTgt spid="8911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89113"/>
                                        </p:tgtEl>
                                        <p:attrNameLst>
                                          <p:attrName>style.visibility</p:attrName>
                                        </p:attrNameLst>
                                      </p:cBhvr>
                                      <p:to>
                                        <p:strVal val="visible"/>
                                      </p:to>
                                    </p:set>
                                    <p:animEffect transition="in" filter="fade">
                                      <p:cBhvr>
                                        <p:cTn id="85" dur="500"/>
                                        <p:tgtEl>
                                          <p:spTgt spid="8911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9114"/>
                                        </p:tgtEl>
                                        <p:attrNameLst>
                                          <p:attrName>style.visibility</p:attrName>
                                        </p:attrNameLst>
                                      </p:cBhvr>
                                      <p:to>
                                        <p:strVal val="visible"/>
                                      </p:to>
                                    </p:set>
                                    <p:animEffect transition="in" filter="fade">
                                      <p:cBhvr>
                                        <p:cTn id="88" dur="500"/>
                                        <p:tgtEl>
                                          <p:spTgt spid="8911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9115"/>
                                        </p:tgtEl>
                                        <p:attrNameLst>
                                          <p:attrName>style.visibility</p:attrName>
                                        </p:attrNameLst>
                                      </p:cBhvr>
                                      <p:to>
                                        <p:strVal val="visible"/>
                                      </p:to>
                                    </p:set>
                                    <p:animEffect transition="in" filter="fade">
                                      <p:cBhvr>
                                        <p:cTn id="91" dur="500"/>
                                        <p:tgtEl>
                                          <p:spTgt spid="89115"/>
                                        </p:tgtEl>
                                      </p:cBhvr>
                                    </p:animEffect>
                                  </p:childTnLst>
                                </p:cTn>
                              </p:par>
                              <p:par>
                                <p:cTn id="92" presetID="10" presetClass="entr" presetSubtype="0" fill="hold" nodeType="withEffect">
                                  <p:stCondLst>
                                    <p:cond delay="0"/>
                                  </p:stCondLst>
                                  <p:childTnLst>
                                    <p:set>
                                      <p:cBhvr>
                                        <p:cTn id="93" dur="1" fill="hold">
                                          <p:stCondLst>
                                            <p:cond delay="0"/>
                                          </p:stCondLst>
                                        </p:cTn>
                                        <p:tgtEl>
                                          <p:spTgt spid="89120"/>
                                        </p:tgtEl>
                                        <p:attrNameLst>
                                          <p:attrName>style.visibility</p:attrName>
                                        </p:attrNameLst>
                                      </p:cBhvr>
                                      <p:to>
                                        <p:strVal val="visible"/>
                                      </p:to>
                                    </p:set>
                                    <p:animEffect transition="in" filter="fade">
                                      <p:cBhvr>
                                        <p:cTn id="94" dur="500"/>
                                        <p:tgtEl>
                                          <p:spTgt spid="8912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89128"/>
                                        </p:tgtEl>
                                        <p:attrNameLst>
                                          <p:attrName>style.visibility</p:attrName>
                                        </p:attrNameLst>
                                      </p:cBhvr>
                                      <p:to>
                                        <p:strVal val="visible"/>
                                      </p:to>
                                    </p:set>
                                    <p:animEffect transition="in" filter="fade">
                                      <p:cBhvr>
                                        <p:cTn id="97" dur="500"/>
                                        <p:tgtEl>
                                          <p:spTgt spid="8912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9129"/>
                                        </p:tgtEl>
                                        <p:attrNameLst>
                                          <p:attrName>style.visibility</p:attrName>
                                        </p:attrNameLst>
                                      </p:cBhvr>
                                      <p:to>
                                        <p:strVal val="visible"/>
                                      </p:to>
                                    </p:set>
                                    <p:animEffect transition="in" filter="fade">
                                      <p:cBhvr>
                                        <p:cTn id="100" dur="500"/>
                                        <p:tgtEl>
                                          <p:spTgt spid="8912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89137"/>
                                        </p:tgtEl>
                                        <p:attrNameLst>
                                          <p:attrName>style.visibility</p:attrName>
                                        </p:attrNameLst>
                                      </p:cBhvr>
                                      <p:to>
                                        <p:strVal val="visible"/>
                                      </p:to>
                                    </p:set>
                                    <p:animEffect transition="in" filter="fade">
                                      <p:cBhvr>
                                        <p:cTn id="105" dur="500"/>
                                        <p:tgtEl>
                                          <p:spTgt spid="8913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89139"/>
                                        </p:tgtEl>
                                        <p:attrNameLst>
                                          <p:attrName>style.visibility</p:attrName>
                                        </p:attrNameLst>
                                      </p:cBhvr>
                                      <p:to>
                                        <p:strVal val="visible"/>
                                      </p:to>
                                    </p:set>
                                    <p:animEffect transition="in" filter="fade">
                                      <p:cBhvr>
                                        <p:cTn id="110" dur="500"/>
                                        <p:tgtEl>
                                          <p:spTgt spid="89139"/>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ntr" presetSubtype="0" fill="hold" nodeType="clickEffect">
                                  <p:stCondLst>
                                    <p:cond delay="0"/>
                                  </p:stCondLst>
                                  <p:childTnLst>
                                    <p:set>
                                      <p:cBhvr>
                                        <p:cTn id="114" dur="1" fill="hold">
                                          <p:stCondLst>
                                            <p:cond delay="0"/>
                                          </p:stCondLst>
                                        </p:cTn>
                                        <p:tgtEl>
                                          <p:spTgt spid="89140"/>
                                        </p:tgtEl>
                                        <p:attrNameLst>
                                          <p:attrName>style.visibility</p:attrName>
                                        </p:attrNameLst>
                                      </p:cBhvr>
                                      <p:to>
                                        <p:strVal val="visible"/>
                                      </p:to>
                                    </p:set>
                                    <p:animEffect transition="in" filter="fade">
                                      <p:cBhvr>
                                        <p:cTn id="115" dur="500"/>
                                        <p:tgtEl>
                                          <p:spTgt spid="891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9141"/>
                                        </p:tgtEl>
                                        <p:attrNameLst>
                                          <p:attrName>style.visibility</p:attrName>
                                        </p:attrNameLst>
                                      </p:cBhvr>
                                      <p:to>
                                        <p:strVal val="visible"/>
                                      </p:to>
                                    </p:set>
                                    <p:animEffect transition="in" filter="fade">
                                      <p:cBhvr>
                                        <p:cTn id="118" dur="500"/>
                                        <p:tgtEl>
                                          <p:spTgt spid="8914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ntr" presetSubtype="0" fill="hold" nodeType="clickEffect">
                                  <p:stCondLst>
                                    <p:cond delay="0"/>
                                  </p:stCondLst>
                                  <p:childTnLst>
                                    <p:set>
                                      <p:cBhvr>
                                        <p:cTn id="122" dur="1" fill="hold">
                                          <p:stCondLst>
                                            <p:cond delay="0"/>
                                          </p:stCondLst>
                                        </p:cTn>
                                        <p:tgtEl>
                                          <p:spTgt spid="89143"/>
                                        </p:tgtEl>
                                        <p:attrNameLst>
                                          <p:attrName>style.visibility</p:attrName>
                                        </p:attrNameLst>
                                      </p:cBhvr>
                                      <p:to>
                                        <p:strVal val="visible"/>
                                      </p:to>
                                    </p:set>
                                    <p:animEffect transition="in" filter="fade">
                                      <p:cBhvr>
                                        <p:cTn id="123" dur="500"/>
                                        <p:tgtEl>
                                          <p:spTgt spid="8914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89142"/>
                                        </p:tgtEl>
                                        <p:attrNameLst>
                                          <p:attrName>style.visibility</p:attrName>
                                        </p:attrNameLst>
                                      </p:cBhvr>
                                      <p:to>
                                        <p:strVal val="visible"/>
                                      </p:to>
                                    </p:set>
                                    <p:animEffect transition="in" filter="fade">
                                      <p:cBhvr>
                                        <p:cTn id="126" dur="500"/>
                                        <p:tgtEl>
                                          <p:spTgt spid="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37" grpId="0" animBg="1"/>
      <p:bldP spid="89139" grpId="0" animBg="1"/>
      <p:bldP spid="89101" grpId="0" animBg="1"/>
      <p:bldP spid="89102" grpId="0" animBg="1"/>
      <p:bldP spid="89103" grpId="0"/>
      <p:bldP spid="89104" grpId="0" animBg="1"/>
      <p:bldP spid="89105" grpId="0" animBg="1"/>
      <p:bldP spid="89106" grpId="0"/>
      <p:bldP spid="89107" grpId="0" animBg="1"/>
      <p:bldP spid="89108" grpId="0" animBg="1"/>
      <p:bldP spid="89109" grpId="0"/>
      <p:bldP spid="89110" grpId="0" animBg="1"/>
      <p:bldP spid="89111" grpId="0"/>
      <p:bldP spid="89112" grpId="0" animBg="1"/>
      <p:bldP spid="89113" grpId="0" animBg="1"/>
      <p:bldP spid="89114" grpId="0" animBg="1"/>
      <p:bldP spid="89115" grpId="0" animBg="1"/>
      <p:bldP spid="89128" grpId="0" animBg="1"/>
      <p:bldP spid="89129" grpId="0" animBg="1"/>
      <p:bldP spid="89130" grpId="0" animBg="1"/>
      <p:bldP spid="89141" grpId="0" animBg="1"/>
      <p:bldP spid="891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250825" y="4221163"/>
            <a:ext cx="8713788" cy="10080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2400"/>
              <a:t>KPD</a:t>
            </a:r>
          </a:p>
          <a:p>
            <a:r>
              <a:rPr lang="pl-PL" sz="2400"/>
              <a:t>(IDF)</a:t>
            </a:r>
            <a:endParaRPr lang="en-US" sz="2400"/>
          </a:p>
        </p:txBody>
      </p:sp>
      <p:sp>
        <p:nvSpPr>
          <p:cNvPr id="108547" name="Rectangle 3"/>
          <p:cNvSpPr>
            <a:spLocks noChangeArrowheads="1"/>
          </p:cNvSpPr>
          <p:nvPr/>
        </p:nvSpPr>
        <p:spPr bwMode="auto">
          <a:xfrm>
            <a:off x="250825" y="2924175"/>
            <a:ext cx="6985000" cy="93662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pl-PL" sz="2400"/>
              <a:t>BPD</a:t>
            </a:r>
          </a:p>
          <a:p>
            <a:r>
              <a:rPr lang="pl-PL" sz="2400"/>
              <a:t>(MDF)</a:t>
            </a:r>
            <a:endParaRPr lang="en-US" sz="2400"/>
          </a:p>
        </p:txBody>
      </p:sp>
      <p:sp>
        <p:nvSpPr>
          <p:cNvPr id="37892" name="Rectangle 4"/>
          <p:cNvSpPr>
            <a:spLocks noGrp="1" noChangeArrowheads="1"/>
          </p:cNvSpPr>
          <p:nvPr>
            <p:ph type="title"/>
          </p:nvPr>
        </p:nvSpPr>
        <p:spPr/>
        <p:txBody>
          <a:bodyPr/>
          <a:lstStyle/>
          <a:p>
            <a:pPr eaLnBrk="1" hangingPunct="1"/>
            <a:r>
              <a:rPr lang="pl-PL"/>
              <a:t>Blok budynkowy (2)</a:t>
            </a:r>
          </a:p>
        </p:txBody>
      </p:sp>
      <p:sp>
        <p:nvSpPr>
          <p:cNvPr id="108549" name="Line 5"/>
          <p:cNvSpPr>
            <a:spLocks noChangeShapeType="1"/>
          </p:cNvSpPr>
          <p:nvPr/>
        </p:nvSpPr>
        <p:spPr bwMode="auto">
          <a:xfrm flipV="1">
            <a:off x="1482725" y="4848225"/>
            <a:ext cx="503238" cy="57626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0" name="Line 6"/>
          <p:cNvSpPr>
            <a:spLocks noChangeShapeType="1"/>
          </p:cNvSpPr>
          <p:nvPr/>
        </p:nvSpPr>
        <p:spPr bwMode="auto">
          <a:xfrm flipH="1" flipV="1">
            <a:off x="2346325" y="4848225"/>
            <a:ext cx="504825" cy="576263"/>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1" name="Text Box 7"/>
          <p:cNvSpPr txBox="1">
            <a:spLocks noChangeArrowheads="1"/>
          </p:cNvSpPr>
          <p:nvPr/>
        </p:nvSpPr>
        <p:spPr bwMode="auto">
          <a:xfrm>
            <a:off x="1822450" y="53657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8552" name="Line 8"/>
          <p:cNvSpPr>
            <a:spLocks noChangeShapeType="1"/>
          </p:cNvSpPr>
          <p:nvPr/>
        </p:nvSpPr>
        <p:spPr bwMode="auto">
          <a:xfrm flipV="1">
            <a:off x="4146550" y="4862513"/>
            <a:ext cx="503238"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3" name="Line 9"/>
          <p:cNvSpPr>
            <a:spLocks noChangeShapeType="1"/>
          </p:cNvSpPr>
          <p:nvPr/>
        </p:nvSpPr>
        <p:spPr bwMode="auto">
          <a:xfrm flipH="1" flipV="1">
            <a:off x="5010150" y="4862513"/>
            <a:ext cx="504825"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4" name="Text Box 10"/>
          <p:cNvSpPr txBox="1">
            <a:spLocks noChangeArrowheads="1"/>
          </p:cNvSpPr>
          <p:nvPr/>
        </p:nvSpPr>
        <p:spPr bwMode="auto">
          <a:xfrm>
            <a:off x="4486275" y="53800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8555" name="Line 11"/>
          <p:cNvSpPr>
            <a:spLocks noChangeShapeType="1"/>
          </p:cNvSpPr>
          <p:nvPr/>
        </p:nvSpPr>
        <p:spPr bwMode="auto">
          <a:xfrm flipV="1">
            <a:off x="6732588" y="4862513"/>
            <a:ext cx="503237"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6" name="Line 12"/>
          <p:cNvSpPr>
            <a:spLocks noChangeShapeType="1"/>
          </p:cNvSpPr>
          <p:nvPr/>
        </p:nvSpPr>
        <p:spPr bwMode="auto">
          <a:xfrm flipH="1" flipV="1">
            <a:off x="7596188" y="4862513"/>
            <a:ext cx="504825" cy="5762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57" name="Text Box 13"/>
          <p:cNvSpPr txBox="1">
            <a:spLocks noChangeArrowheads="1"/>
          </p:cNvSpPr>
          <p:nvPr/>
        </p:nvSpPr>
        <p:spPr bwMode="auto">
          <a:xfrm>
            <a:off x="7072313" y="5380038"/>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pl-PL" sz="3600"/>
              <a:t>…</a:t>
            </a:r>
            <a:endParaRPr lang="en-US" sz="3600"/>
          </a:p>
        </p:txBody>
      </p:sp>
      <p:sp>
        <p:nvSpPr>
          <p:cNvPr id="108561" name="Line 17"/>
          <p:cNvSpPr>
            <a:spLocks noChangeShapeType="1"/>
          </p:cNvSpPr>
          <p:nvPr/>
        </p:nvSpPr>
        <p:spPr bwMode="auto">
          <a:xfrm flipV="1">
            <a:off x="2339975" y="3443288"/>
            <a:ext cx="720725" cy="1138237"/>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62" name="Line 18"/>
          <p:cNvSpPr>
            <a:spLocks noChangeShapeType="1"/>
          </p:cNvSpPr>
          <p:nvPr/>
        </p:nvSpPr>
        <p:spPr bwMode="auto">
          <a:xfrm flipH="1" flipV="1">
            <a:off x="3419475" y="3659188"/>
            <a:ext cx="1152525" cy="922337"/>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63" name="Line 19"/>
          <p:cNvSpPr>
            <a:spLocks noChangeShapeType="1"/>
          </p:cNvSpPr>
          <p:nvPr/>
        </p:nvSpPr>
        <p:spPr bwMode="auto">
          <a:xfrm flipH="1" flipV="1">
            <a:off x="3708400" y="3514725"/>
            <a:ext cx="3384550" cy="106680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68" name="Line 24"/>
          <p:cNvSpPr>
            <a:spLocks noChangeShapeType="1"/>
          </p:cNvSpPr>
          <p:nvPr/>
        </p:nvSpPr>
        <p:spPr bwMode="auto">
          <a:xfrm flipV="1">
            <a:off x="3563938" y="2565400"/>
            <a:ext cx="647700"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69" name="Line 25"/>
          <p:cNvSpPr>
            <a:spLocks noChangeShapeType="1"/>
          </p:cNvSpPr>
          <p:nvPr/>
        </p:nvSpPr>
        <p:spPr bwMode="auto">
          <a:xfrm flipH="1" flipV="1">
            <a:off x="2627313" y="2566988"/>
            <a:ext cx="576262"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108571"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5254625"/>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2"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5326063"/>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3"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5229225"/>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4"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6513" y="5300663"/>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5"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5326063"/>
            <a:ext cx="750888"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6"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7463" y="5373688"/>
            <a:ext cx="7508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83" name="Line 39"/>
          <p:cNvSpPr>
            <a:spLocks noChangeShapeType="1"/>
          </p:cNvSpPr>
          <p:nvPr/>
        </p:nvSpPr>
        <p:spPr bwMode="auto">
          <a:xfrm flipV="1">
            <a:off x="2484438" y="3444875"/>
            <a:ext cx="3455987" cy="1136650"/>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84" name="Line 40"/>
          <p:cNvSpPr>
            <a:spLocks noChangeShapeType="1"/>
          </p:cNvSpPr>
          <p:nvPr/>
        </p:nvSpPr>
        <p:spPr bwMode="auto">
          <a:xfrm flipV="1">
            <a:off x="5003800" y="3660775"/>
            <a:ext cx="1295400" cy="847725"/>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85" name="Line 41"/>
          <p:cNvSpPr>
            <a:spLocks noChangeShapeType="1"/>
          </p:cNvSpPr>
          <p:nvPr/>
        </p:nvSpPr>
        <p:spPr bwMode="auto">
          <a:xfrm flipH="1" flipV="1">
            <a:off x="6588125" y="3516313"/>
            <a:ext cx="647700" cy="992187"/>
          </a:xfrm>
          <a:prstGeom prst="line">
            <a:avLst/>
          </a:prstGeom>
          <a:noFill/>
          <a:ln w="57150">
            <a:solidFill>
              <a:srgbClr val="CC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87" name="Line 43"/>
          <p:cNvSpPr>
            <a:spLocks noChangeShapeType="1"/>
          </p:cNvSpPr>
          <p:nvPr/>
        </p:nvSpPr>
        <p:spPr bwMode="auto">
          <a:xfrm flipV="1">
            <a:off x="6445250" y="2565400"/>
            <a:ext cx="574675"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08588" name="Line 44"/>
          <p:cNvSpPr>
            <a:spLocks noChangeShapeType="1"/>
          </p:cNvSpPr>
          <p:nvPr/>
        </p:nvSpPr>
        <p:spPr bwMode="auto">
          <a:xfrm flipH="1" flipV="1">
            <a:off x="5508625" y="2566988"/>
            <a:ext cx="576263" cy="50165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10856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4364038"/>
            <a:ext cx="839788"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65"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3640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78"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4364038"/>
            <a:ext cx="839787"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82"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488" y="2922588"/>
            <a:ext cx="7683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586"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1213" y="2924175"/>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59</a:t>
            </a:fld>
            <a:endParaRPr lang="pl-PL"/>
          </a:p>
        </p:txBody>
      </p:sp>
    </p:spTree>
    <p:extLst>
      <p:ext uri="{BB962C8B-B14F-4D97-AF65-F5344CB8AC3E}">
        <p14:creationId xmlns:p14="http://schemas.microsoft.com/office/powerpoint/2010/main" val="1143841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8575"/>
                                        </p:tgtEl>
                                        <p:attrNameLst>
                                          <p:attrName>style.visibility</p:attrName>
                                        </p:attrNameLst>
                                      </p:cBhvr>
                                      <p:to>
                                        <p:strVal val="visible"/>
                                      </p:to>
                                    </p:set>
                                    <p:animEffect transition="in" filter="fade">
                                      <p:cBhvr>
                                        <p:cTn id="7" dur="500"/>
                                        <p:tgtEl>
                                          <p:spTgt spid="108575"/>
                                        </p:tgtEl>
                                      </p:cBhvr>
                                    </p:animEffect>
                                  </p:childTnLst>
                                </p:cTn>
                              </p:par>
                              <p:par>
                                <p:cTn id="8" presetID="10" presetClass="entr" presetSubtype="0" fill="hold" nodeType="withEffect">
                                  <p:stCondLst>
                                    <p:cond delay="0"/>
                                  </p:stCondLst>
                                  <p:childTnLst>
                                    <p:set>
                                      <p:cBhvr>
                                        <p:cTn id="9" dur="1" fill="hold">
                                          <p:stCondLst>
                                            <p:cond delay="0"/>
                                          </p:stCondLst>
                                        </p:cTn>
                                        <p:tgtEl>
                                          <p:spTgt spid="108576"/>
                                        </p:tgtEl>
                                        <p:attrNameLst>
                                          <p:attrName>style.visibility</p:attrName>
                                        </p:attrNameLst>
                                      </p:cBhvr>
                                      <p:to>
                                        <p:strVal val="visible"/>
                                      </p:to>
                                    </p:set>
                                    <p:animEffect transition="in" filter="fade">
                                      <p:cBhvr>
                                        <p:cTn id="10" dur="500"/>
                                        <p:tgtEl>
                                          <p:spTgt spid="108576"/>
                                        </p:tgtEl>
                                      </p:cBhvr>
                                    </p:animEffect>
                                  </p:childTnLst>
                                </p:cTn>
                              </p:par>
                              <p:par>
                                <p:cTn id="11" presetID="10" presetClass="entr" presetSubtype="0" fill="hold" nodeType="withEffect">
                                  <p:stCondLst>
                                    <p:cond delay="0"/>
                                  </p:stCondLst>
                                  <p:childTnLst>
                                    <p:set>
                                      <p:cBhvr>
                                        <p:cTn id="12" dur="1" fill="hold">
                                          <p:stCondLst>
                                            <p:cond delay="0"/>
                                          </p:stCondLst>
                                        </p:cTn>
                                        <p:tgtEl>
                                          <p:spTgt spid="108574"/>
                                        </p:tgtEl>
                                        <p:attrNameLst>
                                          <p:attrName>style.visibility</p:attrName>
                                        </p:attrNameLst>
                                      </p:cBhvr>
                                      <p:to>
                                        <p:strVal val="visible"/>
                                      </p:to>
                                    </p:set>
                                    <p:animEffect transition="in" filter="fade">
                                      <p:cBhvr>
                                        <p:cTn id="13" dur="500"/>
                                        <p:tgtEl>
                                          <p:spTgt spid="108574"/>
                                        </p:tgtEl>
                                      </p:cBhvr>
                                    </p:animEffect>
                                  </p:childTnLst>
                                </p:cTn>
                              </p:par>
                              <p:par>
                                <p:cTn id="14" presetID="10" presetClass="entr" presetSubtype="0" fill="hold" nodeType="withEffect">
                                  <p:stCondLst>
                                    <p:cond delay="0"/>
                                  </p:stCondLst>
                                  <p:childTnLst>
                                    <p:set>
                                      <p:cBhvr>
                                        <p:cTn id="15" dur="1" fill="hold">
                                          <p:stCondLst>
                                            <p:cond delay="0"/>
                                          </p:stCondLst>
                                        </p:cTn>
                                        <p:tgtEl>
                                          <p:spTgt spid="108573"/>
                                        </p:tgtEl>
                                        <p:attrNameLst>
                                          <p:attrName>style.visibility</p:attrName>
                                        </p:attrNameLst>
                                      </p:cBhvr>
                                      <p:to>
                                        <p:strVal val="visible"/>
                                      </p:to>
                                    </p:set>
                                    <p:animEffect transition="in" filter="fade">
                                      <p:cBhvr>
                                        <p:cTn id="16" dur="500"/>
                                        <p:tgtEl>
                                          <p:spTgt spid="108573"/>
                                        </p:tgtEl>
                                      </p:cBhvr>
                                    </p:animEffect>
                                  </p:childTnLst>
                                </p:cTn>
                              </p:par>
                              <p:par>
                                <p:cTn id="17" presetID="10" presetClass="entr" presetSubtype="0" fill="hold" nodeType="withEffect">
                                  <p:stCondLst>
                                    <p:cond delay="0"/>
                                  </p:stCondLst>
                                  <p:childTnLst>
                                    <p:set>
                                      <p:cBhvr>
                                        <p:cTn id="18" dur="1" fill="hold">
                                          <p:stCondLst>
                                            <p:cond delay="0"/>
                                          </p:stCondLst>
                                        </p:cTn>
                                        <p:tgtEl>
                                          <p:spTgt spid="108572"/>
                                        </p:tgtEl>
                                        <p:attrNameLst>
                                          <p:attrName>style.visibility</p:attrName>
                                        </p:attrNameLst>
                                      </p:cBhvr>
                                      <p:to>
                                        <p:strVal val="visible"/>
                                      </p:to>
                                    </p:set>
                                    <p:animEffect transition="in" filter="fade">
                                      <p:cBhvr>
                                        <p:cTn id="19" dur="500"/>
                                        <p:tgtEl>
                                          <p:spTgt spid="108572"/>
                                        </p:tgtEl>
                                      </p:cBhvr>
                                    </p:animEffect>
                                  </p:childTnLst>
                                </p:cTn>
                              </p:par>
                              <p:par>
                                <p:cTn id="20" presetID="10" presetClass="entr" presetSubtype="0" fill="hold" nodeType="withEffect">
                                  <p:stCondLst>
                                    <p:cond delay="0"/>
                                  </p:stCondLst>
                                  <p:childTnLst>
                                    <p:set>
                                      <p:cBhvr>
                                        <p:cTn id="21" dur="1" fill="hold">
                                          <p:stCondLst>
                                            <p:cond delay="0"/>
                                          </p:stCondLst>
                                        </p:cTn>
                                        <p:tgtEl>
                                          <p:spTgt spid="108571"/>
                                        </p:tgtEl>
                                        <p:attrNameLst>
                                          <p:attrName>style.visibility</p:attrName>
                                        </p:attrNameLst>
                                      </p:cBhvr>
                                      <p:to>
                                        <p:strVal val="visible"/>
                                      </p:to>
                                    </p:set>
                                    <p:animEffect transition="in" filter="fade">
                                      <p:cBhvr>
                                        <p:cTn id="22" dur="500"/>
                                        <p:tgtEl>
                                          <p:spTgt spid="10857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551"/>
                                        </p:tgtEl>
                                        <p:attrNameLst>
                                          <p:attrName>style.visibility</p:attrName>
                                        </p:attrNameLst>
                                      </p:cBhvr>
                                      <p:to>
                                        <p:strVal val="visible"/>
                                      </p:to>
                                    </p:set>
                                    <p:animEffect transition="in" filter="fade">
                                      <p:cBhvr>
                                        <p:cTn id="25" dur="500"/>
                                        <p:tgtEl>
                                          <p:spTgt spid="10855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8554"/>
                                        </p:tgtEl>
                                        <p:attrNameLst>
                                          <p:attrName>style.visibility</p:attrName>
                                        </p:attrNameLst>
                                      </p:cBhvr>
                                      <p:to>
                                        <p:strVal val="visible"/>
                                      </p:to>
                                    </p:set>
                                    <p:animEffect transition="in" filter="fade">
                                      <p:cBhvr>
                                        <p:cTn id="28" dur="500"/>
                                        <p:tgtEl>
                                          <p:spTgt spid="1085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8557"/>
                                        </p:tgtEl>
                                        <p:attrNameLst>
                                          <p:attrName>style.visibility</p:attrName>
                                        </p:attrNameLst>
                                      </p:cBhvr>
                                      <p:to>
                                        <p:strVal val="visible"/>
                                      </p:to>
                                    </p:set>
                                    <p:animEffect transition="in" filter="fade">
                                      <p:cBhvr>
                                        <p:cTn id="31" dur="500"/>
                                        <p:tgtEl>
                                          <p:spTgt spid="10855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8549"/>
                                        </p:tgtEl>
                                        <p:attrNameLst>
                                          <p:attrName>style.visibility</p:attrName>
                                        </p:attrNameLst>
                                      </p:cBhvr>
                                      <p:to>
                                        <p:strVal val="visible"/>
                                      </p:to>
                                    </p:set>
                                    <p:animEffect transition="in" filter="fade">
                                      <p:cBhvr>
                                        <p:cTn id="34" dur="500"/>
                                        <p:tgtEl>
                                          <p:spTgt spid="1085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8550"/>
                                        </p:tgtEl>
                                        <p:attrNameLst>
                                          <p:attrName>style.visibility</p:attrName>
                                        </p:attrNameLst>
                                      </p:cBhvr>
                                      <p:to>
                                        <p:strVal val="visible"/>
                                      </p:to>
                                    </p:set>
                                    <p:animEffect transition="in" filter="fade">
                                      <p:cBhvr>
                                        <p:cTn id="37" dur="500"/>
                                        <p:tgtEl>
                                          <p:spTgt spid="1085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8552"/>
                                        </p:tgtEl>
                                        <p:attrNameLst>
                                          <p:attrName>style.visibility</p:attrName>
                                        </p:attrNameLst>
                                      </p:cBhvr>
                                      <p:to>
                                        <p:strVal val="visible"/>
                                      </p:to>
                                    </p:set>
                                    <p:animEffect transition="in" filter="fade">
                                      <p:cBhvr>
                                        <p:cTn id="40" dur="500"/>
                                        <p:tgtEl>
                                          <p:spTgt spid="1085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8553"/>
                                        </p:tgtEl>
                                        <p:attrNameLst>
                                          <p:attrName>style.visibility</p:attrName>
                                        </p:attrNameLst>
                                      </p:cBhvr>
                                      <p:to>
                                        <p:strVal val="visible"/>
                                      </p:to>
                                    </p:set>
                                    <p:animEffect transition="in" filter="fade">
                                      <p:cBhvr>
                                        <p:cTn id="43" dur="500"/>
                                        <p:tgtEl>
                                          <p:spTgt spid="1085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8555"/>
                                        </p:tgtEl>
                                        <p:attrNameLst>
                                          <p:attrName>style.visibility</p:attrName>
                                        </p:attrNameLst>
                                      </p:cBhvr>
                                      <p:to>
                                        <p:strVal val="visible"/>
                                      </p:to>
                                    </p:set>
                                    <p:animEffect transition="in" filter="fade">
                                      <p:cBhvr>
                                        <p:cTn id="46" dur="500"/>
                                        <p:tgtEl>
                                          <p:spTgt spid="1085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8556"/>
                                        </p:tgtEl>
                                        <p:attrNameLst>
                                          <p:attrName>style.visibility</p:attrName>
                                        </p:attrNameLst>
                                      </p:cBhvr>
                                      <p:to>
                                        <p:strVal val="visible"/>
                                      </p:to>
                                    </p:set>
                                    <p:animEffect transition="in" filter="fade">
                                      <p:cBhvr>
                                        <p:cTn id="49" dur="500"/>
                                        <p:tgtEl>
                                          <p:spTgt spid="108556"/>
                                        </p:tgtEl>
                                      </p:cBhvr>
                                    </p:animEffect>
                                  </p:childTnLst>
                                </p:cTn>
                              </p:par>
                              <p:par>
                                <p:cTn id="50" presetID="10" presetClass="entr" presetSubtype="0" fill="hold" nodeType="withEffect">
                                  <p:stCondLst>
                                    <p:cond delay="0"/>
                                  </p:stCondLst>
                                  <p:childTnLst>
                                    <p:set>
                                      <p:cBhvr>
                                        <p:cTn id="51" dur="1" fill="hold">
                                          <p:stCondLst>
                                            <p:cond delay="0"/>
                                          </p:stCondLst>
                                        </p:cTn>
                                        <p:tgtEl>
                                          <p:spTgt spid="108564"/>
                                        </p:tgtEl>
                                        <p:attrNameLst>
                                          <p:attrName>style.visibility</p:attrName>
                                        </p:attrNameLst>
                                      </p:cBhvr>
                                      <p:to>
                                        <p:strVal val="visible"/>
                                      </p:to>
                                    </p:set>
                                    <p:animEffect transition="in" filter="fade">
                                      <p:cBhvr>
                                        <p:cTn id="52" dur="500"/>
                                        <p:tgtEl>
                                          <p:spTgt spid="108564"/>
                                        </p:tgtEl>
                                      </p:cBhvr>
                                    </p:animEffect>
                                  </p:childTnLst>
                                </p:cTn>
                              </p:par>
                              <p:par>
                                <p:cTn id="53" presetID="10" presetClass="entr" presetSubtype="0" fill="hold" nodeType="withEffect">
                                  <p:stCondLst>
                                    <p:cond delay="0"/>
                                  </p:stCondLst>
                                  <p:childTnLst>
                                    <p:set>
                                      <p:cBhvr>
                                        <p:cTn id="54" dur="1" fill="hold">
                                          <p:stCondLst>
                                            <p:cond delay="0"/>
                                          </p:stCondLst>
                                        </p:cTn>
                                        <p:tgtEl>
                                          <p:spTgt spid="108565"/>
                                        </p:tgtEl>
                                        <p:attrNameLst>
                                          <p:attrName>style.visibility</p:attrName>
                                        </p:attrNameLst>
                                      </p:cBhvr>
                                      <p:to>
                                        <p:strVal val="visible"/>
                                      </p:to>
                                    </p:set>
                                    <p:animEffect transition="in" filter="fade">
                                      <p:cBhvr>
                                        <p:cTn id="55" dur="500"/>
                                        <p:tgtEl>
                                          <p:spTgt spid="108565"/>
                                        </p:tgtEl>
                                      </p:cBhvr>
                                    </p:animEffect>
                                  </p:childTnLst>
                                </p:cTn>
                              </p:par>
                              <p:par>
                                <p:cTn id="56" presetID="10" presetClass="entr" presetSubtype="0" fill="hold" nodeType="withEffect">
                                  <p:stCondLst>
                                    <p:cond delay="0"/>
                                  </p:stCondLst>
                                  <p:childTnLst>
                                    <p:set>
                                      <p:cBhvr>
                                        <p:cTn id="57" dur="1" fill="hold">
                                          <p:stCondLst>
                                            <p:cond delay="0"/>
                                          </p:stCondLst>
                                        </p:cTn>
                                        <p:tgtEl>
                                          <p:spTgt spid="108578"/>
                                        </p:tgtEl>
                                        <p:attrNameLst>
                                          <p:attrName>style.visibility</p:attrName>
                                        </p:attrNameLst>
                                      </p:cBhvr>
                                      <p:to>
                                        <p:strVal val="visible"/>
                                      </p:to>
                                    </p:set>
                                    <p:animEffect transition="in" filter="fade">
                                      <p:cBhvr>
                                        <p:cTn id="58" dur="500"/>
                                        <p:tgtEl>
                                          <p:spTgt spid="10857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8561"/>
                                        </p:tgtEl>
                                        <p:attrNameLst>
                                          <p:attrName>style.visibility</p:attrName>
                                        </p:attrNameLst>
                                      </p:cBhvr>
                                      <p:to>
                                        <p:strVal val="visible"/>
                                      </p:to>
                                    </p:set>
                                    <p:animEffect transition="in" filter="fade">
                                      <p:cBhvr>
                                        <p:cTn id="61" dur="500"/>
                                        <p:tgtEl>
                                          <p:spTgt spid="1085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8562"/>
                                        </p:tgtEl>
                                        <p:attrNameLst>
                                          <p:attrName>style.visibility</p:attrName>
                                        </p:attrNameLst>
                                      </p:cBhvr>
                                      <p:to>
                                        <p:strVal val="visible"/>
                                      </p:to>
                                    </p:set>
                                    <p:animEffect transition="in" filter="fade">
                                      <p:cBhvr>
                                        <p:cTn id="64" dur="500"/>
                                        <p:tgtEl>
                                          <p:spTgt spid="1085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8563"/>
                                        </p:tgtEl>
                                        <p:attrNameLst>
                                          <p:attrName>style.visibility</p:attrName>
                                        </p:attrNameLst>
                                      </p:cBhvr>
                                      <p:to>
                                        <p:strVal val="visible"/>
                                      </p:to>
                                    </p:set>
                                    <p:animEffect transition="in" filter="fade">
                                      <p:cBhvr>
                                        <p:cTn id="67" dur="500"/>
                                        <p:tgtEl>
                                          <p:spTgt spid="108563"/>
                                        </p:tgtEl>
                                      </p:cBhvr>
                                    </p:animEffect>
                                  </p:childTnLst>
                                </p:cTn>
                              </p:par>
                              <p:par>
                                <p:cTn id="68" presetID="10" presetClass="entr" presetSubtype="0" fill="hold" nodeType="withEffect">
                                  <p:stCondLst>
                                    <p:cond delay="0"/>
                                  </p:stCondLst>
                                  <p:childTnLst>
                                    <p:set>
                                      <p:cBhvr>
                                        <p:cTn id="69" dur="1" fill="hold">
                                          <p:stCondLst>
                                            <p:cond delay="0"/>
                                          </p:stCondLst>
                                        </p:cTn>
                                        <p:tgtEl>
                                          <p:spTgt spid="108582"/>
                                        </p:tgtEl>
                                        <p:attrNameLst>
                                          <p:attrName>style.visibility</p:attrName>
                                        </p:attrNameLst>
                                      </p:cBhvr>
                                      <p:to>
                                        <p:strVal val="visible"/>
                                      </p:to>
                                    </p:set>
                                    <p:animEffect transition="in" filter="fade">
                                      <p:cBhvr>
                                        <p:cTn id="70" dur="500"/>
                                        <p:tgtEl>
                                          <p:spTgt spid="10858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8568"/>
                                        </p:tgtEl>
                                        <p:attrNameLst>
                                          <p:attrName>style.visibility</p:attrName>
                                        </p:attrNameLst>
                                      </p:cBhvr>
                                      <p:to>
                                        <p:strVal val="visible"/>
                                      </p:to>
                                    </p:set>
                                    <p:animEffect transition="in" filter="fade">
                                      <p:cBhvr>
                                        <p:cTn id="73" dur="500"/>
                                        <p:tgtEl>
                                          <p:spTgt spid="10856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8569"/>
                                        </p:tgtEl>
                                        <p:attrNameLst>
                                          <p:attrName>style.visibility</p:attrName>
                                        </p:attrNameLst>
                                      </p:cBhvr>
                                      <p:to>
                                        <p:strVal val="visible"/>
                                      </p:to>
                                    </p:set>
                                    <p:animEffect transition="in" filter="fade">
                                      <p:cBhvr>
                                        <p:cTn id="76" dur="500"/>
                                        <p:tgtEl>
                                          <p:spTgt spid="10856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8546"/>
                                        </p:tgtEl>
                                        <p:attrNameLst>
                                          <p:attrName>style.visibility</p:attrName>
                                        </p:attrNameLst>
                                      </p:cBhvr>
                                      <p:to>
                                        <p:strVal val="visible"/>
                                      </p:to>
                                    </p:set>
                                    <p:animEffect transition="in" filter="fade">
                                      <p:cBhvr>
                                        <p:cTn id="79" dur="500"/>
                                        <p:tgtEl>
                                          <p:spTgt spid="10854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8547"/>
                                        </p:tgtEl>
                                        <p:attrNameLst>
                                          <p:attrName>style.visibility</p:attrName>
                                        </p:attrNameLst>
                                      </p:cBhvr>
                                      <p:to>
                                        <p:strVal val="visible"/>
                                      </p:to>
                                    </p:set>
                                    <p:animEffect transition="in" filter="fade">
                                      <p:cBhvr>
                                        <p:cTn id="82" dur="500"/>
                                        <p:tgtEl>
                                          <p:spTgt spid="10854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08583"/>
                                        </p:tgtEl>
                                        <p:attrNameLst>
                                          <p:attrName>style.visibility</p:attrName>
                                        </p:attrNameLst>
                                      </p:cBhvr>
                                      <p:to>
                                        <p:strVal val="visible"/>
                                      </p:to>
                                    </p:set>
                                    <p:animEffect transition="in" filter="fade">
                                      <p:cBhvr>
                                        <p:cTn id="87" dur="500"/>
                                        <p:tgtEl>
                                          <p:spTgt spid="10858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8584"/>
                                        </p:tgtEl>
                                        <p:attrNameLst>
                                          <p:attrName>style.visibility</p:attrName>
                                        </p:attrNameLst>
                                      </p:cBhvr>
                                      <p:to>
                                        <p:strVal val="visible"/>
                                      </p:to>
                                    </p:set>
                                    <p:animEffect transition="in" filter="fade">
                                      <p:cBhvr>
                                        <p:cTn id="90" dur="500"/>
                                        <p:tgtEl>
                                          <p:spTgt spid="10858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585"/>
                                        </p:tgtEl>
                                        <p:attrNameLst>
                                          <p:attrName>style.visibility</p:attrName>
                                        </p:attrNameLst>
                                      </p:cBhvr>
                                      <p:to>
                                        <p:strVal val="visible"/>
                                      </p:to>
                                    </p:set>
                                    <p:animEffect transition="in" filter="fade">
                                      <p:cBhvr>
                                        <p:cTn id="93" dur="500"/>
                                        <p:tgtEl>
                                          <p:spTgt spid="108585"/>
                                        </p:tgtEl>
                                      </p:cBhvr>
                                    </p:animEffect>
                                  </p:childTnLst>
                                </p:cTn>
                              </p:par>
                              <p:par>
                                <p:cTn id="94" presetID="10" presetClass="entr" presetSubtype="0" fill="hold" nodeType="withEffect">
                                  <p:stCondLst>
                                    <p:cond delay="0"/>
                                  </p:stCondLst>
                                  <p:childTnLst>
                                    <p:set>
                                      <p:cBhvr>
                                        <p:cTn id="95" dur="1" fill="hold">
                                          <p:stCondLst>
                                            <p:cond delay="0"/>
                                          </p:stCondLst>
                                        </p:cTn>
                                        <p:tgtEl>
                                          <p:spTgt spid="108586"/>
                                        </p:tgtEl>
                                        <p:attrNameLst>
                                          <p:attrName>style.visibility</p:attrName>
                                        </p:attrNameLst>
                                      </p:cBhvr>
                                      <p:to>
                                        <p:strVal val="visible"/>
                                      </p:to>
                                    </p:set>
                                    <p:animEffect transition="in" filter="fade">
                                      <p:cBhvr>
                                        <p:cTn id="96" dur="500"/>
                                        <p:tgtEl>
                                          <p:spTgt spid="10858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8587"/>
                                        </p:tgtEl>
                                        <p:attrNameLst>
                                          <p:attrName>style.visibility</p:attrName>
                                        </p:attrNameLst>
                                      </p:cBhvr>
                                      <p:to>
                                        <p:strVal val="visible"/>
                                      </p:to>
                                    </p:set>
                                    <p:animEffect transition="in" filter="fade">
                                      <p:cBhvr>
                                        <p:cTn id="99" dur="500"/>
                                        <p:tgtEl>
                                          <p:spTgt spid="10858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8588"/>
                                        </p:tgtEl>
                                        <p:attrNameLst>
                                          <p:attrName>style.visibility</p:attrName>
                                        </p:attrNameLst>
                                      </p:cBhvr>
                                      <p:to>
                                        <p:strVal val="visible"/>
                                      </p:to>
                                    </p:set>
                                    <p:animEffect transition="in" filter="fade">
                                      <p:cBhvr>
                                        <p:cTn id="102" dur="500"/>
                                        <p:tgtEl>
                                          <p:spTgt spid="108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47" grpId="0" animBg="1"/>
      <p:bldP spid="108549" grpId="0" animBg="1"/>
      <p:bldP spid="108550" grpId="0" animBg="1"/>
      <p:bldP spid="108551" grpId="0"/>
      <p:bldP spid="108552" grpId="0" animBg="1"/>
      <p:bldP spid="108553" grpId="0" animBg="1"/>
      <p:bldP spid="108554" grpId="0"/>
      <p:bldP spid="108555" grpId="0" animBg="1"/>
      <p:bldP spid="108556" grpId="0" animBg="1"/>
      <p:bldP spid="108557" grpId="0"/>
      <p:bldP spid="108561" grpId="0" animBg="1"/>
      <p:bldP spid="108562" grpId="0" animBg="1"/>
      <p:bldP spid="108563" grpId="0" animBg="1"/>
      <p:bldP spid="108568" grpId="0" animBg="1"/>
      <p:bldP spid="108569" grpId="0" animBg="1"/>
      <p:bldP spid="108583" grpId="0" animBg="1"/>
      <p:bldP spid="108584" grpId="0" animBg="1"/>
      <p:bldP spid="108585" grpId="0" animBg="1"/>
      <p:bldP spid="108587" grpId="0" animBg="1"/>
      <p:bldP spid="1085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pl-PL"/>
              <a:t>Dobry projekt sieci LAN (3)</a:t>
            </a:r>
          </a:p>
        </p:txBody>
      </p:sp>
      <p:sp>
        <p:nvSpPr>
          <p:cNvPr id="15363" name="Rectangle 3"/>
          <p:cNvSpPr>
            <a:spLocks noGrp="1" noChangeArrowheads="1"/>
          </p:cNvSpPr>
          <p:nvPr>
            <p:ph type="body" idx="1"/>
          </p:nvPr>
        </p:nvSpPr>
        <p:spPr/>
        <p:txBody>
          <a:bodyPr/>
          <a:lstStyle/>
          <a:p>
            <a:pPr eaLnBrk="1" hangingPunct="1"/>
            <a:r>
              <a:rPr lang="pl-PL" sz="2400" b="1" dirty="0"/>
              <a:t>Możliwość zarządzania</a:t>
            </a:r>
            <a:r>
              <a:rPr lang="pl-PL" sz="2400" dirty="0"/>
              <a:t> – sieć LAN powinna być zaprojektowana tak, aby ułatwiać zarządzanie i nadzór sieci, co umożliwia niezawodne i stałe działanie sieci</a:t>
            </a:r>
          </a:p>
          <a:p>
            <a:pPr eaLnBrk="1" hangingPunct="1"/>
            <a:r>
              <a:rPr lang="pl-PL" sz="2400" b="1" dirty="0"/>
              <a:t>Dokładność</a:t>
            </a:r>
            <a:r>
              <a:rPr lang="pl-PL" sz="2400" dirty="0"/>
              <a:t> – projekt sieci LAN musi być bardzo dokładnie udokumentowany, nie może być różnic między dokumentacją, a wykonaną siecią; każda kolejna zmiana w sieci powinna być odnotowywana w dokumentacji</a:t>
            </a:r>
          </a:p>
        </p:txBody>
      </p:sp>
      <p:pic>
        <p:nvPicPr>
          <p:cNvPr id="5122" name="Picture 2" descr="D:\Dydaktyka\WYKLADY\LSK\Trzebnic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6274" y="4005064"/>
            <a:ext cx="4862058"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6</a:t>
            </a:fld>
            <a:endParaRPr lang="pl-PL"/>
          </a:p>
        </p:txBody>
      </p:sp>
    </p:spTree>
    <p:extLst>
      <p:ext uri="{BB962C8B-B14F-4D97-AF65-F5344CB8AC3E}">
        <p14:creationId xmlns:p14="http://schemas.microsoft.com/office/powerpoint/2010/main" val="1050306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500"/>
                                        <p:tgtEl>
                                          <p:spTgt spid="1536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fade">
                                      <p:cBhvr>
                                        <p:cTn id="1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pl-PL"/>
              <a:t>Blok budynkowy (3)</a:t>
            </a:r>
          </a:p>
        </p:txBody>
      </p:sp>
      <p:sp>
        <p:nvSpPr>
          <p:cNvPr id="38915" name="Rectangle 3"/>
          <p:cNvSpPr>
            <a:spLocks noGrp="1" noChangeArrowheads="1"/>
          </p:cNvSpPr>
          <p:nvPr>
            <p:ph type="body" idx="1"/>
          </p:nvPr>
        </p:nvSpPr>
        <p:spPr>
          <a:xfrm>
            <a:off x="457200" y="1600200"/>
            <a:ext cx="8229600" cy="5068888"/>
          </a:xfrm>
        </p:spPr>
        <p:txBody>
          <a:bodyPr/>
          <a:lstStyle/>
          <a:p>
            <a:pPr eaLnBrk="1" hangingPunct="1"/>
            <a:r>
              <a:rPr lang="pl-PL" sz="2400"/>
              <a:t>W </a:t>
            </a:r>
            <a:r>
              <a:rPr lang="pl-PL" sz="2400" b="1"/>
              <a:t>KPD</a:t>
            </a:r>
            <a:r>
              <a:rPr lang="pl-PL" sz="2400"/>
              <a:t> (kondygnacyjny punkt dystrybucyjny) używane są </a:t>
            </a:r>
            <a:r>
              <a:rPr lang="pl-PL" sz="2400" b="1"/>
              <a:t>przełączniki warstwy 2</a:t>
            </a:r>
            <a:r>
              <a:rPr lang="pl-PL" sz="2400"/>
              <a:t>, które zapewniają dedykowane łącze stacjom końcowym</a:t>
            </a:r>
          </a:p>
          <a:p>
            <a:pPr eaLnBrk="1" hangingPunct="1"/>
            <a:r>
              <a:rPr lang="pl-PL" sz="2400"/>
              <a:t>W </a:t>
            </a:r>
            <a:r>
              <a:rPr lang="pl-PL" sz="2400" b="1"/>
              <a:t>BPD</a:t>
            </a:r>
            <a:r>
              <a:rPr lang="pl-PL" sz="2400"/>
              <a:t> (budynkowy punkt dystrybucyjny) używane są zazwyczaj </a:t>
            </a:r>
            <a:r>
              <a:rPr lang="pl-PL" sz="2400" b="1"/>
              <a:t>przełączniki warstwy 3</a:t>
            </a:r>
          </a:p>
          <a:p>
            <a:pPr eaLnBrk="1" hangingPunct="1"/>
            <a:r>
              <a:rPr lang="pl-PL" sz="2400"/>
              <a:t>Przełączniki w BPD są </a:t>
            </a:r>
            <a:r>
              <a:rPr lang="pl-PL" sz="2400" b="1"/>
              <a:t>centralnym punktem</a:t>
            </a:r>
            <a:r>
              <a:rPr lang="pl-PL" sz="2400"/>
              <a:t> połączeń dla wszystkich przełączników w BPD</a:t>
            </a:r>
          </a:p>
          <a:p>
            <a:pPr eaLnBrk="1" hangingPunct="1"/>
            <a:r>
              <a:rPr lang="pl-PL" sz="2400" b="1"/>
              <a:t>Urządzenie warstwy 3</a:t>
            </a:r>
            <a:r>
              <a:rPr lang="pl-PL" sz="2400"/>
              <a:t> w BPD </a:t>
            </a:r>
            <a:r>
              <a:rPr lang="pl-PL" sz="2400" b="1"/>
              <a:t>chronią</a:t>
            </a:r>
            <a:r>
              <a:rPr lang="pl-PL" sz="2400"/>
              <a:t> blok budynkowy przed ewentualnymi uszkodzeniami w innych częściach sieci, np. sztormy broadcast</a:t>
            </a:r>
          </a:p>
          <a:p>
            <a:pPr eaLnBrk="1" hangingPunct="1"/>
            <a:r>
              <a:rPr lang="pl-PL" sz="2400"/>
              <a:t>W celu podniesienia </a:t>
            </a:r>
            <a:r>
              <a:rPr lang="pl-PL" sz="2400" b="1"/>
              <a:t>niezawodności</a:t>
            </a:r>
            <a:r>
              <a:rPr lang="pl-PL" sz="2400"/>
              <a:t> sieci stosuje się </a:t>
            </a:r>
            <a:r>
              <a:rPr lang="pl-PL" sz="2400" b="1"/>
              <a:t>nadmiarowe</a:t>
            </a:r>
            <a:r>
              <a:rPr lang="pl-PL" sz="2400"/>
              <a:t> (redundancyjne) urządzenia i połączenia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60</a:t>
            </a:fld>
            <a:endParaRPr lang="pl-PL"/>
          </a:p>
        </p:txBody>
      </p:sp>
    </p:spTree>
    <p:extLst>
      <p:ext uri="{BB962C8B-B14F-4D97-AF65-F5344CB8AC3E}">
        <p14:creationId xmlns:p14="http://schemas.microsoft.com/office/powerpoint/2010/main" val="3423187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94" name="Rectangle 46"/>
          <p:cNvSpPr>
            <a:spLocks noChangeArrowheads="1"/>
          </p:cNvSpPr>
          <p:nvPr/>
        </p:nvSpPr>
        <p:spPr bwMode="auto">
          <a:xfrm>
            <a:off x="2627313" y="3284538"/>
            <a:ext cx="3384550" cy="2952750"/>
          </a:xfrm>
          <a:prstGeom prst="rect">
            <a:avLst/>
          </a:prstGeom>
          <a:solidFill>
            <a:schemeClr val="accent2">
              <a:lumMod val="40000"/>
              <a:lumOff val="60000"/>
            </a:schemeClr>
          </a:solidFill>
          <a:ln w="9525">
            <a:noFill/>
            <a:miter lim="800000"/>
            <a:headEnd/>
            <a:tailEnd/>
          </a:ln>
          <a:effectLst/>
          <a:extLst/>
        </p:spPr>
        <p:txBody>
          <a:bodyPr wrap="none" anchor="ctr"/>
          <a:lstStyle/>
          <a:p>
            <a:pPr algn="ctr"/>
            <a:r>
              <a:rPr lang="pl-PL" sz="2400" b="1"/>
              <a:t>CPD</a:t>
            </a:r>
          </a:p>
          <a:p>
            <a:pPr algn="ctr"/>
            <a:endParaRPr lang="en-US" sz="2400" b="1"/>
          </a:p>
        </p:txBody>
      </p:sp>
      <p:sp>
        <p:nvSpPr>
          <p:cNvPr id="39939" name="Rectangle 2"/>
          <p:cNvSpPr>
            <a:spLocks noGrp="1" noChangeArrowheads="1"/>
          </p:cNvSpPr>
          <p:nvPr>
            <p:ph type="title"/>
          </p:nvPr>
        </p:nvSpPr>
        <p:spPr>
          <a:xfrm>
            <a:off x="457200" y="-17463"/>
            <a:ext cx="8229600" cy="1143001"/>
          </a:xfrm>
        </p:spPr>
        <p:txBody>
          <a:bodyPr/>
          <a:lstStyle/>
          <a:p>
            <a:pPr eaLnBrk="1" hangingPunct="1"/>
            <a:r>
              <a:rPr lang="pl-PL"/>
              <a:t>Rdzeń sieciowy (1)</a:t>
            </a:r>
          </a:p>
        </p:txBody>
      </p:sp>
      <p:sp>
        <p:nvSpPr>
          <p:cNvPr id="53257" name="Line 9"/>
          <p:cNvSpPr>
            <a:spLocks noChangeShapeType="1"/>
          </p:cNvSpPr>
          <p:nvPr/>
        </p:nvSpPr>
        <p:spPr bwMode="auto">
          <a:xfrm>
            <a:off x="2771775" y="2565400"/>
            <a:ext cx="358775" cy="10080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58" name="Line 10"/>
          <p:cNvSpPr>
            <a:spLocks noChangeShapeType="1"/>
          </p:cNvSpPr>
          <p:nvPr/>
        </p:nvSpPr>
        <p:spPr bwMode="auto">
          <a:xfrm>
            <a:off x="3636963" y="2565400"/>
            <a:ext cx="1511300" cy="1150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61" name="Line 13"/>
          <p:cNvSpPr>
            <a:spLocks noChangeShapeType="1"/>
          </p:cNvSpPr>
          <p:nvPr/>
        </p:nvSpPr>
        <p:spPr bwMode="auto">
          <a:xfrm flipH="1">
            <a:off x="5651500" y="4005263"/>
            <a:ext cx="10795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62" name="Line 14"/>
          <p:cNvSpPr>
            <a:spLocks noChangeShapeType="1"/>
          </p:cNvSpPr>
          <p:nvPr/>
        </p:nvSpPr>
        <p:spPr bwMode="auto">
          <a:xfrm flipH="1">
            <a:off x="5651500" y="4076700"/>
            <a:ext cx="1079500" cy="15128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1" name="Line 33"/>
          <p:cNvSpPr>
            <a:spLocks noChangeShapeType="1"/>
          </p:cNvSpPr>
          <p:nvPr/>
        </p:nvSpPr>
        <p:spPr bwMode="auto">
          <a:xfrm flipH="1">
            <a:off x="5364163" y="4221163"/>
            <a:ext cx="0" cy="10080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2" name="Line 34"/>
          <p:cNvSpPr>
            <a:spLocks noChangeShapeType="1"/>
          </p:cNvSpPr>
          <p:nvPr/>
        </p:nvSpPr>
        <p:spPr bwMode="auto">
          <a:xfrm flipH="1">
            <a:off x="3059113" y="4221163"/>
            <a:ext cx="0" cy="1008062"/>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3" name="Line 35"/>
          <p:cNvSpPr>
            <a:spLocks noChangeShapeType="1"/>
          </p:cNvSpPr>
          <p:nvPr/>
        </p:nvSpPr>
        <p:spPr bwMode="auto">
          <a:xfrm>
            <a:off x="3419475" y="4005263"/>
            <a:ext cx="158432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4" name="Line 36"/>
          <p:cNvSpPr>
            <a:spLocks noChangeShapeType="1"/>
          </p:cNvSpPr>
          <p:nvPr/>
        </p:nvSpPr>
        <p:spPr bwMode="auto">
          <a:xfrm>
            <a:off x="3348038" y="5661025"/>
            <a:ext cx="165576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5" name="Line 37"/>
          <p:cNvSpPr>
            <a:spLocks noChangeShapeType="1"/>
          </p:cNvSpPr>
          <p:nvPr/>
        </p:nvSpPr>
        <p:spPr bwMode="auto">
          <a:xfrm flipH="1">
            <a:off x="3203575" y="2565400"/>
            <a:ext cx="2087563" cy="10080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6" name="Line 38"/>
          <p:cNvSpPr>
            <a:spLocks noChangeShapeType="1"/>
          </p:cNvSpPr>
          <p:nvPr/>
        </p:nvSpPr>
        <p:spPr bwMode="auto">
          <a:xfrm flipH="1">
            <a:off x="5435600" y="2565400"/>
            <a:ext cx="647700" cy="10080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53" name="Rectangle 5"/>
          <p:cNvSpPr>
            <a:spLocks noChangeArrowheads="1"/>
          </p:cNvSpPr>
          <p:nvPr/>
        </p:nvSpPr>
        <p:spPr bwMode="auto">
          <a:xfrm>
            <a:off x="2195513" y="1844675"/>
            <a:ext cx="1728787" cy="792163"/>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1</a:t>
            </a:r>
            <a:endParaRPr lang="en-US" sz="1600" b="1"/>
          </a:p>
        </p:txBody>
      </p:sp>
      <p:sp>
        <p:nvSpPr>
          <p:cNvPr id="53254" name="Rectangle 6"/>
          <p:cNvSpPr>
            <a:spLocks noChangeArrowheads="1"/>
          </p:cNvSpPr>
          <p:nvPr/>
        </p:nvSpPr>
        <p:spPr bwMode="auto">
          <a:xfrm>
            <a:off x="4859338" y="1844675"/>
            <a:ext cx="1728787" cy="792163"/>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2</a:t>
            </a:r>
            <a:endParaRPr lang="en-US" sz="1600" b="1"/>
          </a:p>
        </p:txBody>
      </p:sp>
      <p:sp>
        <p:nvSpPr>
          <p:cNvPr id="53287" name="Line 39"/>
          <p:cNvSpPr>
            <a:spLocks noChangeShapeType="1"/>
          </p:cNvSpPr>
          <p:nvPr/>
        </p:nvSpPr>
        <p:spPr bwMode="auto">
          <a:xfrm flipH="1" flipV="1">
            <a:off x="5580063" y="4149725"/>
            <a:ext cx="1079500" cy="1223963"/>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88" name="Line 40"/>
          <p:cNvSpPr>
            <a:spLocks noChangeShapeType="1"/>
          </p:cNvSpPr>
          <p:nvPr/>
        </p:nvSpPr>
        <p:spPr bwMode="auto">
          <a:xfrm flipH="1">
            <a:off x="5651500" y="5661025"/>
            <a:ext cx="10795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55" name="Rectangle 7"/>
          <p:cNvSpPr>
            <a:spLocks noChangeArrowheads="1"/>
          </p:cNvSpPr>
          <p:nvPr/>
        </p:nvSpPr>
        <p:spPr bwMode="auto">
          <a:xfrm>
            <a:off x="6588125" y="3573463"/>
            <a:ext cx="1728788" cy="719137"/>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n</a:t>
            </a:r>
            <a:endParaRPr lang="en-US" sz="1600" b="1"/>
          </a:p>
        </p:txBody>
      </p:sp>
      <p:sp>
        <p:nvSpPr>
          <p:cNvPr id="53267" name="Rectangle 19"/>
          <p:cNvSpPr>
            <a:spLocks noChangeArrowheads="1"/>
          </p:cNvSpPr>
          <p:nvPr/>
        </p:nvSpPr>
        <p:spPr bwMode="auto">
          <a:xfrm>
            <a:off x="6588125" y="5230813"/>
            <a:ext cx="1728788" cy="719137"/>
          </a:xfrm>
          <a:prstGeom prst="rect">
            <a:avLst/>
          </a:prstGeom>
          <a:solidFill>
            <a:schemeClr val="tx2">
              <a:lumMod val="40000"/>
              <a:lumOff val="60000"/>
            </a:schemeClr>
          </a:solidFill>
          <a:ln w="9525">
            <a:noFill/>
            <a:miter lim="800000"/>
            <a:headEnd/>
            <a:tailEnd/>
          </a:ln>
          <a:effectLst/>
          <a:extLst/>
        </p:spPr>
        <p:txBody>
          <a:bodyPr wrap="none" anchorCtr="1"/>
          <a:lstStyle/>
          <a:p>
            <a:pPr algn="ctr"/>
            <a:r>
              <a:rPr lang="pl-PL" sz="1600" b="1"/>
              <a:t>Blok serwerów</a:t>
            </a:r>
            <a:endParaRPr lang="en-US" sz="1600" b="1"/>
          </a:p>
        </p:txBody>
      </p:sp>
      <p:pic>
        <p:nvPicPr>
          <p:cNvPr id="53278"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8" y="3429000"/>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80"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588" y="5140325"/>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89" name="Line 41"/>
          <p:cNvSpPr>
            <a:spLocks noChangeShapeType="1"/>
          </p:cNvSpPr>
          <p:nvPr/>
        </p:nvSpPr>
        <p:spPr bwMode="auto">
          <a:xfrm flipH="1" flipV="1">
            <a:off x="1800225" y="3860800"/>
            <a:ext cx="97155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53290" name="Oval 42"/>
          <p:cNvSpPr>
            <a:spLocks noChangeArrowheads="1"/>
          </p:cNvSpPr>
          <p:nvPr/>
        </p:nvSpPr>
        <p:spPr bwMode="auto">
          <a:xfrm>
            <a:off x="576263" y="3357563"/>
            <a:ext cx="1366837" cy="935037"/>
          </a:xfrm>
          <a:prstGeom prst="ellipse">
            <a:avLst/>
          </a:prstGeom>
          <a:solidFill>
            <a:schemeClr val="tx2">
              <a:lumMod val="50000"/>
            </a:schemeClr>
          </a:solidFill>
          <a:ln w="9525">
            <a:noFill/>
            <a:round/>
            <a:headEnd/>
            <a:tailEnd/>
          </a:ln>
          <a:effectLst/>
          <a:extLst/>
        </p:spPr>
        <p:txBody>
          <a:bodyPr wrap="none" anchor="ctr"/>
          <a:lstStyle/>
          <a:p>
            <a:pPr algn="ctr"/>
            <a:r>
              <a:rPr lang="pl-PL">
                <a:solidFill>
                  <a:schemeClr val="bg1"/>
                </a:solidFill>
              </a:rPr>
              <a:t>Internet</a:t>
            </a:r>
            <a:endParaRPr lang="en-US">
              <a:solidFill>
                <a:schemeClr val="bg1"/>
              </a:solidFill>
            </a:endParaRPr>
          </a:p>
        </p:txBody>
      </p:sp>
      <p:sp>
        <p:nvSpPr>
          <p:cNvPr id="53293" name="Line 45"/>
          <p:cNvSpPr>
            <a:spLocks noChangeShapeType="1"/>
          </p:cNvSpPr>
          <p:nvPr/>
        </p:nvSpPr>
        <p:spPr bwMode="auto">
          <a:xfrm flipH="1" flipV="1">
            <a:off x="1835150" y="4076700"/>
            <a:ext cx="1009650" cy="129698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pic>
        <p:nvPicPr>
          <p:cNvPr id="5327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3429000"/>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79"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0" y="5140325"/>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61</a:t>
            </a:fld>
            <a:endParaRPr lang="pl-PL"/>
          </a:p>
        </p:txBody>
      </p:sp>
    </p:spTree>
    <p:extLst>
      <p:ext uri="{BB962C8B-B14F-4D97-AF65-F5344CB8AC3E}">
        <p14:creationId xmlns:p14="http://schemas.microsoft.com/office/powerpoint/2010/main" val="125171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78"/>
                                        </p:tgtEl>
                                        <p:attrNameLst>
                                          <p:attrName>style.visibility</p:attrName>
                                        </p:attrNameLst>
                                      </p:cBhvr>
                                      <p:to>
                                        <p:strVal val="visible"/>
                                      </p:to>
                                    </p:set>
                                    <p:animEffect transition="in" filter="fade">
                                      <p:cBhvr>
                                        <p:cTn id="7" dur="500"/>
                                        <p:tgtEl>
                                          <p:spTgt spid="53278"/>
                                        </p:tgtEl>
                                      </p:cBhvr>
                                    </p:animEffect>
                                  </p:childTnLst>
                                </p:cTn>
                              </p:par>
                              <p:par>
                                <p:cTn id="8" presetID="10" presetClass="entr" presetSubtype="0" fill="hold" nodeType="withEffect">
                                  <p:stCondLst>
                                    <p:cond delay="0"/>
                                  </p:stCondLst>
                                  <p:childTnLst>
                                    <p:set>
                                      <p:cBhvr>
                                        <p:cTn id="9" dur="1" fill="hold">
                                          <p:stCondLst>
                                            <p:cond delay="0"/>
                                          </p:stCondLst>
                                        </p:cTn>
                                        <p:tgtEl>
                                          <p:spTgt spid="53277"/>
                                        </p:tgtEl>
                                        <p:attrNameLst>
                                          <p:attrName>style.visibility</p:attrName>
                                        </p:attrNameLst>
                                      </p:cBhvr>
                                      <p:to>
                                        <p:strVal val="visible"/>
                                      </p:to>
                                    </p:set>
                                    <p:animEffect transition="in" filter="fade">
                                      <p:cBhvr>
                                        <p:cTn id="10" dur="500"/>
                                        <p:tgtEl>
                                          <p:spTgt spid="532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283"/>
                                        </p:tgtEl>
                                        <p:attrNameLst>
                                          <p:attrName>style.visibility</p:attrName>
                                        </p:attrNameLst>
                                      </p:cBhvr>
                                      <p:to>
                                        <p:strVal val="visible"/>
                                      </p:to>
                                    </p:set>
                                    <p:animEffect transition="in" filter="fade">
                                      <p:cBhvr>
                                        <p:cTn id="13" dur="500"/>
                                        <p:tgtEl>
                                          <p:spTgt spid="532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3282"/>
                                        </p:tgtEl>
                                        <p:attrNameLst>
                                          <p:attrName>style.visibility</p:attrName>
                                        </p:attrNameLst>
                                      </p:cBhvr>
                                      <p:to>
                                        <p:strVal val="visible"/>
                                      </p:to>
                                    </p:set>
                                    <p:animEffect transition="in" filter="fade">
                                      <p:cBhvr>
                                        <p:cTn id="16" dur="500"/>
                                        <p:tgtEl>
                                          <p:spTgt spid="53282"/>
                                        </p:tgtEl>
                                      </p:cBhvr>
                                    </p:animEffect>
                                  </p:childTnLst>
                                </p:cTn>
                              </p:par>
                              <p:par>
                                <p:cTn id="17" presetID="10" presetClass="entr" presetSubtype="0" fill="hold" nodeType="withEffect">
                                  <p:stCondLst>
                                    <p:cond delay="0"/>
                                  </p:stCondLst>
                                  <p:childTnLst>
                                    <p:set>
                                      <p:cBhvr>
                                        <p:cTn id="18" dur="1" fill="hold">
                                          <p:stCondLst>
                                            <p:cond delay="0"/>
                                          </p:stCondLst>
                                        </p:cTn>
                                        <p:tgtEl>
                                          <p:spTgt spid="53279"/>
                                        </p:tgtEl>
                                        <p:attrNameLst>
                                          <p:attrName>style.visibility</p:attrName>
                                        </p:attrNameLst>
                                      </p:cBhvr>
                                      <p:to>
                                        <p:strVal val="visible"/>
                                      </p:to>
                                    </p:set>
                                    <p:animEffect transition="in" filter="fade">
                                      <p:cBhvr>
                                        <p:cTn id="19" dur="500"/>
                                        <p:tgtEl>
                                          <p:spTgt spid="5327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284"/>
                                        </p:tgtEl>
                                        <p:attrNameLst>
                                          <p:attrName>style.visibility</p:attrName>
                                        </p:attrNameLst>
                                      </p:cBhvr>
                                      <p:to>
                                        <p:strVal val="visible"/>
                                      </p:to>
                                    </p:set>
                                    <p:animEffect transition="in" filter="fade">
                                      <p:cBhvr>
                                        <p:cTn id="22" dur="500"/>
                                        <p:tgtEl>
                                          <p:spTgt spid="53284"/>
                                        </p:tgtEl>
                                      </p:cBhvr>
                                    </p:animEffect>
                                  </p:childTnLst>
                                </p:cTn>
                              </p:par>
                              <p:par>
                                <p:cTn id="23" presetID="10" presetClass="entr" presetSubtype="0" fill="hold" nodeType="withEffect">
                                  <p:stCondLst>
                                    <p:cond delay="0"/>
                                  </p:stCondLst>
                                  <p:childTnLst>
                                    <p:set>
                                      <p:cBhvr>
                                        <p:cTn id="24" dur="1" fill="hold">
                                          <p:stCondLst>
                                            <p:cond delay="0"/>
                                          </p:stCondLst>
                                        </p:cTn>
                                        <p:tgtEl>
                                          <p:spTgt spid="53280"/>
                                        </p:tgtEl>
                                        <p:attrNameLst>
                                          <p:attrName>style.visibility</p:attrName>
                                        </p:attrNameLst>
                                      </p:cBhvr>
                                      <p:to>
                                        <p:strVal val="visible"/>
                                      </p:to>
                                    </p:set>
                                    <p:animEffect transition="in" filter="fade">
                                      <p:cBhvr>
                                        <p:cTn id="25" dur="500"/>
                                        <p:tgtEl>
                                          <p:spTgt spid="532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281"/>
                                        </p:tgtEl>
                                        <p:attrNameLst>
                                          <p:attrName>style.visibility</p:attrName>
                                        </p:attrNameLst>
                                      </p:cBhvr>
                                      <p:to>
                                        <p:strVal val="visible"/>
                                      </p:to>
                                    </p:set>
                                    <p:animEffect transition="in" filter="fade">
                                      <p:cBhvr>
                                        <p:cTn id="28" dur="500"/>
                                        <p:tgtEl>
                                          <p:spTgt spid="5328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3253"/>
                                        </p:tgtEl>
                                        <p:attrNameLst>
                                          <p:attrName>style.visibility</p:attrName>
                                        </p:attrNameLst>
                                      </p:cBhvr>
                                      <p:to>
                                        <p:strVal val="visible"/>
                                      </p:to>
                                    </p:set>
                                    <p:animEffect transition="in" filter="fade">
                                      <p:cBhvr>
                                        <p:cTn id="33" dur="500"/>
                                        <p:tgtEl>
                                          <p:spTgt spid="532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257"/>
                                        </p:tgtEl>
                                        <p:attrNameLst>
                                          <p:attrName>style.visibility</p:attrName>
                                        </p:attrNameLst>
                                      </p:cBhvr>
                                      <p:to>
                                        <p:strVal val="visible"/>
                                      </p:to>
                                    </p:set>
                                    <p:animEffect transition="in" filter="fade">
                                      <p:cBhvr>
                                        <p:cTn id="36" dur="500"/>
                                        <p:tgtEl>
                                          <p:spTgt spid="532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258"/>
                                        </p:tgtEl>
                                        <p:attrNameLst>
                                          <p:attrName>style.visibility</p:attrName>
                                        </p:attrNameLst>
                                      </p:cBhvr>
                                      <p:to>
                                        <p:strVal val="visible"/>
                                      </p:to>
                                    </p:set>
                                    <p:animEffect transition="in" filter="fade">
                                      <p:cBhvr>
                                        <p:cTn id="39" dur="500"/>
                                        <p:tgtEl>
                                          <p:spTgt spid="532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3254"/>
                                        </p:tgtEl>
                                        <p:attrNameLst>
                                          <p:attrName>style.visibility</p:attrName>
                                        </p:attrNameLst>
                                      </p:cBhvr>
                                      <p:to>
                                        <p:strVal val="visible"/>
                                      </p:to>
                                    </p:set>
                                    <p:animEffect transition="in" filter="fade">
                                      <p:cBhvr>
                                        <p:cTn id="44" dur="500"/>
                                        <p:tgtEl>
                                          <p:spTgt spid="5325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285"/>
                                        </p:tgtEl>
                                        <p:attrNameLst>
                                          <p:attrName>style.visibility</p:attrName>
                                        </p:attrNameLst>
                                      </p:cBhvr>
                                      <p:to>
                                        <p:strVal val="visible"/>
                                      </p:to>
                                    </p:set>
                                    <p:animEffect transition="in" filter="fade">
                                      <p:cBhvr>
                                        <p:cTn id="47" dur="500"/>
                                        <p:tgtEl>
                                          <p:spTgt spid="5328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286"/>
                                        </p:tgtEl>
                                        <p:attrNameLst>
                                          <p:attrName>style.visibility</p:attrName>
                                        </p:attrNameLst>
                                      </p:cBhvr>
                                      <p:to>
                                        <p:strVal val="visible"/>
                                      </p:to>
                                    </p:set>
                                    <p:animEffect transition="in" filter="fade">
                                      <p:cBhvr>
                                        <p:cTn id="50" dur="500"/>
                                        <p:tgtEl>
                                          <p:spTgt spid="53286"/>
                                        </p:tgtEl>
                                      </p:cBhvr>
                                    </p:animEffect>
                                  </p:childTnLst>
                                </p:cTn>
                              </p:par>
                            </p:childTnLst>
                          </p:cTn>
                        </p:par>
                        <p:par>
                          <p:cTn id="51" fill="hold" nodeType="afterGroup">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53255"/>
                                        </p:tgtEl>
                                        <p:attrNameLst>
                                          <p:attrName>style.visibility</p:attrName>
                                        </p:attrNameLst>
                                      </p:cBhvr>
                                      <p:to>
                                        <p:strVal val="visible"/>
                                      </p:to>
                                    </p:set>
                                    <p:animEffect transition="in" filter="fade">
                                      <p:cBhvr>
                                        <p:cTn id="54" dur="500"/>
                                        <p:tgtEl>
                                          <p:spTgt spid="5325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261"/>
                                        </p:tgtEl>
                                        <p:attrNameLst>
                                          <p:attrName>style.visibility</p:attrName>
                                        </p:attrNameLst>
                                      </p:cBhvr>
                                      <p:to>
                                        <p:strVal val="visible"/>
                                      </p:to>
                                    </p:set>
                                    <p:animEffect transition="in" filter="fade">
                                      <p:cBhvr>
                                        <p:cTn id="57" dur="500"/>
                                        <p:tgtEl>
                                          <p:spTgt spid="5326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3262"/>
                                        </p:tgtEl>
                                        <p:attrNameLst>
                                          <p:attrName>style.visibility</p:attrName>
                                        </p:attrNameLst>
                                      </p:cBhvr>
                                      <p:to>
                                        <p:strVal val="visible"/>
                                      </p:to>
                                    </p:set>
                                    <p:animEffect transition="in" filter="fade">
                                      <p:cBhvr>
                                        <p:cTn id="60" dur="500"/>
                                        <p:tgtEl>
                                          <p:spTgt spid="53262"/>
                                        </p:tgtEl>
                                      </p:cBhvr>
                                    </p:animEffect>
                                  </p:childTnLst>
                                </p:cTn>
                              </p:par>
                            </p:childTnLst>
                          </p:cTn>
                        </p:par>
                        <p:par>
                          <p:cTn id="61" fill="hold" nodeType="afterGroup">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53267"/>
                                        </p:tgtEl>
                                        <p:attrNameLst>
                                          <p:attrName>style.visibility</p:attrName>
                                        </p:attrNameLst>
                                      </p:cBhvr>
                                      <p:to>
                                        <p:strVal val="visible"/>
                                      </p:to>
                                    </p:set>
                                    <p:animEffect transition="in" filter="fade">
                                      <p:cBhvr>
                                        <p:cTn id="64" dur="500"/>
                                        <p:tgtEl>
                                          <p:spTgt spid="5326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3287"/>
                                        </p:tgtEl>
                                        <p:attrNameLst>
                                          <p:attrName>style.visibility</p:attrName>
                                        </p:attrNameLst>
                                      </p:cBhvr>
                                      <p:to>
                                        <p:strVal val="visible"/>
                                      </p:to>
                                    </p:set>
                                    <p:animEffect transition="in" filter="fade">
                                      <p:cBhvr>
                                        <p:cTn id="67" dur="500"/>
                                        <p:tgtEl>
                                          <p:spTgt spid="5328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3288"/>
                                        </p:tgtEl>
                                        <p:attrNameLst>
                                          <p:attrName>style.visibility</p:attrName>
                                        </p:attrNameLst>
                                      </p:cBhvr>
                                      <p:to>
                                        <p:strVal val="visible"/>
                                      </p:to>
                                    </p:set>
                                    <p:animEffect transition="in" filter="fade">
                                      <p:cBhvr>
                                        <p:cTn id="70" dur="500"/>
                                        <p:tgtEl>
                                          <p:spTgt spid="53288"/>
                                        </p:tgtEl>
                                      </p:cBhvr>
                                    </p:animEffect>
                                  </p:childTnLst>
                                </p:cTn>
                              </p:par>
                            </p:childTnLst>
                          </p:cTn>
                        </p:par>
                        <p:par>
                          <p:cTn id="71" fill="hold" nodeType="afterGroup">
                            <p:stCondLst>
                              <p:cond delay="1500"/>
                            </p:stCondLst>
                            <p:childTnLst>
                              <p:par>
                                <p:cTn id="72" presetID="10" presetClass="entr" presetSubtype="0" fill="hold" grpId="0" nodeType="afterEffect">
                                  <p:stCondLst>
                                    <p:cond delay="0"/>
                                  </p:stCondLst>
                                  <p:childTnLst>
                                    <p:set>
                                      <p:cBhvr>
                                        <p:cTn id="73" dur="1" fill="hold">
                                          <p:stCondLst>
                                            <p:cond delay="0"/>
                                          </p:stCondLst>
                                        </p:cTn>
                                        <p:tgtEl>
                                          <p:spTgt spid="53290"/>
                                        </p:tgtEl>
                                        <p:attrNameLst>
                                          <p:attrName>style.visibility</p:attrName>
                                        </p:attrNameLst>
                                      </p:cBhvr>
                                      <p:to>
                                        <p:strVal val="visible"/>
                                      </p:to>
                                    </p:set>
                                    <p:animEffect transition="in" filter="fade">
                                      <p:cBhvr>
                                        <p:cTn id="74" dur="500"/>
                                        <p:tgtEl>
                                          <p:spTgt spid="5329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289"/>
                                        </p:tgtEl>
                                        <p:attrNameLst>
                                          <p:attrName>style.visibility</p:attrName>
                                        </p:attrNameLst>
                                      </p:cBhvr>
                                      <p:to>
                                        <p:strVal val="visible"/>
                                      </p:to>
                                    </p:set>
                                    <p:animEffect transition="in" filter="fade">
                                      <p:cBhvr>
                                        <p:cTn id="77" dur="500"/>
                                        <p:tgtEl>
                                          <p:spTgt spid="5328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3293"/>
                                        </p:tgtEl>
                                        <p:attrNameLst>
                                          <p:attrName>style.visibility</p:attrName>
                                        </p:attrNameLst>
                                      </p:cBhvr>
                                      <p:to>
                                        <p:strVal val="visible"/>
                                      </p:to>
                                    </p:set>
                                    <p:animEffect transition="in" filter="fade">
                                      <p:cBhvr>
                                        <p:cTn id="80" dur="500"/>
                                        <p:tgtEl>
                                          <p:spTgt spid="5329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3294"/>
                                        </p:tgtEl>
                                        <p:attrNameLst>
                                          <p:attrName>style.visibility</p:attrName>
                                        </p:attrNameLst>
                                      </p:cBhvr>
                                      <p:to>
                                        <p:strVal val="visible"/>
                                      </p:to>
                                    </p:set>
                                    <p:animEffect transition="in" filter="fade">
                                      <p:cBhvr>
                                        <p:cTn id="85" dur="500"/>
                                        <p:tgtEl>
                                          <p:spTgt spid="53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4" grpId="0" animBg="1"/>
      <p:bldP spid="53257" grpId="0" animBg="1"/>
      <p:bldP spid="53258" grpId="0" animBg="1"/>
      <p:bldP spid="53261" grpId="0" animBg="1"/>
      <p:bldP spid="53262" grpId="0" animBg="1"/>
      <p:bldP spid="53281" grpId="0" animBg="1"/>
      <p:bldP spid="53282" grpId="0" animBg="1"/>
      <p:bldP spid="53283" grpId="0" animBg="1"/>
      <p:bldP spid="53284" grpId="0" animBg="1"/>
      <p:bldP spid="53285" grpId="0" animBg="1"/>
      <p:bldP spid="53286" grpId="0" animBg="1"/>
      <p:bldP spid="53253" grpId="0" animBg="1"/>
      <p:bldP spid="53254" grpId="0" animBg="1"/>
      <p:bldP spid="53287" grpId="0" animBg="1"/>
      <p:bldP spid="53288" grpId="0" animBg="1"/>
      <p:bldP spid="53255" grpId="0" animBg="1"/>
      <p:bldP spid="53267" grpId="0" animBg="1"/>
      <p:bldP spid="53289" grpId="0" animBg="1"/>
      <p:bldP spid="53290" grpId="0" animBg="1"/>
      <p:bldP spid="5329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17" name="Rectangle 25"/>
          <p:cNvSpPr>
            <a:spLocks noChangeArrowheads="1"/>
          </p:cNvSpPr>
          <p:nvPr/>
        </p:nvSpPr>
        <p:spPr bwMode="auto">
          <a:xfrm>
            <a:off x="2843213" y="3573463"/>
            <a:ext cx="2376487" cy="2376487"/>
          </a:xfrm>
          <a:prstGeom prst="rect">
            <a:avLst/>
          </a:prstGeom>
          <a:solidFill>
            <a:schemeClr val="accent2">
              <a:lumMod val="40000"/>
              <a:lumOff val="60000"/>
            </a:schemeClr>
          </a:solidFill>
          <a:ln w="9525">
            <a:noFill/>
            <a:miter lim="800000"/>
            <a:headEnd/>
            <a:tailEnd/>
          </a:ln>
          <a:effectLst/>
          <a:extLst/>
        </p:spPr>
        <p:txBody>
          <a:bodyPr wrap="none" anchor="b" anchorCtr="1"/>
          <a:lstStyle/>
          <a:p>
            <a:pPr algn="ctr"/>
            <a:r>
              <a:rPr lang="pl-PL" sz="2400" b="1"/>
              <a:t>CPD</a:t>
            </a:r>
          </a:p>
          <a:p>
            <a:pPr algn="ctr"/>
            <a:endParaRPr lang="en-US" sz="2400" b="1"/>
          </a:p>
        </p:txBody>
      </p:sp>
      <p:sp>
        <p:nvSpPr>
          <p:cNvPr id="40963" name="Rectangle 2"/>
          <p:cNvSpPr>
            <a:spLocks noGrp="1" noChangeArrowheads="1"/>
          </p:cNvSpPr>
          <p:nvPr>
            <p:ph type="title"/>
          </p:nvPr>
        </p:nvSpPr>
        <p:spPr>
          <a:xfrm>
            <a:off x="457200" y="-17463"/>
            <a:ext cx="8229600" cy="1143001"/>
          </a:xfrm>
        </p:spPr>
        <p:txBody>
          <a:bodyPr/>
          <a:lstStyle/>
          <a:p>
            <a:pPr eaLnBrk="1" hangingPunct="1"/>
            <a:r>
              <a:rPr lang="pl-PL"/>
              <a:t>Rdzeń sieciowy (2)</a:t>
            </a:r>
          </a:p>
        </p:txBody>
      </p:sp>
      <p:sp>
        <p:nvSpPr>
          <p:cNvPr id="110595" name="Line 3"/>
          <p:cNvSpPr>
            <a:spLocks noChangeShapeType="1"/>
          </p:cNvSpPr>
          <p:nvPr/>
        </p:nvSpPr>
        <p:spPr bwMode="auto">
          <a:xfrm>
            <a:off x="2482850" y="2565400"/>
            <a:ext cx="1296988"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0598" name="Line 6"/>
          <p:cNvSpPr>
            <a:spLocks noChangeShapeType="1"/>
          </p:cNvSpPr>
          <p:nvPr/>
        </p:nvSpPr>
        <p:spPr bwMode="auto">
          <a:xfrm flipH="1">
            <a:off x="4211638" y="3860800"/>
            <a:ext cx="2087562" cy="7207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0603" name="Line 11"/>
          <p:cNvSpPr>
            <a:spLocks noChangeShapeType="1"/>
          </p:cNvSpPr>
          <p:nvPr/>
        </p:nvSpPr>
        <p:spPr bwMode="auto">
          <a:xfrm flipH="1">
            <a:off x="4067175" y="2565400"/>
            <a:ext cx="1728788" cy="1800225"/>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0605" name="Rectangle 13"/>
          <p:cNvSpPr>
            <a:spLocks noChangeArrowheads="1"/>
          </p:cNvSpPr>
          <p:nvPr/>
        </p:nvSpPr>
        <p:spPr bwMode="auto">
          <a:xfrm>
            <a:off x="1619250" y="1844675"/>
            <a:ext cx="1728788" cy="792163"/>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1</a:t>
            </a:r>
            <a:endParaRPr lang="en-US" sz="1600" b="1"/>
          </a:p>
        </p:txBody>
      </p:sp>
      <p:sp>
        <p:nvSpPr>
          <p:cNvPr id="110606" name="Rectangle 14"/>
          <p:cNvSpPr>
            <a:spLocks noChangeArrowheads="1"/>
          </p:cNvSpPr>
          <p:nvPr/>
        </p:nvSpPr>
        <p:spPr bwMode="auto">
          <a:xfrm>
            <a:off x="4859338" y="1844675"/>
            <a:ext cx="1728787" cy="792163"/>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2</a:t>
            </a:r>
            <a:endParaRPr lang="en-US" sz="1600" b="1"/>
          </a:p>
        </p:txBody>
      </p:sp>
      <p:sp>
        <p:nvSpPr>
          <p:cNvPr id="110607" name="Line 15"/>
          <p:cNvSpPr>
            <a:spLocks noChangeShapeType="1"/>
          </p:cNvSpPr>
          <p:nvPr/>
        </p:nvSpPr>
        <p:spPr bwMode="auto">
          <a:xfrm flipH="1" flipV="1">
            <a:off x="4138613" y="4797425"/>
            <a:ext cx="2232025" cy="7191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0609" name="Rectangle 17"/>
          <p:cNvSpPr>
            <a:spLocks noChangeArrowheads="1"/>
          </p:cNvSpPr>
          <p:nvPr/>
        </p:nvSpPr>
        <p:spPr bwMode="auto">
          <a:xfrm>
            <a:off x="6299200" y="3573463"/>
            <a:ext cx="1728788" cy="719137"/>
          </a:xfrm>
          <a:prstGeom prst="rect">
            <a:avLst/>
          </a:prstGeom>
          <a:solidFill>
            <a:schemeClr val="tx2">
              <a:lumMod val="20000"/>
              <a:lumOff val="80000"/>
            </a:schemeClr>
          </a:solidFill>
          <a:ln w="9525">
            <a:noFill/>
            <a:miter lim="800000"/>
            <a:headEnd/>
            <a:tailEnd/>
          </a:ln>
          <a:effectLst/>
          <a:extLst/>
        </p:spPr>
        <p:txBody>
          <a:bodyPr wrap="none" anchorCtr="1"/>
          <a:lstStyle/>
          <a:p>
            <a:pPr algn="ctr"/>
            <a:r>
              <a:rPr lang="pl-PL" sz="1600" b="1"/>
              <a:t>Blok budynkowy n</a:t>
            </a:r>
            <a:endParaRPr lang="en-US" sz="1600" b="1"/>
          </a:p>
        </p:txBody>
      </p:sp>
      <p:sp>
        <p:nvSpPr>
          <p:cNvPr id="110610" name="Rectangle 18"/>
          <p:cNvSpPr>
            <a:spLocks noChangeArrowheads="1"/>
          </p:cNvSpPr>
          <p:nvPr/>
        </p:nvSpPr>
        <p:spPr bwMode="auto">
          <a:xfrm>
            <a:off x="6299200" y="5230813"/>
            <a:ext cx="1728788" cy="719137"/>
          </a:xfrm>
          <a:prstGeom prst="rect">
            <a:avLst/>
          </a:prstGeom>
          <a:solidFill>
            <a:schemeClr val="tx2">
              <a:lumMod val="40000"/>
              <a:lumOff val="60000"/>
            </a:schemeClr>
          </a:solidFill>
          <a:ln w="9525">
            <a:noFill/>
            <a:miter lim="800000"/>
            <a:headEnd/>
            <a:tailEnd/>
          </a:ln>
          <a:effectLst/>
          <a:extLst/>
        </p:spPr>
        <p:txBody>
          <a:bodyPr wrap="none" anchorCtr="1"/>
          <a:lstStyle/>
          <a:p>
            <a:pPr algn="ctr"/>
            <a:r>
              <a:rPr lang="pl-PL" sz="1600" b="1"/>
              <a:t>Blok serwerów</a:t>
            </a:r>
            <a:endParaRPr lang="en-US" sz="1600" b="1"/>
          </a:p>
        </p:txBody>
      </p:sp>
      <p:sp>
        <p:nvSpPr>
          <p:cNvPr id="110616" name="Line 24"/>
          <p:cNvSpPr>
            <a:spLocks noChangeShapeType="1"/>
          </p:cNvSpPr>
          <p:nvPr/>
        </p:nvSpPr>
        <p:spPr bwMode="auto">
          <a:xfrm flipH="1" flipV="1">
            <a:off x="2195513" y="4579938"/>
            <a:ext cx="1439862"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10615" name="Oval 23"/>
          <p:cNvSpPr>
            <a:spLocks noChangeArrowheads="1"/>
          </p:cNvSpPr>
          <p:nvPr/>
        </p:nvSpPr>
        <p:spPr bwMode="auto">
          <a:xfrm>
            <a:off x="971550" y="4076700"/>
            <a:ext cx="1366838" cy="935038"/>
          </a:xfrm>
          <a:prstGeom prst="ellipse">
            <a:avLst/>
          </a:prstGeom>
          <a:solidFill>
            <a:schemeClr val="tx2">
              <a:lumMod val="50000"/>
            </a:schemeClr>
          </a:solidFill>
          <a:ln w="9525">
            <a:noFill/>
            <a:round/>
            <a:headEnd/>
            <a:tailEnd/>
          </a:ln>
          <a:effectLst/>
          <a:extLst/>
        </p:spPr>
        <p:txBody>
          <a:bodyPr wrap="none" anchor="ctr"/>
          <a:lstStyle/>
          <a:p>
            <a:pPr algn="ctr"/>
            <a:r>
              <a:rPr lang="pl-PL">
                <a:solidFill>
                  <a:schemeClr val="bg1"/>
                </a:solidFill>
              </a:rPr>
              <a:t>Internet</a:t>
            </a:r>
            <a:endParaRPr lang="en-US">
              <a:solidFill>
                <a:schemeClr val="bg1"/>
              </a:solidFill>
            </a:endParaRPr>
          </a:p>
        </p:txBody>
      </p:sp>
      <p:pic>
        <p:nvPicPr>
          <p:cNvPr id="110611"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163" y="4149725"/>
            <a:ext cx="768350"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62</a:t>
            </a:fld>
            <a:endParaRPr lang="pl-PL"/>
          </a:p>
        </p:txBody>
      </p:sp>
    </p:spTree>
    <p:extLst>
      <p:ext uri="{BB962C8B-B14F-4D97-AF65-F5344CB8AC3E}">
        <p14:creationId xmlns:p14="http://schemas.microsoft.com/office/powerpoint/2010/main" val="775278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611"/>
                                        </p:tgtEl>
                                        <p:attrNameLst>
                                          <p:attrName>style.visibility</p:attrName>
                                        </p:attrNameLst>
                                      </p:cBhvr>
                                      <p:to>
                                        <p:strVal val="visible"/>
                                      </p:to>
                                    </p:set>
                                    <p:animEffect transition="in" filter="fade">
                                      <p:cBhvr>
                                        <p:cTn id="7" dur="500"/>
                                        <p:tgtEl>
                                          <p:spTgt spid="110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605"/>
                                        </p:tgtEl>
                                        <p:attrNameLst>
                                          <p:attrName>style.visibility</p:attrName>
                                        </p:attrNameLst>
                                      </p:cBhvr>
                                      <p:to>
                                        <p:strVal val="visible"/>
                                      </p:to>
                                    </p:set>
                                    <p:animEffect transition="in" filter="fade">
                                      <p:cBhvr>
                                        <p:cTn id="12" dur="500"/>
                                        <p:tgtEl>
                                          <p:spTgt spid="11060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0595"/>
                                        </p:tgtEl>
                                        <p:attrNameLst>
                                          <p:attrName>style.visibility</p:attrName>
                                        </p:attrNameLst>
                                      </p:cBhvr>
                                      <p:to>
                                        <p:strVal val="visible"/>
                                      </p:to>
                                    </p:set>
                                    <p:animEffect transition="in" filter="fade">
                                      <p:cBhvr>
                                        <p:cTn id="15" dur="500"/>
                                        <p:tgtEl>
                                          <p:spTgt spid="110595"/>
                                        </p:tgtEl>
                                      </p:cBhvr>
                                    </p:animEffect>
                                  </p:childTnLst>
                                </p:cTn>
                              </p:par>
                            </p:childTnLst>
                          </p:cTn>
                        </p:par>
                        <p:par>
                          <p:cTn id="16" fill="hold" nodeType="afterGroup">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10606"/>
                                        </p:tgtEl>
                                        <p:attrNameLst>
                                          <p:attrName>style.visibility</p:attrName>
                                        </p:attrNameLst>
                                      </p:cBhvr>
                                      <p:to>
                                        <p:strVal val="visible"/>
                                      </p:to>
                                    </p:set>
                                    <p:animEffect transition="in" filter="fade">
                                      <p:cBhvr>
                                        <p:cTn id="19" dur="500"/>
                                        <p:tgtEl>
                                          <p:spTgt spid="11060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0603"/>
                                        </p:tgtEl>
                                        <p:attrNameLst>
                                          <p:attrName>style.visibility</p:attrName>
                                        </p:attrNameLst>
                                      </p:cBhvr>
                                      <p:to>
                                        <p:strVal val="visible"/>
                                      </p:to>
                                    </p:set>
                                    <p:animEffect transition="in" filter="fade">
                                      <p:cBhvr>
                                        <p:cTn id="22" dur="500"/>
                                        <p:tgtEl>
                                          <p:spTgt spid="110603"/>
                                        </p:tgtEl>
                                      </p:cBhvr>
                                    </p:animEffect>
                                  </p:childTnLst>
                                </p:cTn>
                              </p:par>
                            </p:childTnLst>
                          </p:cTn>
                        </p:par>
                        <p:par>
                          <p:cTn id="23" fill="hold" nodeType="afterGroup">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10609"/>
                                        </p:tgtEl>
                                        <p:attrNameLst>
                                          <p:attrName>style.visibility</p:attrName>
                                        </p:attrNameLst>
                                      </p:cBhvr>
                                      <p:to>
                                        <p:strVal val="visible"/>
                                      </p:to>
                                    </p:set>
                                    <p:animEffect transition="in" filter="fade">
                                      <p:cBhvr>
                                        <p:cTn id="26" dur="500"/>
                                        <p:tgtEl>
                                          <p:spTgt spid="11060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0598"/>
                                        </p:tgtEl>
                                        <p:attrNameLst>
                                          <p:attrName>style.visibility</p:attrName>
                                        </p:attrNameLst>
                                      </p:cBhvr>
                                      <p:to>
                                        <p:strVal val="visible"/>
                                      </p:to>
                                    </p:set>
                                    <p:animEffect transition="in" filter="fade">
                                      <p:cBhvr>
                                        <p:cTn id="29" dur="500"/>
                                        <p:tgtEl>
                                          <p:spTgt spid="110598"/>
                                        </p:tgtEl>
                                      </p:cBhvr>
                                    </p:animEffect>
                                  </p:childTnLst>
                                </p:cTn>
                              </p:par>
                            </p:childTnLst>
                          </p:cTn>
                        </p:par>
                        <p:par>
                          <p:cTn id="30" fill="hold" nodeType="afterGroup">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110610"/>
                                        </p:tgtEl>
                                        <p:attrNameLst>
                                          <p:attrName>style.visibility</p:attrName>
                                        </p:attrNameLst>
                                      </p:cBhvr>
                                      <p:to>
                                        <p:strVal val="visible"/>
                                      </p:to>
                                    </p:set>
                                    <p:animEffect transition="in" filter="fade">
                                      <p:cBhvr>
                                        <p:cTn id="33" dur="500"/>
                                        <p:tgtEl>
                                          <p:spTgt spid="1106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0607"/>
                                        </p:tgtEl>
                                        <p:attrNameLst>
                                          <p:attrName>style.visibility</p:attrName>
                                        </p:attrNameLst>
                                      </p:cBhvr>
                                      <p:to>
                                        <p:strVal val="visible"/>
                                      </p:to>
                                    </p:set>
                                    <p:animEffect transition="in" filter="fade">
                                      <p:cBhvr>
                                        <p:cTn id="36" dur="500"/>
                                        <p:tgtEl>
                                          <p:spTgt spid="110607"/>
                                        </p:tgtEl>
                                      </p:cBhvr>
                                    </p:animEffect>
                                  </p:childTnLst>
                                </p:cTn>
                              </p:par>
                            </p:childTnLst>
                          </p:cTn>
                        </p:par>
                        <p:par>
                          <p:cTn id="37" fill="hold" nodeType="afterGroup">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10615"/>
                                        </p:tgtEl>
                                        <p:attrNameLst>
                                          <p:attrName>style.visibility</p:attrName>
                                        </p:attrNameLst>
                                      </p:cBhvr>
                                      <p:to>
                                        <p:strVal val="visible"/>
                                      </p:to>
                                    </p:set>
                                    <p:animEffect transition="in" filter="fade">
                                      <p:cBhvr>
                                        <p:cTn id="40" dur="500"/>
                                        <p:tgtEl>
                                          <p:spTgt spid="1106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0616"/>
                                        </p:tgtEl>
                                        <p:attrNameLst>
                                          <p:attrName>style.visibility</p:attrName>
                                        </p:attrNameLst>
                                      </p:cBhvr>
                                      <p:to>
                                        <p:strVal val="visible"/>
                                      </p:to>
                                    </p:set>
                                    <p:animEffect transition="in" filter="fade">
                                      <p:cBhvr>
                                        <p:cTn id="43" dur="500"/>
                                        <p:tgtEl>
                                          <p:spTgt spid="1106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0617"/>
                                        </p:tgtEl>
                                        <p:attrNameLst>
                                          <p:attrName>style.visibility</p:attrName>
                                        </p:attrNameLst>
                                      </p:cBhvr>
                                      <p:to>
                                        <p:strVal val="visible"/>
                                      </p:to>
                                    </p:set>
                                    <p:animEffect transition="in" filter="fade">
                                      <p:cBhvr>
                                        <p:cTn id="48" dur="500"/>
                                        <p:tgtEl>
                                          <p:spTgt spid="11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7" grpId="0" animBg="1"/>
      <p:bldP spid="110595" grpId="0" animBg="1"/>
      <p:bldP spid="110598" grpId="0" animBg="1"/>
      <p:bldP spid="110603" grpId="0" animBg="1"/>
      <p:bldP spid="110605" grpId="0" animBg="1"/>
      <p:bldP spid="110606" grpId="0" animBg="1"/>
      <p:bldP spid="110607" grpId="0" animBg="1"/>
      <p:bldP spid="110609" grpId="0" animBg="1"/>
      <p:bldP spid="110610" grpId="0" animBg="1"/>
      <p:bldP spid="110616" grpId="0" animBg="1"/>
      <p:bldP spid="1106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44450"/>
            <a:ext cx="8229600" cy="1143000"/>
          </a:xfrm>
        </p:spPr>
        <p:txBody>
          <a:bodyPr/>
          <a:lstStyle/>
          <a:p>
            <a:pPr eaLnBrk="1" hangingPunct="1"/>
            <a:r>
              <a:rPr lang="pl-PL"/>
              <a:t>Rdzeń sieciowy (3)</a:t>
            </a:r>
          </a:p>
        </p:txBody>
      </p:sp>
      <p:sp>
        <p:nvSpPr>
          <p:cNvPr id="41987" name="Rectangle 3"/>
          <p:cNvSpPr>
            <a:spLocks noGrp="1" noChangeArrowheads="1"/>
          </p:cNvSpPr>
          <p:nvPr>
            <p:ph type="body" idx="1"/>
          </p:nvPr>
        </p:nvSpPr>
        <p:spPr/>
        <p:txBody>
          <a:bodyPr/>
          <a:lstStyle/>
          <a:p>
            <a:pPr eaLnBrk="1" hangingPunct="1"/>
            <a:r>
              <a:rPr lang="pl-PL" sz="2400" dirty="0"/>
              <a:t>Głównym zadaniem rdzenia sieciowego jest </a:t>
            </a:r>
            <a:r>
              <a:rPr lang="pl-PL" sz="2400" b="1" dirty="0"/>
              <a:t>przesyłanie ruchu</a:t>
            </a:r>
            <a:r>
              <a:rPr lang="pl-PL" sz="2400" dirty="0"/>
              <a:t> między poszczególnymi blokami sieci kampusowej z możliwie </a:t>
            </a:r>
            <a:r>
              <a:rPr lang="pl-PL" sz="2400" b="1" dirty="0"/>
              <a:t>największymi szybkościami</a:t>
            </a:r>
          </a:p>
          <a:p>
            <a:pPr eaLnBrk="1" hangingPunct="1"/>
            <a:r>
              <a:rPr lang="pl-PL" sz="2400" b="1" dirty="0"/>
              <a:t>Cały ruch</a:t>
            </a:r>
            <a:r>
              <a:rPr lang="pl-PL" sz="2400" dirty="0"/>
              <a:t> między blokami budynkowymi a blokiem serwerów jest przesyłana </a:t>
            </a:r>
            <a:r>
              <a:rPr lang="pl-PL" sz="2400" b="1" dirty="0"/>
              <a:t>przez rdzeń sieci</a:t>
            </a:r>
            <a:r>
              <a:rPr lang="pl-PL" sz="2400" dirty="0"/>
              <a:t>, podobnie ruch do i z sieci WAN i Internetu </a:t>
            </a:r>
          </a:p>
          <a:p>
            <a:pPr eaLnBrk="1" hangingPunct="1"/>
            <a:r>
              <a:rPr lang="pl-PL" sz="2400" dirty="0"/>
              <a:t>Rdzeń sieciowy jest zbudowany z specjalnie w tym celu produkowanych </a:t>
            </a:r>
            <a:r>
              <a:rPr lang="pl-PL" sz="2400" b="1" dirty="0"/>
              <a:t>przełączników rdzeniowych</a:t>
            </a:r>
            <a:r>
              <a:rPr lang="pl-PL" sz="2400" dirty="0"/>
              <a:t> (ang. </a:t>
            </a:r>
            <a:r>
              <a:rPr lang="pl-PL" sz="2400" i="1" dirty="0" err="1"/>
              <a:t>backbone</a:t>
            </a:r>
            <a:r>
              <a:rPr lang="pl-PL" sz="2400" dirty="0"/>
              <a:t>), zapewniających bardzo szybką prędkość działania sieci i instalowanych w centralnym punkcie dystrybucyjnym (CPD)</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63</a:t>
            </a:fld>
            <a:endParaRPr lang="pl-PL"/>
          </a:p>
        </p:txBody>
      </p:sp>
    </p:spTree>
    <p:extLst>
      <p:ext uri="{BB962C8B-B14F-4D97-AF65-F5344CB8AC3E}">
        <p14:creationId xmlns:p14="http://schemas.microsoft.com/office/powerpoint/2010/main" val="2842997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pl-PL"/>
              <a:t>Strefa zdemilitaryzowana DMZ </a:t>
            </a:r>
          </a:p>
        </p:txBody>
      </p:sp>
      <p:sp>
        <p:nvSpPr>
          <p:cNvPr id="43011" name="Rectangle 3"/>
          <p:cNvSpPr>
            <a:spLocks noGrp="1" noChangeArrowheads="1"/>
          </p:cNvSpPr>
          <p:nvPr>
            <p:ph type="body" idx="1"/>
          </p:nvPr>
        </p:nvSpPr>
        <p:spPr/>
        <p:txBody>
          <a:bodyPr/>
          <a:lstStyle/>
          <a:p>
            <a:pPr eaLnBrk="1" hangingPunct="1"/>
            <a:endParaRPr lang="en-US"/>
          </a:p>
        </p:txBody>
      </p:sp>
      <p:sp>
        <p:nvSpPr>
          <p:cNvPr id="43012" name="Rectangle 4"/>
          <p:cNvSpPr>
            <a:spLocks noChangeArrowheads="1"/>
          </p:cNvSpPr>
          <p:nvPr/>
        </p:nvSpPr>
        <p:spPr bwMode="auto">
          <a:xfrm>
            <a:off x="0" y="1890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pl-PL"/>
          </a:p>
        </p:txBody>
      </p:sp>
      <p:graphicFrame>
        <p:nvGraphicFramePr>
          <p:cNvPr id="43013" name="Object 5"/>
          <p:cNvGraphicFramePr>
            <a:graphicFrameLocks noChangeAspect="1"/>
          </p:cNvGraphicFramePr>
          <p:nvPr/>
        </p:nvGraphicFramePr>
        <p:xfrm>
          <a:off x="250825" y="1649413"/>
          <a:ext cx="8713788" cy="4659312"/>
        </p:xfrm>
        <a:graphic>
          <a:graphicData uri="http://schemas.openxmlformats.org/presentationml/2006/ole">
            <mc:AlternateContent xmlns:mc="http://schemas.openxmlformats.org/markup-compatibility/2006">
              <mc:Choice xmlns:v="urn:schemas-microsoft-com:vml" Requires="v">
                <p:oleObj spid="_x0000_s4147" r:id="rId3" imgW="6543675" imgH="3495675" progId="CorelDRAW.Graphic.9">
                  <p:embed/>
                </p:oleObj>
              </mc:Choice>
              <mc:Fallback>
                <p:oleObj r:id="rId3" imgW="6543675" imgH="3495675" progId="CorelDRAW.Graphic.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8713788" cy="46593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ymbol zastępczy numeru slajdu 1"/>
          <p:cNvSpPr>
            <a:spLocks noGrp="1"/>
          </p:cNvSpPr>
          <p:nvPr>
            <p:ph type="sldNum" sz="quarter" idx="12"/>
          </p:nvPr>
        </p:nvSpPr>
        <p:spPr/>
        <p:txBody>
          <a:bodyPr/>
          <a:lstStyle/>
          <a:p>
            <a:fld id="{0ADD4248-F14B-480A-B11E-3E62FE18A6A2}" type="slidenum">
              <a:rPr lang="pl-PL" smtClean="0"/>
              <a:t>64</a:t>
            </a:fld>
            <a:endParaRPr lang="pl-PL"/>
          </a:p>
        </p:txBody>
      </p:sp>
    </p:spTree>
    <p:extLst>
      <p:ext uri="{BB962C8B-B14F-4D97-AF65-F5344CB8AC3E}">
        <p14:creationId xmlns:p14="http://schemas.microsoft.com/office/powerpoint/2010/main" val="24720414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pPr eaLnBrk="1" hangingPunct="1"/>
            <a:r>
              <a:rPr lang="pl-PL" sz="2400" b="1" dirty="0">
                <a:solidFill>
                  <a:schemeClr val="tx2"/>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65</a:t>
            </a:fld>
            <a:endParaRPr lang="pl-PL"/>
          </a:p>
        </p:txBody>
      </p:sp>
    </p:spTree>
    <p:extLst>
      <p:ext uri="{BB962C8B-B14F-4D97-AF65-F5344CB8AC3E}">
        <p14:creationId xmlns:p14="http://schemas.microsoft.com/office/powerpoint/2010/main" val="1328647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74638"/>
            <a:ext cx="8686800" cy="1143000"/>
          </a:xfrm>
        </p:spPr>
        <p:txBody>
          <a:bodyPr/>
          <a:lstStyle/>
          <a:p>
            <a:pPr eaLnBrk="1" hangingPunct="1"/>
            <a:r>
              <a:rPr lang="pl-PL" altLang="pl-PL" sz="4000"/>
              <a:t>Konfiguracja adresów IP – przykład 1 </a:t>
            </a:r>
          </a:p>
        </p:txBody>
      </p:sp>
      <p:sp>
        <p:nvSpPr>
          <p:cNvPr id="94211" name="Rectangle 3"/>
          <p:cNvSpPr>
            <a:spLocks noGrp="1" noChangeArrowheads="1"/>
          </p:cNvSpPr>
          <p:nvPr>
            <p:ph type="body" idx="1"/>
          </p:nvPr>
        </p:nvSpPr>
        <p:spPr/>
        <p:txBody>
          <a:bodyPr/>
          <a:lstStyle/>
          <a:p>
            <a:pPr eaLnBrk="1" hangingPunct="1"/>
            <a:r>
              <a:rPr lang="pl-PL" altLang="pl-PL" sz="2400" dirty="0"/>
              <a:t>Firma posiada </a:t>
            </a:r>
            <a:r>
              <a:rPr lang="pl-PL" altLang="pl-PL" sz="2400" b="1" dirty="0"/>
              <a:t>200</a:t>
            </a:r>
            <a:r>
              <a:rPr lang="pl-PL" altLang="pl-PL" sz="2400" dirty="0"/>
              <a:t> komputerów umieszczonych na </a:t>
            </a:r>
            <a:r>
              <a:rPr lang="pl-PL" altLang="pl-PL" sz="2400" b="1" dirty="0"/>
              <a:t>trzech</a:t>
            </a:r>
            <a:r>
              <a:rPr lang="pl-PL" altLang="pl-PL" sz="2400" dirty="0"/>
              <a:t> kondygnacjach </a:t>
            </a:r>
          </a:p>
          <a:p>
            <a:pPr eaLnBrk="1" hangingPunct="1"/>
            <a:r>
              <a:rPr lang="pl-PL" altLang="pl-PL" sz="2400" dirty="0"/>
              <a:t>W sieci stworzono 3 </a:t>
            </a:r>
            <a:r>
              <a:rPr lang="pl-PL" altLang="pl-PL" sz="2400" dirty="0" err="1"/>
              <a:t>VLANy</a:t>
            </a:r>
            <a:r>
              <a:rPr lang="pl-PL" altLang="pl-PL" sz="2400" dirty="0"/>
              <a:t>: </a:t>
            </a:r>
          </a:p>
          <a:p>
            <a:pPr lvl="1"/>
            <a:r>
              <a:rPr lang="pl-PL" altLang="pl-PL" sz="2000" b="1" dirty="0"/>
              <a:t>VLAN1</a:t>
            </a:r>
            <a:r>
              <a:rPr lang="pl-PL" altLang="pl-PL" sz="2000" dirty="0"/>
              <a:t> </a:t>
            </a:r>
            <a:r>
              <a:rPr lang="pl-PL" altLang="pl-PL" sz="2000" b="1" dirty="0"/>
              <a:t>90</a:t>
            </a:r>
            <a:r>
              <a:rPr lang="pl-PL" altLang="pl-PL" sz="2000" dirty="0"/>
              <a:t> komputerów</a:t>
            </a:r>
          </a:p>
          <a:p>
            <a:pPr lvl="1"/>
            <a:r>
              <a:rPr lang="pl-PL" altLang="pl-PL" sz="2000" b="1" dirty="0"/>
              <a:t>VLAN2 60</a:t>
            </a:r>
            <a:r>
              <a:rPr lang="pl-PL" altLang="pl-PL" sz="2000" dirty="0"/>
              <a:t> komputerów</a:t>
            </a:r>
          </a:p>
          <a:p>
            <a:pPr lvl="1"/>
            <a:r>
              <a:rPr lang="pl-PL" altLang="pl-PL" sz="2000" b="1" dirty="0"/>
              <a:t>VLAN3</a:t>
            </a:r>
            <a:r>
              <a:rPr lang="pl-PL" altLang="pl-PL" sz="2000" dirty="0"/>
              <a:t> </a:t>
            </a:r>
            <a:r>
              <a:rPr lang="pl-PL" altLang="pl-PL" sz="2000" b="1" dirty="0"/>
              <a:t>50</a:t>
            </a:r>
            <a:r>
              <a:rPr lang="pl-PL" altLang="pl-PL" sz="2000" dirty="0"/>
              <a:t> komputerów</a:t>
            </a:r>
            <a:endParaRPr lang="pl-PL" altLang="pl-PL" sz="2000" b="1" dirty="0"/>
          </a:p>
          <a:p>
            <a:pPr eaLnBrk="1" hangingPunct="1"/>
            <a:r>
              <a:rPr lang="pl-PL" altLang="pl-PL" sz="2400" b="1" dirty="0"/>
              <a:t>Centralnym</a:t>
            </a:r>
            <a:r>
              <a:rPr lang="pl-PL" altLang="pl-PL" sz="2400" dirty="0"/>
              <a:t> urządzeniem, do którego na oddzielnych portach są podłączone kondygnacje, jest </a:t>
            </a:r>
            <a:r>
              <a:rPr lang="pl-PL" altLang="pl-PL" sz="2400" b="1" dirty="0"/>
              <a:t>przełącznik warstwy 3</a:t>
            </a:r>
            <a:endParaRPr lang="pl-PL" altLang="pl-PL" sz="2400" dirty="0"/>
          </a:p>
          <a:p>
            <a:pPr eaLnBrk="1" hangingPunct="1"/>
            <a:r>
              <a:rPr lang="pl-PL" altLang="pl-PL" sz="2400" dirty="0"/>
              <a:t>Firma otrzymała od ISP </a:t>
            </a:r>
            <a:r>
              <a:rPr lang="pl-PL" altLang="pl-PL" sz="2400" b="1" dirty="0"/>
              <a:t>jeden</a:t>
            </a:r>
            <a:r>
              <a:rPr lang="pl-PL" altLang="pl-PL" sz="2400" dirty="0"/>
              <a:t> adres publiczny</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66</a:t>
            </a:fld>
            <a:endParaRPr lang="pl-PL"/>
          </a:p>
        </p:txBody>
      </p:sp>
    </p:spTree>
    <p:extLst>
      <p:ext uri="{BB962C8B-B14F-4D97-AF65-F5344CB8AC3E}">
        <p14:creationId xmlns:p14="http://schemas.microsoft.com/office/powerpoint/2010/main" val="2324905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fade">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fade">
                                      <p:cBhvr>
                                        <p:cTn id="22" dur="500"/>
                                        <p:tgtEl>
                                          <p:spTgt spid="94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fade">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fade">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fade">
                                      <p:cBhvr>
                                        <p:cTn id="37" dur="500"/>
                                        <p:tgtEl>
                                          <p:spTgt spid="94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274638"/>
            <a:ext cx="8686800" cy="1143000"/>
          </a:xfrm>
        </p:spPr>
        <p:txBody>
          <a:bodyPr/>
          <a:lstStyle/>
          <a:p>
            <a:pPr eaLnBrk="1" hangingPunct="1"/>
            <a:r>
              <a:rPr lang="pl-PL" altLang="pl-PL" sz="4000"/>
              <a:t>Konfiguracja adresów IP – przykład 1</a:t>
            </a:r>
          </a:p>
        </p:txBody>
      </p:sp>
      <p:sp>
        <p:nvSpPr>
          <p:cNvPr id="95235" name="Rectangle 3"/>
          <p:cNvSpPr>
            <a:spLocks noGrp="1" noChangeArrowheads="1"/>
          </p:cNvSpPr>
          <p:nvPr>
            <p:ph type="body" idx="1"/>
          </p:nvPr>
        </p:nvSpPr>
        <p:spPr>
          <a:xfrm>
            <a:off x="457200" y="1600200"/>
            <a:ext cx="8686800" cy="5068888"/>
          </a:xfrm>
        </p:spPr>
        <p:txBody>
          <a:bodyPr/>
          <a:lstStyle/>
          <a:p>
            <a:pPr eaLnBrk="1" hangingPunct="1">
              <a:buFontTx/>
              <a:buNone/>
            </a:pPr>
            <a:r>
              <a:rPr lang="pl-PL" altLang="pl-PL" sz="2400" dirty="0"/>
              <a:t>Proponujemy stworzyć 3 podsieci:</a:t>
            </a:r>
          </a:p>
          <a:p>
            <a:pPr eaLnBrk="1" hangingPunct="1"/>
            <a:r>
              <a:rPr lang="pl-PL" altLang="pl-PL" sz="2400" b="1" dirty="0"/>
              <a:t>VLAN1</a:t>
            </a:r>
            <a:r>
              <a:rPr lang="pl-PL" altLang="pl-PL" sz="2400" dirty="0"/>
              <a:t> maska: </a:t>
            </a:r>
            <a:r>
              <a:rPr lang="pl-PL" altLang="pl-PL" sz="2400" b="1" dirty="0"/>
              <a:t>255.255.255.0 /24, </a:t>
            </a:r>
            <a:r>
              <a:rPr lang="pl-PL" altLang="pl-PL" sz="2400" dirty="0"/>
              <a:t>brama: </a:t>
            </a:r>
            <a:r>
              <a:rPr lang="pl-PL" altLang="pl-PL" sz="2400" b="1" dirty="0"/>
              <a:t>192.168.1.1</a:t>
            </a:r>
            <a:r>
              <a:rPr lang="pl-PL" altLang="pl-PL" sz="2400" dirty="0"/>
              <a:t>, adresy stacji: </a:t>
            </a:r>
            <a:r>
              <a:rPr lang="pl-PL" altLang="pl-PL" sz="2400" b="1" dirty="0"/>
              <a:t>192.168.1.2 - 192.168.1.91</a:t>
            </a:r>
            <a:endParaRPr lang="pl-PL" altLang="pl-PL" sz="2400" dirty="0"/>
          </a:p>
          <a:p>
            <a:pPr eaLnBrk="1" hangingPunct="1"/>
            <a:r>
              <a:rPr lang="pl-PL" altLang="pl-PL" sz="2400" b="1" dirty="0"/>
              <a:t>VLAN2</a:t>
            </a:r>
            <a:r>
              <a:rPr lang="pl-PL" altLang="pl-PL" sz="2400" dirty="0"/>
              <a:t> maska: </a:t>
            </a:r>
            <a:r>
              <a:rPr lang="pl-PL" altLang="pl-PL" sz="2400" b="1" dirty="0"/>
              <a:t>255.255.255.0 /24, </a:t>
            </a:r>
            <a:r>
              <a:rPr lang="pl-PL" altLang="pl-PL" sz="2400" dirty="0"/>
              <a:t>brama: </a:t>
            </a:r>
            <a:r>
              <a:rPr lang="pl-PL" altLang="pl-PL" sz="2400" b="1" dirty="0"/>
              <a:t>192.168.2.1, </a:t>
            </a:r>
            <a:r>
              <a:rPr lang="pl-PL" altLang="pl-PL" sz="2400" dirty="0"/>
              <a:t>adresy stacji: </a:t>
            </a:r>
            <a:r>
              <a:rPr lang="pl-PL" altLang="pl-PL" sz="2400" b="1" dirty="0"/>
              <a:t>192.168.2.2 - 192.168.2.61</a:t>
            </a:r>
            <a:endParaRPr lang="pl-PL" altLang="pl-PL" sz="2400" dirty="0"/>
          </a:p>
          <a:p>
            <a:pPr eaLnBrk="1" hangingPunct="1"/>
            <a:r>
              <a:rPr lang="pl-PL" altLang="pl-PL" sz="2400" b="1" dirty="0"/>
              <a:t>VLAN3</a:t>
            </a:r>
            <a:r>
              <a:rPr lang="pl-PL" altLang="pl-PL" sz="2400" dirty="0"/>
              <a:t> maska: </a:t>
            </a:r>
            <a:r>
              <a:rPr lang="pl-PL" altLang="pl-PL" sz="2400" b="1" dirty="0"/>
              <a:t>255.255.255.0 /24, </a:t>
            </a:r>
            <a:r>
              <a:rPr lang="pl-PL" altLang="pl-PL" sz="2400" dirty="0"/>
              <a:t>brama: </a:t>
            </a:r>
            <a:r>
              <a:rPr lang="pl-PL" altLang="pl-PL" sz="2400" b="1" dirty="0"/>
              <a:t>192.168.3.1, </a:t>
            </a:r>
            <a:r>
              <a:rPr lang="pl-PL" altLang="pl-PL" sz="2400" dirty="0"/>
              <a:t>adresy stacji: </a:t>
            </a:r>
            <a:r>
              <a:rPr lang="pl-PL" altLang="pl-PL" sz="2400" b="1" dirty="0"/>
              <a:t>192.168.3.2 - 192.168.3.51</a:t>
            </a:r>
            <a:endParaRPr lang="pl-PL" altLang="pl-PL" sz="2400" dirty="0"/>
          </a:p>
          <a:p>
            <a:pPr eaLnBrk="1" hangingPunct="1">
              <a:buFontTx/>
              <a:buNone/>
            </a:pPr>
            <a:r>
              <a:rPr lang="pl-PL" altLang="pl-PL" sz="2400" dirty="0"/>
              <a:t>Dobranie maski </a:t>
            </a:r>
            <a:r>
              <a:rPr lang="pl-PL" altLang="pl-PL" sz="2400" b="1" dirty="0"/>
              <a:t>255.255.255.0 /24</a:t>
            </a:r>
            <a:r>
              <a:rPr lang="pl-PL" altLang="pl-PL" sz="2400" dirty="0"/>
              <a:t> </a:t>
            </a:r>
            <a:r>
              <a:rPr lang="pl-PL" altLang="pl-PL" sz="2400" b="1" dirty="0"/>
              <a:t>ułatwia</a:t>
            </a:r>
            <a:r>
              <a:rPr lang="pl-PL" altLang="pl-PL" sz="2400" dirty="0"/>
              <a:t> rozbudowę sieci o nowe komputery. Stacje mają dostęp do Internetu dzięki usłudze </a:t>
            </a:r>
            <a:r>
              <a:rPr lang="pl-PL" altLang="pl-PL" sz="2400" b="1" dirty="0"/>
              <a:t>NAT</a:t>
            </a:r>
            <a:r>
              <a:rPr lang="pl-PL" altLang="pl-PL" sz="2400" dirty="0"/>
              <a:t> (ang. </a:t>
            </a:r>
            <a:r>
              <a:rPr lang="pl-PL" altLang="pl-PL" sz="2400" i="1" dirty="0"/>
              <a:t>Network </a:t>
            </a:r>
            <a:r>
              <a:rPr lang="pl-PL" altLang="pl-PL" sz="2400" i="1" dirty="0" err="1"/>
              <a:t>Address</a:t>
            </a:r>
            <a:r>
              <a:rPr lang="pl-PL" altLang="pl-PL" sz="2400" i="1" dirty="0"/>
              <a:t> </a:t>
            </a:r>
            <a:r>
              <a:rPr lang="pl-PL" altLang="pl-PL" sz="2400" i="1" dirty="0" err="1"/>
              <a:t>Translation</a:t>
            </a:r>
            <a:r>
              <a:rPr lang="pl-PL" altLang="pl-PL" sz="2400" dirty="0"/>
              <a:t>)</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67</a:t>
            </a:fld>
            <a:endParaRPr lang="pl-PL"/>
          </a:p>
        </p:txBody>
      </p:sp>
    </p:spTree>
    <p:extLst>
      <p:ext uri="{BB962C8B-B14F-4D97-AF65-F5344CB8AC3E}">
        <p14:creationId xmlns:p14="http://schemas.microsoft.com/office/powerpoint/2010/main" val="1643415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5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fade">
                                      <p:cBhvr>
                                        <p:cTn id="12" dur="5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fade">
                                      <p:cBhvr>
                                        <p:cTn id="17" dur="500"/>
                                        <p:tgtEl>
                                          <p:spTgt spid="9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fade">
                                      <p:cBhvr>
                                        <p:cTn id="22" dur="500"/>
                                        <p:tgtEl>
                                          <p:spTgt spid="9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fade">
                                      <p:cBhvr>
                                        <p:cTn id="27"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274638"/>
            <a:ext cx="8964613" cy="1143000"/>
          </a:xfrm>
        </p:spPr>
        <p:txBody>
          <a:bodyPr/>
          <a:lstStyle/>
          <a:p>
            <a:pPr eaLnBrk="1" hangingPunct="1"/>
            <a:r>
              <a:rPr lang="pl-PL" altLang="pl-PL" sz="4000"/>
              <a:t>Konfiguracja adresów IP – przykład 2</a:t>
            </a:r>
          </a:p>
        </p:txBody>
      </p:sp>
      <p:sp>
        <p:nvSpPr>
          <p:cNvPr id="96259" name="Rectangle 3"/>
          <p:cNvSpPr>
            <a:spLocks noGrp="1" noChangeArrowheads="1"/>
          </p:cNvSpPr>
          <p:nvPr>
            <p:ph type="body" idx="1"/>
          </p:nvPr>
        </p:nvSpPr>
        <p:spPr/>
        <p:txBody>
          <a:bodyPr/>
          <a:lstStyle/>
          <a:p>
            <a:pPr eaLnBrk="1" hangingPunct="1"/>
            <a:r>
              <a:rPr lang="pl-PL" altLang="pl-PL" sz="2400" dirty="0"/>
              <a:t>Firma posiada </a:t>
            </a:r>
            <a:r>
              <a:rPr lang="pl-PL" altLang="pl-PL" sz="2400" b="1" dirty="0"/>
              <a:t>200</a:t>
            </a:r>
            <a:r>
              <a:rPr lang="pl-PL" altLang="pl-PL" sz="2400" dirty="0"/>
              <a:t> komputerów umieszczonych na </a:t>
            </a:r>
            <a:r>
              <a:rPr lang="pl-PL" altLang="pl-PL" sz="2400" b="1" dirty="0"/>
              <a:t>trzech</a:t>
            </a:r>
            <a:r>
              <a:rPr lang="pl-PL" altLang="pl-PL" sz="2400" dirty="0"/>
              <a:t> kondygnacjach </a:t>
            </a:r>
          </a:p>
          <a:p>
            <a:r>
              <a:rPr lang="pl-PL" altLang="pl-PL" sz="2400" dirty="0"/>
              <a:t>W sieci stworzono 3 </a:t>
            </a:r>
            <a:r>
              <a:rPr lang="pl-PL" altLang="pl-PL" sz="2400" dirty="0" err="1"/>
              <a:t>VLANy</a:t>
            </a:r>
            <a:r>
              <a:rPr lang="pl-PL" altLang="pl-PL" sz="2400" dirty="0"/>
              <a:t>: </a:t>
            </a:r>
          </a:p>
          <a:p>
            <a:pPr lvl="1"/>
            <a:r>
              <a:rPr lang="pl-PL" altLang="pl-PL" sz="2000" b="1" dirty="0"/>
              <a:t>VLAN1</a:t>
            </a:r>
            <a:r>
              <a:rPr lang="pl-PL" altLang="pl-PL" sz="2000" dirty="0"/>
              <a:t> </a:t>
            </a:r>
            <a:r>
              <a:rPr lang="pl-PL" altLang="pl-PL" sz="2000" b="1" dirty="0"/>
              <a:t>90</a:t>
            </a:r>
            <a:r>
              <a:rPr lang="pl-PL" altLang="pl-PL" sz="2000" dirty="0"/>
              <a:t> komputerów</a:t>
            </a:r>
          </a:p>
          <a:p>
            <a:pPr lvl="1"/>
            <a:r>
              <a:rPr lang="pl-PL" altLang="pl-PL" sz="2000" b="1" dirty="0"/>
              <a:t>VLAN2 60</a:t>
            </a:r>
            <a:r>
              <a:rPr lang="pl-PL" altLang="pl-PL" sz="2000" dirty="0"/>
              <a:t> komputerów</a:t>
            </a:r>
          </a:p>
          <a:p>
            <a:pPr lvl="1"/>
            <a:r>
              <a:rPr lang="pl-PL" altLang="pl-PL" sz="2000" b="1" dirty="0"/>
              <a:t>VLAN3</a:t>
            </a:r>
            <a:r>
              <a:rPr lang="pl-PL" altLang="pl-PL" sz="2000" dirty="0"/>
              <a:t> </a:t>
            </a:r>
            <a:r>
              <a:rPr lang="pl-PL" altLang="pl-PL" sz="2000" b="1" dirty="0"/>
              <a:t>50</a:t>
            </a:r>
            <a:r>
              <a:rPr lang="pl-PL" altLang="pl-PL" sz="2000" dirty="0"/>
              <a:t> komputerów</a:t>
            </a:r>
            <a:endParaRPr lang="pl-PL" altLang="pl-PL" sz="2000" b="1" dirty="0"/>
          </a:p>
          <a:p>
            <a:r>
              <a:rPr lang="pl-PL" altLang="pl-PL" sz="2400" b="1" dirty="0"/>
              <a:t>Centralnym</a:t>
            </a:r>
            <a:r>
              <a:rPr lang="pl-PL" altLang="pl-PL" sz="2400" dirty="0"/>
              <a:t> urządzeniem, do którego na oddzielnych portach są podłączone kondygnacje, jest </a:t>
            </a:r>
            <a:r>
              <a:rPr lang="pl-PL" altLang="pl-PL" sz="2400" b="1" dirty="0"/>
              <a:t>przełącznik warstwy 3</a:t>
            </a:r>
            <a:endParaRPr lang="pl-PL" altLang="pl-PL" sz="2400" dirty="0"/>
          </a:p>
          <a:p>
            <a:pPr eaLnBrk="1" hangingPunct="1"/>
            <a:r>
              <a:rPr lang="pl-PL" altLang="pl-PL" sz="2400" dirty="0"/>
              <a:t>Firma otrzymała od ISP klasę C adresów </a:t>
            </a:r>
            <a:r>
              <a:rPr lang="pl-PL" altLang="pl-PL" sz="2400" b="1" dirty="0"/>
              <a:t>publicznych</a:t>
            </a:r>
            <a:r>
              <a:rPr lang="pl-PL" altLang="pl-PL" sz="2400" dirty="0"/>
              <a:t> </a:t>
            </a:r>
            <a:r>
              <a:rPr lang="pl-PL" altLang="pl-PL" sz="2400" b="1" dirty="0"/>
              <a:t>212.1.1.0/24</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68</a:t>
            </a:fld>
            <a:endParaRPr lang="pl-PL"/>
          </a:p>
        </p:txBody>
      </p:sp>
    </p:spTree>
    <p:extLst>
      <p:ext uri="{BB962C8B-B14F-4D97-AF65-F5344CB8AC3E}">
        <p14:creationId xmlns:p14="http://schemas.microsoft.com/office/powerpoint/2010/main" val="33590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fade">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fade">
                                      <p:cBhvr>
                                        <p:cTn id="12" dur="500"/>
                                        <p:tgtEl>
                                          <p:spTgt spid="96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fade">
                                      <p:cBhvr>
                                        <p:cTn id="17" dur="500"/>
                                        <p:tgtEl>
                                          <p:spTgt spid="96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Effect transition="in" filter="fade">
                                      <p:cBhvr>
                                        <p:cTn id="22" dur="500"/>
                                        <p:tgtEl>
                                          <p:spTgt spid="96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Effect transition="in" filter="fade">
                                      <p:cBhvr>
                                        <p:cTn id="27" dur="500"/>
                                        <p:tgtEl>
                                          <p:spTgt spid="96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259">
                                            <p:txEl>
                                              <p:pRg st="5" end="5"/>
                                            </p:txEl>
                                          </p:spTgt>
                                        </p:tgtEl>
                                        <p:attrNameLst>
                                          <p:attrName>style.visibility</p:attrName>
                                        </p:attrNameLst>
                                      </p:cBhvr>
                                      <p:to>
                                        <p:strVal val="visible"/>
                                      </p:to>
                                    </p:set>
                                    <p:animEffect transition="in" filter="fade">
                                      <p:cBhvr>
                                        <p:cTn id="32" dur="500"/>
                                        <p:tgtEl>
                                          <p:spTgt spid="962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96259">
                                            <p:txEl>
                                              <p:pRg st="6" end="6"/>
                                            </p:txEl>
                                          </p:spTgt>
                                        </p:tgtEl>
                                        <p:attrNameLst>
                                          <p:attrName>style.visibility</p:attrName>
                                        </p:attrNameLst>
                                      </p:cBhvr>
                                      <p:to>
                                        <p:strVal val="visible"/>
                                      </p:to>
                                    </p:set>
                                    <p:animEffect transition="in" filter="fade">
                                      <p:cBhvr>
                                        <p:cTn id="37" dur="500"/>
                                        <p:tgtEl>
                                          <p:spTgt spid="96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2</a:t>
            </a:r>
          </a:p>
        </p:txBody>
      </p:sp>
      <p:sp>
        <p:nvSpPr>
          <p:cNvPr id="97283" name="Rectangle 3"/>
          <p:cNvSpPr>
            <a:spLocks noGrp="1" noChangeArrowheads="1"/>
          </p:cNvSpPr>
          <p:nvPr>
            <p:ph type="body" idx="1"/>
          </p:nvPr>
        </p:nvSpPr>
        <p:spPr>
          <a:xfrm>
            <a:off x="457200" y="1600200"/>
            <a:ext cx="8686800" cy="4565650"/>
          </a:xfrm>
        </p:spPr>
        <p:txBody>
          <a:bodyPr/>
          <a:lstStyle/>
          <a:p>
            <a:pPr eaLnBrk="1" hangingPunct="1">
              <a:buFontTx/>
              <a:buNone/>
            </a:pPr>
            <a:r>
              <a:rPr lang="pl-PL" altLang="pl-PL" sz="2400" dirty="0"/>
              <a:t>Proponujemy stworzyć 3 podsieci:</a:t>
            </a:r>
          </a:p>
          <a:p>
            <a:pPr eaLnBrk="1" hangingPunct="1"/>
            <a:r>
              <a:rPr lang="pl-PL" altLang="pl-PL" sz="2400" b="1" dirty="0"/>
              <a:t>VLAN1</a:t>
            </a:r>
            <a:r>
              <a:rPr lang="pl-PL" altLang="pl-PL" sz="2400" dirty="0"/>
              <a:t> maska: </a:t>
            </a:r>
            <a:r>
              <a:rPr lang="pl-PL" altLang="pl-PL" sz="2400" b="1" dirty="0"/>
              <a:t>255.255.255.128 /25, </a:t>
            </a:r>
            <a:r>
              <a:rPr lang="pl-PL" altLang="pl-PL" sz="2400" dirty="0"/>
              <a:t>brama: </a:t>
            </a:r>
            <a:r>
              <a:rPr lang="pl-PL" altLang="pl-PL" sz="2400" b="1" dirty="0"/>
              <a:t>212.1.1.126 </a:t>
            </a:r>
            <a:r>
              <a:rPr lang="pl-PL" altLang="pl-PL" sz="2400" dirty="0"/>
              <a:t>adresy stacji: </a:t>
            </a:r>
            <a:r>
              <a:rPr lang="pl-PL" altLang="pl-PL" sz="2400" b="1" dirty="0"/>
              <a:t>212.1.1.1 - 212.1.1.90</a:t>
            </a:r>
            <a:r>
              <a:rPr lang="pl-PL" altLang="pl-PL" sz="2400" dirty="0"/>
              <a:t> </a:t>
            </a:r>
          </a:p>
          <a:p>
            <a:pPr eaLnBrk="1" hangingPunct="1"/>
            <a:r>
              <a:rPr lang="pl-PL" altLang="pl-PL" sz="2400" b="1" dirty="0"/>
              <a:t>VLAN2</a:t>
            </a:r>
            <a:r>
              <a:rPr lang="pl-PL" altLang="pl-PL" sz="2400" dirty="0"/>
              <a:t> maska: </a:t>
            </a:r>
            <a:r>
              <a:rPr lang="pl-PL" altLang="pl-PL" sz="2400" b="1" dirty="0"/>
              <a:t>255.255.255.192 /26, </a:t>
            </a:r>
            <a:r>
              <a:rPr lang="pl-PL" altLang="pl-PL" sz="2400" dirty="0"/>
              <a:t>brama: </a:t>
            </a:r>
            <a:r>
              <a:rPr lang="pl-PL" altLang="pl-PL" sz="2400" b="1" dirty="0"/>
              <a:t>212.1.1.190 </a:t>
            </a:r>
            <a:r>
              <a:rPr lang="pl-PL" altLang="pl-PL" sz="2400" dirty="0"/>
              <a:t>adresy stacji: </a:t>
            </a:r>
            <a:r>
              <a:rPr lang="pl-PL" altLang="pl-PL" sz="2400" b="1" dirty="0"/>
              <a:t>212.1.1.129 - 212.1.1.188</a:t>
            </a:r>
            <a:endParaRPr lang="pl-PL" altLang="pl-PL" sz="2400" dirty="0"/>
          </a:p>
          <a:p>
            <a:pPr eaLnBrk="1" hangingPunct="1"/>
            <a:r>
              <a:rPr lang="pl-PL" altLang="pl-PL" sz="2400" b="1" dirty="0"/>
              <a:t>VLAN3</a:t>
            </a:r>
            <a:r>
              <a:rPr lang="pl-PL" altLang="pl-PL" sz="2400" dirty="0"/>
              <a:t> maska: </a:t>
            </a:r>
            <a:r>
              <a:rPr lang="pl-PL" altLang="pl-PL" sz="2400" b="1" dirty="0"/>
              <a:t>255.255.255.192 /26, </a:t>
            </a:r>
            <a:r>
              <a:rPr lang="pl-PL" altLang="pl-PL" sz="2400" dirty="0"/>
              <a:t>brama: </a:t>
            </a:r>
            <a:r>
              <a:rPr lang="pl-PL" altLang="pl-PL" sz="2400" b="1" dirty="0"/>
              <a:t>212.1.1.254 </a:t>
            </a:r>
            <a:r>
              <a:rPr lang="pl-PL" altLang="pl-PL" sz="2400" dirty="0"/>
              <a:t>adresy stacji: </a:t>
            </a:r>
            <a:r>
              <a:rPr lang="pl-PL" altLang="pl-PL" sz="2400" b="1" dirty="0"/>
              <a:t>212.1.1.193 - 212.1.1.242</a:t>
            </a:r>
            <a:endParaRPr lang="pl-PL" altLang="pl-PL" sz="2400" dirty="0"/>
          </a:p>
          <a:p>
            <a:pPr eaLnBrk="1" hangingPunct="1">
              <a:buFontTx/>
              <a:buNone/>
            </a:pPr>
            <a:r>
              <a:rPr lang="pl-PL" altLang="pl-PL" sz="2400" dirty="0"/>
              <a:t>Sieć klasy C podzielono tak, aby każdy komputer miał przypisany adres publiczny. Zastosowano maskowanie podsieci o zmiennej długości (VLSM)</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69</a:t>
            </a:fld>
            <a:endParaRPr lang="pl-PL"/>
          </a:p>
        </p:txBody>
      </p:sp>
    </p:spTree>
    <p:extLst>
      <p:ext uri="{BB962C8B-B14F-4D97-AF65-F5344CB8AC3E}">
        <p14:creationId xmlns:p14="http://schemas.microsoft.com/office/powerpoint/2010/main" val="2249625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fade">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fade">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Effect transition="in" filter="fade">
                                      <p:cBhvr>
                                        <p:cTn id="17" dur="500"/>
                                        <p:tgtEl>
                                          <p:spTgt spid="97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7283">
                                            <p:txEl>
                                              <p:pRg st="3" end="3"/>
                                            </p:txEl>
                                          </p:spTgt>
                                        </p:tgtEl>
                                        <p:attrNameLst>
                                          <p:attrName>style.visibility</p:attrName>
                                        </p:attrNameLst>
                                      </p:cBhvr>
                                      <p:to>
                                        <p:strVal val="visible"/>
                                      </p:to>
                                    </p:set>
                                    <p:animEffect transition="in" filter="fade">
                                      <p:cBhvr>
                                        <p:cTn id="22" dur="500"/>
                                        <p:tgtEl>
                                          <p:spTgt spid="97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Effect transition="in" filter="fade">
                                      <p:cBhvr>
                                        <p:cTn id="27" dur="500"/>
                                        <p:tgtEl>
                                          <p:spTgt spid="97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b="1" dirty="0">
                <a:solidFill>
                  <a:schemeClr val="tx2"/>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r>
              <a:rPr lang="pl-PL" sz="2400" dirty="0">
                <a:solidFill>
                  <a:schemeClr val="bg1">
                    <a:lumMod val="50000"/>
                  </a:schemeClr>
                </a:solidFill>
              </a:rPr>
              <a:t>Adresacja IP</a:t>
            </a:r>
          </a:p>
          <a:p>
            <a:pPr eaLnBrk="1" hangingPunct="1"/>
            <a:r>
              <a:rPr lang="pl-PL" sz="2400" dirty="0">
                <a:solidFill>
                  <a:schemeClr val="bg1">
                    <a:lumMod val="50000"/>
                  </a:schemeClr>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a:t>
            </a:fld>
            <a:endParaRPr lang="pl-PL"/>
          </a:p>
        </p:txBody>
      </p:sp>
    </p:spTree>
    <p:extLst>
      <p:ext uri="{BB962C8B-B14F-4D97-AF65-F5344CB8AC3E}">
        <p14:creationId xmlns:p14="http://schemas.microsoft.com/office/powerpoint/2010/main" val="568008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3</a:t>
            </a:r>
          </a:p>
        </p:txBody>
      </p:sp>
      <p:sp>
        <p:nvSpPr>
          <p:cNvPr id="98307" name="Rectangle 3"/>
          <p:cNvSpPr>
            <a:spLocks noGrp="1" noChangeArrowheads="1"/>
          </p:cNvSpPr>
          <p:nvPr>
            <p:ph type="body" idx="1"/>
          </p:nvPr>
        </p:nvSpPr>
        <p:spPr/>
        <p:txBody>
          <a:bodyPr/>
          <a:lstStyle/>
          <a:p>
            <a:pPr eaLnBrk="1" hangingPunct="1"/>
            <a:r>
              <a:rPr lang="pl-PL" altLang="pl-PL" sz="2400" dirty="0"/>
              <a:t>Firma posiada </a:t>
            </a:r>
            <a:r>
              <a:rPr lang="pl-PL" altLang="pl-PL" sz="2400" b="1" dirty="0"/>
              <a:t>30</a:t>
            </a:r>
            <a:r>
              <a:rPr lang="pl-PL" altLang="pl-PL" sz="2400" dirty="0"/>
              <a:t> komputerów podłączonych do jednego przełącznika warstwy drugiej, czyli jest </a:t>
            </a:r>
            <a:r>
              <a:rPr lang="pl-PL" altLang="pl-PL" sz="2400" b="1" dirty="0"/>
              <a:t>jedna</a:t>
            </a:r>
            <a:r>
              <a:rPr lang="pl-PL" altLang="pl-PL" sz="2400" dirty="0"/>
              <a:t> domena rozgłoszeniowa </a:t>
            </a:r>
          </a:p>
          <a:p>
            <a:pPr eaLnBrk="1" hangingPunct="1">
              <a:buFontTx/>
              <a:buNone/>
            </a:pPr>
            <a:r>
              <a:rPr lang="pl-PL" altLang="pl-PL" sz="2400" dirty="0"/>
              <a:t>Proponujemy stworzyć 1 podsieć.</a:t>
            </a:r>
          </a:p>
          <a:p>
            <a:pPr eaLnBrk="1" hangingPunct="1"/>
            <a:r>
              <a:rPr lang="pl-PL" altLang="pl-PL" sz="2400" dirty="0"/>
              <a:t>maska: </a:t>
            </a:r>
            <a:r>
              <a:rPr lang="pl-PL" altLang="pl-PL" sz="2400" b="1" dirty="0"/>
              <a:t>255.255.255.0 /24</a:t>
            </a:r>
            <a:endParaRPr lang="pl-PL" altLang="pl-PL" sz="2400" dirty="0"/>
          </a:p>
          <a:p>
            <a:pPr eaLnBrk="1" hangingPunct="1"/>
            <a:r>
              <a:rPr lang="pl-PL" altLang="pl-PL" sz="2400" dirty="0"/>
              <a:t>brama: </a:t>
            </a:r>
            <a:r>
              <a:rPr lang="pl-PL" altLang="pl-PL" sz="2400" b="1" dirty="0"/>
              <a:t>192.168.0.1</a:t>
            </a:r>
            <a:endParaRPr lang="pl-PL" altLang="pl-PL" sz="2400" dirty="0"/>
          </a:p>
          <a:p>
            <a:pPr eaLnBrk="1" hangingPunct="1"/>
            <a:r>
              <a:rPr lang="pl-PL" altLang="pl-PL" sz="2400" dirty="0"/>
              <a:t>adresy stacji: </a:t>
            </a:r>
            <a:r>
              <a:rPr lang="pl-PL" altLang="pl-PL" sz="2400" b="1" dirty="0"/>
              <a:t>192.168.0.2 - 192.168.0.31</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70</a:t>
            </a:fld>
            <a:endParaRPr lang="pl-PL"/>
          </a:p>
        </p:txBody>
      </p:sp>
    </p:spTree>
    <p:extLst>
      <p:ext uri="{BB962C8B-B14F-4D97-AF65-F5344CB8AC3E}">
        <p14:creationId xmlns:p14="http://schemas.microsoft.com/office/powerpoint/2010/main" val="3996269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fade">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fade">
                                      <p:cBhvr>
                                        <p:cTn id="12" dur="500"/>
                                        <p:tgtEl>
                                          <p:spTgt spid="98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fade">
                                      <p:cBhvr>
                                        <p:cTn id="17" dur="500"/>
                                        <p:tgtEl>
                                          <p:spTgt spid="98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fade">
                                      <p:cBhvr>
                                        <p:cTn id="22" dur="500"/>
                                        <p:tgtEl>
                                          <p:spTgt spid="98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8307">
                                            <p:txEl>
                                              <p:pRg st="4" end="4"/>
                                            </p:txEl>
                                          </p:spTgt>
                                        </p:tgtEl>
                                        <p:attrNameLst>
                                          <p:attrName>style.visibility</p:attrName>
                                        </p:attrNameLst>
                                      </p:cBhvr>
                                      <p:to>
                                        <p:strVal val="visible"/>
                                      </p:to>
                                    </p:set>
                                    <p:animEffect transition="in" filter="fade">
                                      <p:cBhvr>
                                        <p:cTn id="27" dur="500"/>
                                        <p:tgtEl>
                                          <p:spTgt spid="983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4</a:t>
            </a:r>
          </a:p>
        </p:txBody>
      </p:sp>
      <p:sp>
        <p:nvSpPr>
          <p:cNvPr id="99331" name="Rectangle 3"/>
          <p:cNvSpPr>
            <a:spLocks noGrp="1" noChangeArrowheads="1"/>
          </p:cNvSpPr>
          <p:nvPr>
            <p:ph type="body" idx="1"/>
          </p:nvPr>
        </p:nvSpPr>
        <p:spPr/>
        <p:txBody>
          <a:bodyPr/>
          <a:lstStyle/>
          <a:p>
            <a:pPr eaLnBrk="1" hangingPunct="1"/>
            <a:r>
              <a:rPr lang="pl-PL" altLang="pl-PL" sz="2400"/>
              <a:t>Firma ma przydzieloną </a:t>
            </a:r>
            <a:r>
              <a:rPr lang="pl-PL" altLang="pl-PL" sz="2400" b="1"/>
              <a:t>klasę B</a:t>
            </a:r>
            <a:r>
              <a:rPr lang="pl-PL" altLang="pl-PL" sz="2400"/>
              <a:t> adresów 156.17.0.0/16 </a:t>
            </a:r>
          </a:p>
          <a:p>
            <a:pPr eaLnBrk="1" hangingPunct="1"/>
            <a:r>
              <a:rPr lang="pl-PL" altLang="pl-PL" sz="2400"/>
              <a:t>Firma posiada </a:t>
            </a:r>
            <a:r>
              <a:rPr lang="pl-PL" altLang="pl-PL" sz="2400" b="1"/>
              <a:t>12</a:t>
            </a:r>
            <a:r>
              <a:rPr lang="pl-PL" altLang="pl-PL" sz="2400"/>
              <a:t> lokalizacji, w których znajduje się od </a:t>
            </a:r>
            <a:r>
              <a:rPr lang="pl-PL" altLang="pl-PL" sz="2400" b="1"/>
              <a:t>1 tys. do 3 tys.</a:t>
            </a:r>
            <a:r>
              <a:rPr lang="pl-PL" altLang="pl-PL" sz="2400"/>
              <a:t> komputerów </a:t>
            </a:r>
          </a:p>
          <a:p>
            <a:pPr eaLnBrk="1" hangingPunct="1"/>
            <a:r>
              <a:rPr lang="pl-PL" altLang="pl-PL" sz="2400"/>
              <a:t>Proponujemy zastosować maskę </a:t>
            </a:r>
            <a:r>
              <a:rPr lang="pl-PL" altLang="pl-PL" sz="2400" b="1"/>
              <a:t>/20</a:t>
            </a:r>
          </a:p>
          <a:p>
            <a:pPr eaLnBrk="1" hangingPunct="1"/>
            <a:r>
              <a:rPr lang="pl-PL" altLang="pl-PL" sz="2400"/>
              <a:t>Dla 12 lokalizacji wykorzystane zostaną przydzielone </a:t>
            </a:r>
            <a:r>
              <a:rPr lang="pl-PL" altLang="pl-PL" sz="2400" b="1"/>
              <a:t>podsieci</a:t>
            </a:r>
            <a:r>
              <a:rPr lang="pl-PL" altLang="pl-PL" sz="2400"/>
              <a:t>: 156.17.0.0/20, 156.17.16.0/20, 156.17.32.0/20, 156.17.48.0/20, 156.17.64.0/20, 156.17.80.0/20, 156.17.96.0/20, 156.17.112.0/20, 156.17.128.0/20, 156.17.144.0/20, 156.17.160.0/20, 156.17.176.0/20</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71</a:t>
            </a:fld>
            <a:endParaRPr lang="pl-PL"/>
          </a:p>
        </p:txBody>
      </p:sp>
    </p:spTree>
    <p:extLst>
      <p:ext uri="{BB962C8B-B14F-4D97-AF65-F5344CB8AC3E}">
        <p14:creationId xmlns:p14="http://schemas.microsoft.com/office/powerpoint/2010/main" val="3959767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500"/>
                                        <p:tgtEl>
                                          <p:spTgt spid="99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fade">
                                      <p:cBhvr>
                                        <p:cTn id="22"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5</a:t>
            </a:r>
            <a:endParaRPr lang="en-US" altLang="pl-PL" sz="4000"/>
          </a:p>
        </p:txBody>
      </p:sp>
      <p:sp>
        <p:nvSpPr>
          <p:cNvPr id="137219" name="Rectangle 3"/>
          <p:cNvSpPr>
            <a:spLocks noGrp="1" noChangeArrowheads="1"/>
          </p:cNvSpPr>
          <p:nvPr>
            <p:ph type="body" idx="1"/>
          </p:nvPr>
        </p:nvSpPr>
        <p:spPr/>
        <p:txBody>
          <a:bodyPr/>
          <a:lstStyle/>
          <a:p>
            <a:pPr eaLnBrk="1" hangingPunct="1"/>
            <a:r>
              <a:rPr lang="pl-PL" altLang="pl-PL" sz="2400" dirty="0"/>
              <a:t>Firma posiada następujące sieci </a:t>
            </a:r>
            <a:r>
              <a:rPr lang="pl-PL" altLang="pl-PL" sz="2400" dirty="0" err="1"/>
              <a:t>VLANy</a:t>
            </a:r>
            <a:r>
              <a:rPr lang="pl-PL" altLang="pl-PL" sz="2400" dirty="0"/>
              <a:t>:</a:t>
            </a:r>
          </a:p>
          <a:p>
            <a:pPr lvl="1" eaLnBrk="1" hangingPunct="1"/>
            <a:r>
              <a:rPr lang="pl-PL" altLang="pl-PL" sz="2400" dirty="0"/>
              <a:t>30 stacji</a:t>
            </a:r>
          </a:p>
          <a:p>
            <a:pPr lvl="1" eaLnBrk="1" hangingPunct="1"/>
            <a:r>
              <a:rPr lang="pl-PL" altLang="pl-PL" sz="2400" dirty="0"/>
              <a:t>100 stacji</a:t>
            </a:r>
          </a:p>
          <a:p>
            <a:pPr lvl="1" eaLnBrk="1" hangingPunct="1"/>
            <a:r>
              <a:rPr lang="pl-PL" altLang="pl-PL" sz="2400" dirty="0"/>
              <a:t>14 stacji</a:t>
            </a:r>
          </a:p>
          <a:p>
            <a:pPr lvl="1" eaLnBrk="1" hangingPunct="1"/>
            <a:r>
              <a:rPr lang="pl-PL" altLang="pl-PL" sz="2400" dirty="0"/>
              <a:t>10 stacji</a:t>
            </a:r>
          </a:p>
          <a:p>
            <a:pPr lvl="1" eaLnBrk="1" hangingPunct="1"/>
            <a:r>
              <a:rPr lang="pl-PL" altLang="pl-PL" sz="2400" dirty="0"/>
              <a:t>12 stacji</a:t>
            </a:r>
          </a:p>
          <a:p>
            <a:pPr eaLnBrk="1" hangingPunct="1"/>
            <a:r>
              <a:rPr lang="pl-PL" altLang="pl-PL" sz="2400" dirty="0"/>
              <a:t>Firma otrzymała od ISP klasę C adresów </a:t>
            </a:r>
            <a:r>
              <a:rPr lang="pl-PL" altLang="pl-PL" sz="2400" b="1" dirty="0"/>
              <a:t>publicznych</a:t>
            </a:r>
            <a:r>
              <a:rPr lang="pl-PL" altLang="pl-PL" sz="2400" dirty="0"/>
              <a:t> 156.17.30.0/24</a:t>
            </a:r>
          </a:p>
          <a:p>
            <a:pPr eaLnBrk="1" hangingPunct="1"/>
            <a:r>
              <a:rPr lang="pl-PL" altLang="pl-PL" sz="2400" dirty="0"/>
              <a:t>Zaproponować adresację wykorzystującą w sposób </a:t>
            </a:r>
            <a:r>
              <a:rPr lang="pl-PL" altLang="pl-PL" sz="2400" b="1" dirty="0"/>
              <a:t>ciągły podane adresy</a:t>
            </a:r>
            <a:endParaRPr lang="en-US" altLang="pl-PL" sz="2400" b="1"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72</a:t>
            </a:fld>
            <a:endParaRPr lang="pl-PL"/>
          </a:p>
        </p:txBody>
      </p:sp>
    </p:spTree>
    <p:extLst>
      <p:ext uri="{BB962C8B-B14F-4D97-AF65-F5344CB8AC3E}">
        <p14:creationId xmlns:p14="http://schemas.microsoft.com/office/powerpoint/2010/main" val="287023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7219">
                                            <p:txEl>
                                              <p:pRg st="4" end="4"/>
                                            </p:txEl>
                                          </p:spTgt>
                                        </p:tgtEl>
                                        <p:attrNameLst>
                                          <p:attrName>style.visibility</p:attrName>
                                        </p:attrNameLst>
                                      </p:cBhvr>
                                      <p:to>
                                        <p:strVal val="visible"/>
                                      </p:to>
                                    </p:set>
                                    <p:animEffect transition="in" filter="fade">
                                      <p:cBhvr>
                                        <p:cTn id="19" dur="500"/>
                                        <p:tgtEl>
                                          <p:spTgt spid="13721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7219">
                                            <p:txEl>
                                              <p:pRg st="5" end="5"/>
                                            </p:txEl>
                                          </p:spTgt>
                                        </p:tgtEl>
                                        <p:attrNameLst>
                                          <p:attrName>style.visibility</p:attrName>
                                        </p:attrNameLst>
                                      </p:cBhvr>
                                      <p:to>
                                        <p:strVal val="visible"/>
                                      </p:to>
                                    </p:set>
                                    <p:animEffect transition="in" filter="fade">
                                      <p:cBhvr>
                                        <p:cTn id="22" dur="500"/>
                                        <p:tgtEl>
                                          <p:spTgt spid="1372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7219">
                                            <p:txEl>
                                              <p:pRg st="6" end="6"/>
                                            </p:txEl>
                                          </p:spTgt>
                                        </p:tgtEl>
                                        <p:attrNameLst>
                                          <p:attrName>style.visibility</p:attrName>
                                        </p:attrNameLst>
                                      </p:cBhvr>
                                      <p:to>
                                        <p:strVal val="visible"/>
                                      </p:to>
                                    </p:set>
                                    <p:animEffect transition="in" filter="fade">
                                      <p:cBhvr>
                                        <p:cTn id="27" dur="500"/>
                                        <p:tgtEl>
                                          <p:spTgt spid="1372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7219">
                                            <p:txEl>
                                              <p:pRg st="7" end="7"/>
                                            </p:txEl>
                                          </p:spTgt>
                                        </p:tgtEl>
                                        <p:attrNameLst>
                                          <p:attrName>style.visibility</p:attrName>
                                        </p:attrNameLst>
                                      </p:cBhvr>
                                      <p:to>
                                        <p:strVal val="visible"/>
                                      </p:to>
                                    </p:set>
                                    <p:animEffect transition="in" filter="fade">
                                      <p:cBhvr>
                                        <p:cTn id="32" dur="500"/>
                                        <p:tgtEl>
                                          <p:spTgt spid="137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5</a:t>
            </a:r>
            <a:endParaRPr lang="en-US" altLang="pl-PL" sz="4000"/>
          </a:p>
        </p:txBody>
      </p:sp>
      <p:sp>
        <p:nvSpPr>
          <p:cNvPr id="138243" name="Rectangle 3"/>
          <p:cNvSpPr>
            <a:spLocks noGrp="1" noChangeArrowheads="1"/>
          </p:cNvSpPr>
          <p:nvPr>
            <p:ph type="body" idx="1"/>
          </p:nvPr>
        </p:nvSpPr>
        <p:spPr>
          <a:xfrm>
            <a:off x="457200" y="1600200"/>
            <a:ext cx="8362950" cy="4997450"/>
          </a:xfrm>
        </p:spPr>
        <p:txBody>
          <a:bodyPr/>
          <a:lstStyle/>
          <a:p>
            <a:pPr eaLnBrk="1" hangingPunct="1">
              <a:lnSpc>
                <a:spcPct val="90000"/>
              </a:lnSpc>
              <a:buFontTx/>
              <a:buNone/>
            </a:pPr>
            <a:r>
              <a:rPr lang="pl-PL" altLang="pl-PL" sz="2400" b="1"/>
              <a:t>100 stacji</a:t>
            </a:r>
            <a:endParaRPr lang="pl-PL" altLang="pl-PL" sz="2400"/>
          </a:p>
          <a:p>
            <a:pPr eaLnBrk="1" hangingPunct="1">
              <a:lnSpc>
                <a:spcPct val="90000"/>
              </a:lnSpc>
            </a:pPr>
            <a:r>
              <a:rPr lang="pl-PL" altLang="pl-PL" sz="2400"/>
              <a:t>maska: </a:t>
            </a:r>
            <a:r>
              <a:rPr lang="pl-PL" altLang="pl-PL" sz="2400" b="1"/>
              <a:t>255.255.255.128 /25</a:t>
            </a:r>
          </a:p>
          <a:p>
            <a:pPr eaLnBrk="1" hangingPunct="1">
              <a:lnSpc>
                <a:spcPct val="90000"/>
              </a:lnSpc>
            </a:pPr>
            <a:r>
              <a:rPr lang="pl-PL" altLang="pl-PL" sz="2400"/>
              <a:t>zakres </a:t>
            </a:r>
            <a:r>
              <a:rPr lang="pl-PL" altLang="pl-PL" sz="2400" b="1"/>
              <a:t>156.17.30.0 - 156.17.30.127</a:t>
            </a:r>
            <a:r>
              <a:rPr lang="pl-PL" altLang="pl-PL" sz="2400"/>
              <a:t> </a:t>
            </a:r>
          </a:p>
          <a:p>
            <a:pPr eaLnBrk="1" hangingPunct="1">
              <a:lnSpc>
                <a:spcPct val="90000"/>
              </a:lnSpc>
            </a:pPr>
            <a:r>
              <a:rPr lang="pl-PL" altLang="pl-PL" sz="2400"/>
              <a:t>brama: </a:t>
            </a:r>
            <a:r>
              <a:rPr lang="pl-PL" altLang="pl-PL" sz="2400" b="1"/>
              <a:t>156.17.30.126 </a:t>
            </a:r>
          </a:p>
          <a:p>
            <a:pPr eaLnBrk="1" hangingPunct="1">
              <a:lnSpc>
                <a:spcPct val="90000"/>
              </a:lnSpc>
              <a:buFontTx/>
              <a:buNone/>
            </a:pPr>
            <a:r>
              <a:rPr lang="pl-PL" altLang="pl-PL" sz="2400" b="1"/>
              <a:t>30 stacji</a:t>
            </a:r>
            <a:endParaRPr lang="pl-PL" altLang="pl-PL" sz="2400"/>
          </a:p>
          <a:p>
            <a:pPr eaLnBrk="1" hangingPunct="1">
              <a:lnSpc>
                <a:spcPct val="90000"/>
              </a:lnSpc>
            </a:pPr>
            <a:r>
              <a:rPr lang="pl-PL" altLang="pl-PL" sz="2400"/>
              <a:t>maska: </a:t>
            </a:r>
            <a:r>
              <a:rPr lang="pl-PL" altLang="pl-PL" sz="2400" b="1"/>
              <a:t>255.255.255.192 /26 </a:t>
            </a:r>
          </a:p>
          <a:p>
            <a:pPr eaLnBrk="1" hangingPunct="1">
              <a:lnSpc>
                <a:spcPct val="90000"/>
              </a:lnSpc>
            </a:pPr>
            <a:r>
              <a:rPr lang="pl-PL" altLang="pl-PL" sz="2400"/>
              <a:t>zakres </a:t>
            </a:r>
            <a:r>
              <a:rPr lang="pl-PL" altLang="pl-PL" sz="2400" b="1"/>
              <a:t>156.17.30.128 - 156.17.30.191</a:t>
            </a:r>
            <a:r>
              <a:rPr lang="pl-PL" altLang="pl-PL" sz="2400"/>
              <a:t> </a:t>
            </a:r>
            <a:endParaRPr lang="pl-PL" altLang="pl-PL" sz="2400" b="1"/>
          </a:p>
          <a:p>
            <a:pPr eaLnBrk="1" hangingPunct="1">
              <a:lnSpc>
                <a:spcPct val="90000"/>
              </a:lnSpc>
            </a:pPr>
            <a:r>
              <a:rPr lang="pl-PL" altLang="pl-PL" sz="2400"/>
              <a:t>brama: </a:t>
            </a:r>
            <a:r>
              <a:rPr lang="pl-PL" altLang="pl-PL" sz="2400" b="1"/>
              <a:t>156.17.30.190</a:t>
            </a:r>
          </a:p>
          <a:p>
            <a:pPr eaLnBrk="1" hangingPunct="1">
              <a:lnSpc>
                <a:spcPct val="90000"/>
              </a:lnSpc>
              <a:buFontTx/>
              <a:buNone/>
            </a:pPr>
            <a:r>
              <a:rPr lang="pl-PL" altLang="pl-PL" sz="2400" b="1"/>
              <a:t>14 stacji</a:t>
            </a:r>
            <a:endParaRPr lang="pl-PL" altLang="pl-PL" sz="2400"/>
          </a:p>
          <a:p>
            <a:pPr eaLnBrk="1" hangingPunct="1">
              <a:lnSpc>
                <a:spcPct val="90000"/>
              </a:lnSpc>
            </a:pPr>
            <a:r>
              <a:rPr lang="pl-PL" altLang="pl-PL" sz="2400"/>
              <a:t>maska: </a:t>
            </a:r>
            <a:r>
              <a:rPr lang="pl-PL" altLang="pl-PL" sz="2400" b="1"/>
              <a:t>255.255.255.224 /27</a:t>
            </a:r>
          </a:p>
          <a:p>
            <a:pPr eaLnBrk="1" hangingPunct="1">
              <a:lnSpc>
                <a:spcPct val="90000"/>
              </a:lnSpc>
            </a:pPr>
            <a:r>
              <a:rPr lang="pl-PL" altLang="pl-PL" sz="2400"/>
              <a:t>zakres </a:t>
            </a:r>
            <a:r>
              <a:rPr lang="pl-PL" altLang="pl-PL" sz="2400" b="1"/>
              <a:t>156.17.30.192 - 156.17.223</a:t>
            </a:r>
          </a:p>
          <a:p>
            <a:pPr eaLnBrk="1" hangingPunct="1">
              <a:lnSpc>
                <a:spcPct val="90000"/>
              </a:lnSpc>
            </a:pPr>
            <a:r>
              <a:rPr lang="pl-PL" altLang="pl-PL" sz="2400"/>
              <a:t>brama: </a:t>
            </a:r>
            <a:r>
              <a:rPr lang="pl-PL" altLang="pl-PL" sz="2400" b="1"/>
              <a:t>156.17.30.222</a:t>
            </a:r>
            <a:endParaRPr lang="en-US" altLang="pl-PL" sz="2400" b="1"/>
          </a:p>
        </p:txBody>
      </p:sp>
      <p:sp>
        <p:nvSpPr>
          <p:cNvPr id="2" name="Symbol zastępczy numeru slajdu 1"/>
          <p:cNvSpPr>
            <a:spLocks noGrp="1"/>
          </p:cNvSpPr>
          <p:nvPr>
            <p:ph type="sldNum" sz="quarter" idx="12"/>
          </p:nvPr>
        </p:nvSpPr>
        <p:spPr/>
        <p:txBody>
          <a:bodyPr/>
          <a:lstStyle/>
          <a:p>
            <a:fld id="{0ADD4248-F14B-480A-B11E-3E62FE18A6A2}" type="slidenum">
              <a:rPr lang="pl-PL" smtClean="0"/>
              <a:t>73</a:t>
            </a:fld>
            <a:endParaRPr lang="pl-PL"/>
          </a:p>
        </p:txBody>
      </p:sp>
    </p:spTree>
    <p:extLst>
      <p:ext uri="{BB962C8B-B14F-4D97-AF65-F5344CB8AC3E}">
        <p14:creationId xmlns:p14="http://schemas.microsoft.com/office/powerpoint/2010/main" val="2109752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fade">
                                      <p:cBhvr>
                                        <p:cTn id="7" dur="500"/>
                                        <p:tgtEl>
                                          <p:spTgt spid="13824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fade">
                                      <p:cBhvr>
                                        <p:cTn id="10" dur="500"/>
                                        <p:tgtEl>
                                          <p:spTgt spid="13824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8243">
                                            <p:txEl>
                                              <p:pRg st="2" end="2"/>
                                            </p:txEl>
                                          </p:spTgt>
                                        </p:tgtEl>
                                        <p:attrNameLst>
                                          <p:attrName>style.visibility</p:attrName>
                                        </p:attrNameLst>
                                      </p:cBhvr>
                                      <p:to>
                                        <p:strVal val="visible"/>
                                      </p:to>
                                    </p:set>
                                    <p:animEffect transition="in" filter="fade">
                                      <p:cBhvr>
                                        <p:cTn id="13" dur="500"/>
                                        <p:tgtEl>
                                          <p:spTgt spid="13824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8243">
                                            <p:txEl>
                                              <p:pRg st="3" end="3"/>
                                            </p:txEl>
                                          </p:spTgt>
                                        </p:tgtEl>
                                        <p:attrNameLst>
                                          <p:attrName>style.visibility</p:attrName>
                                        </p:attrNameLst>
                                      </p:cBhvr>
                                      <p:to>
                                        <p:strVal val="visible"/>
                                      </p:to>
                                    </p:set>
                                    <p:animEffect transition="in" filter="fade">
                                      <p:cBhvr>
                                        <p:cTn id="16" dur="500"/>
                                        <p:tgtEl>
                                          <p:spTgt spid="1382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38243">
                                            <p:txEl>
                                              <p:pRg st="4" end="4"/>
                                            </p:txEl>
                                          </p:spTgt>
                                        </p:tgtEl>
                                        <p:attrNameLst>
                                          <p:attrName>style.visibility</p:attrName>
                                        </p:attrNameLst>
                                      </p:cBhvr>
                                      <p:to>
                                        <p:strVal val="visible"/>
                                      </p:to>
                                    </p:set>
                                    <p:animEffect transition="in" filter="fade">
                                      <p:cBhvr>
                                        <p:cTn id="21" dur="500"/>
                                        <p:tgtEl>
                                          <p:spTgt spid="13824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8243">
                                            <p:txEl>
                                              <p:pRg st="5" end="5"/>
                                            </p:txEl>
                                          </p:spTgt>
                                        </p:tgtEl>
                                        <p:attrNameLst>
                                          <p:attrName>style.visibility</p:attrName>
                                        </p:attrNameLst>
                                      </p:cBhvr>
                                      <p:to>
                                        <p:strVal val="visible"/>
                                      </p:to>
                                    </p:set>
                                    <p:animEffect transition="in" filter="fade">
                                      <p:cBhvr>
                                        <p:cTn id="24" dur="500"/>
                                        <p:tgtEl>
                                          <p:spTgt spid="13824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8243">
                                            <p:txEl>
                                              <p:pRg st="6" end="6"/>
                                            </p:txEl>
                                          </p:spTgt>
                                        </p:tgtEl>
                                        <p:attrNameLst>
                                          <p:attrName>style.visibility</p:attrName>
                                        </p:attrNameLst>
                                      </p:cBhvr>
                                      <p:to>
                                        <p:strVal val="visible"/>
                                      </p:to>
                                    </p:set>
                                    <p:animEffect transition="in" filter="fade">
                                      <p:cBhvr>
                                        <p:cTn id="27" dur="500"/>
                                        <p:tgtEl>
                                          <p:spTgt spid="13824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8243">
                                            <p:txEl>
                                              <p:pRg st="7" end="7"/>
                                            </p:txEl>
                                          </p:spTgt>
                                        </p:tgtEl>
                                        <p:attrNameLst>
                                          <p:attrName>style.visibility</p:attrName>
                                        </p:attrNameLst>
                                      </p:cBhvr>
                                      <p:to>
                                        <p:strVal val="visible"/>
                                      </p:to>
                                    </p:set>
                                    <p:animEffect transition="in" filter="fade">
                                      <p:cBhvr>
                                        <p:cTn id="30" dur="500"/>
                                        <p:tgtEl>
                                          <p:spTgt spid="13824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38243">
                                            <p:txEl>
                                              <p:pRg st="8" end="8"/>
                                            </p:txEl>
                                          </p:spTgt>
                                        </p:tgtEl>
                                        <p:attrNameLst>
                                          <p:attrName>style.visibility</p:attrName>
                                        </p:attrNameLst>
                                      </p:cBhvr>
                                      <p:to>
                                        <p:strVal val="visible"/>
                                      </p:to>
                                    </p:set>
                                    <p:animEffect transition="in" filter="fade">
                                      <p:cBhvr>
                                        <p:cTn id="35" dur="500"/>
                                        <p:tgtEl>
                                          <p:spTgt spid="13824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38243">
                                            <p:txEl>
                                              <p:pRg st="9" end="9"/>
                                            </p:txEl>
                                          </p:spTgt>
                                        </p:tgtEl>
                                        <p:attrNameLst>
                                          <p:attrName>style.visibility</p:attrName>
                                        </p:attrNameLst>
                                      </p:cBhvr>
                                      <p:to>
                                        <p:strVal val="visible"/>
                                      </p:to>
                                    </p:set>
                                    <p:animEffect transition="in" filter="fade">
                                      <p:cBhvr>
                                        <p:cTn id="38" dur="500"/>
                                        <p:tgtEl>
                                          <p:spTgt spid="13824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38243">
                                            <p:txEl>
                                              <p:pRg st="10" end="10"/>
                                            </p:txEl>
                                          </p:spTgt>
                                        </p:tgtEl>
                                        <p:attrNameLst>
                                          <p:attrName>style.visibility</p:attrName>
                                        </p:attrNameLst>
                                      </p:cBhvr>
                                      <p:to>
                                        <p:strVal val="visible"/>
                                      </p:to>
                                    </p:set>
                                    <p:animEffect transition="in" filter="fade">
                                      <p:cBhvr>
                                        <p:cTn id="41" dur="500"/>
                                        <p:tgtEl>
                                          <p:spTgt spid="13824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38243">
                                            <p:txEl>
                                              <p:pRg st="11" end="11"/>
                                            </p:txEl>
                                          </p:spTgt>
                                        </p:tgtEl>
                                        <p:attrNameLst>
                                          <p:attrName>style.visibility</p:attrName>
                                        </p:attrNameLst>
                                      </p:cBhvr>
                                      <p:to>
                                        <p:strVal val="visible"/>
                                      </p:to>
                                    </p:set>
                                    <p:animEffect transition="in" filter="fade">
                                      <p:cBhvr>
                                        <p:cTn id="44" dur="500"/>
                                        <p:tgtEl>
                                          <p:spTgt spid="138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686800" cy="1143000"/>
          </a:xfrm>
        </p:spPr>
        <p:txBody>
          <a:bodyPr/>
          <a:lstStyle/>
          <a:p>
            <a:pPr eaLnBrk="1" hangingPunct="1"/>
            <a:r>
              <a:rPr lang="pl-PL" altLang="pl-PL" sz="4000"/>
              <a:t>Konfiguracja adresów IP – przykład 5</a:t>
            </a:r>
            <a:endParaRPr lang="en-US" altLang="pl-PL" sz="4000"/>
          </a:p>
        </p:txBody>
      </p:sp>
      <p:sp>
        <p:nvSpPr>
          <p:cNvPr id="139267" name="Rectangle 3"/>
          <p:cNvSpPr>
            <a:spLocks noGrp="1" noChangeArrowheads="1"/>
          </p:cNvSpPr>
          <p:nvPr>
            <p:ph type="body" idx="1"/>
          </p:nvPr>
        </p:nvSpPr>
        <p:spPr>
          <a:xfrm>
            <a:off x="457200" y="1600200"/>
            <a:ext cx="8362950" cy="4997450"/>
          </a:xfrm>
        </p:spPr>
        <p:txBody>
          <a:bodyPr/>
          <a:lstStyle/>
          <a:p>
            <a:pPr eaLnBrk="1" hangingPunct="1">
              <a:buFontTx/>
              <a:buNone/>
            </a:pPr>
            <a:r>
              <a:rPr lang="pl-PL" altLang="pl-PL" sz="2400" b="1"/>
              <a:t>12 stacji</a:t>
            </a:r>
            <a:endParaRPr lang="pl-PL" altLang="pl-PL" sz="2400"/>
          </a:p>
          <a:p>
            <a:pPr eaLnBrk="1" hangingPunct="1"/>
            <a:r>
              <a:rPr lang="pl-PL" altLang="pl-PL" sz="2400"/>
              <a:t>maska: </a:t>
            </a:r>
            <a:r>
              <a:rPr lang="pl-PL" altLang="pl-PL" sz="2400" b="1"/>
              <a:t>255.255.255.240 /28</a:t>
            </a:r>
          </a:p>
          <a:p>
            <a:pPr eaLnBrk="1" hangingPunct="1"/>
            <a:r>
              <a:rPr lang="pl-PL" altLang="pl-PL" sz="2400"/>
              <a:t>zakres </a:t>
            </a:r>
            <a:r>
              <a:rPr lang="pl-PL" altLang="pl-PL" sz="2400" b="1"/>
              <a:t>156.17.30.224 - 156.17.30.239</a:t>
            </a:r>
            <a:r>
              <a:rPr lang="pl-PL" altLang="pl-PL" sz="2400"/>
              <a:t> </a:t>
            </a:r>
          </a:p>
          <a:p>
            <a:pPr eaLnBrk="1" hangingPunct="1"/>
            <a:r>
              <a:rPr lang="pl-PL" altLang="pl-PL" sz="2400"/>
              <a:t>brama: </a:t>
            </a:r>
            <a:r>
              <a:rPr lang="pl-PL" altLang="pl-PL" sz="2400" b="1"/>
              <a:t>156.17.30.238</a:t>
            </a:r>
          </a:p>
          <a:p>
            <a:pPr eaLnBrk="1" hangingPunct="1">
              <a:buFontTx/>
              <a:buNone/>
            </a:pPr>
            <a:r>
              <a:rPr lang="pl-PL" altLang="pl-PL" sz="2400" b="1"/>
              <a:t>10 stacji</a:t>
            </a:r>
            <a:endParaRPr lang="pl-PL" altLang="pl-PL" sz="2400"/>
          </a:p>
          <a:p>
            <a:pPr eaLnBrk="1" hangingPunct="1"/>
            <a:r>
              <a:rPr lang="pl-PL" altLang="pl-PL" sz="2400"/>
              <a:t>maska: </a:t>
            </a:r>
            <a:r>
              <a:rPr lang="pl-PL" altLang="pl-PL" sz="2400" b="1"/>
              <a:t>255.255.255.240 /28</a:t>
            </a:r>
          </a:p>
          <a:p>
            <a:pPr eaLnBrk="1" hangingPunct="1"/>
            <a:r>
              <a:rPr lang="pl-PL" altLang="pl-PL" sz="2400"/>
              <a:t>zakres </a:t>
            </a:r>
            <a:r>
              <a:rPr lang="pl-PL" altLang="pl-PL" sz="2400" b="1"/>
              <a:t>156.17.30.240 - 156.17.30.255</a:t>
            </a:r>
            <a:r>
              <a:rPr lang="pl-PL" altLang="pl-PL" sz="2400"/>
              <a:t> </a:t>
            </a:r>
          </a:p>
          <a:p>
            <a:pPr eaLnBrk="1" hangingPunct="1"/>
            <a:r>
              <a:rPr lang="pl-PL" altLang="pl-PL" sz="2400"/>
              <a:t>brama: </a:t>
            </a:r>
            <a:r>
              <a:rPr lang="pl-PL" altLang="pl-PL" sz="2400" b="1"/>
              <a:t>156.17.30.254</a:t>
            </a:r>
            <a:r>
              <a:rPr lang="pl-PL" altLang="pl-PL" sz="2800" b="1"/>
              <a:t> </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74</a:t>
            </a:fld>
            <a:endParaRPr lang="pl-PL"/>
          </a:p>
        </p:txBody>
      </p:sp>
    </p:spTree>
    <p:extLst>
      <p:ext uri="{BB962C8B-B14F-4D97-AF65-F5344CB8AC3E}">
        <p14:creationId xmlns:p14="http://schemas.microsoft.com/office/powerpoint/2010/main" val="98335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fade">
                                      <p:cBhvr>
                                        <p:cTn id="7" dur="500"/>
                                        <p:tgtEl>
                                          <p:spTgt spid="1392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fade">
                                      <p:cBhvr>
                                        <p:cTn id="10" dur="500"/>
                                        <p:tgtEl>
                                          <p:spTgt spid="1392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fade">
                                      <p:cBhvr>
                                        <p:cTn id="13" dur="500"/>
                                        <p:tgtEl>
                                          <p:spTgt spid="13926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fade">
                                      <p:cBhvr>
                                        <p:cTn id="16" dur="500"/>
                                        <p:tgtEl>
                                          <p:spTgt spid="139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39267">
                                            <p:txEl>
                                              <p:pRg st="4" end="4"/>
                                            </p:txEl>
                                          </p:spTgt>
                                        </p:tgtEl>
                                        <p:attrNameLst>
                                          <p:attrName>style.visibility</p:attrName>
                                        </p:attrNameLst>
                                      </p:cBhvr>
                                      <p:to>
                                        <p:strVal val="visible"/>
                                      </p:to>
                                    </p:set>
                                    <p:animEffect transition="in" filter="fade">
                                      <p:cBhvr>
                                        <p:cTn id="21" dur="500"/>
                                        <p:tgtEl>
                                          <p:spTgt spid="13926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9267">
                                            <p:txEl>
                                              <p:pRg st="5" end="5"/>
                                            </p:txEl>
                                          </p:spTgt>
                                        </p:tgtEl>
                                        <p:attrNameLst>
                                          <p:attrName>style.visibility</p:attrName>
                                        </p:attrNameLst>
                                      </p:cBhvr>
                                      <p:to>
                                        <p:strVal val="visible"/>
                                      </p:to>
                                    </p:set>
                                    <p:animEffect transition="in" filter="fade">
                                      <p:cBhvr>
                                        <p:cTn id="24" dur="500"/>
                                        <p:tgtEl>
                                          <p:spTgt spid="13926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9267">
                                            <p:txEl>
                                              <p:pRg st="6" end="6"/>
                                            </p:txEl>
                                          </p:spTgt>
                                        </p:tgtEl>
                                        <p:attrNameLst>
                                          <p:attrName>style.visibility</p:attrName>
                                        </p:attrNameLst>
                                      </p:cBhvr>
                                      <p:to>
                                        <p:strVal val="visible"/>
                                      </p:to>
                                    </p:set>
                                    <p:animEffect transition="in" filter="fade">
                                      <p:cBhvr>
                                        <p:cTn id="27" dur="500"/>
                                        <p:tgtEl>
                                          <p:spTgt spid="13926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9267">
                                            <p:txEl>
                                              <p:pRg st="7" end="7"/>
                                            </p:txEl>
                                          </p:spTgt>
                                        </p:tgtEl>
                                        <p:attrNameLst>
                                          <p:attrName>style.visibility</p:attrName>
                                        </p:attrNameLst>
                                      </p:cBhvr>
                                      <p:to>
                                        <p:strVal val="visible"/>
                                      </p:to>
                                    </p:set>
                                    <p:animEffect transition="in" filter="fade">
                                      <p:cBhvr>
                                        <p:cTn id="30" dur="500"/>
                                        <p:tgtEl>
                                          <p:spTgt spid="139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pl-PL"/>
              <a:t>Plan wykładu</a:t>
            </a:r>
          </a:p>
        </p:txBody>
      </p:sp>
      <p:sp>
        <p:nvSpPr>
          <p:cNvPr id="3075" name="Rectangle 3"/>
          <p:cNvSpPr>
            <a:spLocks noGrp="1" noChangeArrowheads="1"/>
          </p:cNvSpPr>
          <p:nvPr>
            <p:ph type="body" idx="1"/>
          </p:nvPr>
        </p:nvSpPr>
        <p:spPr/>
        <p:txBody>
          <a:bodyPr/>
          <a:lstStyle/>
          <a:p>
            <a:pPr eaLnBrk="1" hangingPunct="1"/>
            <a:r>
              <a:rPr lang="pl-PL" sz="2400" dirty="0">
                <a:solidFill>
                  <a:schemeClr val="bg1">
                    <a:lumMod val="50000"/>
                  </a:schemeClr>
                </a:solidFill>
              </a:rPr>
              <a:t>Cechy dobrego projektu sieci LAN</a:t>
            </a:r>
          </a:p>
          <a:p>
            <a:pPr eaLnBrk="1" hangingPunct="1"/>
            <a:r>
              <a:rPr lang="pl-PL" sz="2400" dirty="0">
                <a:solidFill>
                  <a:schemeClr val="bg1">
                    <a:lumMod val="50000"/>
                  </a:schemeClr>
                </a:solidFill>
              </a:rPr>
              <a:t>Plan projektu sieci LAN</a:t>
            </a:r>
          </a:p>
          <a:p>
            <a:pPr eaLnBrk="1" hangingPunct="1"/>
            <a:r>
              <a:rPr lang="pl-PL" sz="2400" dirty="0">
                <a:solidFill>
                  <a:schemeClr val="bg1">
                    <a:lumMod val="50000"/>
                  </a:schemeClr>
                </a:solidFill>
              </a:rPr>
              <a:t>Przykład</a:t>
            </a:r>
          </a:p>
          <a:p>
            <a:pPr eaLnBrk="1" hangingPunct="1"/>
            <a:r>
              <a:rPr lang="pl-PL" sz="2400" dirty="0">
                <a:solidFill>
                  <a:schemeClr val="bg1">
                    <a:lumMod val="50000"/>
                  </a:schemeClr>
                </a:solidFill>
              </a:rPr>
              <a:t>Architektury sieci LAN</a:t>
            </a:r>
          </a:p>
          <a:p>
            <a:pPr eaLnBrk="1" hangingPunct="1"/>
            <a:r>
              <a:rPr lang="pl-PL" sz="2400" dirty="0">
                <a:solidFill>
                  <a:schemeClr val="bg1">
                    <a:lumMod val="50000"/>
                  </a:schemeClr>
                </a:solidFill>
              </a:rPr>
              <a:t>Adresacja IP</a:t>
            </a:r>
          </a:p>
          <a:p>
            <a:pPr eaLnBrk="1" hangingPunct="1"/>
            <a:r>
              <a:rPr lang="pl-PL" sz="2400" b="1" dirty="0">
                <a:solidFill>
                  <a:schemeClr val="tx2"/>
                </a:solidFill>
              </a:rPr>
              <a:t>Okablowanie strukturalne</a:t>
            </a:r>
          </a:p>
          <a:p>
            <a:pPr eaLnBrk="1" hangingPunct="1"/>
            <a:r>
              <a:rPr lang="pl-PL" sz="2400" dirty="0">
                <a:solidFill>
                  <a:schemeClr val="bg1">
                    <a:lumMod val="50000"/>
                  </a:schemeClr>
                </a:solidFill>
              </a:rPr>
              <a:t>Implementacja i wdrożenie sieci LAN</a:t>
            </a:r>
          </a:p>
          <a:p>
            <a:pPr eaLnBrk="1" hangingPunct="1"/>
            <a:r>
              <a:rPr lang="pl-PL" sz="2400" dirty="0">
                <a:solidFill>
                  <a:schemeClr val="bg1">
                    <a:lumMod val="50000"/>
                  </a:schemeClr>
                </a:solidFill>
              </a:rPr>
              <a:t>Najnowsze trendy projektowania sieci LAN</a:t>
            </a:r>
          </a:p>
          <a:p>
            <a:pPr eaLnBrk="1" hangingPunct="1"/>
            <a:r>
              <a:rPr lang="pl-PL" sz="2400" dirty="0">
                <a:solidFill>
                  <a:schemeClr val="bg1">
                    <a:lumMod val="50000"/>
                  </a:schemeClr>
                </a:solidFill>
              </a:rPr>
              <a:t>Podsumowanie</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75</a:t>
            </a:fld>
            <a:endParaRPr lang="pl-PL"/>
          </a:p>
        </p:txBody>
      </p:sp>
    </p:spTree>
    <p:extLst>
      <p:ext uri="{BB962C8B-B14F-4D97-AF65-F5344CB8AC3E}">
        <p14:creationId xmlns:p14="http://schemas.microsoft.com/office/powerpoint/2010/main" val="568008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pl-PL" sz="4000"/>
              <a:t>Koncepcja okablowania strukturalnego</a:t>
            </a:r>
          </a:p>
        </p:txBody>
      </p:sp>
      <p:sp>
        <p:nvSpPr>
          <p:cNvPr id="111619" name="Rectangle 3"/>
          <p:cNvSpPr>
            <a:spLocks noGrp="1" noChangeArrowheads="1"/>
          </p:cNvSpPr>
          <p:nvPr>
            <p:ph type="body" idx="1"/>
          </p:nvPr>
        </p:nvSpPr>
        <p:spPr>
          <a:xfrm>
            <a:off x="457200" y="1600200"/>
            <a:ext cx="8229600" cy="4924425"/>
          </a:xfrm>
        </p:spPr>
        <p:txBody>
          <a:bodyPr/>
          <a:lstStyle/>
          <a:p>
            <a:r>
              <a:rPr lang="pl-PL" sz="2400"/>
              <a:t>Prowadzenie medium sieciowego w budynku, aby z </a:t>
            </a:r>
            <a:r>
              <a:rPr lang="pl-PL" sz="2400" b="1"/>
              <a:t>każdego</a:t>
            </a:r>
            <a:r>
              <a:rPr lang="pl-PL" sz="2400"/>
              <a:t> wyznaczonego </a:t>
            </a:r>
            <a:r>
              <a:rPr lang="pl-PL" sz="2400" b="1"/>
              <a:t>punktu</a:t>
            </a:r>
            <a:r>
              <a:rPr lang="pl-PL" sz="2400"/>
              <a:t> był dostęp do usług teleinformatycznych oraz dedykowanej sieci zasilającej</a:t>
            </a:r>
          </a:p>
          <a:p>
            <a:r>
              <a:rPr lang="pl-PL" sz="2400"/>
              <a:t>Wymaga to instalacji gniazd w regularnych odstępach </a:t>
            </a:r>
            <a:r>
              <a:rPr lang="pl-PL" sz="2400" b="1"/>
              <a:t>w całym obiekcie</a:t>
            </a:r>
          </a:p>
          <a:p>
            <a:r>
              <a:rPr lang="pl-PL" sz="2400"/>
              <a:t>Liczba punktów abonenckich powinna </a:t>
            </a:r>
            <a:r>
              <a:rPr lang="pl-PL" sz="2400" b="1"/>
              <a:t>przekraczać</a:t>
            </a:r>
            <a:r>
              <a:rPr lang="pl-PL" sz="2400"/>
              <a:t> rzeczywiste potrzeby</a:t>
            </a:r>
          </a:p>
          <a:p>
            <a:r>
              <a:rPr lang="pl-PL" sz="2400"/>
              <a:t>Zakłada się, że powinno się umieścić jeden punkt abonencki na </a:t>
            </a:r>
            <a:r>
              <a:rPr lang="pl-PL" sz="2400" b="1"/>
              <a:t>każde 10 m</a:t>
            </a:r>
            <a:r>
              <a:rPr lang="pl-PL" sz="2400" b="1" baseline="30000"/>
              <a:t>2</a:t>
            </a:r>
            <a:r>
              <a:rPr lang="pl-PL" sz="2400"/>
              <a:t> powierzchni biurowej</a:t>
            </a:r>
          </a:p>
          <a:p>
            <a:r>
              <a:rPr lang="pl-PL" sz="2400"/>
              <a:t>Pozwala to </a:t>
            </a:r>
            <a:r>
              <a:rPr lang="pl-PL" sz="2400" b="1"/>
              <a:t>przesunąć</a:t>
            </a:r>
            <a:r>
              <a:rPr lang="pl-PL" sz="2400"/>
              <a:t> dowolne stanowisko pracy do wybranego miejsca w budynku i zapewnić jego </a:t>
            </a:r>
            <a:r>
              <a:rPr lang="pl-PL" sz="2400" b="1"/>
              <a:t>podłączenie</a:t>
            </a:r>
            <a:r>
              <a:rPr lang="pl-PL" sz="2400"/>
              <a:t> do każdego systemu teleinformatycznego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76</a:t>
            </a:fld>
            <a:endParaRPr lang="pl-PL"/>
          </a:p>
        </p:txBody>
      </p:sp>
    </p:spTree>
    <p:extLst>
      <p:ext uri="{BB962C8B-B14F-4D97-AF65-F5344CB8AC3E}">
        <p14:creationId xmlns:p14="http://schemas.microsoft.com/office/powerpoint/2010/main" val="2342399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fade">
                                      <p:cBhvr>
                                        <p:cTn id="7" dur="500"/>
                                        <p:tgtEl>
                                          <p:spTgt spid="11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fade">
                                      <p:cBhvr>
                                        <p:cTn id="12" dur="500"/>
                                        <p:tgtEl>
                                          <p:spTgt spid="11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fade">
                                      <p:cBhvr>
                                        <p:cTn id="17" dur="500"/>
                                        <p:tgtEl>
                                          <p:spTgt spid="11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1619">
                                            <p:txEl>
                                              <p:pRg st="3" end="3"/>
                                            </p:txEl>
                                          </p:spTgt>
                                        </p:tgtEl>
                                        <p:attrNameLst>
                                          <p:attrName>style.visibility</p:attrName>
                                        </p:attrNameLst>
                                      </p:cBhvr>
                                      <p:to>
                                        <p:strVal val="visible"/>
                                      </p:to>
                                    </p:set>
                                    <p:animEffect transition="in" filter="fade">
                                      <p:cBhvr>
                                        <p:cTn id="22" dur="500"/>
                                        <p:tgtEl>
                                          <p:spTgt spid="11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1619">
                                            <p:txEl>
                                              <p:pRg st="4" end="4"/>
                                            </p:txEl>
                                          </p:spTgt>
                                        </p:tgtEl>
                                        <p:attrNameLst>
                                          <p:attrName>style.visibility</p:attrName>
                                        </p:attrNameLst>
                                      </p:cBhvr>
                                      <p:to>
                                        <p:strVal val="visible"/>
                                      </p:to>
                                    </p:set>
                                    <p:animEffect transition="in" filter="fade">
                                      <p:cBhvr>
                                        <p:cTn id="27"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pl-PL" sz="4000"/>
              <a:t>Elementy systemu okablowania strukturalnego</a:t>
            </a:r>
          </a:p>
        </p:txBody>
      </p:sp>
      <p:sp>
        <p:nvSpPr>
          <p:cNvPr id="46083" name="Rectangle 3"/>
          <p:cNvSpPr>
            <a:spLocks noGrp="1" noChangeArrowheads="1"/>
          </p:cNvSpPr>
          <p:nvPr>
            <p:ph type="body" idx="1"/>
          </p:nvPr>
        </p:nvSpPr>
        <p:spPr/>
        <p:txBody>
          <a:bodyPr/>
          <a:lstStyle/>
          <a:p>
            <a:r>
              <a:rPr lang="pl-PL" sz="2400" dirty="0"/>
              <a:t>Założenia projektowe systemu</a:t>
            </a:r>
          </a:p>
          <a:p>
            <a:r>
              <a:rPr lang="pl-PL" sz="2400" dirty="0"/>
              <a:t>Okablowanie poziome</a:t>
            </a:r>
          </a:p>
          <a:p>
            <a:r>
              <a:rPr lang="pl-PL" sz="2400" dirty="0"/>
              <a:t>Gniazda abonenckie </a:t>
            </a:r>
          </a:p>
          <a:p>
            <a:r>
              <a:rPr lang="pl-PL" sz="2400" dirty="0"/>
              <a:t>Punkty rozdzielcze </a:t>
            </a:r>
          </a:p>
          <a:p>
            <a:r>
              <a:rPr lang="pl-PL" sz="2400" dirty="0"/>
              <a:t>Połączenia systemowe oraz terminalowe</a:t>
            </a:r>
          </a:p>
          <a:p>
            <a:r>
              <a:rPr lang="pl-PL" sz="2400" dirty="0"/>
              <a:t>Okablowanie pionowe</a:t>
            </a:r>
          </a:p>
          <a:p>
            <a:r>
              <a:rPr lang="pl-PL" sz="2400" dirty="0"/>
              <a:t>Połączenia telekomunikacyjne budynków</a:t>
            </a:r>
          </a:p>
          <a:p>
            <a:endParaRPr lang="pl-PL" sz="2400" dirty="0"/>
          </a:p>
          <a:p>
            <a:endParaRPr lang="pl-PL" sz="28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77</a:t>
            </a:fld>
            <a:endParaRPr lang="pl-PL"/>
          </a:p>
        </p:txBody>
      </p:sp>
    </p:spTree>
    <p:extLst>
      <p:ext uri="{BB962C8B-B14F-4D97-AF65-F5344CB8AC3E}">
        <p14:creationId xmlns:p14="http://schemas.microsoft.com/office/powerpoint/2010/main" val="39100062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pl-PL" altLang="pl-PL" dirty="0"/>
              <a:t>Skrętka – kategorie</a:t>
            </a:r>
          </a:p>
        </p:txBody>
      </p:sp>
      <p:sp>
        <p:nvSpPr>
          <p:cNvPr id="44035" name="Rectangle 3"/>
          <p:cNvSpPr>
            <a:spLocks noGrp="1" noChangeArrowheads="1"/>
          </p:cNvSpPr>
          <p:nvPr>
            <p:ph type="body" sz="half" idx="1"/>
          </p:nvPr>
        </p:nvSpPr>
        <p:spPr/>
        <p:txBody>
          <a:bodyPr/>
          <a:lstStyle/>
          <a:p>
            <a:pPr eaLnBrk="1" hangingPunct="1"/>
            <a:endParaRPr lang="pl-PL" altLang="pl-PL" sz="2800"/>
          </a:p>
          <a:p>
            <a:pPr eaLnBrk="1" hangingPunct="1"/>
            <a:endParaRPr lang="pl-PL" altLang="pl-PL" sz="2800"/>
          </a:p>
          <a:p>
            <a:pPr eaLnBrk="1" hangingPunct="1">
              <a:buFontTx/>
              <a:buNone/>
            </a:pPr>
            <a:endParaRPr lang="pl-PL" altLang="pl-PL" sz="2800"/>
          </a:p>
        </p:txBody>
      </p:sp>
      <p:sp>
        <p:nvSpPr>
          <p:cNvPr id="440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pl-PL" altLang="pl-PL"/>
          </a:p>
        </p:txBody>
      </p:sp>
      <p:sp>
        <p:nvSpPr>
          <p:cNvPr id="44037" name="Rectangle 5"/>
          <p:cNvSpPr>
            <a:spLocks noChangeArrowheads="1"/>
          </p:cNvSpPr>
          <p:nvPr/>
        </p:nvSpPr>
        <p:spPr bwMode="auto">
          <a:xfrm>
            <a:off x="4365625" y="1828800"/>
            <a:ext cx="412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pl-PL" altLang="pl-PL" sz="1600">
                <a:cs typeface="Times New Roman" pitchFamily="18" charset="0"/>
              </a:rPr>
              <a:t>    </a:t>
            </a:r>
            <a:endParaRPr lang="pl-PL" altLang="pl-PL"/>
          </a:p>
        </p:txBody>
      </p:sp>
      <p:graphicFrame>
        <p:nvGraphicFramePr>
          <p:cNvPr id="84022" name="Group 54"/>
          <p:cNvGraphicFramePr>
            <a:graphicFrameLocks noGrp="1"/>
          </p:cNvGraphicFramePr>
          <p:nvPr>
            <p:ph sz="half" idx="2"/>
            <p:extLst>
              <p:ext uri="{D42A27DB-BD31-4B8C-83A1-F6EECF244321}">
                <p14:modId xmlns:p14="http://schemas.microsoft.com/office/powerpoint/2010/main" val="4056542399"/>
              </p:ext>
            </p:extLst>
          </p:nvPr>
        </p:nvGraphicFramePr>
        <p:xfrm>
          <a:off x="322138" y="1268761"/>
          <a:ext cx="8642350" cy="5211059"/>
        </p:xfrm>
        <a:graphic>
          <a:graphicData uri="http://schemas.openxmlformats.org/drawingml/2006/table">
            <a:tbl>
              <a:tblPr/>
              <a:tblGrid>
                <a:gridCol w="1733550">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1655762">
                  <a:extLst>
                    <a:ext uri="{9D8B030D-6E8A-4147-A177-3AD203B41FA5}">
                      <a16:colId xmlns:a16="http://schemas.microsoft.com/office/drawing/2014/main" val="20002"/>
                    </a:ext>
                  </a:extLst>
                </a:gridCol>
                <a:gridCol w="3889375">
                  <a:extLst>
                    <a:ext uri="{9D8B030D-6E8A-4147-A177-3AD203B41FA5}">
                      <a16:colId xmlns:a16="http://schemas.microsoft.com/office/drawing/2014/main" val="20003"/>
                    </a:ext>
                  </a:extLst>
                </a:gridCol>
              </a:tblGrid>
              <a:tr h="54543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pl-PL" sz="1800" b="0" i="0" u="none" strike="noStrike" cap="none" normalizeH="0" baseline="0" dirty="0">
                        <a:ln>
                          <a:noFill/>
                        </a:ln>
                        <a:solidFill>
                          <a:schemeClr val="tx1"/>
                        </a:solidFill>
                        <a:effectLst/>
                        <a:latin typeface="+mn-lt"/>
                        <a:cs typeface="Arial"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TIA/EIA 568A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ISO 11801 EN 50173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Zastosowanie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496">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do 100 KHz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Kat.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Usługi telefoniczne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948">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do 16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Kat. 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C</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Ethernet 10Base-T, </a:t>
                      </a:r>
                      <a:r>
                        <a:rPr kumimoji="0" lang="pl-PL" sz="1800" b="0" i="0" u="none" strike="noStrike" cap="none" normalizeH="0" baseline="0" dirty="0" err="1">
                          <a:ln>
                            <a:noFill/>
                          </a:ln>
                          <a:solidFill>
                            <a:schemeClr val="tx1"/>
                          </a:solidFill>
                          <a:effectLst/>
                          <a:latin typeface="+mn-lt"/>
                          <a:cs typeface="Arial" charset="0"/>
                        </a:rPr>
                        <a:t>Token</a:t>
                      </a:r>
                      <a:r>
                        <a:rPr kumimoji="0" lang="pl-PL" sz="1800" b="0" i="0" u="none" strike="noStrike" cap="none" normalizeH="0" baseline="0" dirty="0">
                          <a:ln>
                            <a:noFill/>
                          </a:ln>
                          <a:solidFill>
                            <a:schemeClr val="tx1"/>
                          </a:solidFill>
                          <a:effectLst/>
                          <a:latin typeface="+mn-lt"/>
                          <a:cs typeface="Arial" charset="0"/>
                        </a:rPr>
                        <a:t> Ring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948">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do 100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Kat. 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mn-lt"/>
                          <a:cs typeface="Arial" charset="0"/>
                        </a:rPr>
                        <a:t>Ethernet</a:t>
                      </a:r>
                      <a:r>
                        <a:rPr kumimoji="0" lang="pl-PL" sz="1800" b="0" i="0" u="none" strike="noStrike" cap="none" normalizeH="0" baseline="0" dirty="0">
                          <a:ln>
                            <a:noFill/>
                          </a:ln>
                          <a:solidFill>
                            <a:schemeClr val="tx1"/>
                          </a:solidFill>
                          <a:effectLst/>
                          <a:latin typeface="+mn-lt"/>
                          <a:cs typeface="Arial" charset="0"/>
                        </a:rPr>
                        <a:t> 100Base-T, 100 </a:t>
                      </a:r>
                      <a:r>
                        <a:rPr kumimoji="0" lang="pl-PL" sz="1800" b="0" i="0" u="none" strike="noStrike" cap="none" normalizeH="0" baseline="0" dirty="0" err="1">
                          <a:ln>
                            <a:noFill/>
                          </a:ln>
                          <a:solidFill>
                            <a:schemeClr val="tx1"/>
                          </a:solidFill>
                          <a:effectLst/>
                          <a:latin typeface="+mn-lt"/>
                          <a:cs typeface="Arial" charset="0"/>
                        </a:rPr>
                        <a:t>Mbps</a:t>
                      </a:r>
                      <a:endParaRPr kumimoji="0" lang="pl-PL" sz="1800" b="0" i="0" u="none" strike="noStrike" cap="none" normalizeH="0" baseline="0" dirty="0">
                        <a:ln>
                          <a:noFill/>
                        </a:ln>
                        <a:solidFill>
                          <a:schemeClr val="tx1"/>
                        </a:solidFill>
                        <a:effectLst/>
                        <a:latin typeface="+mn-lt"/>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543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do 100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Kat. 5e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D rozszerzona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Ethernet 1000Base-T, 100 </a:t>
                      </a:r>
                      <a:r>
                        <a:rPr kumimoji="0" lang="pl-PL" sz="1800" b="0" i="0" u="none" strike="noStrike" cap="none" normalizeH="0" baseline="0" dirty="0" err="1">
                          <a:ln>
                            <a:noFill/>
                          </a:ln>
                          <a:solidFill>
                            <a:schemeClr val="tx1"/>
                          </a:solidFill>
                          <a:effectLst/>
                          <a:latin typeface="+mn-lt"/>
                          <a:cs typeface="Arial" charset="0"/>
                        </a:rPr>
                        <a:t>Mbps</a:t>
                      </a:r>
                      <a:endParaRPr kumimoji="0" lang="pl-PL" sz="1800" b="0" i="0" u="none" strike="noStrike" cap="none" normalizeH="0" baseline="0" dirty="0">
                        <a:ln>
                          <a:noFill/>
                        </a:ln>
                        <a:solidFill>
                          <a:schemeClr val="tx1"/>
                        </a:solidFill>
                        <a:effectLst/>
                        <a:latin typeface="+mn-lt"/>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543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do 200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Kat. 6</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Klasa 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Ethernet 1000Base-T, 1 </a:t>
                      </a:r>
                      <a:r>
                        <a:rPr kumimoji="0" lang="pl-PL" sz="1800" b="0" i="0" u="none" strike="noStrike" cap="none" normalizeH="0" baseline="0" dirty="0" err="1">
                          <a:ln>
                            <a:noFill/>
                          </a:ln>
                          <a:solidFill>
                            <a:schemeClr val="tx1"/>
                          </a:solidFill>
                          <a:effectLst/>
                          <a:latin typeface="+mn-lt"/>
                          <a:cs typeface="Arial" charset="0"/>
                        </a:rPr>
                        <a:t>Gbps</a:t>
                      </a:r>
                      <a:br>
                        <a:rPr kumimoji="0" lang="pl-PL" sz="1800" b="0" i="0" u="none" strike="noStrike" cap="none" normalizeH="0" baseline="0" dirty="0">
                          <a:ln>
                            <a:noFill/>
                          </a:ln>
                          <a:solidFill>
                            <a:schemeClr val="tx1"/>
                          </a:solidFill>
                          <a:effectLst/>
                          <a:latin typeface="+mn-lt"/>
                          <a:cs typeface="Arial" charset="0"/>
                        </a:rPr>
                      </a:br>
                      <a:r>
                        <a:rPr kumimoji="0" lang="pl-PL" sz="1800" b="0" i="0" u="none" strike="noStrike" cap="none" normalizeH="0" baseline="0" dirty="0">
                          <a:ln>
                            <a:noFill/>
                          </a:ln>
                          <a:solidFill>
                            <a:schemeClr val="tx1"/>
                          </a:solidFill>
                          <a:effectLst/>
                          <a:latin typeface="+mn-lt"/>
                          <a:cs typeface="Arial" charset="0"/>
                        </a:rPr>
                        <a:t>10GBase-T do 55 metrów, 10 </a:t>
                      </a:r>
                      <a:r>
                        <a:rPr kumimoji="0" lang="pl-PL" sz="1800" b="0" i="0" u="none" strike="noStrike" cap="none" normalizeH="0" baseline="0" dirty="0" err="1">
                          <a:ln>
                            <a:noFill/>
                          </a:ln>
                          <a:solidFill>
                            <a:schemeClr val="tx1"/>
                          </a:solidFill>
                          <a:effectLst/>
                          <a:latin typeface="+mn-lt"/>
                          <a:cs typeface="Arial" charset="0"/>
                        </a:rPr>
                        <a:t>Gbps</a:t>
                      </a:r>
                      <a:endParaRPr kumimoji="0" lang="pl-PL" sz="1800" b="0" i="0" u="none" strike="noStrike" cap="none" normalizeH="0" baseline="0" dirty="0">
                        <a:ln>
                          <a:noFill/>
                        </a:ln>
                        <a:solidFill>
                          <a:schemeClr val="tx1"/>
                        </a:solidFill>
                        <a:effectLst/>
                        <a:latin typeface="+mn-lt"/>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343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do 500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Kat. 6a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mn-lt"/>
                        <a:cs typeface="Arial"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Ethernet 10GBase-T, 10 </a:t>
                      </a:r>
                      <a:r>
                        <a:rPr kumimoji="0" lang="pl-PL" sz="1800" b="0" i="0" u="none" strike="noStrike" cap="none" normalizeH="0" baseline="0" dirty="0" err="1">
                          <a:ln>
                            <a:noFill/>
                          </a:ln>
                          <a:solidFill>
                            <a:schemeClr val="tx1"/>
                          </a:solidFill>
                          <a:effectLst/>
                          <a:latin typeface="+mn-lt"/>
                          <a:cs typeface="Arial" charset="0"/>
                        </a:rPr>
                        <a:t>Gbps</a:t>
                      </a:r>
                      <a:endParaRPr kumimoji="0" lang="pl-PL" sz="1800" b="0" i="0" u="none" strike="noStrike" cap="none" normalizeH="0" baseline="0" dirty="0">
                        <a:ln>
                          <a:noFill/>
                        </a:ln>
                        <a:solidFill>
                          <a:schemeClr val="tx1"/>
                        </a:solidFill>
                        <a:effectLst/>
                        <a:latin typeface="+mn-lt"/>
                        <a:cs typeface="Arial"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543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do 600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Kat. 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a:ln>
                            <a:noFill/>
                          </a:ln>
                          <a:solidFill>
                            <a:schemeClr val="tx1"/>
                          </a:solidFill>
                          <a:effectLst/>
                          <a:latin typeface="+mn-lt"/>
                          <a:cs typeface="Arial" charset="0"/>
                        </a:rPr>
                        <a:t>Klasa F</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Ethernet 10GBase-T, 10 </a:t>
                      </a:r>
                      <a:r>
                        <a:rPr kumimoji="0" lang="pl-PL" sz="1800" b="0" i="0" u="none" strike="noStrike" cap="none" normalizeH="0" baseline="0" dirty="0" err="1">
                          <a:ln>
                            <a:noFill/>
                          </a:ln>
                          <a:solidFill>
                            <a:schemeClr val="tx1"/>
                          </a:solidFill>
                          <a:effectLst/>
                          <a:latin typeface="+mn-lt"/>
                          <a:cs typeface="Arial" charset="0"/>
                        </a:rPr>
                        <a:t>Gbps</a:t>
                      </a:r>
                      <a:r>
                        <a:rPr kumimoji="0" lang="pl-PL" sz="1800" b="0" i="0" u="none" strike="noStrike" cap="none" normalizeH="0" baseline="0" dirty="0">
                          <a:ln>
                            <a:noFill/>
                          </a:ln>
                          <a:solidFill>
                            <a:schemeClr val="tx1"/>
                          </a:solidFill>
                          <a:effectLst/>
                          <a:latin typeface="+mn-lt"/>
                          <a:cs typeface="Arial" charset="0"/>
                        </a:rPr>
                        <a:t> </a:t>
                      </a:r>
                      <a:br>
                        <a:rPr kumimoji="0" lang="pl-PL" sz="1800" b="0" i="0" u="none" strike="noStrike" cap="none" normalizeH="0" baseline="0" dirty="0">
                          <a:ln>
                            <a:noFill/>
                          </a:ln>
                          <a:solidFill>
                            <a:schemeClr val="tx1"/>
                          </a:solidFill>
                          <a:effectLst/>
                          <a:latin typeface="+mn-lt"/>
                          <a:cs typeface="Arial" charset="0"/>
                        </a:rPr>
                      </a:br>
                      <a:r>
                        <a:rPr kumimoji="0" lang="pl-PL" sz="1800" b="0" i="0" u="none" strike="noStrike" cap="none" normalizeH="0" baseline="0" dirty="0">
                          <a:ln>
                            <a:noFill/>
                          </a:ln>
                          <a:solidFill>
                            <a:schemeClr val="tx1"/>
                          </a:solidFill>
                          <a:effectLst/>
                          <a:latin typeface="+mn-lt"/>
                          <a:cs typeface="Arial" charset="0"/>
                        </a:rPr>
                        <a:t>kabel S/FTP</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5432">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do 1000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Kat. 7a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FA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0" lang="pl-PL" sz="1800" b="0" i="0" u="none" strike="noStrike" cap="none" normalizeH="0" baseline="0" dirty="0">
                          <a:ln>
                            <a:noFill/>
                          </a:ln>
                          <a:solidFill>
                            <a:schemeClr val="tx1"/>
                          </a:solidFill>
                          <a:effectLst/>
                          <a:latin typeface="+mn-lt"/>
                          <a:cs typeface="Arial" charset="0"/>
                        </a:rPr>
                        <a:t>Ethernet, 10Gbps+, </a:t>
                      </a:r>
                      <a:br>
                        <a:rPr kumimoji="0" lang="pl-PL" sz="1800" b="0" i="0" u="none" strike="noStrike" cap="none" normalizeH="0" baseline="0" dirty="0">
                          <a:ln>
                            <a:noFill/>
                          </a:ln>
                          <a:solidFill>
                            <a:schemeClr val="tx1"/>
                          </a:solidFill>
                          <a:effectLst/>
                          <a:latin typeface="+mn-lt"/>
                          <a:cs typeface="Arial" charset="0"/>
                        </a:rPr>
                      </a:br>
                      <a:r>
                        <a:rPr kumimoji="0" lang="pl-PL" sz="1800" b="0" i="0" u="none" strike="noStrike" cap="none" normalizeH="0" baseline="0" dirty="0">
                          <a:ln>
                            <a:noFill/>
                          </a:ln>
                          <a:solidFill>
                            <a:schemeClr val="tx1"/>
                          </a:solidFill>
                          <a:effectLst/>
                          <a:latin typeface="+mn-lt"/>
                          <a:cs typeface="Arial" charset="0"/>
                        </a:rPr>
                        <a:t>kabel S/FTP</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96565">
                <a:tc>
                  <a:txBody>
                    <a:body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0" lang="pl-PL" sz="1800" b="0" i="0" u="none" strike="noStrike" cap="none" normalizeH="0" baseline="0" dirty="0">
                          <a:ln>
                            <a:noFill/>
                          </a:ln>
                          <a:solidFill>
                            <a:schemeClr val="tx1"/>
                          </a:solidFill>
                          <a:effectLst/>
                          <a:latin typeface="+mn-lt"/>
                          <a:cs typeface="Arial" charset="0"/>
                        </a:rPr>
                        <a:t>do 2000 MHz</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Kat. 8</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I</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pl-PL" sz="1800" b="0" i="0" u="none" strike="noStrike" cap="none" normalizeH="0" baseline="0" dirty="0">
                          <a:ln>
                            <a:noFill/>
                          </a:ln>
                          <a:solidFill>
                            <a:schemeClr val="tx1"/>
                          </a:solidFill>
                          <a:effectLst/>
                          <a:latin typeface="+mn-lt"/>
                          <a:cs typeface="Arial" charset="0"/>
                        </a:rPr>
                        <a:t>Klasa II</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0" lang="pl-PL" sz="1800" b="0" i="0" u="none" strike="noStrike" cap="none" normalizeH="0" baseline="0" dirty="0">
                          <a:ln>
                            <a:noFill/>
                          </a:ln>
                          <a:solidFill>
                            <a:schemeClr val="tx1"/>
                          </a:solidFill>
                          <a:effectLst/>
                          <a:latin typeface="+mn-lt"/>
                          <a:cs typeface="Arial" charset="0"/>
                        </a:rPr>
                        <a:t>Ethernet, 40Gbps, </a:t>
                      </a:r>
                      <a:br>
                        <a:rPr kumimoji="0" lang="pl-PL" sz="1800" b="0" i="0" u="none" strike="noStrike" cap="none" normalizeH="0" baseline="0" dirty="0">
                          <a:ln>
                            <a:noFill/>
                          </a:ln>
                          <a:solidFill>
                            <a:schemeClr val="tx1"/>
                          </a:solidFill>
                          <a:effectLst/>
                          <a:latin typeface="+mn-lt"/>
                          <a:cs typeface="Arial" charset="0"/>
                        </a:rPr>
                      </a:br>
                      <a:r>
                        <a:rPr kumimoji="0" lang="pl-PL" sz="1800" b="0" i="0" u="none" strike="noStrike" cap="none" normalizeH="0" baseline="0" dirty="0">
                          <a:ln>
                            <a:noFill/>
                          </a:ln>
                          <a:solidFill>
                            <a:schemeClr val="tx1"/>
                          </a:solidFill>
                          <a:effectLst/>
                          <a:latin typeface="+mn-lt"/>
                          <a:cs typeface="Arial" charset="0"/>
                        </a:rPr>
                        <a:t>kabel S/FTP</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Symbol zastępczy numeru slajdu 1"/>
          <p:cNvSpPr>
            <a:spLocks noGrp="1"/>
          </p:cNvSpPr>
          <p:nvPr>
            <p:ph type="sldNum" sz="quarter" idx="12"/>
          </p:nvPr>
        </p:nvSpPr>
        <p:spPr/>
        <p:txBody>
          <a:bodyPr/>
          <a:lstStyle/>
          <a:p>
            <a:pPr>
              <a:defRPr/>
            </a:pPr>
            <a:fld id="{BA24DCAC-EDC8-492E-AA0D-CB51334270E4}" type="slidenum">
              <a:rPr lang="pl-PL" smtClean="0"/>
              <a:pPr>
                <a:defRPr/>
              </a:pPr>
              <a:t>78</a:t>
            </a:fld>
            <a:endParaRPr lang="pl-PL"/>
          </a:p>
        </p:txBody>
      </p:sp>
    </p:spTree>
    <p:extLst>
      <p:ext uri="{BB962C8B-B14F-4D97-AF65-F5344CB8AC3E}">
        <p14:creationId xmlns:p14="http://schemas.microsoft.com/office/powerpoint/2010/main" val="1721301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pl-PL"/>
              <a:t>Założenia projektowe systemu</a:t>
            </a:r>
          </a:p>
        </p:txBody>
      </p:sp>
      <p:sp>
        <p:nvSpPr>
          <p:cNvPr id="114691" name="Rectangle 3"/>
          <p:cNvSpPr>
            <a:spLocks noGrp="1" noChangeArrowheads="1"/>
          </p:cNvSpPr>
          <p:nvPr>
            <p:ph type="body" idx="1"/>
          </p:nvPr>
        </p:nvSpPr>
        <p:spPr>
          <a:xfrm>
            <a:off x="457200" y="1600200"/>
            <a:ext cx="8229600" cy="4997450"/>
          </a:xfrm>
        </p:spPr>
        <p:txBody>
          <a:bodyPr/>
          <a:lstStyle/>
          <a:p>
            <a:pPr>
              <a:lnSpc>
                <a:spcPct val="90000"/>
              </a:lnSpc>
            </a:pPr>
            <a:r>
              <a:rPr lang="pl-PL" sz="2400" dirty="0"/>
              <a:t>Dokładny </a:t>
            </a:r>
            <a:r>
              <a:rPr lang="pl-PL" sz="2400" b="1" dirty="0"/>
              <a:t>audyt</a:t>
            </a:r>
            <a:r>
              <a:rPr lang="pl-PL" sz="2400" dirty="0"/>
              <a:t> (inwentaryzacji) w celu rozpoznanie ograniczeń systemu</a:t>
            </a:r>
          </a:p>
          <a:p>
            <a:pPr>
              <a:lnSpc>
                <a:spcPct val="90000"/>
              </a:lnSpc>
            </a:pPr>
            <a:r>
              <a:rPr lang="pl-PL" sz="2400" dirty="0"/>
              <a:t>Uwzględnić wszystkie </a:t>
            </a:r>
            <a:r>
              <a:rPr lang="pl-PL" sz="2400" b="1" dirty="0"/>
              <a:t>ograniczenia</a:t>
            </a:r>
            <a:r>
              <a:rPr lang="pl-PL" sz="2400" dirty="0"/>
              <a:t> natury organizacyjnej, administracyjnej i prawnej </a:t>
            </a:r>
          </a:p>
          <a:p>
            <a:pPr>
              <a:lnSpc>
                <a:spcPct val="90000"/>
              </a:lnSpc>
            </a:pPr>
            <a:r>
              <a:rPr lang="pl-PL" sz="2400" dirty="0"/>
              <a:t>Określić rodzaj </a:t>
            </a:r>
            <a:r>
              <a:rPr lang="pl-PL" sz="2400" b="1" dirty="0"/>
              <a:t>medium</a:t>
            </a:r>
            <a:r>
              <a:rPr lang="pl-PL" sz="2400" dirty="0"/>
              <a:t>, na którym oparta jest instalacja, </a:t>
            </a:r>
            <a:r>
              <a:rPr lang="pl-PL" sz="2400" b="1" dirty="0"/>
              <a:t>sekwencję</a:t>
            </a:r>
            <a:r>
              <a:rPr lang="pl-PL" sz="2400" dirty="0"/>
              <a:t> podłączenia żył kabla, zgodności z określonymi normami</a:t>
            </a:r>
          </a:p>
          <a:p>
            <a:pPr>
              <a:lnSpc>
                <a:spcPct val="90000"/>
              </a:lnSpc>
            </a:pPr>
            <a:r>
              <a:rPr lang="pl-PL" sz="2400" dirty="0"/>
              <a:t>Podstawowe założenia dotyczące systemu okablowania strukturalnego powinno się </a:t>
            </a:r>
            <a:r>
              <a:rPr lang="pl-PL" sz="2400" b="1" dirty="0"/>
              <a:t>dostosować</a:t>
            </a:r>
            <a:r>
              <a:rPr lang="pl-PL" sz="2400" dirty="0"/>
              <a:t> do potrzeb użytkownika oraz możliwości finansowych</a:t>
            </a:r>
          </a:p>
          <a:p>
            <a:pPr>
              <a:lnSpc>
                <a:spcPct val="90000"/>
              </a:lnSpc>
            </a:pPr>
            <a:r>
              <a:rPr lang="pl-PL" sz="2400"/>
              <a:t>W niektórych przypadkach istotnym elementem jest odpowiednia </a:t>
            </a:r>
            <a:r>
              <a:rPr lang="pl-PL" sz="2400" b="1"/>
              <a:t>estetyka</a:t>
            </a:r>
            <a:r>
              <a:rPr lang="pl-PL" sz="2400"/>
              <a:t> systemu okablowania strukturalnego</a:t>
            </a:r>
          </a:p>
          <a:p>
            <a:pPr>
              <a:lnSpc>
                <a:spcPct val="80000"/>
              </a:lnSpc>
            </a:pPr>
            <a:endParaRPr lang="pl-PL" sz="2400" dirty="0"/>
          </a:p>
        </p:txBody>
      </p:sp>
      <p:sp>
        <p:nvSpPr>
          <p:cNvPr id="2" name="Symbol zastępczy numeru slajdu 1"/>
          <p:cNvSpPr>
            <a:spLocks noGrp="1"/>
          </p:cNvSpPr>
          <p:nvPr>
            <p:ph type="sldNum" sz="quarter" idx="12"/>
          </p:nvPr>
        </p:nvSpPr>
        <p:spPr/>
        <p:txBody>
          <a:bodyPr/>
          <a:lstStyle/>
          <a:p>
            <a:fld id="{0ADD4248-F14B-480A-B11E-3E62FE18A6A2}" type="slidenum">
              <a:rPr lang="pl-PL" smtClean="0"/>
              <a:t>79</a:t>
            </a:fld>
            <a:endParaRPr lang="pl-PL"/>
          </a:p>
        </p:txBody>
      </p:sp>
    </p:spTree>
    <p:extLst>
      <p:ext uri="{BB962C8B-B14F-4D97-AF65-F5344CB8AC3E}">
        <p14:creationId xmlns:p14="http://schemas.microsoft.com/office/powerpoint/2010/main" val="444967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500"/>
                                        <p:tgtEl>
                                          <p:spTgt spid="114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fade">
                                      <p:cBhvr>
                                        <p:cTn id="12" dur="500"/>
                                        <p:tgtEl>
                                          <p:spTgt spid="114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fade">
                                      <p:cBhvr>
                                        <p:cTn id="17" dur="500"/>
                                        <p:tgtEl>
                                          <p:spTgt spid="114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fade">
                                      <p:cBhvr>
                                        <p:cTn id="22" dur="500"/>
                                        <p:tgtEl>
                                          <p:spTgt spid="1146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fade">
                                      <p:cBhvr>
                                        <p:cTn id="27" dur="500"/>
                                        <p:tgtEl>
                                          <p:spTgt spid="114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pl-PL" dirty="0"/>
              <a:t>Plan projektu (1)</a:t>
            </a:r>
          </a:p>
        </p:txBody>
      </p:sp>
      <p:sp>
        <p:nvSpPr>
          <p:cNvPr id="9219" name="Rectangle 3"/>
          <p:cNvSpPr>
            <a:spLocks noGrp="1" noChangeArrowheads="1"/>
          </p:cNvSpPr>
          <p:nvPr>
            <p:ph type="body" idx="1"/>
          </p:nvPr>
        </p:nvSpPr>
        <p:spPr>
          <a:xfrm>
            <a:off x="323850" y="1600200"/>
            <a:ext cx="8507413" cy="4997450"/>
          </a:xfrm>
        </p:spPr>
        <p:txBody>
          <a:bodyPr/>
          <a:lstStyle/>
          <a:p>
            <a:pPr marL="609600" indent="-609600" eaLnBrk="1" hangingPunct="1">
              <a:lnSpc>
                <a:spcPct val="90000"/>
              </a:lnSpc>
              <a:buFontTx/>
              <a:buNone/>
            </a:pPr>
            <a:r>
              <a:rPr lang="pl-PL" sz="2400" dirty="0"/>
              <a:t>1. Wstęp, podstawa opracowania projektu sieci komputerowej</a:t>
            </a:r>
          </a:p>
          <a:p>
            <a:pPr marL="609600" indent="-609600" eaLnBrk="1" hangingPunct="1">
              <a:lnSpc>
                <a:spcPct val="90000"/>
              </a:lnSpc>
              <a:buFontTx/>
              <a:buNone/>
            </a:pPr>
            <a:r>
              <a:rPr lang="pl-PL" sz="2400" dirty="0"/>
              <a:t>2. Inwentaryzacja sprzętu i infrastruktury dostępnej w przedsiębiorstwie</a:t>
            </a:r>
          </a:p>
          <a:p>
            <a:pPr marL="609600" indent="-609600" eaLnBrk="1" hangingPunct="1">
              <a:lnSpc>
                <a:spcPct val="90000"/>
              </a:lnSpc>
              <a:buFontTx/>
              <a:buNone/>
            </a:pPr>
            <a:r>
              <a:rPr lang="pl-PL" sz="2400" dirty="0"/>
              <a:t>3. Analiza potrzeb użytkowników</a:t>
            </a:r>
          </a:p>
          <a:p>
            <a:pPr marL="609600" indent="-609600" eaLnBrk="1" hangingPunct="1">
              <a:lnSpc>
                <a:spcPct val="90000"/>
              </a:lnSpc>
              <a:buFontTx/>
              <a:buNone/>
            </a:pPr>
            <a:r>
              <a:rPr lang="pl-PL" sz="2400" dirty="0"/>
              <a:t>4. Założenie projektowe</a:t>
            </a:r>
          </a:p>
          <a:p>
            <a:pPr marL="609600" indent="-609600" eaLnBrk="1" hangingPunct="1">
              <a:lnSpc>
                <a:spcPct val="90000"/>
              </a:lnSpc>
              <a:buFontTx/>
              <a:buNone/>
            </a:pPr>
            <a:r>
              <a:rPr lang="pl-PL" sz="2400" dirty="0"/>
              <a:t>5. Projekt sieci</a:t>
            </a:r>
          </a:p>
          <a:p>
            <a:pPr marL="990600" lvl="1" indent="-533400" eaLnBrk="1" hangingPunct="1">
              <a:lnSpc>
                <a:spcPct val="90000"/>
              </a:lnSpc>
              <a:buFontTx/>
              <a:buNone/>
            </a:pPr>
            <a:r>
              <a:rPr lang="pl-PL" sz="2000" dirty="0"/>
              <a:t>5.1. Projekt logiczny sieci oraz dobór urządzeń</a:t>
            </a:r>
          </a:p>
          <a:p>
            <a:pPr marL="990600" lvl="1" indent="-533400" eaLnBrk="1" hangingPunct="1">
              <a:lnSpc>
                <a:spcPct val="90000"/>
              </a:lnSpc>
              <a:buFontTx/>
              <a:buNone/>
            </a:pPr>
            <a:r>
              <a:rPr lang="pl-PL" sz="2000" dirty="0"/>
              <a:t>5.2. Konfiguracja adresów IP </a:t>
            </a:r>
          </a:p>
          <a:p>
            <a:pPr marL="990600" lvl="1" indent="-533400" eaLnBrk="1" hangingPunct="1">
              <a:lnSpc>
                <a:spcPct val="90000"/>
              </a:lnSpc>
              <a:buFontTx/>
              <a:buNone/>
            </a:pPr>
            <a:r>
              <a:rPr lang="pl-PL" sz="2000" dirty="0"/>
              <a:t>5.3. Projekt okablowania budynków</a:t>
            </a:r>
          </a:p>
          <a:p>
            <a:pPr marL="990600" lvl="1" indent="-533400" eaLnBrk="1" hangingPunct="1">
              <a:lnSpc>
                <a:spcPct val="90000"/>
              </a:lnSpc>
              <a:buFontTx/>
              <a:buNone/>
            </a:pPr>
            <a:r>
              <a:rPr lang="pl-PL" sz="2000" dirty="0"/>
              <a:t>5.4. Projekt podłączenia do Internetu</a:t>
            </a:r>
          </a:p>
          <a:p>
            <a:pPr marL="990600" lvl="1" indent="-533400" eaLnBrk="1" hangingPunct="1">
              <a:lnSpc>
                <a:spcPct val="90000"/>
              </a:lnSpc>
              <a:buFontTx/>
              <a:buNone/>
            </a:pPr>
            <a:r>
              <a:rPr lang="pl-PL" sz="2000" dirty="0"/>
              <a:t>5.5. Analiza bezpieczeństwa i niezawodności sieci</a:t>
            </a:r>
          </a:p>
          <a:p>
            <a:pPr marL="990600" lvl="1" indent="-533400" eaLnBrk="1" hangingPunct="1">
              <a:lnSpc>
                <a:spcPct val="90000"/>
              </a:lnSpc>
              <a:buFontTx/>
              <a:buNone/>
            </a:pPr>
            <a:r>
              <a:rPr lang="pl-PL" sz="2000" dirty="0"/>
              <a:t>5.6. Kosztorys</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a:t>
            </a:fld>
            <a:endParaRPr lang="pl-PL"/>
          </a:p>
        </p:txBody>
      </p:sp>
    </p:spTree>
    <p:extLst>
      <p:ext uri="{BB962C8B-B14F-4D97-AF65-F5344CB8AC3E}">
        <p14:creationId xmlns:p14="http://schemas.microsoft.com/office/powerpoint/2010/main" val="30283800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pl-PL"/>
              <a:t>Okablowanie poziome</a:t>
            </a:r>
          </a:p>
        </p:txBody>
      </p:sp>
      <p:sp>
        <p:nvSpPr>
          <p:cNvPr id="115715" name="Rectangle 3"/>
          <p:cNvSpPr>
            <a:spLocks noGrp="1" noChangeArrowheads="1"/>
          </p:cNvSpPr>
          <p:nvPr>
            <p:ph type="body" idx="1"/>
          </p:nvPr>
        </p:nvSpPr>
        <p:spPr/>
        <p:txBody>
          <a:bodyPr/>
          <a:lstStyle/>
          <a:p>
            <a:pPr>
              <a:lnSpc>
                <a:spcPct val="90000"/>
              </a:lnSpc>
            </a:pPr>
            <a:r>
              <a:rPr lang="pl-PL" sz="2400"/>
              <a:t>Standardowym nośnikiem sygnałów w okablowaniu poziomym jest </a:t>
            </a:r>
            <a:r>
              <a:rPr lang="pl-PL" sz="2400" b="1"/>
              <a:t>skrętka</a:t>
            </a:r>
            <a:r>
              <a:rPr lang="pl-PL" sz="2400"/>
              <a:t> czteroparowa miedziana </a:t>
            </a:r>
            <a:r>
              <a:rPr lang="pl-PL" sz="2400" b="1"/>
              <a:t>kategorii 6</a:t>
            </a:r>
            <a:r>
              <a:rPr lang="pl-PL" sz="2400"/>
              <a:t> lub wyższej kategorii</a:t>
            </a:r>
          </a:p>
          <a:p>
            <a:pPr>
              <a:lnSpc>
                <a:spcPct val="90000"/>
              </a:lnSpc>
            </a:pPr>
            <a:r>
              <a:rPr lang="pl-PL" sz="2400"/>
              <a:t>Poza tym można stosować kabel </a:t>
            </a:r>
            <a:r>
              <a:rPr lang="pl-PL" sz="2400" b="1"/>
              <a:t>światłowodowy</a:t>
            </a:r>
            <a:r>
              <a:rPr lang="pl-PL" sz="2400"/>
              <a:t> wielomodowy i jednomodowy</a:t>
            </a:r>
          </a:p>
          <a:p>
            <a:pPr>
              <a:lnSpc>
                <a:spcPct val="90000"/>
              </a:lnSpc>
            </a:pPr>
            <a:r>
              <a:rPr lang="pl-PL" sz="2400"/>
              <a:t>Okablowanie poziome może być prowadzone na </a:t>
            </a:r>
            <a:r>
              <a:rPr lang="pl-PL" sz="2400" b="1"/>
              <a:t>wiele sposobów</a:t>
            </a:r>
            <a:r>
              <a:rPr lang="pl-PL" sz="2400"/>
              <a:t> w zależności od wymagań użytkownika i ograniczeń</a:t>
            </a:r>
          </a:p>
          <a:p>
            <a:pPr>
              <a:lnSpc>
                <a:spcPct val="90000"/>
              </a:lnSpc>
            </a:pPr>
            <a:r>
              <a:rPr lang="pl-PL" sz="2400"/>
              <a:t>Okablowanie poziome jest instalowane </a:t>
            </a:r>
            <a:r>
              <a:rPr lang="pl-PL" sz="2400" b="1"/>
              <a:t>na stałe</a:t>
            </a:r>
            <a:r>
              <a:rPr lang="pl-PL" sz="2400"/>
              <a:t>, zmiany w tym okablowaniu dokonywane są rzadko</a:t>
            </a:r>
          </a:p>
          <a:p>
            <a:pPr>
              <a:lnSpc>
                <a:spcPct val="90000"/>
              </a:lnSpc>
            </a:pP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80</a:t>
            </a:fld>
            <a:endParaRPr lang="pl-PL"/>
          </a:p>
        </p:txBody>
      </p:sp>
    </p:spTree>
    <p:extLst>
      <p:ext uri="{BB962C8B-B14F-4D97-AF65-F5344CB8AC3E}">
        <p14:creationId xmlns:p14="http://schemas.microsoft.com/office/powerpoint/2010/main" val="2157965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fade">
                                      <p:cBhvr>
                                        <p:cTn id="12" dur="500"/>
                                        <p:tgtEl>
                                          <p:spTgt spid="115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fade">
                                      <p:cBhvr>
                                        <p:cTn id="17" dur="500"/>
                                        <p:tgtEl>
                                          <p:spTgt spid="115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fade">
                                      <p:cBhvr>
                                        <p:cTn id="22" dur="500"/>
                                        <p:tgtEl>
                                          <p:spTgt spid="115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pl-PL" sz="4000"/>
              <a:t>Zalecane długości okablowania poziomego</a:t>
            </a:r>
          </a:p>
        </p:txBody>
      </p:sp>
      <p:sp>
        <p:nvSpPr>
          <p:cNvPr id="116739" name="Rectangle 3"/>
          <p:cNvSpPr>
            <a:spLocks noGrp="1" noChangeArrowheads="1"/>
          </p:cNvSpPr>
          <p:nvPr>
            <p:ph type="body" idx="1"/>
          </p:nvPr>
        </p:nvSpPr>
        <p:spPr/>
        <p:txBody>
          <a:bodyPr/>
          <a:lstStyle/>
          <a:p>
            <a:r>
              <a:rPr lang="pl-PL" sz="2400"/>
              <a:t>Zgodnie ze standardem Ethernet maksymalna długość kabla skrętka wynosi </a:t>
            </a:r>
            <a:r>
              <a:rPr lang="pl-PL" sz="2400" b="1"/>
              <a:t>100 m</a:t>
            </a:r>
          </a:p>
          <a:p>
            <a:r>
              <a:rPr lang="pl-PL" sz="2400"/>
              <a:t>Tą długość należy </a:t>
            </a:r>
            <a:r>
              <a:rPr lang="pl-PL" sz="2400" b="1"/>
              <a:t>podzielić na</a:t>
            </a:r>
            <a:r>
              <a:rPr lang="pl-PL" sz="2400"/>
              <a:t> kabel przyłączeniowy, okablowanie poziome oraz kabel krosowy</a:t>
            </a:r>
          </a:p>
        </p:txBody>
      </p:sp>
      <p:pic>
        <p:nvPicPr>
          <p:cNvPr id="1167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3789363"/>
            <a:ext cx="7916862" cy="24828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81</a:t>
            </a:fld>
            <a:endParaRPr lang="pl-PL"/>
          </a:p>
        </p:txBody>
      </p:sp>
    </p:spTree>
    <p:extLst>
      <p:ext uri="{BB962C8B-B14F-4D97-AF65-F5344CB8AC3E}">
        <p14:creationId xmlns:p14="http://schemas.microsoft.com/office/powerpoint/2010/main" val="3888442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fade">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fade">
                                      <p:cBhvr>
                                        <p:cTn id="12" dur="500"/>
                                        <p:tgtEl>
                                          <p:spTgt spid="11673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6740"/>
                                        </p:tgtEl>
                                        <p:attrNameLst>
                                          <p:attrName>style.visibility</p:attrName>
                                        </p:attrNameLst>
                                      </p:cBhvr>
                                      <p:to>
                                        <p:strVal val="visible"/>
                                      </p:to>
                                    </p:set>
                                    <p:animEffect transition="in" filter="fade">
                                      <p:cBhvr>
                                        <p:cTn id="15"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pl-PL"/>
              <a:t>Sekwencja</a:t>
            </a:r>
          </a:p>
        </p:txBody>
      </p:sp>
      <p:sp>
        <p:nvSpPr>
          <p:cNvPr id="117763" name="Rectangle 3"/>
          <p:cNvSpPr>
            <a:spLocks noGrp="1" noChangeArrowheads="1"/>
          </p:cNvSpPr>
          <p:nvPr>
            <p:ph type="body" idx="1"/>
          </p:nvPr>
        </p:nvSpPr>
        <p:spPr/>
        <p:txBody>
          <a:bodyPr/>
          <a:lstStyle/>
          <a:p>
            <a:r>
              <a:rPr lang="pl-PL" sz="2400"/>
              <a:t>Sekwencja wyznacza </a:t>
            </a:r>
            <a:r>
              <a:rPr lang="pl-PL" sz="2400" b="1"/>
              <a:t>porządek</a:t>
            </a:r>
            <a:r>
              <a:rPr lang="pl-PL" sz="2400"/>
              <a:t>, w jakim żyły kabla skrętka są podłączane do odpowiednich pinów (zacisków) modularnych wtyczki lub złącza</a:t>
            </a:r>
          </a:p>
          <a:p>
            <a:r>
              <a:rPr lang="pl-PL" sz="2400"/>
              <a:t>Wyróżniamy następujące rodzaje sekwencji: </a:t>
            </a:r>
            <a:r>
              <a:rPr lang="en-US" sz="2400" b="1"/>
              <a:t>TIA/EIA</a:t>
            </a:r>
            <a:r>
              <a:rPr lang="pl-PL" sz="2400" b="1"/>
              <a:t>-</a:t>
            </a:r>
            <a:r>
              <a:rPr lang="en-US" sz="2400" b="1"/>
              <a:t>568</a:t>
            </a:r>
            <a:r>
              <a:rPr lang="pl-PL" sz="2400" b="1"/>
              <a:t>-</a:t>
            </a:r>
            <a:r>
              <a:rPr lang="en-US" sz="2400" b="1"/>
              <a:t>B</a:t>
            </a:r>
            <a:r>
              <a:rPr lang="en-US" sz="2400"/>
              <a:t> </a:t>
            </a:r>
            <a:r>
              <a:rPr lang="pl-PL" sz="2400"/>
              <a:t>oraz </a:t>
            </a:r>
            <a:r>
              <a:rPr lang="en-US" sz="2400" b="1"/>
              <a:t>TIA/EIA</a:t>
            </a:r>
            <a:r>
              <a:rPr lang="pl-PL" sz="2400" b="1"/>
              <a:t>-</a:t>
            </a:r>
            <a:r>
              <a:rPr lang="en-US" sz="2400" b="1"/>
              <a:t>568</a:t>
            </a:r>
            <a:r>
              <a:rPr lang="pl-PL" sz="2400" b="1"/>
              <a:t>-A</a:t>
            </a:r>
          </a:p>
          <a:p>
            <a:r>
              <a:rPr lang="pl-PL" sz="2400"/>
              <a:t> W niektórych przypadkach niezbędne jest wykonanie </a:t>
            </a:r>
            <a:r>
              <a:rPr lang="pl-PL" sz="2400" b="1"/>
              <a:t>skrosowanego</a:t>
            </a:r>
            <a:r>
              <a:rPr lang="pl-PL" sz="2400"/>
              <a:t> kabla, w którym odpowiednie żyły kabla są zamienione po obu stronach kabla (np. w celu połączenia ze sobą bezpośrednio dwóch komputerów)</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82</a:t>
            </a:fld>
            <a:endParaRPr lang="pl-PL"/>
          </a:p>
        </p:txBody>
      </p:sp>
    </p:spTree>
    <p:extLst>
      <p:ext uri="{BB962C8B-B14F-4D97-AF65-F5344CB8AC3E}">
        <p14:creationId xmlns:p14="http://schemas.microsoft.com/office/powerpoint/2010/main" val="392963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500"/>
                                        <p:tgtEl>
                                          <p:spTgt spid="117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fade">
                                      <p:cBhvr>
                                        <p:cTn id="12" dur="500"/>
                                        <p:tgtEl>
                                          <p:spTgt spid="117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fade">
                                      <p:cBhvr>
                                        <p:cTn id="17" dur="500"/>
                                        <p:tgtEl>
                                          <p:spTgt spid="11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pl-PL" sz="4000"/>
              <a:t>Realizacje okablowania poziomego</a:t>
            </a:r>
          </a:p>
        </p:txBody>
      </p:sp>
      <p:sp>
        <p:nvSpPr>
          <p:cNvPr id="118787" name="Rectangle 3"/>
          <p:cNvSpPr>
            <a:spLocks noGrp="1" noChangeArrowheads="1"/>
          </p:cNvSpPr>
          <p:nvPr>
            <p:ph type="body" idx="1"/>
          </p:nvPr>
        </p:nvSpPr>
        <p:spPr>
          <a:xfrm>
            <a:off x="457200" y="1600200"/>
            <a:ext cx="8229600" cy="5068888"/>
          </a:xfrm>
        </p:spPr>
        <p:txBody>
          <a:bodyPr/>
          <a:lstStyle/>
          <a:p>
            <a:pPr>
              <a:lnSpc>
                <a:spcPct val="80000"/>
              </a:lnSpc>
            </a:pPr>
            <a:r>
              <a:rPr lang="pl-PL" sz="2400"/>
              <a:t>W korytkach na ścianie    </a:t>
            </a:r>
            <a:r>
              <a:rPr lang="pl-PL" sz="2400">
                <a:sym typeface="Symbol" pitchFamily="18" charset="2"/>
              </a:rPr>
              <a:t></a:t>
            </a:r>
          </a:p>
          <a:p>
            <a:pPr>
              <a:lnSpc>
                <a:spcPct val="80000"/>
              </a:lnSpc>
            </a:pPr>
            <a:endParaRPr lang="pl-PL" sz="2400"/>
          </a:p>
          <a:p>
            <a:pPr>
              <a:lnSpc>
                <a:spcPct val="80000"/>
              </a:lnSpc>
            </a:pPr>
            <a:r>
              <a:rPr lang="pl-PL" sz="2400"/>
              <a:t>Pod tynkiem na ścianach</a:t>
            </a:r>
          </a:p>
          <a:p>
            <a:pPr>
              <a:lnSpc>
                <a:spcPct val="80000"/>
              </a:lnSpc>
            </a:pPr>
            <a:endParaRPr lang="pl-PL" sz="2400"/>
          </a:p>
          <a:p>
            <a:pPr>
              <a:lnSpc>
                <a:spcPct val="80000"/>
              </a:lnSpc>
            </a:pPr>
            <a:r>
              <a:rPr lang="pl-PL" sz="2400"/>
              <a:t>W korytkach na podłodze </a:t>
            </a:r>
            <a:r>
              <a:rPr lang="pl-PL" sz="2400">
                <a:sym typeface="Symbol" pitchFamily="18" charset="2"/>
              </a:rPr>
              <a:t></a:t>
            </a:r>
            <a:endParaRPr lang="pl-PL" sz="2400"/>
          </a:p>
          <a:p>
            <a:pPr>
              <a:lnSpc>
                <a:spcPct val="80000"/>
              </a:lnSpc>
            </a:pPr>
            <a:endParaRPr lang="pl-PL" sz="2400"/>
          </a:p>
          <a:p>
            <a:pPr>
              <a:lnSpc>
                <a:spcPct val="80000"/>
              </a:lnSpc>
            </a:pPr>
            <a:r>
              <a:rPr lang="pl-PL" sz="2400"/>
              <a:t>W posadce</a:t>
            </a:r>
          </a:p>
          <a:p>
            <a:pPr>
              <a:lnSpc>
                <a:spcPct val="80000"/>
              </a:lnSpc>
            </a:pPr>
            <a:endParaRPr lang="pl-PL" sz="2400"/>
          </a:p>
          <a:p>
            <a:pPr>
              <a:lnSpc>
                <a:spcPct val="80000"/>
              </a:lnSpc>
            </a:pPr>
            <a:r>
              <a:rPr lang="pl-PL" sz="2400"/>
              <a:t>W podłodze technicznej </a:t>
            </a:r>
            <a:r>
              <a:rPr lang="pl-PL" sz="2400">
                <a:sym typeface="Symbol" pitchFamily="18" charset="2"/>
              </a:rPr>
              <a:t></a:t>
            </a:r>
            <a:endParaRPr lang="pl-PL" sz="2400"/>
          </a:p>
          <a:p>
            <a:pPr>
              <a:lnSpc>
                <a:spcPct val="80000"/>
              </a:lnSpc>
            </a:pPr>
            <a:endParaRPr lang="pl-PL" sz="2400"/>
          </a:p>
          <a:p>
            <a:pPr>
              <a:lnSpc>
                <a:spcPct val="80000"/>
              </a:lnSpc>
            </a:pPr>
            <a:r>
              <a:rPr lang="pl-PL" sz="2400"/>
              <a:t>W suficie podwieszanym</a:t>
            </a:r>
          </a:p>
        </p:txBody>
      </p:sp>
      <p:pic>
        <p:nvPicPr>
          <p:cNvPr id="1187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196975"/>
            <a:ext cx="31146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663" y="3068638"/>
            <a:ext cx="1630362"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7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508500"/>
            <a:ext cx="34861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83</a:t>
            </a:fld>
            <a:endParaRPr lang="pl-PL"/>
          </a:p>
        </p:txBody>
      </p:sp>
    </p:spTree>
    <p:extLst>
      <p:ext uri="{BB962C8B-B14F-4D97-AF65-F5344CB8AC3E}">
        <p14:creationId xmlns:p14="http://schemas.microsoft.com/office/powerpoint/2010/main" val="3733812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500"/>
                                        <p:tgtEl>
                                          <p:spTgt spid="1187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788"/>
                                        </p:tgtEl>
                                        <p:attrNameLst>
                                          <p:attrName>style.visibility</p:attrName>
                                        </p:attrNameLst>
                                      </p:cBhvr>
                                      <p:to>
                                        <p:strVal val="visible"/>
                                      </p:to>
                                    </p:set>
                                    <p:animEffect transition="in" filter="fade">
                                      <p:cBhvr>
                                        <p:cTn id="10" dur="500"/>
                                        <p:tgtEl>
                                          <p:spTgt spid="11878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Effect transition="in" filter="fade">
                                      <p:cBhvr>
                                        <p:cTn id="15" dur="500"/>
                                        <p:tgtEl>
                                          <p:spTgt spid="11878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18787">
                                            <p:txEl>
                                              <p:pRg st="4" end="4"/>
                                            </p:txEl>
                                          </p:spTgt>
                                        </p:tgtEl>
                                        <p:attrNameLst>
                                          <p:attrName>style.visibility</p:attrName>
                                        </p:attrNameLst>
                                      </p:cBhvr>
                                      <p:to>
                                        <p:strVal val="visible"/>
                                      </p:to>
                                    </p:set>
                                    <p:animEffect transition="in" filter="fade">
                                      <p:cBhvr>
                                        <p:cTn id="20" dur="500"/>
                                        <p:tgtEl>
                                          <p:spTgt spid="11878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8789"/>
                                        </p:tgtEl>
                                        <p:attrNameLst>
                                          <p:attrName>style.visibility</p:attrName>
                                        </p:attrNameLst>
                                      </p:cBhvr>
                                      <p:to>
                                        <p:strVal val="visible"/>
                                      </p:to>
                                    </p:set>
                                    <p:animEffect transition="in" filter="fade">
                                      <p:cBhvr>
                                        <p:cTn id="23" dur="500"/>
                                        <p:tgtEl>
                                          <p:spTgt spid="1187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18787">
                                            <p:txEl>
                                              <p:pRg st="6" end="6"/>
                                            </p:txEl>
                                          </p:spTgt>
                                        </p:tgtEl>
                                        <p:attrNameLst>
                                          <p:attrName>style.visibility</p:attrName>
                                        </p:attrNameLst>
                                      </p:cBhvr>
                                      <p:to>
                                        <p:strVal val="visible"/>
                                      </p:to>
                                    </p:set>
                                    <p:animEffect transition="in" filter="fade">
                                      <p:cBhvr>
                                        <p:cTn id="28" dur="500"/>
                                        <p:tgtEl>
                                          <p:spTgt spid="11878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18787">
                                            <p:txEl>
                                              <p:pRg st="8" end="8"/>
                                            </p:txEl>
                                          </p:spTgt>
                                        </p:tgtEl>
                                        <p:attrNameLst>
                                          <p:attrName>style.visibility</p:attrName>
                                        </p:attrNameLst>
                                      </p:cBhvr>
                                      <p:to>
                                        <p:strVal val="visible"/>
                                      </p:to>
                                    </p:set>
                                    <p:animEffect transition="in" filter="fade">
                                      <p:cBhvr>
                                        <p:cTn id="33" dur="500"/>
                                        <p:tgtEl>
                                          <p:spTgt spid="118787">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18790"/>
                                        </p:tgtEl>
                                        <p:attrNameLst>
                                          <p:attrName>style.visibility</p:attrName>
                                        </p:attrNameLst>
                                      </p:cBhvr>
                                      <p:to>
                                        <p:strVal val="visible"/>
                                      </p:to>
                                    </p:set>
                                    <p:animEffect transition="in" filter="fade">
                                      <p:cBhvr>
                                        <p:cTn id="36" dur="500"/>
                                        <p:tgtEl>
                                          <p:spTgt spid="1187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18787">
                                            <p:txEl>
                                              <p:pRg st="10" end="10"/>
                                            </p:txEl>
                                          </p:spTgt>
                                        </p:tgtEl>
                                        <p:attrNameLst>
                                          <p:attrName>style.visibility</p:attrName>
                                        </p:attrNameLst>
                                      </p:cBhvr>
                                      <p:to>
                                        <p:strVal val="visible"/>
                                      </p:to>
                                    </p:set>
                                    <p:animEffect transition="in" filter="fade">
                                      <p:cBhvr>
                                        <p:cTn id="41" dur="500"/>
                                        <p:tgtEl>
                                          <p:spTgt spid="1187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pl-PL"/>
              <a:t>Gniazda abonenckie</a:t>
            </a:r>
          </a:p>
        </p:txBody>
      </p:sp>
      <p:sp>
        <p:nvSpPr>
          <p:cNvPr id="119811" name="Rectangle 3"/>
          <p:cNvSpPr>
            <a:spLocks noGrp="1" noChangeArrowheads="1"/>
          </p:cNvSpPr>
          <p:nvPr>
            <p:ph type="body" idx="1"/>
          </p:nvPr>
        </p:nvSpPr>
        <p:spPr>
          <a:xfrm>
            <a:off x="457200" y="1600200"/>
            <a:ext cx="8229600" cy="4924425"/>
          </a:xfrm>
        </p:spPr>
        <p:txBody>
          <a:bodyPr/>
          <a:lstStyle/>
          <a:p>
            <a:r>
              <a:rPr lang="pl-PL" sz="2400"/>
              <a:t>Punkt </a:t>
            </a:r>
            <a:r>
              <a:rPr lang="pl-PL" sz="2400" b="1"/>
              <a:t>przyłączenia użytkownika</a:t>
            </a:r>
            <a:r>
              <a:rPr lang="pl-PL" sz="2400"/>
              <a:t> do sieci strukturalnej oraz </a:t>
            </a:r>
            <a:r>
              <a:rPr lang="pl-PL" sz="2400" b="1"/>
              <a:t>koniec okablowania poziomego</a:t>
            </a:r>
            <a:r>
              <a:rPr lang="pl-PL" sz="2400"/>
              <a:t> od strony użytkownika</a:t>
            </a:r>
          </a:p>
          <a:p>
            <a:r>
              <a:rPr lang="pl-PL" sz="2400"/>
              <a:t>Rozmieszczenie oraz liczba punktów abonenckich powinna odpowiadać </a:t>
            </a:r>
            <a:r>
              <a:rPr lang="pl-PL" sz="2400" b="1"/>
              <a:t>aktualnym i przyszłym</a:t>
            </a:r>
            <a:r>
              <a:rPr lang="pl-PL" sz="2400"/>
              <a:t> potrzebom klienta</a:t>
            </a:r>
          </a:p>
          <a:p>
            <a:r>
              <a:rPr lang="pl-PL" sz="2400"/>
              <a:t>Zazwyczaj są to gniazda </a:t>
            </a:r>
            <a:r>
              <a:rPr lang="pl-PL" sz="2400" b="1"/>
              <a:t>RJ-45</a:t>
            </a:r>
            <a:r>
              <a:rPr lang="pl-PL" sz="2400"/>
              <a:t> umieszczone w puszce lub korycie kablowym</a:t>
            </a:r>
          </a:p>
          <a:p>
            <a:r>
              <a:rPr lang="pl-PL" sz="2400"/>
              <a:t>Każde gniazdo powinno mieć swój </a:t>
            </a:r>
            <a:r>
              <a:rPr lang="pl-PL" sz="2400" b="1"/>
              <a:t>jednoznaczny i unikalny identyfikator</a:t>
            </a:r>
            <a:r>
              <a:rPr lang="pl-PL" sz="2400"/>
              <a:t> </a:t>
            </a:r>
          </a:p>
          <a:p>
            <a:r>
              <a:rPr lang="pl-PL" sz="2400"/>
              <a:t>Punkt abonencki powinien być </a:t>
            </a:r>
            <a:r>
              <a:rPr lang="pl-PL" sz="2400" b="1"/>
              <a:t>wkomponowany</a:t>
            </a:r>
            <a:r>
              <a:rPr lang="pl-PL" sz="2400"/>
              <a:t> w architekturę budynku i odpowiadać </a:t>
            </a:r>
            <a:r>
              <a:rPr lang="pl-PL" sz="2400" b="1"/>
              <a:t>gustowi klienta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84</a:t>
            </a:fld>
            <a:endParaRPr lang="pl-PL"/>
          </a:p>
        </p:txBody>
      </p:sp>
    </p:spTree>
    <p:extLst>
      <p:ext uri="{BB962C8B-B14F-4D97-AF65-F5344CB8AC3E}">
        <p14:creationId xmlns:p14="http://schemas.microsoft.com/office/powerpoint/2010/main" val="3757250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fade">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fade">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fade">
                                      <p:cBhvr>
                                        <p:cTn id="17" dur="500"/>
                                        <p:tgtEl>
                                          <p:spTgt spid="11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fade">
                                      <p:cBhvr>
                                        <p:cTn id="22" dur="500"/>
                                        <p:tgtEl>
                                          <p:spTgt spid="1198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fade">
                                      <p:cBhvr>
                                        <p:cTn id="27"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pl-PL"/>
              <a:t>Realizacje gniazd abonenckich</a:t>
            </a:r>
          </a:p>
        </p:txBody>
      </p:sp>
      <p:sp>
        <p:nvSpPr>
          <p:cNvPr id="120835" name="Rectangle 3"/>
          <p:cNvSpPr>
            <a:spLocks noGrp="1" noChangeArrowheads="1"/>
          </p:cNvSpPr>
          <p:nvPr>
            <p:ph type="body" idx="1"/>
          </p:nvPr>
        </p:nvSpPr>
        <p:spPr>
          <a:xfrm>
            <a:off x="457200" y="1557338"/>
            <a:ext cx="8229600" cy="4568825"/>
          </a:xfrm>
        </p:spPr>
        <p:txBody>
          <a:bodyPr/>
          <a:lstStyle/>
          <a:p>
            <a:pPr>
              <a:lnSpc>
                <a:spcPct val="90000"/>
              </a:lnSpc>
            </a:pPr>
            <a:r>
              <a:rPr lang="pl-PL" sz="2400" dirty="0"/>
              <a:t>Na korytkach </a:t>
            </a:r>
            <a:r>
              <a:rPr lang="pl-PL" sz="2400" dirty="0">
                <a:sym typeface="Symbol" pitchFamily="18" charset="2"/>
              </a:rPr>
              <a:t></a:t>
            </a:r>
            <a:endParaRPr lang="pl-PL" sz="2400" dirty="0"/>
          </a:p>
          <a:p>
            <a:pPr>
              <a:lnSpc>
                <a:spcPct val="90000"/>
              </a:lnSpc>
            </a:pPr>
            <a:endParaRPr lang="pl-PL" sz="2400" dirty="0"/>
          </a:p>
          <a:p>
            <a:pPr>
              <a:lnSpc>
                <a:spcPct val="90000"/>
              </a:lnSpc>
            </a:pPr>
            <a:endParaRPr lang="pl-PL" sz="2400" dirty="0"/>
          </a:p>
          <a:p>
            <a:pPr>
              <a:lnSpc>
                <a:spcPct val="90000"/>
              </a:lnSpc>
            </a:pPr>
            <a:r>
              <a:rPr lang="pl-PL" sz="2400" dirty="0"/>
              <a:t>Podtynkowe</a:t>
            </a:r>
          </a:p>
          <a:p>
            <a:pPr>
              <a:lnSpc>
                <a:spcPct val="90000"/>
              </a:lnSpc>
            </a:pPr>
            <a:endParaRPr lang="pl-PL" sz="2400" dirty="0"/>
          </a:p>
          <a:p>
            <a:pPr>
              <a:lnSpc>
                <a:spcPct val="90000"/>
              </a:lnSpc>
            </a:pPr>
            <a:r>
              <a:rPr lang="pl-PL" sz="2400" dirty="0" err="1"/>
              <a:t>Nadtynkowe</a:t>
            </a:r>
            <a:r>
              <a:rPr lang="pl-PL" sz="2400" dirty="0"/>
              <a:t> </a:t>
            </a:r>
            <a:r>
              <a:rPr lang="pl-PL" sz="2400" dirty="0">
                <a:sym typeface="Symbol" pitchFamily="18" charset="2"/>
              </a:rPr>
              <a:t></a:t>
            </a:r>
            <a:endParaRPr lang="pl-PL" sz="2400" dirty="0"/>
          </a:p>
          <a:p>
            <a:pPr>
              <a:lnSpc>
                <a:spcPct val="90000"/>
              </a:lnSpc>
            </a:pPr>
            <a:endParaRPr lang="pl-PL" sz="2400" dirty="0"/>
          </a:p>
          <a:p>
            <a:pPr>
              <a:lnSpc>
                <a:spcPct val="90000"/>
              </a:lnSpc>
            </a:pPr>
            <a:endParaRPr lang="pl-PL" sz="2400" dirty="0"/>
          </a:p>
          <a:p>
            <a:pPr>
              <a:lnSpc>
                <a:spcPct val="90000"/>
              </a:lnSpc>
            </a:pPr>
            <a:endParaRPr lang="pl-PL" sz="2400" dirty="0"/>
          </a:p>
          <a:p>
            <a:pPr>
              <a:lnSpc>
                <a:spcPct val="90000"/>
              </a:lnSpc>
            </a:pPr>
            <a:r>
              <a:rPr lang="pl-PL" sz="2400" dirty="0"/>
              <a:t>W podłodze </a:t>
            </a:r>
            <a:r>
              <a:rPr lang="pl-PL" sz="2400" dirty="0">
                <a:sym typeface="Symbol" pitchFamily="18" charset="2"/>
              </a:rPr>
              <a:t></a:t>
            </a:r>
          </a:p>
        </p:txBody>
      </p:sp>
      <p:pic>
        <p:nvPicPr>
          <p:cNvPr id="120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54150"/>
            <a:ext cx="32766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8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941888"/>
            <a:ext cx="33845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8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141663"/>
            <a:ext cx="3311525" cy="15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85</a:t>
            </a:fld>
            <a:endParaRPr lang="pl-PL"/>
          </a:p>
        </p:txBody>
      </p:sp>
    </p:spTree>
    <p:extLst>
      <p:ext uri="{BB962C8B-B14F-4D97-AF65-F5344CB8AC3E}">
        <p14:creationId xmlns:p14="http://schemas.microsoft.com/office/powerpoint/2010/main" val="1962462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500"/>
                                        <p:tgtEl>
                                          <p:spTgt spid="12083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0836"/>
                                        </p:tgtEl>
                                        <p:attrNameLst>
                                          <p:attrName>style.visibility</p:attrName>
                                        </p:attrNameLst>
                                      </p:cBhvr>
                                      <p:to>
                                        <p:strVal val="visible"/>
                                      </p:to>
                                    </p:set>
                                    <p:animEffect transition="in" filter="fade">
                                      <p:cBhvr>
                                        <p:cTn id="10" dur="500"/>
                                        <p:tgtEl>
                                          <p:spTgt spid="1208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animEffect transition="in" filter="fade">
                                      <p:cBhvr>
                                        <p:cTn id="15" dur="500"/>
                                        <p:tgtEl>
                                          <p:spTgt spid="1208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0835">
                                            <p:txEl>
                                              <p:pRg st="5" end="5"/>
                                            </p:txEl>
                                          </p:spTgt>
                                        </p:tgtEl>
                                        <p:attrNameLst>
                                          <p:attrName>style.visibility</p:attrName>
                                        </p:attrNameLst>
                                      </p:cBhvr>
                                      <p:to>
                                        <p:strVal val="visible"/>
                                      </p:to>
                                    </p:set>
                                    <p:animEffect transition="in" filter="fade">
                                      <p:cBhvr>
                                        <p:cTn id="20" dur="500"/>
                                        <p:tgtEl>
                                          <p:spTgt spid="12083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0838"/>
                                        </p:tgtEl>
                                        <p:attrNameLst>
                                          <p:attrName>style.visibility</p:attrName>
                                        </p:attrNameLst>
                                      </p:cBhvr>
                                      <p:to>
                                        <p:strVal val="visible"/>
                                      </p:to>
                                    </p:set>
                                    <p:animEffect transition="in" filter="fade">
                                      <p:cBhvr>
                                        <p:cTn id="23" dur="500"/>
                                        <p:tgtEl>
                                          <p:spTgt spid="1208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20835">
                                            <p:txEl>
                                              <p:pRg st="9" end="9"/>
                                            </p:txEl>
                                          </p:spTgt>
                                        </p:tgtEl>
                                        <p:attrNameLst>
                                          <p:attrName>style.visibility</p:attrName>
                                        </p:attrNameLst>
                                      </p:cBhvr>
                                      <p:to>
                                        <p:strVal val="visible"/>
                                      </p:to>
                                    </p:set>
                                    <p:animEffect transition="in" filter="fade">
                                      <p:cBhvr>
                                        <p:cTn id="28" dur="500"/>
                                        <p:tgtEl>
                                          <p:spTgt spid="120835">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20837"/>
                                        </p:tgtEl>
                                        <p:attrNameLst>
                                          <p:attrName>style.visibility</p:attrName>
                                        </p:attrNameLst>
                                      </p:cBhvr>
                                      <p:to>
                                        <p:strVal val="visible"/>
                                      </p:to>
                                    </p:set>
                                    <p:animEffect transition="in" filter="fade">
                                      <p:cBhvr>
                                        <p:cTn id="31"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pl-PL" sz="4000"/>
              <a:t>Oznakowanie gniazd abonenckich</a:t>
            </a:r>
          </a:p>
        </p:txBody>
      </p:sp>
      <p:sp>
        <p:nvSpPr>
          <p:cNvPr id="121859" name="Rectangle 3"/>
          <p:cNvSpPr>
            <a:spLocks noGrp="1" noChangeArrowheads="1"/>
          </p:cNvSpPr>
          <p:nvPr>
            <p:ph type="body" idx="1"/>
          </p:nvPr>
        </p:nvSpPr>
        <p:spPr/>
        <p:txBody>
          <a:bodyPr/>
          <a:lstStyle/>
          <a:p>
            <a:pPr>
              <a:lnSpc>
                <a:spcPct val="90000"/>
              </a:lnSpc>
            </a:pPr>
            <a:r>
              <a:rPr lang="pl-PL" sz="2400"/>
              <a:t>Poprawny system nazewnictwa gniazd </a:t>
            </a:r>
            <a:r>
              <a:rPr lang="pl-PL" sz="2400" b="1"/>
              <a:t>ułatwi</a:t>
            </a:r>
            <a:r>
              <a:rPr lang="pl-PL" sz="2400"/>
              <a:t> lokalizację usterek, modernizację sieci oraz lokalizację komputera w sieci LAN</a:t>
            </a:r>
          </a:p>
          <a:p>
            <a:pPr>
              <a:lnSpc>
                <a:spcPct val="90000"/>
              </a:lnSpc>
            </a:pPr>
            <a:r>
              <a:rPr lang="pl-PL" sz="2400" b="1"/>
              <a:t>Gniazdo abonenckie</a:t>
            </a:r>
            <a:r>
              <a:rPr lang="pl-PL" sz="2400"/>
              <a:t> jest za pomocą okablowania poziomego </a:t>
            </a:r>
            <a:r>
              <a:rPr lang="pl-PL" sz="2400" b="1"/>
              <a:t>połączone z portem panela krosowniczego</a:t>
            </a:r>
            <a:r>
              <a:rPr lang="pl-PL" sz="2400"/>
              <a:t> w szafie</a:t>
            </a:r>
          </a:p>
          <a:p>
            <a:pPr>
              <a:lnSpc>
                <a:spcPct val="90000"/>
              </a:lnSpc>
            </a:pPr>
            <a:r>
              <a:rPr lang="pl-PL" sz="2400"/>
              <a:t>Po obu stronach tego kabla należy stosować </a:t>
            </a:r>
            <a:r>
              <a:rPr lang="pl-PL" sz="2400" b="1"/>
              <a:t>to samo oznaczenie</a:t>
            </a:r>
          </a:p>
          <a:p>
            <a:pPr>
              <a:lnSpc>
                <a:spcPct val="90000"/>
              </a:lnSpc>
            </a:pPr>
            <a:r>
              <a:rPr lang="pl-PL" sz="2400"/>
              <a:t>Oznaczenie powinno być </a:t>
            </a:r>
            <a:r>
              <a:rPr lang="pl-PL" sz="2400" b="1"/>
              <a:t>naniesione</a:t>
            </a:r>
            <a:r>
              <a:rPr lang="pl-PL" sz="2400"/>
              <a:t> na gniazdo, panel krosowniczy i dokumentację</a:t>
            </a:r>
          </a:p>
          <a:p>
            <a:pPr>
              <a:lnSpc>
                <a:spcPct val="90000"/>
              </a:lnSpc>
            </a:pPr>
            <a:endParaRPr lang="pl-PL" sz="2400"/>
          </a:p>
          <a:p>
            <a:pPr>
              <a:lnSpc>
                <a:spcPct val="90000"/>
              </a:lnSpc>
            </a:pPr>
            <a:endParaRPr lang="pl-PL" sz="2400"/>
          </a:p>
        </p:txBody>
      </p:sp>
      <p:pic>
        <p:nvPicPr>
          <p:cNvPr id="121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5516563"/>
            <a:ext cx="14287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1861" name="Line 5"/>
          <p:cNvSpPr>
            <a:spLocks noChangeShapeType="1"/>
          </p:cNvSpPr>
          <p:nvPr/>
        </p:nvSpPr>
        <p:spPr bwMode="auto">
          <a:xfrm flipH="1" flipV="1">
            <a:off x="5724525" y="5300663"/>
            <a:ext cx="719138" cy="576262"/>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 name="Symbol zastępczy numeru slajdu 1"/>
          <p:cNvSpPr>
            <a:spLocks noGrp="1"/>
          </p:cNvSpPr>
          <p:nvPr>
            <p:ph type="sldNum" sz="quarter" idx="12"/>
          </p:nvPr>
        </p:nvSpPr>
        <p:spPr/>
        <p:txBody>
          <a:bodyPr/>
          <a:lstStyle/>
          <a:p>
            <a:fld id="{0ADD4248-F14B-480A-B11E-3E62FE18A6A2}" type="slidenum">
              <a:rPr lang="pl-PL" smtClean="0"/>
              <a:t>86</a:t>
            </a:fld>
            <a:endParaRPr lang="pl-PL"/>
          </a:p>
        </p:txBody>
      </p:sp>
    </p:spTree>
    <p:extLst>
      <p:ext uri="{BB962C8B-B14F-4D97-AF65-F5344CB8AC3E}">
        <p14:creationId xmlns:p14="http://schemas.microsoft.com/office/powerpoint/2010/main" val="74968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fade">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fade">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fade">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fade">
                                      <p:cBhvr>
                                        <p:cTn id="22" dur="500"/>
                                        <p:tgtEl>
                                          <p:spTgt spid="12185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1860"/>
                                        </p:tgtEl>
                                        <p:attrNameLst>
                                          <p:attrName>style.visibility</p:attrName>
                                        </p:attrNameLst>
                                      </p:cBhvr>
                                      <p:to>
                                        <p:strVal val="visible"/>
                                      </p:to>
                                    </p:set>
                                    <p:animEffect transition="in" filter="fade">
                                      <p:cBhvr>
                                        <p:cTn id="25" dur="500"/>
                                        <p:tgtEl>
                                          <p:spTgt spid="1218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1861"/>
                                        </p:tgtEl>
                                        <p:attrNameLst>
                                          <p:attrName>style.visibility</p:attrName>
                                        </p:attrNameLst>
                                      </p:cBhvr>
                                      <p:to>
                                        <p:strVal val="visible"/>
                                      </p:to>
                                    </p:set>
                                    <p:animEffect transition="in" filter="fade">
                                      <p:cBhvr>
                                        <p:cTn id="30"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pl-PL" sz="4000"/>
              <a:t>Oznakowanie gniazd abonenckich – przykład 1</a:t>
            </a:r>
          </a:p>
        </p:txBody>
      </p:sp>
      <p:sp>
        <p:nvSpPr>
          <p:cNvPr id="55299" name="Rectangle 3"/>
          <p:cNvSpPr>
            <a:spLocks noGrp="1" noChangeArrowheads="1"/>
          </p:cNvSpPr>
          <p:nvPr>
            <p:ph type="body" idx="1"/>
          </p:nvPr>
        </p:nvSpPr>
        <p:spPr/>
        <p:txBody>
          <a:bodyPr/>
          <a:lstStyle/>
          <a:p>
            <a:pPr algn="ctr">
              <a:buFontTx/>
              <a:buNone/>
            </a:pPr>
            <a:r>
              <a:rPr lang="pl-PL" sz="4800" b="1" dirty="0">
                <a:solidFill>
                  <a:schemeClr val="accent2"/>
                </a:solidFill>
              </a:rPr>
              <a:t>0</a:t>
            </a:r>
            <a:r>
              <a:rPr lang="pl-PL" sz="4800" b="1" dirty="0">
                <a:solidFill>
                  <a:srgbClr val="FF6600"/>
                </a:solidFill>
              </a:rPr>
              <a:t>1</a:t>
            </a:r>
            <a:r>
              <a:rPr lang="pl-PL" sz="4800" b="1" dirty="0"/>
              <a:t>-</a:t>
            </a:r>
            <a:r>
              <a:rPr lang="pl-PL" sz="4800" b="1" dirty="0">
                <a:solidFill>
                  <a:schemeClr val="hlink"/>
                </a:solidFill>
              </a:rPr>
              <a:t>1</a:t>
            </a:r>
            <a:r>
              <a:rPr lang="pl-PL" sz="4800" b="1" dirty="0"/>
              <a:t>03-</a:t>
            </a:r>
            <a:r>
              <a:rPr lang="pl-PL" sz="4800" b="1" dirty="0">
                <a:solidFill>
                  <a:srgbClr val="FF0000"/>
                </a:solidFill>
              </a:rPr>
              <a:t>28</a:t>
            </a:r>
          </a:p>
          <a:p>
            <a:endParaRPr lang="pl-PL" sz="2400" dirty="0">
              <a:solidFill>
                <a:schemeClr val="accent2"/>
              </a:solidFill>
            </a:endParaRPr>
          </a:p>
          <a:p>
            <a:r>
              <a:rPr lang="pl-PL" sz="2400" b="1" dirty="0">
                <a:solidFill>
                  <a:schemeClr val="accent2"/>
                </a:solidFill>
              </a:rPr>
              <a:t>0 – Numer kondygnacji</a:t>
            </a:r>
          </a:p>
          <a:p>
            <a:r>
              <a:rPr lang="pl-PL" sz="2400" b="1" dirty="0">
                <a:solidFill>
                  <a:srgbClr val="FF6600"/>
                </a:solidFill>
              </a:rPr>
              <a:t>1 – Numer punktu dystrybucyjnego</a:t>
            </a:r>
          </a:p>
          <a:p>
            <a:r>
              <a:rPr lang="pl-PL" sz="2400" b="1" dirty="0">
                <a:solidFill>
                  <a:schemeClr val="hlink"/>
                </a:solidFill>
              </a:rPr>
              <a:t>1 – Numer stelażu w szafie</a:t>
            </a:r>
          </a:p>
          <a:p>
            <a:r>
              <a:rPr lang="pl-PL" sz="2400" b="1" dirty="0"/>
              <a:t>03 – Numer panelu</a:t>
            </a:r>
          </a:p>
          <a:p>
            <a:r>
              <a:rPr lang="pl-PL" sz="2400" b="1" dirty="0">
                <a:solidFill>
                  <a:srgbClr val="FF0000"/>
                </a:solidFill>
              </a:rPr>
              <a:t>28 – Numer gniazda w panelu</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87</a:t>
            </a:fld>
            <a:endParaRPr lang="pl-PL"/>
          </a:p>
        </p:txBody>
      </p:sp>
    </p:spTree>
    <p:extLst>
      <p:ext uri="{BB962C8B-B14F-4D97-AF65-F5344CB8AC3E}">
        <p14:creationId xmlns:p14="http://schemas.microsoft.com/office/powerpoint/2010/main" val="16245832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pl-PL" sz="4000"/>
              <a:t>Oznakowanie gniazd abonenckich – przykład 2</a:t>
            </a:r>
          </a:p>
        </p:txBody>
      </p:sp>
      <p:sp>
        <p:nvSpPr>
          <p:cNvPr id="56323" name="Rectangle 3"/>
          <p:cNvSpPr>
            <a:spLocks noGrp="1" noChangeArrowheads="1"/>
          </p:cNvSpPr>
          <p:nvPr>
            <p:ph type="body" idx="1"/>
          </p:nvPr>
        </p:nvSpPr>
        <p:spPr/>
        <p:txBody>
          <a:bodyPr/>
          <a:lstStyle/>
          <a:p>
            <a:pPr algn="ctr">
              <a:buFontTx/>
              <a:buNone/>
            </a:pPr>
            <a:r>
              <a:rPr lang="pl-PL" sz="4800" b="1" dirty="0">
                <a:solidFill>
                  <a:schemeClr val="accent2"/>
                </a:solidFill>
              </a:rPr>
              <a:t>2</a:t>
            </a:r>
            <a:r>
              <a:rPr lang="pl-PL" sz="4800" b="1" dirty="0"/>
              <a:t>/</a:t>
            </a:r>
            <a:r>
              <a:rPr lang="pl-PL" sz="4800" b="1" dirty="0">
                <a:solidFill>
                  <a:srgbClr val="FF6600"/>
                </a:solidFill>
              </a:rPr>
              <a:t>108</a:t>
            </a:r>
            <a:r>
              <a:rPr lang="pl-PL" sz="4800" b="1" dirty="0"/>
              <a:t>/</a:t>
            </a:r>
            <a:r>
              <a:rPr lang="pl-PL" sz="4800" b="1" dirty="0">
                <a:solidFill>
                  <a:srgbClr val="FFCC00"/>
                </a:solidFill>
              </a:rPr>
              <a:t>28</a:t>
            </a:r>
          </a:p>
          <a:p>
            <a:endParaRPr lang="pl-PL" sz="2400" dirty="0">
              <a:solidFill>
                <a:schemeClr val="accent2"/>
              </a:solidFill>
            </a:endParaRPr>
          </a:p>
          <a:p>
            <a:r>
              <a:rPr lang="pl-PL" sz="2400" b="1" dirty="0">
                <a:solidFill>
                  <a:schemeClr val="accent2"/>
                </a:solidFill>
              </a:rPr>
              <a:t>2 – Numer kondygnacji</a:t>
            </a:r>
          </a:p>
          <a:p>
            <a:r>
              <a:rPr lang="pl-PL" sz="2400" b="1">
                <a:solidFill>
                  <a:srgbClr val="FF6600"/>
                </a:solidFill>
              </a:rPr>
              <a:t>108 </a:t>
            </a:r>
            <a:r>
              <a:rPr lang="pl-PL" sz="2400" b="1" dirty="0">
                <a:solidFill>
                  <a:srgbClr val="FF6600"/>
                </a:solidFill>
              </a:rPr>
              <a:t>– Numer pokoju</a:t>
            </a:r>
          </a:p>
          <a:p>
            <a:r>
              <a:rPr lang="pl-PL" sz="2400" b="1" dirty="0">
                <a:solidFill>
                  <a:srgbClr val="FFCC00"/>
                </a:solidFill>
              </a:rPr>
              <a:t>28 – Numer gniazda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88</a:t>
            </a:fld>
            <a:endParaRPr lang="pl-PL"/>
          </a:p>
        </p:txBody>
      </p:sp>
    </p:spTree>
    <p:extLst>
      <p:ext uri="{BB962C8B-B14F-4D97-AF65-F5344CB8AC3E}">
        <p14:creationId xmlns:p14="http://schemas.microsoft.com/office/powerpoint/2010/main" val="17796849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pl-PL"/>
              <a:t>Punkty rozdzielcze</a:t>
            </a:r>
          </a:p>
        </p:txBody>
      </p:sp>
      <p:sp>
        <p:nvSpPr>
          <p:cNvPr id="124931" name="Rectangle 3"/>
          <p:cNvSpPr>
            <a:spLocks noGrp="1" noChangeArrowheads="1"/>
          </p:cNvSpPr>
          <p:nvPr>
            <p:ph type="body" idx="1"/>
          </p:nvPr>
        </p:nvSpPr>
        <p:spPr/>
        <p:txBody>
          <a:bodyPr/>
          <a:lstStyle/>
          <a:p>
            <a:pPr>
              <a:lnSpc>
                <a:spcPct val="90000"/>
              </a:lnSpc>
            </a:pPr>
            <a:r>
              <a:rPr lang="pl-PL" sz="2400"/>
              <a:t>Miejsca będące </a:t>
            </a:r>
            <a:r>
              <a:rPr lang="pl-PL" sz="2400" b="1"/>
              <a:t>węzłami</a:t>
            </a:r>
            <a:r>
              <a:rPr lang="pl-PL" sz="2400"/>
              <a:t> sieci w topologii gwiazdy lub hierarchicznej gwiazdy, służące do konfiguracji połączeń</a:t>
            </a:r>
          </a:p>
          <a:p>
            <a:pPr>
              <a:lnSpc>
                <a:spcPct val="90000"/>
              </a:lnSpc>
            </a:pPr>
            <a:r>
              <a:rPr lang="pl-PL" sz="2400"/>
              <a:t>Punkt zbiegania się </a:t>
            </a:r>
            <a:r>
              <a:rPr lang="pl-PL" sz="2400" b="1"/>
              <a:t>okablowania</a:t>
            </a:r>
            <a:r>
              <a:rPr lang="pl-PL" sz="2400"/>
              <a:t> poziomego, pionowego i systemowego </a:t>
            </a:r>
          </a:p>
          <a:p>
            <a:pPr>
              <a:lnSpc>
                <a:spcPct val="90000"/>
              </a:lnSpc>
            </a:pPr>
            <a:r>
              <a:rPr lang="pl-PL" sz="2400"/>
              <a:t>Gromadzą </a:t>
            </a:r>
            <a:r>
              <a:rPr lang="pl-PL" sz="2400" b="1"/>
              <a:t>aktywny</a:t>
            </a:r>
            <a:r>
              <a:rPr lang="pl-PL" sz="2400"/>
              <a:t> sprzęt sieciowy (przełączniki, routery, serwery itp.)</a:t>
            </a:r>
          </a:p>
          <a:p>
            <a:pPr>
              <a:lnSpc>
                <a:spcPct val="90000"/>
              </a:lnSpc>
            </a:pPr>
            <a:r>
              <a:rPr lang="pl-PL" sz="2400"/>
              <a:t>Najczęściej jest to </a:t>
            </a:r>
            <a:r>
              <a:rPr lang="pl-PL" sz="2400" b="1"/>
              <a:t>szafa</a:t>
            </a:r>
            <a:r>
              <a:rPr lang="pl-PL" sz="2400"/>
              <a:t> lub rama </a:t>
            </a:r>
            <a:r>
              <a:rPr lang="pl-PL" sz="2400" b="1"/>
              <a:t>19-calowa</a:t>
            </a:r>
            <a:r>
              <a:rPr lang="pl-PL" sz="2400"/>
              <a:t> o danej wysokości wyrażonej w jednostkach U </a:t>
            </a:r>
          </a:p>
          <a:p>
            <a:pPr>
              <a:lnSpc>
                <a:spcPct val="90000"/>
              </a:lnSpc>
            </a:pPr>
            <a:r>
              <a:rPr lang="pl-PL" sz="2400"/>
              <a:t>1U=45 mm=1,75 cala</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89</a:t>
            </a:fld>
            <a:endParaRPr lang="pl-PL"/>
          </a:p>
        </p:txBody>
      </p:sp>
    </p:spTree>
    <p:extLst>
      <p:ext uri="{BB962C8B-B14F-4D97-AF65-F5344CB8AC3E}">
        <p14:creationId xmlns:p14="http://schemas.microsoft.com/office/powerpoint/2010/main" val="3719508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fade">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fade">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fade">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fade">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fade">
                                      <p:cBhvr>
                                        <p:cTn id="27" dur="500"/>
                                        <p:tgtEl>
                                          <p:spTgt spid="12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pl-PL" dirty="0"/>
              <a:t>Plan projektu (2)</a:t>
            </a:r>
          </a:p>
        </p:txBody>
      </p:sp>
      <p:sp>
        <p:nvSpPr>
          <p:cNvPr id="113667" name="Rectangle 3"/>
          <p:cNvSpPr>
            <a:spLocks noGrp="1" noChangeArrowheads="1"/>
          </p:cNvSpPr>
          <p:nvPr>
            <p:ph type="body" idx="1"/>
          </p:nvPr>
        </p:nvSpPr>
        <p:spPr>
          <a:xfrm>
            <a:off x="457200" y="1600200"/>
            <a:ext cx="8229600" cy="4781550"/>
          </a:xfrm>
        </p:spPr>
        <p:txBody>
          <a:bodyPr/>
          <a:lstStyle/>
          <a:p>
            <a:pPr eaLnBrk="1" hangingPunct="1">
              <a:buFontTx/>
              <a:buNone/>
            </a:pPr>
            <a:r>
              <a:rPr lang="pl-PL" sz="2400" b="1"/>
              <a:t>1. Wstęp, podstawa opracowania projektu sieci komputerowej</a:t>
            </a:r>
            <a:endParaRPr lang="pl-PL" sz="2400"/>
          </a:p>
          <a:p>
            <a:pPr eaLnBrk="1" hangingPunct="1"/>
            <a:r>
              <a:rPr lang="pl-PL" sz="2400"/>
              <a:t>„Niniejszy dokument jest projektem sieci LAN dla firmy xxx mieszczącej się w Yyyy przy ulicy Zzzz.”</a:t>
            </a:r>
            <a:endParaRPr lang="pl-PL" sz="2400" b="1"/>
          </a:p>
          <a:p>
            <a:pPr eaLnBrk="1" hangingPunct="1"/>
            <a:r>
              <a:rPr lang="pl-PL" sz="2400"/>
              <a:t>Podstawa prawna opracowania projektu, np. Kopia umowy</a:t>
            </a:r>
          </a:p>
          <a:p>
            <a:pPr eaLnBrk="1" hangingPunct="1"/>
            <a:r>
              <a:rPr lang="pl-PL" sz="2400"/>
              <a:t>Cel opracowania projektu</a:t>
            </a:r>
          </a:p>
          <a:p>
            <a:pPr eaLnBrk="1" hangingPunct="1"/>
            <a:r>
              <a:rPr lang="pl-PL" sz="2400"/>
              <a:t>Zakres dokumentacji projektowej</a:t>
            </a:r>
            <a:endParaRPr lang="pl-PL" sz="2400" b="1"/>
          </a:p>
          <a:p>
            <a:pPr eaLnBrk="1" hangingPunct="1">
              <a:lnSpc>
                <a:spcPct val="90000"/>
              </a:lnSpc>
            </a:pP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9</a:t>
            </a:fld>
            <a:endParaRPr lang="pl-PL"/>
          </a:p>
        </p:txBody>
      </p:sp>
    </p:spTree>
    <p:extLst>
      <p:ext uri="{BB962C8B-B14F-4D97-AF65-F5344CB8AC3E}">
        <p14:creationId xmlns:p14="http://schemas.microsoft.com/office/powerpoint/2010/main" val="4074253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fade">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fade">
                                      <p:cBhvr>
                                        <p:cTn id="12" dur="5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fade">
                                      <p:cBhvr>
                                        <p:cTn id="17" dur="5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fade">
                                      <p:cBhvr>
                                        <p:cTn id="22" dur="500"/>
                                        <p:tgtEl>
                                          <p:spTgt spid="113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fade">
                                      <p:cBhvr>
                                        <p:cTn id="27" dur="500"/>
                                        <p:tgtEl>
                                          <p:spTgt spid="113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pl-PL"/>
              <a:t>Szafy krosownicze</a:t>
            </a:r>
          </a:p>
        </p:txBody>
      </p:sp>
      <p:sp>
        <p:nvSpPr>
          <p:cNvPr id="58371" name="Rectangle 3"/>
          <p:cNvSpPr>
            <a:spLocks noGrp="1" noChangeArrowheads="1"/>
          </p:cNvSpPr>
          <p:nvPr>
            <p:ph type="body" idx="1"/>
          </p:nvPr>
        </p:nvSpPr>
        <p:spPr/>
        <p:txBody>
          <a:bodyPr/>
          <a:lstStyle/>
          <a:p>
            <a:endParaRPr lang="en-US"/>
          </a:p>
        </p:txBody>
      </p:sp>
      <p:pic>
        <p:nvPicPr>
          <p:cNvPr id="125956" name="Picture 4" descr="Miracel 19&quot; Distribution Rack – Network Rack NS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870075"/>
            <a:ext cx="2447925"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7" name="Picture 5" descr="RK0301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1989138"/>
            <a:ext cx="28098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8" name="Picture 6" descr="r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844675"/>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90</a:t>
            </a:fld>
            <a:endParaRPr lang="pl-PL"/>
          </a:p>
        </p:txBody>
      </p:sp>
    </p:spTree>
    <p:extLst>
      <p:ext uri="{BB962C8B-B14F-4D97-AF65-F5344CB8AC3E}">
        <p14:creationId xmlns:p14="http://schemas.microsoft.com/office/powerpoint/2010/main" val="2952744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fade">
                                      <p:cBhvr>
                                        <p:cTn id="7" dur="500"/>
                                        <p:tgtEl>
                                          <p:spTgt spid="125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5958"/>
                                        </p:tgtEl>
                                        <p:attrNameLst>
                                          <p:attrName>style.visibility</p:attrName>
                                        </p:attrNameLst>
                                      </p:cBhvr>
                                      <p:to>
                                        <p:strVal val="visible"/>
                                      </p:to>
                                    </p:set>
                                    <p:animEffect transition="in" filter="fade">
                                      <p:cBhvr>
                                        <p:cTn id="12" dur="500"/>
                                        <p:tgtEl>
                                          <p:spTgt spid="1259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5957"/>
                                        </p:tgtEl>
                                        <p:attrNameLst>
                                          <p:attrName>style.visibility</p:attrName>
                                        </p:attrNameLst>
                                      </p:cBhvr>
                                      <p:to>
                                        <p:strVal val="visible"/>
                                      </p:to>
                                    </p:set>
                                    <p:animEffect transition="in" filter="fade">
                                      <p:cBhvr>
                                        <p:cTn id="1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pl-PL"/>
              <a:t>Rodzaje punktów rozdzielczych</a:t>
            </a:r>
          </a:p>
        </p:txBody>
      </p:sp>
      <p:sp>
        <p:nvSpPr>
          <p:cNvPr id="126979" name="Rectangle 3"/>
          <p:cNvSpPr>
            <a:spLocks noGrp="1" noChangeArrowheads="1"/>
          </p:cNvSpPr>
          <p:nvPr>
            <p:ph type="body" idx="1"/>
          </p:nvPr>
        </p:nvSpPr>
        <p:spPr>
          <a:xfrm>
            <a:off x="457200" y="1600200"/>
            <a:ext cx="8229600" cy="4997450"/>
          </a:xfrm>
        </p:spPr>
        <p:txBody>
          <a:bodyPr/>
          <a:lstStyle/>
          <a:p>
            <a:r>
              <a:rPr lang="pl-PL" sz="2400" b="1" dirty="0"/>
              <a:t>Główny punkt rozdzielczy MDF</a:t>
            </a:r>
            <a:r>
              <a:rPr lang="pl-PL" sz="2400" dirty="0"/>
              <a:t> (ang. </a:t>
            </a:r>
            <a:r>
              <a:rPr lang="pl-PL" sz="2400" i="1" dirty="0" err="1"/>
              <a:t>Main</a:t>
            </a:r>
            <a:r>
              <a:rPr lang="pl-PL" sz="2400" i="1" dirty="0"/>
              <a:t> Distribution </a:t>
            </a:r>
            <a:r>
              <a:rPr lang="pl-PL" sz="2400" i="1" dirty="0" err="1"/>
              <a:t>Frame</a:t>
            </a:r>
            <a:r>
              <a:rPr lang="pl-PL" sz="2400" dirty="0"/>
              <a:t>) to punkt centralny okablowania. Zbiegają się w nim kable z sąsiednich budynków, pięter i miejskiej centrali telefonicznej oraz odchodzą przebiegi pionowe (do pośrednich punktów dystrybucyjnych IDF w obiekcie) i poziome do punktów abonenckich zlokalizowanych w pobliżu MDF (do 90m)</a:t>
            </a:r>
          </a:p>
          <a:p>
            <a:r>
              <a:rPr lang="pl-PL" sz="2400" b="1" dirty="0"/>
              <a:t>Pośredni punkt rozdzielczy IDF</a:t>
            </a:r>
            <a:r>
              <a:rPr lang="pl-PL" sz="2400" dirty="0"/>
              <a:t> (ang. </a:t>
            </a:r>
            <a:r>
              <a:rPr lang="en-US" sz="2400" i="1" dirty="0"/>
              <a:t>Intermediate Distribution Frame</a:t>
            </a:r>
            <a:r>
              <a:rPr lang="en-US" sz="2400" dirty="0"/>
              <a:t>) </a:t>
            </a:r>
            <a:r>
              <a:rPr lang="en-US" sz="2400" dirty="0" err="1"/>
              <a:t>lub</a:t>
            </a:r>
            <a:r>
              <a:rPr lang="en-US" sz="2400" dirty="0"/>
              <a:t> </a:t>
            </a:r>
            <a:r>
              <a:rPr lang="en-US" sz="2400" dirty="0" err="1"/>
              <a:t>inaczej</a:t>
            </a:r>
            <a:r>
              <a:rPr lang="en-US" sz="2400" dirty="0"/>
              <a:t> </a:t>
            </a:r>
            <a:r>
              <a:rPr lang="en-US" sz="2400" b="1" dirty="0"/>
              <a:t>SDF</a:t>
            </a:r>
            <a:r>
              <a:rPr lang="en-US" sz="2400" dirty="0"/>
              <a:t> (</a:t>
            </a:r>
            <a:r>
              <a:rPr lang="pl-PL" sz="2400" dirty="0"/>
              <a:t>ang. </a:t>
            </a:r>
            <a:r>
              <a:rPr lang="pl-PL" sz="2400" i="1" dirty="0" err="1"/>
              <a:t>Sub</a:t>
            </a:r>
            <a:r>
              <a:rPr lang="pl-PL" sz="2400" i="1" dirty="0"/>
              <a:t>-Distribution </a:t>
            </a:r>
            <a:r>
              <a:rPr lang="pl-PL" sz="2400" i="1" dirty="0" err="1"/>
              <a:t>Frame</a:t>
            </a:r>
            <a:r>
              <a:rPr lang="pl-PL" sz="2400" dirty="0"/>
              <a:t>) to lokalny punkt dystrybucyjny obsługujący najczęściej dany obszar roboczy lub piętro</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91</a:t>
            </a:fld>
            <a:endParaRPr lang="pl-PL"/>
          </a:p>
        </p:txBody>
      </p:sp>
    </p:spTree>
    <p:extLst>
      <p:ext uri="{BB962C8B-B14F-4D97-AF65-F5344CB8AC3E}">
        <p14:creationId xmlns:p14="http://schemas.microsoft.com/office/powerpoint/2010/main" val="1310247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fade">
                                      <p:cBhvr>
                                        <p:cTn id="7" dur="500"/>
                                        <p:tgtEl>
                                          <p:spTgt spid="12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fade">
                                      <p:cBhvr>
                                        <p:cTn id="12" dur="500"/>
                                        <p:tgtEl>
                                          <p:spTgt spid="126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pl-PL"/>
              <a:t>Elementy wyposażenia szafy</a:t>
            </a:r>
          </a:p>
        </p:txBody>
      </p:sp>
      <p:sp>
        <p:nvSpPr>
          <p:cNvPr id="128003" name="Rectangle 3"/>
          <p:cNvSpPr>
            <a:spLocks noGrp="1" noChangeArrowheads="1"/>
          </p:cNvSpPr>
          <p:nvPr>
            <p:ph type="body" idx="1"/>
          </p:nvPr>
        </p:nvSpPr>
        <p:spPr/>
        <p:txBody>
          <a:bodyPr/>
          <a:lstStyle/>
          <a:p>
            <a:pPr>
              <a:lnSpc>
                <a:spcPct val="90000"/>
              </a:lnSpc>
            </a:pPr>
            <a:r>
              <a:rPr lang="pl-PL" sz="2400"/>
              <a:t>Podstawowe elementy montowane w szafie to </a:t>
            </a:r>
            <a:r>
              <a:rPr lang="pl-PL" sz="2400" b="1"/>
              <a:t>urządzenia aktywne</a:t>
            </a:r>
            <a:r>
              <a:rPr lang="pl-PL" sz="2400"/>
              <a:t> (przełączniki, routery, itd.) oraz </a:t>
            </a:r>
            <a:r>
              <a:rPr lang="pl-PL" sz="2400" b="1"/>
              <a:t>elementy pasywne</a:t>
            </a:r>
            <a:r>
              <a:rPr lang="pl-PL" sz="2400"/>
              <a:t> (panele krosownicze, panele zasilające)</a:t>
            </a:r>
          </a:p>
          <a:p>
            <a:pPr>
              <a:lnSpc>
                <a:spcPct val="90000"/>
              </a:lnSpc>
            </a:pPr>
            <a:r>
              <a:rPr lang="pl-PL" sz="2400"/>
              <a:t>Elementy przeznaczone do montażu w szafie są </a:t>
            </a:r>
            <a:r>
              <a:rPr lang="pl-PL" sz="2400" b="1"/>
              <a:t>mocowane</a:t>
            </a:r>
            <a:r>
              <a:rPr lang="pl-PL" sz="2400"/>
              <a:t> za pomocą specjalnych uchwytów i śrub</a:t>
            </a:r>
          </a:p>
          <a:p>
            <a:pPr>
              <a:lnSpc>
                <a:spcPct val="90000"/>
              </a:lnSpc>
            </a:pPr>
            <a:r>
              <a:rPr lang="pl-PL" sz="2400"/>
              <a:t>Elementy niedostosowane do montażu w szafie umieszczane są </a:t>
            </a:r>
            <a:r>
              <a:rPr lang="pl-PL" sz="2400" b="1"/>
              <a:t>na półkach</a:t>
            </a:r>
          </a:p>
          <a:p>
            <a:pPr>
              <a:lnSpc>
                <a:spcPct val="90000"/>
              </a:lnSpc>
            </a:pPr>
            <a:endParaRPr lang="pl-PL" sz="2400"/>
          </a:p>
          <a:p>
            <a:pPr>
              <a:lnSpc>
                <a:spcPct val="90000"/>
              </a:lnSpc>
            </a:pPr>
            <a:endParaRPr lang="pl-PL" sz="2400"/>
          </a:p>
        </p:txBody>
      </p:sp>
      <p:sp>
        <p:nvSpPr>
          <p:cNvPr id="2" name="Symbol zastępczy numeru slajdu 1"/>
          <p:cNvSpPr>
            <a:spLocks noGrp="1"/>
          </p:cNvSpPr>
          <p:nvPr>
            <p:ph type="sldNum" sz="quarter" idx="12"/>
          </p:nvPr>
        </p:nvSpPr>
        <p:spPr/>
        <p:txBody>
          <a:bodyPr/>
          <a:lstStyle/>
          <a:p>
            <a:fld id="{0ADD4248-F14B-480A-B11E-3E62FE18A6A2}" type="slidenum">
              <a:rPr lang="pl-PL" smtClean="0"/>
              <a:t>92</a:t>
            </a:fld>
            <a:endParaRPr lang="pl-PL"/>
          </a:p>
        </p:txBody>
      </p:sp>
    </p:spTree>
    <p:extLst>
      <p:ext uri="{BB962C8B-B14F-4D97-AF65-F5344CB8AC3E}">
        <p14:creationId xmlns:p14="http://schemas.microsoft.com/office/powerpoint/2010/main" val="3574038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fade">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fade">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fade">
                                      <p:cBhvr>
                                        <p:cTn id="1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a:r>
              <a:rPr lang="pl-PL"/>
              <a:t>Wyposażenie </a:t>
            </a:r>
          </a:p>
        </p:txBody>
      </p:sp>
      <p:sp>
        <p:nvSpPr>
          <p:cNvPr id="129027" name="Rectangle 3"/>
          <p:cNvSpPr>
            <a:spLocks noGrp="1" noChangeArrowheads="1"/>
          </p:cNvSpPr>
          <p:nvPr>
            <p:ph type="body" idx="1"/>
          </p:nvPr>
        </p:nvSpPr>
        <p:spPr>
          <a:xfrm>
            <a:off x="457200" y="1600200"/>
            <a:ext cx="4546600" cy="4924425"/>
          </a:xfrm>
        </p:spPr>
        <p:txBody>
          <a:bodyPr/>
          <a:lstStyle/>
          <a:p>
            <a:r>
              <a:rPr lang="pl-PL" sz="2400"/>
              <a:t>Cokół, na którym stoi szafa</a:t>
            </a:r>
          </a:p>
          <a:p>
            <a:r>
              <a:rPr lang="pl-PL" sz="2400"/>
              <a:t>Panel z włókniną i przepustem szczotkowym</a:t>
            </a:r>
          </a:p>
          <a:p>
            <a:r>
              <a:rPr lang="pl-PL" sz="2400"/>
              <a:t>Sufitowy panel wentylacyjny</a:t>
            </a:r>
          </a:p>
          <a:p>
            <a:r>
              <a:rPr lang="pl-PL" sz="2400"/>
              <a:t>Listwy i linki uziemienia</a:t>
            </a:r>
          </a:p>
          <a:p>
            <a:r>
              <a:rPr lang="pl-PL" sz="2400"/>
              <a:t>Półki  oraz szuflady</a:t>
            </a:r>
          </a:p>
          <a:p>
            <a:r>
              <a:rPr lang="pl-PL" sz="2400"/>
              <a:t>Uchwyty i prowadnice kabli</a:t>
            </a:r>
          </a:p>
          <a:p>
            <a:r>
              <a:rPr lang="pl-PL" sz="2400"/>
              <a:t>Panele zasilające</a:t>
            </a:r>
          </a:p>
          <a:p>
            <a:r>
              <a:rPr lang="pl-PL" sz="2400"/>
              <a:t>Zaślepki</a:t>
            </a:r>
          </a:p>
        </p:txBody>
      </p:sp>
      <p:pic>
        <p:nvPicPr>
          <p:cNvPr id="614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2938" y="0"/>
            <a:ext cx="3025775" cy="68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9029" name="Line 5"/>
          <p:cNvSpPr>
            <a:spLocks noChangeShapeType="1"/>
          </p:cNvSpPr>
          <p:nvPr/>
        </p:nvSpPr>
        <p:spPr bwMode="auto">
          <a:xfrm>
            <a:off x="4716463" y="6669088"/>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29030" name="Line 6"/>
          <p:cNvSpPr>
            <a:spLocks noChangeShapeType="1"/>
          </p:cNvSpPr>
          <p:nvPr/>
        </p:nvSpPr>
        <p:spPr bwMode="auto">
          <a:xfrm>
            <a:off x="5148263" y="620713"/>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29031" name="Line 7"/>
          <p:cNvSpPr>
            <a:spLocks noChangeShapeType="1"/>
          </p:cNvSpPr>
          <p:nvPr/>
        </p:nvSpPr>
        <p:spPr bwMode="auto">
          <a:xfrm>
            <a:off x="5148263" y="1196975"/>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29032" name="Line 8"/>
          <p:cNvSpPr>
            <a:spLocks noChangeShapeType="1"/>
          </p:cNvSpPr>
          <p:nvPr/>
        </p:nvSpPr>
        <p:spPr bwMode="auto">
          <a:xfrm>
            <a:off x="5148263" y="3860800"/>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29033" name="Line 9"/>
          <p:cNvSpPr>
            <a:spLocks noChangeShapeType="1"/>
          </p:cNvSpPr>
          <p:nvPr/>
        </p:nvSpPr>
        <p:spPr bwMode="auto">
          <a:xfrm>
            <a:off x="5291138" y="6092825"/>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129034" name="Line 10"/>
          <p:cNvSpPr>
            <a:spLocks noChangeShapeType="1"/>
          </p:cNvSpPr>
          <p:nvPr/>
        </p:nvSpPr>
        <p:spPr bwMode="auto">
          <a:xfrm>
            <a:off x="5148263" y="981075"/>
            <a:ext cx="1368425" cy="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
        <p:nvSpPr>
          <p:cNvPr id="2" name="Symbol zastępczy numeru slajdu 1"/>
          <p:cNvSpPr>
            <a:spLocks noGrp="1"/>
          </p:cNvSpPr>
          <p:nvPr>
            <p:ph type="sldNum" sz="quarter" idx="12"/>
          </p:nvPr>
        </p:nvSpPr>
        <p:spPr/>
        <p:txBody>
          <a:bodyPr/>
          <a:lstStyle/>
          <a:p>
            <a:fld id="{0ADD4248-F14B-480A-B11E-3E62FE18A6A2}" type="slidenum">
              <a:rPr lang="pl-PL" smtClean="0"/>
              <a:t>93</a:t>
            </a:fld>
            <a:endParaRPr lang="pl-PL"/>
          </a:p>
        </p:txBody>
      </p:sp>
    </p:spTree>
    <p:extLst>
      <p:ext uri="{BB962C8B-B14F-4D97-AF65-F5344CB8AC3E}">
        <p14:creationId xmlns:p14="http://schemas.microsoft.com/office/powerpoint/2010/main" val="276021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fade">
                                      <p:cBhvr>
                                        <p:cTn id="7" dur="500"/>
                                        <p:tgtEl>
                                          <p:spTgt spid="1290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9029"/>
                                        </p:tgtEl>
                                        <p:attrNameLst>
                                          <p:attrName>style.visibility</p:attrName>
                                        </p:attrNameLst>
                                      </p:cBhvr>
                                      <p:to>
                                        <p:strVal val="visible"/>
                                      </p:to>
                                    </p:set>
                                    <p:animEffect transition="in" filter="fade">
                                      <p:cBhvr>
                                        <p:cTn id="10" dur="500"/>
                                        <p:tgtEl>
                                          <p:spTgt spid="1290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29029"/>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29027">
                                            <p:txEl>
                                              <p:pRg st="1" end="1"/>
                                            </p:txEl>
                                          </p:spTgt>
                                        </p:tgtEl>
                                        <p:attrNameLst>
                                          <p:attrName>style.visibility</p:attrName>
                                        </p:attrNameLst>
                                      </p:cBhvr>
                                      <p:to>
                                        <p:strVal val="visible"/>
                                      </p:to>
                                    </p:set>
                                    <p:animEffect transition="in" filter="fade">
                                      <p:cBhvr>
                                        <p:cTn id="17" dur="500"/>
                                        <p:tgtEl>
                                          <p:spTgt spid="12902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9031"/>
                                        </p:tgtEl>
                                        <p:attrNameLst>
                                          <p:attrName>style.visibility</p:attrName>
                                        </p:attrNameLst>
                                      </p:cBhvr>
                                      <p:to>
                                        <p:strVal val="visible"/>
                                      </p:to>
                                    </p:set>
                                    <p:animEffect transition="in" filter="fade">
                                      <p:cBhvr>
                                        <p:cTn id="20" dur="500"/>
                                        <p:tgtEl>
                                          <p:spTgt spid="1290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2903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29027">
                                            <p:txEl>
                                              <p:pRg st="2" end="2"/>
                                            </p:txEl>
                                          </p:spTgt>
                                        </p:tgtEl>
                                        <p:attrNameLst>
                                          <p:attrName>style.visibility</p:attrName>
                                        </p:attrNameLst>
                                      </p:cBhvr>
                                      <p:to>
                                        <p:strVal val="visible"/>
                                      </p:to>
                                    </p:set>
                                    <p:animEffect transition="in" filter="fade">
                                      <p:cBhvr>
                                        <p:cTn id="27" dur="500"/>
                                        <p:tgtEl>
                                          <p:spTgt spid="12902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9027">
                                            <p:txEl>
                                              <p:pRg st="3" end="3"/>
                                            </p:txEl>
                                          </p:spTgt>
                                        </p:tgtEl>
                                        <p:attrNameLst>
                                          <p:attrName>style.visibility</p:attrName>
                                        </p:attrNameLst>
                                      </p:cBhvr>
                                      <p:to>
                                        <p:strVal val="visible"/>
                                      </p:to>
                                    </p:set>
                                    <p:animEffect transition="in" filter="fade">
                                      <p:cBhvr>
                                        <p:cTn id="32" dur="500"/>
                                        <p:tgtEl>
                                          <p:spTgt spid="12902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29027">
                                            <p:txEl>
                                              <p:pRg st="4" end="4"/>
                                            </p:txEl>
                                          </p:spTgt>
                                        </p:tgtEl>
                                        <p:attrNameLst>
                                          <p:attrName>style.visibility</p:attrName>
                                        </p:attrNameLst>
                                      </p:cBhvr>
                                      <p:to>
                                        <p:strVal val="visible"/>
                                      </p:to>
                                    </p:set>
                                    <p:animEffect transition="in" filter="fade">
                                      <p:cBhvr>
                                        <p:cTn id="37" dur="500"/>
                                        <p:tgtEl>
                                          <p:spTgt spid="129027">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9032"/>
                                        </p:tgtEl>
                                        <p:attrNameLst>
                                          <p:attrName>style.visibility</p:attrName>
                                        </p:attrNameLst>
                                      </p:cBhvr>
                                      <p:to>
                                        <p:strVal val="visible"/>
                                      </p:to>
                                    </p:set>
                                    <p:animEffect transition="in" filter="fade">
                                      <p:cBhvr>
                                        <p:cTn id="40" dur="500"/>
                                        <p:tgtEl>
                                          <p:spTgt spid="1290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29032"/>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129027">
                                            <p:txEl>
                                              <p:pRg st="5" end="5"/>
                                            </p:txEl>
                                          </p:spTgt>
                                        </p:tgtEl>
                                        <p:attrNameLst>
                                          <p:attrName>style.visibility</p:attrName>
                                        </p:attrNameLst>
                                      </p:cBhvr>
                                      <p:to>
                                        <p:strVal val="visible"/>
                                      </p:to>
                                    </p:set>
                                    <p:animEffect transition="in" filter="fade">
                                      <p:cBhvr>
                                        <p:cTn id="47" dur="500"/>
                                        <p:tgtEl>
                                          <p:spTgt spid="129027">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9034"/>
                                        </p:tgtEl>
                                        <p:attrNameLst>
                                          <p:attrName>style.visibility</p:attrName>
                                        </p:attrNameLst>
                                      </p:cBhvr>
                                      <p:to>
                                        <p:strVal val="visible"/>
                                      </p:to>
                                    </p:set>
                                    <p:animEffect transition="in" filter="fade">
                                      <p:cBhvr>
                                        <p:cTn id="50" dur="500"/>
                                        <p:tgtEl>
                                          <p:spTgt spid="1290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grpId="1" nodeType="clickEffect">
                                  <p:stCondLst>
                                    <p:cond delay="0"/>
                                  </p:stCondLst>
                                  <p:childTnLst>
                                    <p:animEffect transition="out" filter="fade">
                                      <p:cBhvr>
                                        <p:cTn id="54" dur="500"/>
                                        <p:tgtEl>
                                          <p:spTgt spid="129034"/>
                                        </p:tgtEl>
                                      </p:cBhvr>
                                    </p:animEffect>
                                    <p:set>
                                      <p:cBhvr>
                                        <p:cTn id="55" dur="1" fill="hold">
                                          <p:stCondLst>
                                            <p:cond delay="499"/>
                                          </p:stCondLst>
                                        </p:cTn>
                                        <p:tgtEl>
                                          <p:spTgt spid="129034"/>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29027">
                                            <p:txEl>
                                              <p:pRg st="6" end="6"/>
                                            </p:txEl>
                                          </p:spTgt>
                                        </p:tgtEl>
                                        <p:attrNameLst>
                                          <p:attrName>style.visibility</p:attrName>
                                        </p:attrNameLst>
                                      </p:cBhvr>
                                      <p:to>
                                        <p:strVal val="visible"/>
                                      </p:to>
                                    </p:set>
                                    <p:animEffect transition="in" filter="fade">
                                      <p:cBhvr>
                                        <p:cTn id="58" dur="500"/>
                                        <p:tgtEl>
                                          <p:spTgt spid="129027">
                                            <p:txEl>
                                              <p:pRg st="6" end="6"/>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9033"/>
                                        </p:tgtEl>
                                        <p:attrNameLst>
                                          <p:attrName>style.visibility</p:attrName>
                                        </p:attrNameLst>
                                      </p:cBhvr>
                                      <p:to>
                                        <p:strVal val="visible"/>
                                      </p:to>
                                    </p:set>
                                    <p:animEffect transition="in" filter="fade">
                                      <p:cBhvr>
                                        <p:cTn id="61" dur="500"/>
                                        <p:tgtEl>
                                          <p:spTgt spid="12903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29033"/>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29027">
                                            <p:txEl>
                                              <p:pRg st="7" end="7"/>
                                            </p:txEl>
                                          </p:spTgt>
                                        </p:tgtEl>
                                        <p:attrNameLst>
                                          <p:attrName>style.visibility</p:attrName>
                                        </p:attrNameLst>
                                      </p:cBhvr>
                                      <p:to>
                                        <p:strVal val="visible"/>
                                      </p:to>
                                    </p:set>
                                    <p:animEffect transition="in" filter="fade">
                                      <p:cBhvr>
                                        <p:cTn id="68" dur="500"/>
                                        <p:tgtEl>
                                          <p:spTgt spid="129027">
                                            <p:txEl>
                                              <p:pRg st="7" end="7"/>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29030"/>
                                        </p:tgtEl>
                                        <p:attrNameLst>
                                          <p:attrName>style.visibility</p:attrName>
                                        </p:attrNameLst>
                                      </p:cBhvr>
                                      <p:to>
                                        <p:strVal val="visible"/>
                                      </p:to>
                                    </p:set>
                                    <p:animEffect transition="in" filter="fade">
                                      <p:cBhvr>
                                        <p:cTn id="71"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nimBg="1"/>
      <p:bldP spid="129029" grpId="1" animBg="1"/>
      <p:bldP spid="129030" grpId="0" animBg="1"/>
      <p:bldP spid="129031" grpId="0" animBg="1"/>
      <p:bldP spid="129031" grpId="1" animBg="1"/>
      <p:bldP spid="129032" grpId="0" animBg="1"/>
      <p:bldP spid="129032" grpId="1" animBg="1"/>
      <p:bldP spid="129033" grpId="0" animBg="1"/>
      <p:bldP spid="129033" grpId="1" animBg="1"/>
      <p:bldP spid="129034" grpId="0" animBg="1"/>
      <p:bldP spid="129034"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pl-PL"/>
              <a:t>Panele krosownicze</a:t>
            </a:r>
          </a:p>
        </p:txBody>
      </p:sp>
      <p:sp>
        <p:nvSpPr>
          <p:cNvPr id="130051" name="Rectangle 3"/>
          <p:cNvSpPr>
            <a:spLocks noGrp="1" noChangeArrowheads="1"/>
          </p:cNvSpPr>
          <p:nvPr>
            <p:ph type="body" idx="1"/>
          </p:nvPr>
        </p:nvSpPr>
        <p:spPr/>
        <p:txBody>
          <a:bodyPr/>
          <a:lstStyle/>
          <a:p>
            <a:r>
              <a:rPr lang="pl-PL" sz="2400" dirty="0"/>
              <a:t>Panele </a:t>
            </a:r>
            <a:r>
              <a:rPr lang="pl-PL" sz="2400" dirty="0" err="1"/>
              <a:t>krosownicze</a:t>
            </a:r>
            <a:r>
              <a:rPr lang="pl-PL" sz="2400" dirty="0"/>
              <a:t> (ang. </a:t>
            </a:r>
            <a:r>
              <a:rPr lang="pl-PL" sz="2400" i="1" dirty="0" err="1"/>
              <a:t>patch</a:t>
            </a:r>
            <a:r>
              <a:rPr lang="pl-PL" sz="2400" i="1" dirty="0"/>
              <a:t> panel</a:t>
            </a:r>
            <a:r>
              <a:rPr lang="pl-PL" sz="2400" dirty="0"/>
              <a:t>) to element pasywny </a:t>
            </a:r>
            <a:r>
              <a:rPr lang="pl-PL" sz="2400" b="1" dirty="0"/>
              <a:t>ułatwiający organizacje</a:t>
            </a:r>
            <a:r>
              <a:rPr lang="pl-PL" sz="2400" dirty="0"/>
              <a:t> okablowania (miedzianego i światłowodowego) w szafie</a:t>
            </a:r>
          </a:p>
          <a:p>
            <a:r>
              <a:rPr lang="pl-PL" sz="2400" b="1" dirty="0"/>
              <a:t>Okablowanie poziome</a:t>
            </a:r>
            <a:r>
              <a:rPr lang="pl-PL" sz="2400" dirty="0"/>
              <a:t> jest prowadzone między gniazdkiem i panelem </a:t>
            </a:r>
            <a:r>
              <a:rPr lang="pl-PL" sz="2400" dirty="0" err="1"/>
              <a:t>krosowniczym</a:t>
            </a:r>
            <a:endParaRPr lang="pl-PL" sz="2400" dirty="0"/>
          </a:p>
        </p:txBody>
      </p:sp>
      <p:pic>
        <p:nvPicPr>
          <p:cNvPr id="130052" name="Picture 4" descr="12067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163" y="4003675"/>
            <a:ext cx="322103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3" name="Picture 5" descr="istockphoto_618374_networking_patch_pa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005263"/>
            <a:ext cx="3783012"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ymbol zastępczy numeru slajdu 1"/>
          <p:cNvSpPr>
            <a:spLocks noGrp="1"/>
          </p:cNvSpPr>
          <p:nvPr>
            <p:ph type="sldNum" sz="quarter" idx="12"/>
          </p:nvPr>
        </p:nvSpPr>
        <p:spPr/>
        <p:txBody>
          <a:bodyPr/>
          <a:lstStyle/>
          <a:p>
            <a:fld id="{0ADD4248-F14B-480A-B11E-3E62FE18A6A2}" type="slidenum">
              <a:rPr lang="pl-PL" smtClean="0"/>
              <a:t>94</a:t>
            </a:fld>
            <a:endParaRPr lang="pl-PL"/>
          </a:p>
        </p:txBody>
      </p:sp>
    </p:spTree>
    <p:extLst>
      <p:ext uri="{BB962C8B-B14F-4D97-AF65-F5344CB8AC3E}">
        <p14:creationId xmlns:p14="http://schemas.microsoft.com/office/powerpoint/2010/main" val="3423390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fade">
                                      <p:cBhvr>
                                        <p:cTn id="7" dur="500"/>
                                        <p:tgtEl>
                                          <p:spTgt spid="13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fade">
                                      <p:cBhvr>
                                        <p:cTn id="12" dur="500"/>
                                        <p:tgtEl>
                                          <p:spTgt spid="130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0053"/>
                                        </p:tgtEl>
                                        <p:attrNameLst>
                                          <p:attrName>style.visibility</p:attrName>
                                        </p:attrNameLst>
                                      </p:cBhvr>
                                      <p:to>
                                        <p:strVal val="visible"/>
                                      </p:to>
                                    </p:set>
                                    <p:animEffect transition="in" filter="fade">
                                      <p:cBhvr>
                                        <p:cTn id="17" dur="500"/>
                                        <p:tgtEl>
                                          <p:spTgt spid="130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0051">
                                            <p:txEl>
                                              <p:pRg st="1" end="1"/>
                                            </p:txEl>
                                          </p:spTgt>
                                        </p:tgtEl>
                                        <p:attrNameLst>
                                          <p:attrName>style.visibility</p:attrName>
                                        </p:attrNameLst>
                                      </p:cBhvr>
                                      <p:to>
                                        <p:strVal val="visible"/>
                                      </p:to>
                                    </p:set>
                                    <p:animEffect transition="in" filter="fade">
                                      <p:cBhvr>
                                        <p:cTn id="22" dur="500"/>
                                        <p:tgtEl>
                                          <p:spTgt spid="1300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pl-PL" sz="4000"/>
              <a:t>Rozmieszczenie urządzeń w szafie</a:t>
            </a:r>
          </a:p>
        </p:txBody>
      </p:sp>
      <p:sp>
        <p:nvSpPr>
          <p:cNvPr id="131075" name="Rectangle 3"/>
          <p:cNvSpPr>
            <a:spLocks noGrp="1" noChangeArrowheads="1"/>
          </p:cNvSpPr>
          <p:nvPr>
            <p:ph type="body" idx="1"/>
          </p:nvPr>
        </p:nvSpPr>
        <p:spPr/>
        <p:txBody>
          <a:bodyPr/>
          <a:lstStyle/>
          <a:p>
            <a:pPr>
              <a:lnSpc>
                <a:spcPct val="90000"/>
              </a:lnSpc>
            </a:pPr>
            <a:r>
              <a:rPr lang="pl-PL" sz="2400"/>
              <a:t>Rozmieszczenie urządzeń w szafie powinno </a:t>
            </a:r>
            <a:r>
              <a:rPr lang="pl-PL" sz="2400" b="1"/>
              <a:t>ułatwiać</a:t>
            </a:r>
            <a:r>
              <a:rPr lang="pl-PL" sz="2400"/>
              <a:t> dostęp do urządzeń i okablowania</a:t>
            </a:r>
          </a:p>
          <a:p>
            <a:pPr>
              <a:lnSpc>
                <a:spcPct val="90000"/>
              </a:lnSpc>
            </a:pPr>
            <a:r>
              <a:rPr lang="pl-PL" sz="2400"/>
              <a:t>Projektując rozmiar szafy należy pozostawić </a:t>
            </a:r>
            <a:r>
              <a:rPr lang="pl-PL" sz="2400" b="1"/>
              <a:t>zapas wolnego miejsca</a:t>
            </a:r>
            <a:r>
              <a:rPr lang="pl-PL" sz="2400"/>
              <a:t> (jednostek U) na przyszła rozbudowę sieci</a:t>
            </a:r>
          </a:p>
          <a:p>
            <a:pPr>
              <a:lnSpc>
                <a:spcPct val="90000"/>
              </a:lnSpc>
            </a:pPr>
            <a:r>
              <a:rPr lang="pl-PL" sz="2400"/>
              <a:t>Urządzenia </a:t>
            </a:r>
            <a:r>
              <a:rPr lang="pl-PL" sz="2400" b="1"/>
              <a:t>najcięższe</a:t>
            </a:r>
            <a:r>
              <a:rPr lang="pl-PL" sz="2400"/>
              <a:t> (np. UPS) należy montować na dole szafy</a:t>
            </a:r>
          </a:p>
          <a:p>
            <a:pPr>
              <a:lnSpc>
                <a:spcPct val="90000"/>
              </a:lnSpc>
            </a:pPr>
            <a:r>
              <a:rPr lang="pl-PL" sz="2400"/>
              <a:t>Kable powinny być </a:t>
            </a:r>
            <a:r>
              <a:rPr lang="pl-PL" sz="2400" b="1"/>
              <a:t>uporządkowane</a:t>
            </a:r>
            <a:r>
              <a:rPr lang="pl-PL" sz="2400"/>
              <a:t> z wykorzystaniem  elementów organizacji kabli</a:t>
            </a:r>
          </a:p>
          <a:p>
            <a:pPr>
              <a:lnSpc>
                <a:spcPct val="90000"/>
              </a:lnSpc>
            </a:pPr>
            <a:r>
              <a:rPr lang="pl-PL" sz="2400"/>
              <a:t>Szafa powinna zwierać </a:t>
            </a:r>
            <a:r>
              <a:rPr lang="pl-PL" sz="2400" b="1"/>
              <a:t>panel zasilający</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95</a:t>
            </a:fld>
            <a:endParaRPr lang="pl-PL"/>
          </a:p>
        </p:txBody>
      </p:sp>
    </p:spTree>
    <p:extLst>
      <p:ext uri="{BB962C8B-B14F-4D97-AF65-F5344CB8AC3E}">
        <p14:creationId xmlns:p14="http://schemas.microsoft.com/office/powerpoint/2010/main" val="2335852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5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5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fade">
                                      <p:cBhvr>
                                        <p:cTn id="17" dur="5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fade">
                                      <p:cBhvr>
                                        <p:cTn id="22" dur="5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fade">
                                      <p:cBhvr>
                                        <p:cTn id="27" dur="500"/>
                                        <p:tgtEl>
                                          <p:spTgt spid="131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pl-PL" sz="4000"/>
              <a:t>Lokalizacja punktów dystrybucyjnych</a:t>
            </a:r>
          </a:p>
        </p:txBody>
      </p:sp>
      <p:sp>
        <p:nvSpPr>
          <p:cNvPr id="132099" name="Rectangle 3"/>
          <p:cNvSpPr>
            <a:spLocks noGrp="1" noChangeArrowheads="1"/>
          </p:cNvSpPr>
          <p:nvPr>
            <p:ph type="body" idx="1"/>
          </p:nvPr>
        </p:nvSpPr>
        <p:spPr/>
        <p:txBody>
          <a:bodyPr/>
          <a:lstStyle/>
          <a:p>
            <a:pPr>
              <a:lnSpc>
                <a:spcPct val="90000"/>
              </a:lnSpc>
            </a:pPr>
            <a:r>
              <a:rPr lang="pl-PL" sz="2400" b="1"/>
              <a:t>Lokalizacja</a:t>
            </a:r>
            <a:r>
              <a:rPr lang="pl-PL" sz="2400"/>
              <a:t> oraz </a:t>
            </a:r>
            <a:r>
              <a:rPr lang="pl-PL" sz="2400" b="1"/>
              <a:t>liczba</a:t>
            </a:r>
            <a:r>
              <a:rPr lang="pl-PL" sz="2400"/>
              <a:t> punktów dystrybucyjnych (szaf krosowniczych) wynika z rozmiaru budynku, liczby gniazd, potrzeb i wymogów klienta</a:t>
            </a:r>
          </a:p>
          <a:p>
            <a:pPr>
              <a:lnSpc>
                <a:spcPct val="90000"/>
              </a:lnSpc>
            </a:pPr>
            <a:r>
              <a:rPr lang="pl-PL" sz="2400"/>
              <a:t>W przypadku okablowania miedzianego należy pamiętać o maksymalnej odległości </a:t>
            </a:r>
            <a:r>
              <a:rPr lang="pl-PL" sz="2400" b="1"/>
              <a:t>90 metrów</a:t>
            </a:r>
            <a:r>
              <a:rPr lang="pl-PL" sz="2400"/>
              <a:t> od gniazda do szafy</a:t>
            </a:r>
          </a:p>
          <a:p>
            <a:pPr>
              <a:lnSpc>
                <a:spcPct val="90000"/>
              </a:lnSpc>
            </a:pPr>
            <a:r>
              <a:rPr lang="pl-PL" sz="2400"/>
              <a:t>W przypadku </a:t>
            </a:r>
            <a:r>
              <a:rPr lang="pl-PL" sz="2400" b="1"/>
              <a:t>niewielkiej liczby gniazd</a:t>
            </a:r>
            <a:r>
              <a:rPr lang="pl-PL" sz="2400"/>
              <a:t> na danej kondygnacji </a:t>
            </a:r>
            <a:r>
              <a:rPr lang="pl-PL" sz="2400" b="1"/>
              <a:t>nie ma potrzeby instalacji</a:t>
            </a:r>
            <a:r>
              <a:rPr lang="pl-PL" sz="2400"/>
              <a:t> szafy na każdej kondygnacji, wymaga to jednak odpowiedniej kanalizacji do poprowadzenia w pionie większej liczby kabli</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96</a:t>
            </a:fld>
            <a:endParaRPr lang="pl-PL"/>
          </a:p>
        </p:txBody>
      </p:sp>
    </p:spTree>
    <p:extLst>
      <p:ext uri="{BB962C8B-B14F-4D97-AF65-F5344CB8AC3E}">
        <p14:creationId xmlns:p14="http://schemas.microsoft.com/office/powerpoint/2010/main" val="92846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fade">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fade">
                                      <p:cBhvr>
                                        <p:cTn id="12" dur="500"/>
                                        <p:tgtEl>
                                          <p:spTgt spid="132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fade">
                                      <p:cBhvr>
                                        <p:cTn id="17" dur="5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pl-PL" sz="4000"/>
              <a:t>Połączenia systemowe oraz terminalowe</a:t>
            </a:r>
          </a:p>
        </p:txBody>
      </p:sp>
      <p:sp>
        <p:nvSpPr>
          <p:cNvPr id="133123" name="Rectangle 3"/>
          <p:cNvSpPr>
            <a:spLocks noGrp="1" noChangeArrowheads="1"/>
          </p:cNvSpPr>
          <p:nvPr>
            <p:ph type="body" idx="1"/>
          </p:nvPr>
        </p:nvSpPr>
        <p:spPr/>
        <p:txBody>
          <a:bodyPr/>
          <a:lstStyle/>
          <a:p>
            <a:pPr>
              <a:lnSpc>
                <a:spcPct val="90000"/>
              </a:lnSpc>
            </a:pPr>
            <a:r>
              <a:rPr lang="pl-PL" sz="2400" dirty="0"/>
              <a:t>Służą do podłączania </a:t>
            </a:r>
            <a:r>
              <a:rPr lang="pl-PL" sz="2400" b="1" dirty="0"/>
              <a:t>komputerów</a:t>
            </a:r>
            <a:r>
              <a:rPr lang="pl-PL" sz="2400" dirty="0"/>
              <a:t> do systemu okablowania</a:t>
            </a:r>
          </a:p>
          <a:p>
            <a:pPr>
              <a:lnSpc>
                <a:spcPct val="90000"/>
              </a:lnSpc>
            </a:pPr>
            <a:r>
              <a:rPr lang="pl-PL" sz="2400" dirty="0"/>
              <a:t>Wykorzystywane są w szafie </a:t>
            </a:r>
            <a:r>
              <a:rPr lang="pl-PL" sz="2400" dirty="0" err="1"/>
              <a:t>krosowniczej</a:t>
            </a:r>
            <a:r>
              <a:rPr lang="pl-PL" sz="2400" dirty="0"/>
              <a:t> do połączenia paneli </a:t>
            </a:r>
            <a:r>
              <a:rPr lang="pl-PL" sz="2400" dirty="0" err="1"/>
              <a:t>krosowniczych</a:t>
            </a:r>
            <a:r>
              <a:rPr lang="pl-PL" sz="2400" dirty="0"/>
              <a:t> i </a:t>
            </a:r>
            <a:r>
              <a:rPr lang="pl-PL" sz="2400" b="1" dirty="0"/>
              <a:t>urządzeń aktywnych</a:t>
            </a:r>
            <a:r>
              <a:rPr lang="pl-PL" sz="2400" dirty="0"/>
              <a:t> (przełączników, routerów)</a:t>
            </a:r>
          </a:p>
          <a:p>
            <a:pPr>
              <a:lnSpc>
                <a:spcPct val="90000"/>
              </a:lnSpc>
            </a:pPr>
            <a:r>
              <a:rPr lang="pl-PL" sz="2400" dirty="0"/>
              <a:t>Ich długość jest ograniczona do </a:t>
            </a:r>
            <a:r>
              <a:rPr lang="pl-PL" sz="2400" b="1" dirty="0"/>
              <a:t>kilku metrów</a:t>
            </a:r>
          </a:p>
          <a:p>
            <a:pPr>
              <a:lnSpc>
                <a:spcPct val="90000"/>
              </a:lnSpc>
            </a:pPr>
            <a:r>
              <a:rPr lang="pl-PL" sz="2400" dirty="0"/>
              <a:t>Połączenia systemowe oraz terminalowe (ang. </a:t>
            </a:r>
            <a:r>
              <a:rPr lang="pl-PL" sz="2400" i="1" dirty="0" err="1"/>
              <a:t>patch</a:t>
            </a:r>
            <a:r>
              <a:rPr lang="pl-PL" sz="2400" i="1" dirty="0"/>
              <a:t> </a:t>
            </a:r>
            <a:r>
              <a:rPr lang="pl-PL" sz="2400" i="1" dirty="0" err="1"/>
              <a:t>cord</a:t>
            </a:r>
            <a:r>
              <a:rPr lang="pl-PL" sz="2400" dirty="0"/>
              <a:t>) należy realizować w sposób zapewniający dużą </a:t>
            </a:r>
            <a:r>
              <a:rPr lang="pl-PL" sz="2400" b="1" dirty="0"/>
              <a:t>niezawodność</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97</a:t>
            </a:fld>
            <a:endParaRPr lang="pl-PL"/>
          </a:p>
        </p:txBody>
      </p:sp>
    </p:spTree>
    <p:extLst>
      <p:ext uri="{BB962C8B-B14F-4D97-AF65-F5344CB8AC3E}">
        <p14:creationId xmlns:p14="http://schemas.microsoft.com/office/powerpoint/2010/main" val="2510133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fade">
                                      <p:cBhvr>
                                        <p:cTn id="7" dur="5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fade">
                                      <p:cBhvr>
                                        <p:cTn id="12" dur="5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fade">
                                      <p:cBhvr>
                                        <p:cTn id="17" dur="5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fade">
                                      <p:cBhvr>
                                        <p:cTn id="22"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pl-PL"/>
              <a:t>Okablowanie pionowe</a:t>
            </a:r>
          </a:p>
        </p:txBody>
      </p:sp>
      <p:sp>
        <p:nvSpPr>
          <p:cNvPr id="134147" name="Rectangle 3"/>
          <p:cNvSpPr>
            <a:spLocks noGrp="1" noChangeArrowheads="1"/>
          </p:cNvSpPr>
          <p:nvPr>
            <p:ph type="body" idx="1"/>
          </p:nvPr>
        </p:nvSpPr>
        <p:spPr/>
        <p:txBody>
          <a:bodyPr/>
          <a:lstStyle/>
          <a:p>
            <a:r>
              <a:rPr lang="pl-PL" sz="2400"/>
              <a:t>Okablowanie pionowe służy do </a:t>
            </a:r>
            <a:r>
              <a:rPr lang="pl-PL" sz="2400" b="1"/>
              <a:t>łączenia punktów dystrybucyjnych</a:t>
            </a:r>
            <a:r>
              <a:rPr lang="pl-PL" sz="2400"/>
              <a:t> w ramach jednego budynku</a:t>
            </a:r>
          </a:p>
          <a:p>
            <a:r>
              <a:rPr lang="pl-PL" sz="2400"/>
              <a:t>Prowadzone może być w </a:t>
            </a:r>
            <a:r>
              <a:rPr lang="pl-PL" sz="2400" b="1"/>
              <a:t>korytkach, specjalnych pionach</a:t>
            </a:r>
            <a:r>
              <a:rPr lang="pl-PL" sz="2400"/>
              <a:t> </a:t>
            </a:r>
          </a:p>
          <a:p>
            <a:r>
              <a:rPr lang="pl-PL" sz="2400"/>
              <a:t>Do realizacji okablowania pionowego używa się </a:t>
            </a:r>
            <a:r>
              <a:rPr lang="pl-PL" sz="2400" b="1"/>
              <a:t>kabli miedzianych lub światłowodów</a:t>
            </a:r>
            <a:r>
              <a:rPr lang="pl-PL" sz="2400"/>
              <a:t> </a:t>
            </a:r>
          </a:p>
          <a:p>
            <a:r>
              <a:rPr lang="pl-PL" sz="2400"/>
              <a:t>Ponieważ okablowanie pionowe przenosi </a:t>
            </a:r>
            <a:r>
              <a:rPr lang="pl-PL" sz="2400" b="1"/>
              <a:t>zagregowany ruch</a:t>
            </a:r>
            <a:r>
              <a:rPr lang="pl-PL" sz="2400"/>
              <a:t> między segmentami sieci należy zadbać o </a:t>
            </a:r>
            <a:r>
              <a:rPr lang="pl-PL" sz="2400" b="1"/>
              <a:t>odpowiednią przepustowość</a:t>
            </a:r>
            <a:r>
              <a:rPr lang="pl-PL" sz="2400"/>
              <a:t> tych połączeń</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98</a:t>
            </a:fld>
            <a:endParaRPr lang="pl-PL"/>
          </a:p>
        </p:txBody>
      </p:sp>
    </p:spTree>
    <p:extLst>
      <p:ext uri="{BB962C8B-B14F-4D97-AF65-F5344CB8AC3E}">
        <p14:creationId xmlns:p14="http://schemas.microsoft.com/office/powerpoint/2010/main" val="3293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fade">
                                      <p:cBhvr>
                                        <p:cTn id="7" dur="500"/>
                                        <p:tgtEl>
                                          <p:spTgt spid="13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fade">
                                      <p:cBhvr>
                                        <p:cTn id="12" dur="500"/>
                                        <p:tgtEl>
                                          <p:spTgt spid="134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fade">
                                      <p:cBhvr>
                                        <p:cTn id="17" dur="500"/>
                                        <p:tgtEl>
                                          <p:spTgt spid="134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4147">
                                            <p:txEl>
                                              <p:pRg st="3" end="3"/>
                                            </p:txEl>
                                          </p:spTgt>
                                        </p:tgtEl>
                                        <p:attrNameLst>
                                          <p:attrName>style.visibility</p:attrName>
                                        </p:attrNameLst>
                                      </p:cBhvr>
                                      <p:to>
                                        <p:strVal val="visible"/>
                                      </p:to>
                                    </p:set>
                                    <p:animEffect transition="in" filter="fade">
                                      <p:cBhvr>
                                        <p:cTn id="22" dur="500"/>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pl-PL" sz="4000"/>
              <a:t>Połączenia telekomunikacyjne budynków</a:t>
            </a:r>
          </a:p>
        </p:txBody>
      </p:sp>
      <p:sp>
        <p:nvSpPr>
          <p:cNvPr id="135171" name="Rectangle 3"/>
          <p:cNvSpPr>
            <a:spLocks noGrp="1" noChangeArrowheads="1"/>
          </p:cNvSpPr>
          <p:nvPr>
            <p:ph type="body" idx="1"/>
          </p:nvPr>
        </p:nvSpPr>
        <p:spPr>
          <a:xfrm>
            <a:off x="457200" y="1600200"/>
            <a:ext cx="8229600" cy="4852988"/>
          </a:xfrm>
        </p:spPr>
        <p:txBody>
          <a:bodyPr/>
          <a:lstStyle/>
          <a:p>
            <a:r>
              <a:rPr lang="pl-PL" sz="2400"/>
              <a:t>Połączenia telekomunikacyjne budynków zazwyczaj realizowane są za pomocą wielowłóknowego zewnętrznego kabla </a:t>
            </a:r>
            <a:r>
              <a:rPr lang="pl-PL" sz="2400" b="1"/>
              <a:t>światłowodowego</a:t>
            </a:r>
          </a:p>
          <a:p>
            <a:r>
              <a:rPr lang="pl-PL" sz="2400"/>
              <a:t>Prowadzone powinno być w </a:t>
            </a:r>
            <a:r>
              <a:rPr lang="pl-PL" sz="2400" b="1"/>
              <a:t>kanalizacji telekomunikacyjnej</a:t>
            </a:r>
            <a:r>
              <a:rPr lang="pl-PL" sz="2400"/>
              <a:t> zbudowanej zgodnie z wymogami budowlanymi</a:t>
            </a:r>
            <a:endParaRPr lang="pl-PL" sz="2400" b="1"/>
          </a:p>
          <a:p>
            <a:r>
              <a:rPr lang="pl-PL" sz="2400"/>
              <a:t>Zaleca się układanie kabla zawierającego </a:t>
            </a:r>
            <a:r>
              <a:rPr lang="pl-PL" sz="2400" b="1"/>
              <a:t>nadmiarowe</a:t>
            </a:r>
            <a:r>
              <a:rPr lang="pl-PL" sz="2400"/>
              <a:t> (tzw. ciemne) włókna światłowodu umożliwiające rozbudowę sieci</a:t>
            </a:r>
          </a:p>
          <a:p>
            <a:r>
              <a:rPr lang="pl-PL" sz="2400"/>
              <a:t>Połączenia telekomunikacyjne budynków nazywane są również okablowaniem </a:t>
            </a:r>
            <a:r>
              <a:rPr lang="pl-PL" sz="2400" b="1"/>
              <a:t>międzybudynkowym</a:t>
            </a:r>
            <a:r>
              <a:rPr lang="pl-PL" sz="2400"/>
              <a:t> lub okablowaniem </a:t>
            </a:r>
            <a:r>
              <a:rPr lang="pl-PL" sz="2400" b="1"/>
              <a:t>campusowym</a:t>
            </a:r>
          </a:p>
        </p:txBody>
      </p:sp>
      <p:sp>
        <p:nvSpPr>
          <p:cNvPr id="2" name="Symbol zastępczy numeru slajdu 1"/>
          <p:cNvSpPr>
            <a:spLocks noGrp="1"/>
          </p:cNvSpPr>
          <p:nvPr>
            <p:ph type="sldNum" sz="quarter" idx="12"/>
          </p:nvPr>
        </p:nvSpPr>
        <p:spPr/>
        <p:txBody>
          <a:bodyPr/>
          <a:lstStyle/>
          <a:p>
            <a:fld id="{0ADD4248-F14B-480A-B11E-3E62FE18A6A2}" type="slidenum">
              <a:rPr lang="pl-PL" smtClean="0"/>
              <a:t>99</a:t>
            </a:fld>
            <a:endParaRPr lang="pl-PL"/>
          </a:p>
        </p:txBody>
      </p:sp>
    </p:spTree>
    <p:extLst>
      <p:ext uri="{BB962C8B-B14F-4D97-AF65-F5344CB8AC3E}">
        <p14:creationId xmlns:p14="http://schemas.microsoft.com/office/powerpoint/2010/main" val="3805949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fade">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fade">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fade">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fade">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6529</Words>
  <Application>Microsoft Office PowerPoint</Application>
  <PresentationFormat>Pokaz na ekranie (4:3)</PresentationFormat>
  <Paragraphs>1042</Paragraphs>
  <Slides>123</Slides>
  <Notes>1</Notes>
  <HiddenSlides>0</HiddenSlides>
  <MMClips>0</MMClips>
  <ScaleCrop>false</ScaleCrop>
  <HeadingPairs>
    <vt:vector size="8" baseType="variant">
      <vt:variant>
        <vt:lpstr>Używane czcionki</vt:lpstr>
      </vt:variant>
      <vt:variant>
        <vt:i4>4</vt:i4>
      </vt:variant>
      <vt:variant>
        <vt:lpstr>Motyw</vt:lpstr>
      </vt:variant>
      <vt:variant>
        <vt:i4>1</vt:i4>
      </vt:variant>
      <vt:variant>
        <vt:lpstr>Osadzone serwery OLE</vt:lpstr>
      </vt:variant>
      <vt:variant>
        <vt:i4>2</vt:i4>
      </vt:variant>
      <vt:variant>
        <vt:lpstr>Tytuły slajdów</vt:lpstr>
      </vt:variant>
      <vt:variant>
        <vt:i4>123</vt:i4>
      </vt:variant>
    </vt:vector>
  </HeadingPairs>
  <TitlesOfParts>
    <vt:vector size="130" baseType="lpstr">
      <vt:lpstr>Arial</vt:lpstr>
      <vt:lpstr>Calibri</vt:lpstr>
      <vt:lpstr>Symbol</vt:lpstr>
      <vt:lpstr>Times New Roman</vt:lpstr>
      <vt:lpstr>Motyw pakietu Office</vt:lpstr>
      <vt:lpstr>Visio</vt:lpstr>
      <vt:lpstr>CorelDRAW.Graphic.9</vt:lpstr>
      <vt:lpstr>Projektowanie sieci LAN</vt:lpstr>
      <vt:lpstr>Plan wykładu</vt:lpstr>
      <vt:lpstr>Plan wykładu</vt:lpstr>
      <vt:lpstr>Dobry projekt sieci LAN (1)</vt:lpstr>
      <vt:lpstr>Dobry projekt sieci LAN (2)</vt:lpstr>
      <vt:lpstr>Dobry projekt sieci LAN (3)</vt:lpstr>
      <vt:lpstr>Plan wykładu</vt:lpstr>
      <vt:lpstr>Plan projektu (1)</vt:lpstr>
      <vt:lpstr>Plan projektu (2)</vt:lpstr>
      <vt:lpstr>Zdefiniowanie problemu</vt:lpstr>
      <vt:lpstr>Plan projektu (3)</vt:lpstr>
      <vt:lpstr>Plan projektu (4)</vt:lpstr>
      <vt:lpstr>Stopień ochrony sieci LAN</vt:lpstr>
      <vt:lpstr>Określanie przepustowości sieci </vt:lpstr>
      <vt:lpstr>Ograniczenia projektu sieci LAN</vt:lpstr>
      <vt:lpstr>Plan projektu (5)</vt:lpstr>
      <vt:lpstr>Plan projektu (6)</vt:lpstr>
      <vt:lpstr>Projekt logiczny</vt:lpstr>
      <vt:lpstr>Projekt logiczny - przykład</vt:lpstr>
      <vt:lpstr>Plan projektu (7)</vt:lpstr>
      <vt:lpstr>Plan projektu (8)</vt:lpstr>
      <vt:lpstr>Plan projektu (9)</vt:lpstr>
      <vt:lpstr>Plan projektu (10)</vt:lpstr>
      <vt:lpstr>Plan projektu (11)</vt:lpstr>
      <vt:lpstr>Plan wykładu</vt:lpstr>
      <vt:lpstr>Wstęp (1)</vt:lpstr>
      <vt:lpstr>Wstęp (2)</vt:lpstr>
      <vt:lpstr>Inwentaryzacja (1)</vt:lpstr>
      <vt:lpstr>Inwentaryzacja (2)</vt:lpstr>
      <vt:lpstr>Inwentaryzacja (3)</vt:lpstr>
      <vt:lpstr>Analiza potrzeb (1)</vt:lpstr>
      <vt:lpstr>Analiza potrzeb (2)</vt:lpstr>
      <vt:lpstr>Analiza potrzeb (3)</vt:lpstr>
      <vt:lpstr>Analiza potrzeb (4)</vt:lpstr>
      <vt:lpstr>Analiza potrzeb (5)</vt:lpstr>
      <vt:lpstr>Analiza potrzeb (6)</vt:lpstr>
      <vt:lpstr>Analiza potrzeb (7)</vt:lpstr>
      <vt:lpstr>Analiza potrzeb (8)</vt:lpstr>
      <vt:lpstr>Analiza potrzeb (9)</vt:lpstr>
      <vt:lpstr>Analiza potrzeb (10)</vt:lpstr>
      <vt:lpstr>Analiza potrzeb (11)</vt:lpstr>
      <vt:lpstr>Analiza potrzeb (12)</vt:lpstr>
      <vt:lpstr>Założenia projektowe</vt:lpstr>
      <vt:lpstr>Plan wykładu</vt:lpstr>
      <vt:lpstr>Architektury sieci LAN</vt:lpstr>
      <vt:lpstr>Sieć z punktem centralnym</vt:lpstr>
      <vt:lpstr>Sieć rozproszona </vt:lpstr>
      <vt:lpstr>Projekt logiczny – przykład (1)</vt:lpstr>
      <vt:lpstr>Projekt logiczny – przykład (2)</vt:lpstr>
      <vt:lpstr>Projekt logiczny – przykład (3)</vt:lpstr>
      <vt:lpstr>Projekt logiczny – przykład (4)</vt:lpstr>
      <vt:lpstr>Sieć rozproszona versus  sieć z punktem centralnym</vt:lpstr>
      <vt:lpstr>Architektura sieci kampusowej (1)</vt:lpstr>
      <vt:lpstr>Architektura sieci kampusowej (2)</vt:lpstr>
      <vt:lpstr>Lokalizacja serwerów  </vt:lpstr>
      <vt:lpstr>Blok serwerów (1)</vt:lpstr>
      <vt:lpstr>Blok serwerów (2)</vt:lpstr>
      <vt:lpstr>Blok budynkowy (1)</vt:lpstr>
      <vt:lpstr>Blok budynkowy (2)</vt:lpstr>
      <vt:lpstr>Blok budynkowy (3)</vt:lpstr>
      <vt:lpstr>Rdzeń sieciowy (1)</vt:lpstr>
      <vt:lpstr>Rdzeń sieciowy (2)</vt:lpstr>
      <vt:lpstr>Rdzeń sieciowy (3)</vt:lpstr>
      <vt:lpstr>Strefa zdemilitaryzowana DMZ </vt:lpstr>
      <vt:lpstr>Plan wykładu</vt:lpstr>
      <vt:lpstr>Konfiguracja adresów IP – przykład 1 </vt:lpstr>
      <vt:lpstr>Konfiguracja adresów IP – przykład 1</vt:lpstr>
      <vt:lpstr>Konfiguracja adresów IP – przykład 2</vt:lpstr>
      <vt:lpstr>Konfiguracja adresów IP – przykład 2</vt:lpstr>
      <vt:lpstr>Konfiguracja adresów IP – przykład 3</vt:lpstr>
      <vt:lpstr>Konfiguracja adresów IP – przykład 4</vt:lpstr>
      <vt:lpstr>Konfiguracja adresów IP – przykład 5</vt:lpstr>
      <vt:lpstr>Konfiguracja adresów IP – przykład 5</vt:lpstr>
      <vt:lpstr>Konfiguracja adresów IP – przykład 5</vt:lpstr>
      <vt:lpstr>Plan wykładu</vt:lpstr>
      <vt:lpstr>Koncepcja okablowania strukturalnego</vt:lpstr>
      <vt:lpstr>Elementy systemu okablowania strukturalnego</vt:lpstr>
      <vt:lpstr>Skrętka – kategorie</vt:lpstr>
      <vt:lpstr>Założenia projektowe systemu</vt:lpstr>
      <vt:lpstr>Okablowanie poziome</vt:lpstr>
      <vt:lpstr>Zalecane długości okablowania poziomego</vt:lpstr>
      <vt:lpstr>Sekwencja</vt:lpstr>
      <vt:lpstr>Realizacje okablowania poziomego</vt:lpstr>
      <vt:lpstr>Gniazda abonenckie</vt:lpstr>
      <vt:lpstr>Realizacje gniazd abonenckich</vt:lpstr>
      <vt:lpstr>Oznakowanie gniazd abonenckich</vt:lpstr>
      <vt:lpstr>Oznakowanie gniazd abonenckich – przykład 1</vt:lpstr>
      <vt:lpstr>Oznakowanie gniazd abonenckich – przykład 2</vt:lpstr>
      <vt:lpstr>Punkty rozdzielcze</vt:lpstr>
      <vt:lpstr>Szafy krosownicze</vt:lpstr>
      <vt:lpstr>Rodzaje punktów rozdzielczych</vt:lpstr>
      <vt:lpstr>Elementy wyposażenia szafy</vt:lpstr>
      <vt:lpstr>Wyposażenie </vt:lpstr>
      <vt:lpstr>Panele krosownicze</vt:lpstr>
      <vt:lpstr>Rozmieszczenie urządzeń w szafie</vt:lpstr>
      <vt:lpstr>Lokalizacja punktów dystrybucyjnych</vt:lpstr>
      <vt:lpstr>Połączenia systemowe oraz terminalowe</vt:lpstr>
      <vt:lpstr>Okablowanie pionowe</vt:lpstr>
      <vt:lpstr>Połączenia telekomunikacyjne budynków</vt:lpstr>
      <vt:lpstr>Ogólne zalecenia instalacyjne (1)</vt:lpstr>
      <vt:lpstr>Ogólne zalecenia instalacyjne (2)</vt:lpstr>
      <vt:lpstr>Środowiskowe zagrożenia dla okablowania </vt:lpstr>
      <vt:lpstr>Mechaniczne zagrożenia dla okablowania</vt:lpstr>
      <vt:lpstr>Skalowalność systemu okablowania </vt:lpstr>
      <vt:lpstr>Uniwersalność systemu okablowania</vt:lpstr>
      <vt:lpstr>Okablowanie strukturalne - podsumowanie</vt:lpstr>
      <vt:lpstr>Plan wykładu</vt:lpstr>
      <vt:lpstr>Etap implementacji </vt:lpstr>
      <vt:lpstr>Zaplanowanie procesu implementacji</vt:lpstr>
      <vt:lpstr>Instalacja sprzętu</vt:lpstr>
      <vt:lpstr>Przetestowanie systemu i oprogramowania</vt:lpstr>
      <vt:lpstr>Promocja</vt:lpstr>
      <vt:lpstr>Przeprowadzenie szkolenia pracowników</vt:lpstr>
      <vt:lpstr>Etap wdrożenia</vt:lpstr>
      <vt:lpstr>Przejście do nowego systemu</vt:lpstr>
      <vt:lpstr>Czynności rutynowe i ocena wydajności systemu</vt:lpstr>
      <vt:lpstr>Prezentacja programu PowerPoint</vt:lpstr>
      <vt:lpstr>Wprowadzenie zmian w systemie</vt:lpstr>
      <vt:lpstr>Plan wykładu</vt:lpstr>
      <vt:lpstr>Najnowsze trendy projektowania  sieci LAN (1)</vt:lpstr>
      <vt:lpstr>Najnowsze trendy projektowania  sieci LAN (2)</vt:lpstr>
      <vt:lpstr>Plan wykładu</vt:lpstr>
      <vt:lpstr>Podsumowanie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Krzysztof Walkowiak</dc:creator>
  <cp:lastModifiedBy>Krzysztof Walkowiak</cp:lastModifiedBy>
  <cp:revision>43</cp:revision>
  <dcterms:created xsi:type="dcterms:W3CDTF">2016-02-17T18:48:46Z</dcterms:created>
  <dcterms:modified xsi:type="dcterms:W3CDTF">2024-04-24T11:44:00Z</dcterms:modified>
</cp:coreProperties>
</file>