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7" r:id="rId2"/>
    <p:sldId id="258" r:id="rId3"/>
    <p:sldId id="332" r:id="rId4"/>
    <p:sldId id="260" r:id="rId5"/>
    <p:sldId id="261" r:id="rId6"/>
    <p:sldId id="333" r:id="rId7"/>
    <p:sldId id="264" r:id="rId8"/>
    <p:sldId id="265" r:id="rId9"/>
    <p:sldId id="266" r:id="rId10"/>
    <p:sldId id="267" r:id="rId11"/>
    <p:sldId id="268" r:id="rId12"/>
    <p:sldId id="269" r:id="rId13"/>
    <p:sldId id="334" r:id="rId14"/>
    <p:sldId id="271" r:id="rId15"/>
    <p:sldId id="272" r:id="rId16"/>
    <p:sldId id="273" r:id="rId17"/>
    <p:sldId id="274" r:id="rId18"/>
    <p:sldId id="275" r:id="rId19"/>
    <p:sldId id="33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36" r:id="rId29"/>
    <p:sldId id="312" r:id="rId30"/>
    <p:sldId id="313" r:id="rId31"/>
    <p:sldId id="314" r:id="rId32"/>
    <p:sldId id="315" r:id="rId33"/>
    <p:sldId id="316" r:id="rId34"/>
    <p:sldId id="317" r:id="rId35"/>
    <p:sldId id="338" r:id="rId36"/>
    <p:sldId id="346" r:id="rId37"/>
    <p:sldId id="347" r:id="rId38"/>
    <p:sldId id="289" r:id="rId39"/>
    <p:sldId id="291" r:id="rId40"/>
    <p:sldId id="296" r:id="rId41"/>
    <p:sldId id="297" r:id="rId42"/>
    <p:sldId id="298" r:id="rId43"/>
    <p:sldId id="299" r:id="rId44"/>
    <p:sldId id="344" r:id="rId45"/>
    <p:sldId id="340" r:id="rId46"/>
    <p:sldId id="319" r:id="rId47"/>
    <p:sldId id="328" r:id="rId48"/>
    <p:sldId id="326" r:id="rId49"/>
    <p:sldId id="327" r:id="rId50"/>
    <p:sldId id="543" r:id="rId51"/>
    <p:sldId id="324" r:id="rId52"/>
    <p:sldId id="329" r:id="rId53"/>
    <p:sldId id="320" r:id="rId54"/>
    <p:sldId id="330" r:id="rId55"/>
    <p:sldId id="321" r:id="rId56"/>
    <p:sldId id="323" r:id="rId57"/>
    <p:sldId id="331" r:id="rId58"/>
    <p:sldId id="345" r:id="rId59"/>
    <p:sldId id="341" r:id="rId60"/>
    <p:sldId id="308" r:id="rId61"/>
    <p:sldId id="310" r:id="rId6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1BD9-F5DB-4845-AD0E-88425D7C79EA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C425-658C-496B-8361-3D8861DEFC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012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6330-2E8E-4387-9476-6C7D79184F36}" type="datetime1">
              <a:rPr lang="pl-PL" smtClean="0"/>
              <a:t>08.05.2024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95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E395-D43A-4248-9A1A-ECEEFB0F6ABE}" type="datetime1">
              <a:rPr lang="pl-PL" smtClean="0"/>
              <a:t>08.05.2024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9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9DC3-016F-4E25-9844-AE022D48CE9D}" type="datetime1">
              <a:rPr lang="pl-PL" smtClean="0"/>
              <a:t>08.05.2024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04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DD3E4-FD9B-46D3-9DF2-F4019F98DE8B}" type="datetime1">
              <a:rPr lang="pl-PL" smtClean="0"/>
              <a:t>08.05.2024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3B03D-98E5-4428-B6A8-343A0125D9E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29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C9080-BBDA-42AC-8C4A-248C76539149}" type="datetime1">
              <a:rPr lang="pl-PL" smtClean="0"/>
              <a:t>08.05.2024</a:t>
            </a:fld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3AA71-05A4-47ED-B09B-F0B0F3E0E89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607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2A7D-87E6-4A07-BC49-CBEC888019BC}" type="datetime1">
              <a:rPr lang="pl-PL" smtClean="0"/>
              <a:t>08.05.2024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A65-7C46-4C28-9180-6F0E569F6CE7}" type="datetime1">
              <a:rPr lang="pl-PL" smtClean="0"/>
              <a:t>08.05.2024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5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1074-C860-439D-9A1C-526964255645}" type="datetime1">
              <a:rPr lang="pl-PL" smtClean="0"/>
              <a:t>08.05.2024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1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4958-560E-4E6F-97A1-F6888FD8D161}" type="datetime1">
              <a:rPr lang="pl-PL" smtClean="0"/>
              <a:t>08.05.2024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2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20F-14EE-436B-B5F0-4753F8E41B60}" type="datetime1">
              <a:rPr lang="pl-PL" smtClean="0"/>
              <a:t>08.05.2024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3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0C01-03E6-4CC3-8A3D-FC33544C9810}" type="datetime1">
              <a:rPr lang="pl-PL" smtClean="0"/>
              <a:t>08.05.2024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16FD-FC7D-42B3-8C03-02F4FCD86C6D}" type="datetime1">
              <a:rPr lang="pl-PL" smtClean="0"/>
              <a:t>08.05.2024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4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E40D-A335-4145-9CDF-82AEFCE1A772}" type="datetime1">
              <a:rPr lang="pl-PL" smtClean="0"/>
              <a:t>08.05.2024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66D3-A047-4932-B6C7-96549FDB7D76}" type="datetime1">
              <a:rPr lang="pl-PL" smtClean="0"/>
              <a:t>08.05.2024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81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ix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ia.pl/pl/transport/o-tk-telekom" TargetMode="External"/><Relationship Id="rId2" Type="http://schemas.openxmlformats.org/officeDocument/2006/relationships/hyperlink" Target="http://www.pionier.gov.p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ask.pl/" TargetMode="External"/><Relationship Id="rId4" Type="http://schemas.openxmlformats.org/officeDocument/2006/relationships/hyperlink" Target="http://www.exatel.pl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Rozległe sieci komputerowe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pl-PL" sz="2400"/>
          </a:p>
        </p:txBody>
      </p:sp>
    </p:spTree>
    <p:extLst>
      <p:ext uri="{BB962C8B-B14F-4D97-AF65-F5344CB8AC3E}">
        <p14:creationId xmlns:p14="http://schemas.microsoft.com/office/powerpoint/2010/main" val="204866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Sieć komunikacyjna 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Systemy komputerowe oraz sieci lokalne dołączone do sieci komunikacyjnej pozostają </a:t>
            </a:r>
            <a:r>
              <a:rPr lang="pl-PL" altLang="pl-PL" sz="2400" b="1" dirty="0"/>
              <a:t>poza zasięgiem</a:t>
            </a:r>
            <a:r>
              <a:rPr lang="pl-PL" altLang="pl-PL" sz="2400" dirty="0"/>
              <a:t> zarządzania administratora sieci rozległej</a:t>
            </a:r>
          </a:p>
          <a:p>
            <a:pPr eaLnBrk="1" hangingPunct="1"/>
            <a:r>
              <a:rPr lang="pl-PL" altLang="pl-PL" sz="2400" dirty="0"/>
              <a:t>Ponadto systemy te mogą ulegać </a:t>
            </a:r>
            <a:r>
              <a:rPr lang="pl-PL" altLang="pl-PL" sz="2400" b="1" dirty="0"/>
              <a:t>częstym zmianom</a:t>
            </a:r>
            <a:r>
              <a:rPr lang="pl-PL" altLang="pl-PL" sz="2400" dirty="0"/>
              <a:t> w konfiguracji lub w wyposażeniu, a ich czas pracy w sieci rozległej zależy od użytkownika, a nie od administratora sieci rozległej</a:t>
            </a:r>
          </a:p>
          <a:p>
            <a:pPr eaLnBrk="1" hangingPunct="1"/>
            <a:r>
              <a:rPr lang="pl-PL" altLang="pl-PL" sz="2400" dirty="0"/>
              <a:t>Administratorzy publicznych sieci rozległych dostarczają zwykle usługi </a:t>
            </a:r>
            <a:r>
              <a:rPr lang="pl-PL" altLang="pl-PL" sz="2400" b="1" dirty="0"/>
              <a:t>związane z siecią komunikacyjną</a:t>
            </a:r>
            <a:r>
              <a:rPr lang="pl-PL" altLang="pl-PL" sz="2400" dirty="0"/>
              <a:t>, pozostawiając użytkownikom zadania gromadzenia i przetwarzania informacji 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58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Obszar przetwarzania i gromadzenia informacji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Obszar </a:t>
            </a:r>
            <a:r>
              <a:rPr lang="pl-PL" altLang="pl-PL" sz="2400" b="1"/>
              <a:t>przetwarzania i gromadzenia informacji</a:t>
            </a:r>
            <a:r>
              <a:rPr lang="pl-PL" altLang="pl-PL" sz="2400"/>
              <a:t> obejmuje komputery przeznaczone do celów przetwarzania i przechowywania danych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Komputery te są dołączane </a:t>
            </a:r>
            <a:r>
              <a:rPr lang="pl-PL" altLang="pl-PL" sz="2400" b="1"/>
              <a:t>bezpośrednio</a:t>
            </a:r>
            <a:r>
              <a:rPr lang="pl-PL" altLang="pl-PL" sz="2400"/>
              <a:t> do węzłów sieci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Mogą być dołączane</a:t>
            </a:r>
            <a:r>
              <a:rPr lang="pl-PL" altLang="pl-PL" sz="2400" b="1"/>
              <a:t> bezpośrednio</a:t>
            </a:r>
            <a:r>
              <a:rPr lang="pl-PL" altLang="pl-PL" sz="2400"/>
              <a:t> wydzielonymi łączami transmisyjnymi lub </a:t>
            </a:r>
            <a:r>
              <a:rPr lang="pl-PL" altLang="pl-PL" sz="2400" b="1"/>
              <a:t>pośrednio</a:t>
            </a:r>
            <a:r>
              <a:rPr lang="pl-PL" altLang="pl-PL" sz="2400"/>
              <a:t> poprzez sieć lokalną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W pierwszym przypadku niezbędna jest odpowiednia karta umożliwiająca </a:t>
            </a:r>
            <a:r>
              <a:rPr lang="pl-PL" altLang="pl-PL" sz="2400" b="1"/>
              <a:t>współpracę</a:t>
            </a:r>
            <a:r>
              <a:rPr lang="pl-PL" altLang="pl-PL" sz="2400"/>
              <a:t> z węzłem według realizowanego w tym węźle </a:t>
            </a:r>
            <a:r>
              <a:rPr lang="pl-PL" altLang="pl-PL" sz="2400" b="1"/>
              <a:t>protokołu sieci rozległej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Natomiast w drugim przypadku niezbędna jest karta umożliwiająca </a:t>
            </a:r>
            <a:r>
              <a:rPr lang="pl-PL" altLang="pl-PL" sz="2400" b="1"/>
              <a:t>współpracę</a:t>
            </a:r>
            <a:r>
              <a:rPr lang="pl-PL" altLang="pl-PL" sz="2400"/>
              <a:t> komputera </a:t>
            </a:r>
            <a:r>
              <a:rPr lang="pl-PL" altLang="pl-PL" sz="2400" b="1"/>
              <a:t>z siecią lokalną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Obszar dostępu do sieci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00200"/>
            <a:ext cx="8424862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Obszar dostępu do sieci</a:t>
            </a:r>
            <a:r>
              <a:rPr lang="pl-PL" altLang="pl-PL" sz="2400" dirty="0"/>
              <a:t> obejmuje terminale, komputery lub stacje sieci lokalnych umożliwiające użytkownikowi dostęp do usług komunikacyjnych sieci rozległej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Terminale asynchroniczne mogą być </a:t>
            </a:r>
            <a:r>
              <a:rPr lang="pl-PL" altLang="pl-PL" sz="2400" b="1" dirty="0"/>
              <a:t>dołączone do węzłów sieci</a:t>
            </a:r>
            <a:r>
              <a:rPr lang="pl-PL" altLang="pl-PL" sz="2400" dirty="0"/>
              <a:t> w jeden z następujących sposobów: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/>
              <a:t>Za pośrednictwem </a:t>
            </a:r>
            <a:r>
              <a:rPr lang="pl-PL" altLang="pl-PL" sz="2400" b="1" dirty="0"/>
              <a:t>zewnętrznych urządzeń</a:t>
            </a:r>
            <a:r>
              <a:rPr lang="pl-PL" altLang="pl-PL" sz="2400" dirty="0"/>
              <a:t> z oprogramowaniem zamieniającym asynchroniczny strumień danych pochodzących od terminala w ciąg pakietów odpowiedniego protokołu sieci rozległej i zapewniającym operację odwrotną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b="1" dirty="0"/>
              <a:t>Bezpośrednio do węzła</a:t>
            </a:r>
            <a:r>
              <a:rPr lang="pl-PL" altLang="pl-PL" sz="2400" dirty="0"/>
              <a:t>, jeśli w przełączniku dokonywana jest zamiana asynchronicznego strumienia danych na pakiety i odwrotnie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/>
              <a:t>Za pośrednictwem </a:t>
            </a:r>
            <a:r>
              <a:rPr lang="pl-PL" altLang="pl-PL" sz="2400" b="1" dirty="0"/>
              <a:t>sieci lokalnej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3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Struktura sieci rozległych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Węzeł sieci rozległej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Reguły doboru trasy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MPLS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protokoły sieci WAN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Sieci optyczne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16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Węzeł sieci rozległej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Podstawową częścią węzła sieci rozległej jest programowalne urządzenie zwane </a:t>
            </a:r>
            <a:r>
              <a:rPr lang="pl-PL" altLang="pl-PL" sz="2400" b="1" dirty="0"/>
              <a:t>przełącznikiem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switch</a:t>
            </a:r>
            <a:r>
              <a:rPr lang="pl-PL" altLang="pl-PL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Do portów przełącznika </a:t>
            </a:r>
            <a:r>
              <a:rPr lang="pl-PL" altLang="pl-PL" sz="2400" b="1" dirty="0"/>
              <a:t>dołączane są</a:t>
            </a:r>
            <a:r>
              <a:rPr lang="pl-PL" altLang="pl-PL" sz="2400" dirty="0"/>
              <a:t> łącza transmisyjne prowadzące od sąsiednich węzłów, hostów, terminali, mikrokomputerów, sieci lokalnych i innych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Przełącznik jest zwykle urządzeniem </a:t>
            </a:r>
            <a:r>
              <a:rPr lang="pl-PL" altLang="pl-PL" sz="2400" b="1" dirty="0"/>
              <a:t>jedno-</a:t>
            </a:r>
            <a:r>
              <a:rPr lang="pl-PL" altLang="pl-PL" sz="2400" dirty="0"/>
              <a:t> lub </a:t>
            </a:r>
            <a:r>
              <a:rPr lang="pl-PL" altLang="pl-PL" sz="2400" b="1" dirty="0"/>
              <a:t>wieloprocesorowym</a:t>
            </a:r>
            <a:r>
              <a:rPr lang="pl-PL" altLang="pl-PL" sz="2400" dirty="0"/>
              <a:t>, które można programować w zależności od potrzeb i zastosowań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Oprogramowanie</a:t>
            </a:r>
            <a:r>
              <a:rPr lang="pl-PL" altLang="pl-PL" sz="2400" dirty="0"/>
              <a:t> to jest dostarczane przez producenta, choć niektóre typy przełączników umożliwiają </a:t>
            </a:r>
            <a:r>
              <a:rPr lang="pl-PL" altLang="pl-PL" sz="2400" b="1" dirty="0"/>
              <a:t>dołączanie modułów programowych</a:t>
            </a:r>
            <a:r>
              <a:rPr lang="pl-PL" altLang="pl-PL" sz="2400" dirty="0"/>
              <a:t> napisanych przez użytkownika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32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Przepływ pakietów w przełączniku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908175" y="2276475"/>
            <a:ext cx="5111750" cy="3816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547813" y="2636838"/>
            <a:ext cx="360362" cy="3603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547813" y="4724400"/>
            <a:ext cx="360362" cy="3603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547813" y="3716338"/>
            <a:ext cx="360362" cy="3603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018338" y="2636838"/>
            <a:ext cx="360362" cy="360362"/>
          </a:xfrm>
          <a:prstGeom prst="rect">
            <a:avLst/>
          </a:prstGeom>
          <a:solidFill>
            <a:srgbClr val="000099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7018338" y="4724400"/>
            <a:ext cx="360362" cy="360363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7018338" y="3716338"/>
            <a:ext cx="360362" cy="360362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grpSp>
        <p:nvGrpSpPr>
          <p:cNvPr id="69659" name="Group 27"/>
          <p:cNvGrpSpPr>
            <a:grpSpLocks/>
          </p:cNvGrpSpPr>
          <p:nvPr/>
        </p:nvGrpSpPr>
        <p:grpSpPr bwMode="auto">
          <a:xfrm>
            <a:off x="2124075" y="2420938"/>
            <a:ext cx="1439863" cy="720725"/>
            <a:chOff x="1338" y="799"/>
            <a:chExt cx="907" cy="454"/>
          </a:xfrm>
        </p:grpSpPr>
        <p:sp>
          <p:nvSpPr>
            <p:cNvPr id="16451" name="Line 13"/>
            <p:cNvSpPr>
              <a:spLocks noChangeShapeType="1"/>
            </p:cNvSpPr>
            <p:nvPr/>
          </p:nvSpPr>
          <p:spPr bwMode="auto">
            <a:xfrm>
              <a:off x="1338" y="125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52" name="Line 14"/>
            <p:cNvSpPr>
              <a:spLocks noChangeShapeType="1"/>
            </p:cNvSpPr>
            <p:nvPr/>
          </p:nvSpPr>
          <p:spPr bwMode="auto">
            <a:xfrm>
              <a:off x="1338" y="799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53" name="Line 15"/>
            <p:cNvSpPr>
              <a:spLocks noChangeShapeType="1"/>
            </p:cNvSpPr>
            <p:nvPr/>
          </p:nvSpPr>
          <p:spPr bwMode="auto">
            <a:xfrm>
              <a:off x="2245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54" name="Line 16"/>
            <p:cNvSpPr>
              <a:spLocks noChangeShapeType="1"/>
            </p:cNvSpPr>
            <p:nvPr/>
          </p:nvSpPr>
          <p:spPr bwMode="auto">
            <a:xfrm>
              <a:off x="2018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55" name="Line 17"/>
            <p:cNvSpPr>
              <a:spLocks noChangeShapeType="1"/>
            </p:cNvSpPr>
            <p:nvPr/>
          </p:nvSpPr>
          <p:spPr bwMode="auto">
            <a:xfrm>
              <a:off x="1791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56" name="Line 19"/>
            <p:cNvSpPr>
              <a:spLocks noChangeShapeType="1"/>
            </p:cNvSpPr>
            <p:nvPr/>
          </p:nvSpPr>
          <p:spPr bwMode="auto">
            <a:xfrm>
              <a:off x="1565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</p:grpSp>
      <p:grpSp>
        <p:nvGrpSpPr>
          <p:cNvPr id="69658" name="Group 26"/>
          <p:cNvGrpSpPr>
            <a:grpSpLocks/>
          </p:cNvGrpSpPr>
          <p:nvPr/>
        </p:nvGrpSpPr>
        <p:grpSpPr bwMode="auto">
          <a:xfrm>
            <a:off x="5362575" y="2420938"/>
            <a:ext cx="1439863" cy="720725"/>
            <a:chOff x="3833" y="799"/>
            <a:chExt cx="907" cy="454"/>
          </a:xfrm>
        </p:grpSpPr>
        <p:sp>
          <p:nvSpPr>
            <p:cNvPr id="16445" name="Line 20"/>
            <p:cNvSpPr>
              <a:spLocks noChangeShapeType="1"/>
            </p:cNvSpPr>
            <p:nvPr/>
          </p:nvSpPr>
          <p:spPr bwMode="auto">
            <a:xfrm>
              <a:off x="3833" y="125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46" name="Line 21"/>
            <p:cNvSpPr>
              <a:spLocks noChangeShapeType="1"/>
            </p:cNvSpPr>
            <p:nvPr/>
          </p:nvSpPr>
          <p:spPr bwMode="auto">
            <a:xfrm>
              <a:off x="3833" y="799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47" name="Line 22"/>
            <p:cNvSpPr>
              <a:spLocks noChangeShapeType="1"/>
            </p:cNvSpPr>
            <p:nvPr/>
          </p:nvSpPr>
          <p:spPr bwMode="auto">
            <a:xfrm>
              <a:off x="4513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48" name="Line 23"/>
            <p:cNvSpPr>
              <a:spLocks noChangeShapeType="1"/>
            </p:cNvSpPr>
            <p:nvPr/>
          </p:nvSpPr>
          <p:spPr bwMode="auto">
            <a:xfrm>
              <a:off x="4286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49" name="Line 24"/>
            <p:cNvSpPr>
              <a:spLocks noChangeShapeType="1"/>
            </p:cNvSpPr>
            <p:nvPr/>
          </p:nvSpPr>
          <p:spPr bwMode="auto">
            <a:xfrm>
              <a:off x="4059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50" name="Line 25"/>
            <p:cNvSpPr>
              <a:spLocks noChangeShapeType="1"/>
            </p:cNvSpPr>
            <p:nvPr/>
          </p:nvSpPr>
          <p:spPr bwMode="auto">
            <a:xfrm>
              <a:off x="3833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</p:grpSp>
      <p:grpSp>
        <p:nvGrpSpPr>
          <p:cNvPr id="69660" name="Group 28"/>
          <p:cNvGrpSpPr>
            <a:grpSpLocks/>
          </p:cNvGrpSpPr>
          <p:nvPr/>
        </p:nvGrpSpPr>
        <p:grpSpPr bwMode="auto">
          <a:xfrm>
            <a:off x="2124075" y="3500438"/>
            <a:ext cx="1439863" cy="720725"/>
            <a:chOff x="1338" y="799"/>
            <a:chExt cx="907" cy="454"/>
          </a:xfrm>
        </p:grpSpPr>
        <p:sp>
          <p:nvSpPr>
            <p:cNvPr id="16439" name="Line 29"/>
            <p:cNvSpPr>
              <a:spLocks noChangeShapeType="1"/>
            </p:cNvSpPr>
            <p:nvPr/>
          </p:nvSpPr>
          <p:spPr bwMode="auto">
            <a:xfrm>
              <a:off x="1338" y="125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40" name="Line 30"/>
            <p:cNvSpPr>
              <a:spLocks noChangeShapeType="1"/>
            </p:cNvSpPr>
            <p:nvPr/>
          </p:nvSpPr>
          <p:spPr bwMode="auto">
            <a:xfrm>
              <a:off x="1338" y="799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41" name="Line 31"/>
            <p:cNvSpPr>
              <a:spLocks noChangeShapeType="1"/>
            </p:cNvSpPr>
            <p:nvPr/>
          </p:nvSpPr>
          <p:spPr bwMode="auto">
            <a:xfrm>
              <a:off x="2245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42" name="Line 32"/>
            <p:cNvSpPr>
              <a:spLocks noChangeShapeType="1"/>
            </p:cNvSpPr>
            <p:nvPr/>
          </p:nvSpPr>
          <p:spPr bwMode="auto">
            <a:xfrm>
              <a:off x="2018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43" name="Line 33"/>
            <p:cNvSpPr>
              <a:spLocks noChangeShapeType="1"/>
            </p:cNvSpPr>
            <p:nvPr/>
          </p:nvSpPr>
          <p:spPr bwMode="auto">
            <a:xfrm>
              <a:off x="1791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44" name="Line 34"/>
            <p:cNvSpPr>
              <a:spLocks noChangeShapeType="1"/>
            </p:cNvSpPr>
            <p:nvPr/>
          </p:nvSpPr>
          <p:spPr bwMode="auto">
            <a:xfrm>
              <a:off x="1565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</p:grp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2124075" y="4508500"/>
            <a:ext cx="1439863" cy="720725"/>
            <a:chOff x="1338" y="799"/>
            <a:chExt cx="907" cy="454"/>
          </a:xfrm>
        </p:grpSpPr>
        <p:sp>
          <p:nvSpPr>
            <p:cNvPr id="16433" name="Line 36"/>
            <p:cNvSpPr>
              <a:spLocks noChangeShapeType="1"/>
            </p:cNvSpPr>
            <p:nvPr/>
          </p:nvSpPr>
          <p:spPr bwMode="auto">
            <a:xfrm>
              <a:off x="1338" y="125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34" name="Line 37"/>
            <p:cNvSpPr>
              <a:spLocks noChangeShapeType="1"/>
            </p:cNvSpPr>
            <p:nvPr/>
          </p:nvSpPr>
          <p:spPr bwMode="auto">
            <a:xfrm>
              <a:off x="1338" y="799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35" name="Line 38"/>
            <p:cNvSpPr>
              <a:spLocks noChangeShapeType="1"/>
            </p:cNvSpPr>
            <p:nvPr/>
          </p:nvSpPr>
          <p:spPr bwMode="auto">
            <a:xfrm>
              <a:off x="2245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36" name="Line 39"/>
            <p:cNvSpPr>
              <a:spLocks noChangeShapeType="1"/>
            </p:cNvSpPr>
            <p:nvPr/>
          </p:nvSpPr>
          <p:spPr bwMode="auto">
            <a:xfrm>
              <a:off x="2018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37" name="Line 40"/>
            <p:cNvSpPr>
              <a:spLocks noChangeShapeType="1"/>
            </p:cNvSpPr>
            <p:nvPr/>
          </p:nvSpPr>
          <p:spPr bwMode="auto">
            <a:xfrm>
              <a:off x="1791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38" name="Line 41"/>
            <p:cNvSpPr>
              <a:spLocks noChangeShapeType="1"/>
            </p:cNvSpPr>
            <p:nvPr/>
          </p:nvSpPr>
          <p:spPr bwMode="auto">
            <a:xfrm>
              <a:off x="1565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</p:grpSp>
      <p:grpSp>
        <p:nvGrpSpPr>
          <p:cNvPr id="69674" name="Group 42"/>
          <p:cNvGrpSpPr>
            <a:grpSpLocks/>
          </p:cNvGrpSpPr>
          <p:nvPr/>
        </p:nvGrpSpPr>
        <p:grpSpPr bwMode="auto">
          <a:xfrm>
            <a:off x="5362575" y="3500438"/>
            <a:ext cx="1439863" cy="720725"/>
            <a:chOff x="3833" y="799"/>
            <a:chExt cx="907" cy="454"/>
          </a:xfrm>
        </p:grpSpPr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>
              <a:off x="3833" y="125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>
              <a:off x="3833" y="799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>
              <a:off x="4513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>
              <a:off x="4286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>
              <a:off x="4059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>
              <a:off x="3833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</p:grpSp>
      <p:grpSp>
        <p:nvGrpSpPr>
          <p:cNvPr id="69681" name="Group 49"/>
          <p:cNvGrpSpPr>
            <a:grpSpLocks/>
          </p:cNvGrpSpPr>
          <p:nvPr/>
        </p:nvGrpSpPr>
        <p:grpSpPr bwMode="auto">
          <a:xfrm>
            <a:off x="5362575" y="4508500"/>
            <a:ext cx="1439863" cy="720725"/>
            <a:chOff x="3833" y="799"/>
            <a:chExt cx="907" cy="454"/>
          </a:xfrm>
        </p:grpSpPr>
        <p:sp>
          <p:nvSpPr>
            <p:cNvPr id="16421" name="Line 50"/>
            <p:cNvSpPr>
              <a:spLocks noChangeShapeType="1"/>
            </p:cNvSpPr>
            <p:nvPr/>
          </p:nvSpPr>
          <p:spPr bwMode="auto">
            <a:xfrm>
              <a:off x="3833" y="125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22" name="Line 51"/>
            <p:cNvSpPr>
              <a:spLocks noChangeShapeType="1"/>
            </p:cNvSpPr>
            <p:nvPr/>
          </p:nvSpPr>
          <p:spPr bwMode="auto">
            <a:xfrm>
              <a:off x="3833" y="799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23" name="Line 52"/>
            <p:cNvSpPr>
              <a:spLocks noChangeShapeType="1"/>
            </p:cNvSpPr>
            <p:nvPr/>
          </p:nvSpPr>
          <p:spPr bwMode="auto">
            <a:xfrm>
              <a:off x="4513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24" name="Line 53"/>
            <p:cNvSpPr>
              <a:spLocks noChangeShapeType="1"/>
            </p:cNvSpPr>
            <p:nvPr/>
          </p:nvSpPr>
          <p:spPr bwMode="auto">
            <a:xfrm>
              <a:off x="4286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25" name="Line 54"/>
            <p:cNvSpPr>
              <a:spLocks noChangeShapeType="1"/>
            </p:cNvSpPr>
            <p:nvPr/>
          </p:nvSpPr>
          <p:spPr bwMode="auto">
            <a:xfrm>
              <a:off x="4059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6426" name="Line 55"/>
            <p:cNvSpPr>
              <a:spLocks noChangeShapeType="1"/>
            </p:cNvSpPr>
            <p:nvPr/>
          </p:nvSpPr>
          <p:spPr bwMode="auto">
            <a:xfrm>
              <a:off x="3833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</p:grpSp>
      <p:sp>
        <p:nvSpPr>
          <p:cNvPr id="69688" name="Rectangle 56"/>
          <p:cNvSpPr>
            <a:spLocks noChangeArrowheads="1"/>
          </p:cNvSpPr>
          <p:nvPr/>
        </p:nvSpPr>
        <p:spPr bwMode="auto">
          <a:xfrm>
            <a:off x="4068763" y="3284538"/>
            <a:ext cx="790575" cy="10795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69689" name="Text Box 57"/>
          <p:cNvSpPr txBox="1">
            <a:spLocks noChangeArrowheads="1"/>
          </p:cNvSpPr>
          <p:nvPr/>
        </p:nvSpPr>
        <p:spPr bwMode="auto">
          <a:xfrm>
            <a:off x="2051050" y="5359400"/>
            <a:ext cx="13668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Kolejki wejściowe</a:t>
            </a:r>
          </a:p>
        </p:txBody>
      </p:sp>
      <p:sp>
        <p:nvSpPr>
          <p:cNvPr id="69690" name="Text Box 58"/>
          <p:cNvSpPr txBox="1">
            <a:spLocks noChangeArrowheads="1"/>
          </p:cNvSpPr>
          <p:nvPr/>
        </p:nvSpPr>
        <p:spPr bwMode="auto">
          <a:xfrm>
            <a:off x="5507038" y="5359400"/>
            <a:ext cx="15113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Kolejki wyjściowe</a:t>
            </a:r>
          </a:p>
        </p:txBody>
      </p:sp>
      <p:sp>
        <p:nvSpPr>
          <p:cNvPr id="69691" name="Text Box 59"/>
          <p:cNvSpPr txBox="1">
            <a:spLocks noChangeArrowheads="1"/>
          </p:cNvSpPr>
          <p:nvPr/>
        </p:nvSpPr>
        <p:spPr bwMode="auto">
          <a:xfrm>
            <a:off x="3779838" y="5359400"/>
            <a:ext cx="13668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Procesor</a:t>
            </a:r>
          </a:p>
        </p:txBody>
      </p:sp>
      <p:sp>
        <p:nvSpPr>
          <p:cNvPr id="69692" name="Text Box 60"/>
          <p:cNvSpPr txBox="1">
            <a:spLocks noChangeArrowheads="1"/>
          </p:cNvSpPr>
          <p:nvPr/>
        </p:nvSpPr>
        <p:spPr bwMode="auto">
          <a:xfrm>
            <a:off x="6731000" y="2060575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Porty</a:t>
            </a:r>
          </a:p>
        </p:txBody>
      </p:sp>
      <p:sp>
        <p:nvSpPr>
          <p:cNvPr id="69693" name="Text Box 61"/>
          <p:cNvSpPr txBox="1">
            <a:spLocks noChangeArrowheads="1"/>
          </p:cNvSpPr>
          <p:nvPr/>
        </p:nvSpPr>
        <p:spPr bwMode="auto">
          <a:xfrm>
            <a:off x="1042988" y="2060575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Porty</a:t>
            </a:r>
          </a:p>
        </p:txBody>
      </p:sp>
      <p:sp>
        <p:nvSpPr>
          <p:cNvPr id="69694" name="Line 62"/>
          <p:cNvSpPr>
            <a:spLocks noChangeShapeType="1"/>
          </p:cNvSpPr>
          <p:nvPr/>
        </p:nvSpPr>
        <p:spPr bwMode="auto">
          <a:xfrm>
            <a:off x="468313" y="2781300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9695" name="Line 63"/>
          <p:cNvSpPr>
            <a:spLocks noChangeShapeType="1"/>
          </p:cNvSpPr>
          <p:nvPr/>
        </p:nvSpPr>
        <p:spPr bwMode="auto">
          <a:xfrm>
            <a:off x="468313" y="3933825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9696" name="Line 64"/>
          <p:cNvSpPr>
            <a:spLocks noChangeShapeType="1"/>
          </p:cNvSpPr>
          <p:nvPr/>
        </p:nvSpPr>
        <p:spPr bwMode="auto">
          <a:xfrm>
            <a:off x="468313" y="4868863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9697" name="Line 65"/>
          <p:cNvSpPr>
            <a:spLocks noChangeShapeType="1"/>
          </p:cNvSpPr>
          <p:nvPr/>
        </p:nvSpPr>
        <p:spPr bwMode="auto">
          <a:xfrm>
            <a:off x="7378700" y="2781300"/>
            <a:ext cx="107950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9698" name="Line 66"/>
          <p:cNvSpPr>
            <a:spLocks noChangeShapeType="1"/>
          </p:cNvSpPr>
          <p:nvPr/>
        </p:nvSpPr>
        <p:spPr bwMode="auto">
          <a:xfrm>
            <a:off x="7378700" y="3860800"/>
            <a:ext cx="10795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9699" name="Line 67"/>
          <p:cNvSpPr>
            <a:spLocks noChangeShapeType="1"/>
          </p:cNvSpPr>
          <p:nvPr/>
        </p:nvSpPr>
        <p:spPr bwMode="auto">
          <a:xfrm>
            <a:off x="7378700" y="4868863"/>
            <a:ext cx="10795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9700" name="Text Box 68"/>
          <p:cNvSpPr txBox="1">
            <a:spLocks noChangeArrowheads="1"/>
          </p:cNvSpPr>
          <p:nvPr/>
        </p:nvSpPr>
        <p:spPr bwMode="auto">
          <a:xfrm>
            <a:off x="107950" y="5229225"/>
            <a:ext cx="13668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Kanały wejściowe</a:t>
            </a:r>
          </a:p>
        </p:txBody>
      </p:sp>
      <p:sp>
        <p:nvSpPr>
          <p:cNvPr id="69701" name="Text Box 69"/>
          <p:cNvSpPr txBox="1">
            <a:spLocks noChangeArrowheads="1"/>
          </p:cNvSpPr>
          <p:nvPr/>
        </p:nvSpPr>
        <p:spPr bwMode="auto">
          <a:xfrm>
            <a:off x="7237413" y="5229225"/>
            <a:ext cx="13668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Kanały wyjściowe</a:t>
            </a:r>
          </a:p>
        </p:txBody>
      </p:sp>
      <p:sp>
        <p:nvSpPr>
          <p:cNvPr id="69702" name="Line 70"/>
          <p:cNvSpPr>
            <a:spLocks noChangeShapeType="1"/>
          </p:cNvSpPr>
          <p:nvPr/>
        </p:nvSpPr>
        <p:spPr bwMode="auto">
          <a:xfrm>
            <a:off x="3563938" y="2781300"/>
            <a:ext cx="503237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9703" name="Line 71"/>
          <p:cNvSpPr>
            <a:spLocks noChangeShapeType="1"/>
          </p:cNvSpPr>
          <p:nvPr/>
        </p:nvSpPr>
        <p:spPr bwMode="auto">
          <a:xfrm>
            <a:off x="4859338" y="4365625"/>
            <a:ext cx="503237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9704" name="Line 72"/>
          <p:cNvSpPr>
            <a:spLocks noChangeShapeType="1"/>
          </p:cNvSpPr>
          <p:nvPr/>
        </p:nvSpPr>
        <p:spPr bwMode="auto">
          <a:xfrm>
            <a:off x="4859338" y="3860800"/>
            <a:ext cx="5032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9705" name="Line 73"/>
          <p:cNvSpPr>
            <a:spLocks noChangeShapeType="1"/>
          </p:cNvSpPr>
          <p:nvPr/>
        </p:nvSpPr>
        <p:spPr bwMode="auto">
          <a:xfrm>
            <a:off x="3563938" y="3860800"/>
            <a:ext cx="5032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9706" name="Line 74"/>
          <p:cNvSpPr>
            <a:spLocks noChangeShapeType="1"/>
          </p:cNvSpPr>
          <p:nvPr/>
        </p:nvSpPr>
        <p:spPr bwMode="auto">
          <a:xfrm flipV="1">
            <a:off x="4859338" y="2781300"/>
            <a:ext cx="503237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9707" name="Line 75"/>
          <p:cNvSpPr>
            <a:spLocks noChangeShapeType="1"/>
          </p:cNvSpPr>
          <p:nvPr/>
        </p:nvSpPr>
        <p:spPr bwMode="auto">
          <a:xfrm flipV="1">
            <a:off x="3563938" y="4365625"/>
            <a:ext cx="503237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34925" y="2420938"/>
            <a:ext cx="360363" cy="719137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14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0.34653 4.44444E-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53 8.51852E-6 L 0.46458 0.15741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076 0.15741 L 0.70104 0.15764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04 0.15764 L 0.94114 0.1576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/>
      <p:bldP spid="69638" grpId="0" animBg="1"/>
      <p:bldP spid="69639" grpId="0" animBg="1"/>
      <p:bldP spid="69640" grpId="0" animBg="1"/>
      <p:bldP spid="69641" grpId="0" animBg="1"/>
      <p:bldP spid="69642" grpId="0" animBg="1"/>
      <p:bldP spid="69688" grpId="0" animBg="1"/>
      <p:bldP spid="69689" grpId="0"/>
      <p:bldP spid="69690" grpId="0"/>
      <p:bldP spid="69691" grpId="0"/>
      <p:bldP spid="69692" grpId="0"/>
      <p:bldP spid="69693" grpId="0"/>
      <p:bldP spid="69694" grpId="0" animBg="1"/>
      <p:bldP spid="69695" grpId="0" animBg="1"/>
      <p:bldP spid="69696" grpId="0" animBg="1"/>
      <p:bldP spid="69697" grpId="0" animBg="1"/>
      <p:bldP spid="69698" grpId="0" animBg="1"/>
      <p:bldP spid="69699" grpId="0" animBg="1"/>
      <p:bldP spid="69700" grpId="0"/>
      <p:bldP spid="69701" grpId="0"/>
      <p:bldP spid="69702" grpId="0" animBg="1"/>
      <p:bldP spid="69703" grpId="0" animBg="1"/>
      <p:bldP spid="69704" grpId="0" animBg="1"/>
      <p:bldP spid="69705" grpId="0" animBg="1"/>
      <p:bldP spid="69706" grpId="0" animBg="1"/>
      <p:bldP spid="69707" grpId="0" animBg="1"/>
      <p:bldP spid="69708" grpId="0" animBg="1"/>
      <p:bldP spid="69708" grpId="1" animBg="1"/>
      <p:bldP spid="69708" grpId="2" animBg="1"/>
      <p:bldP spid="69708" grpId="3" animBg="1"/>
      <p:bldP spid="69708" grpId="4" animBg="1"/>
      <p:bldP spid="69708" grpId="5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Przeciążenie w sieci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/>
              <a:t>Przeciążenie</a:t>
            </a:r>
            <a:r>
              <a:rPr lang="pl-PL" altLang="pl-PL" sz="2400"/>
              <a:t> ma miejsce wtedy, gdy w sieci znajdzie się zbyt duża liczba pakietów, powoduje to obniżenie wydajności ich przesłania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Przeciążenie może </a:t>
            </a:r>
            <a:r>
              <a:rPr lang="pl-PL" altLang="pl-PL" sz="2400" b="1"/>
              <a:t>wynikać z</a:t>
            </a:r>
            <a:r>
              <a:rPr lang="pl-PL" altLang="pl-PL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/>
              <a:t>Gwałtownego </a:t>
            </a:r>
            <a:r>
              <a:rPr lang="pl-PL" altLang="pl-PL" sz="2400" b="1"/>
              <a:t>zwiększenia liczby pakietów</a:t>
            </a:r>
            <a:r>
              <a:rPr lang="pl-PL" altLang="pl-PL" sz="2400"/>
              <a:t> wprowadzonych do sieci przez użytkowników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b="1"/>
              <a:t>Ograniczonej</a:t>
            </a:r>
            <a:r>
              <a:rPr lang="pl-PL" altLang="pl-PL" sz="2400"/>
              <a:t> wielkości </a:t>
            </a:r>
            <a:r>
              <a:rPr lang="pl-PL" altLang="pl-PL" sz="2400" b="1"/>
              <a:t>pamięci buforowych</a:t>
            </a:r>
            <a:r>
              <a:rPr lang="pl-PL" altLang="pl-PL" sz="2400"/>
              <a:t> w przełącznikach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/>
              <a:t>Stosowanej </a:t>
            </a:r>
            <a:r>
              <a:rPr lang="pl-PL" altLang="pl-PL" sz="2400" b="1"/>
              <a:t>reguły doboru tras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/>
              <a:t>Szybkości </a:t>
            </a:r>
            <a:r>
              <a:rPr lang="pl-PL" altLang="pl-PL" sz="2400" b="1"/>
              <a:t>przetwarzania pakietów</a:t>
            </a:r>
            <a:r>
              <a:rPr lang="pl-PL" altLang="pl-PL" sz="2400"/>
              <a:t> w przełącznikach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/>
              <a:t>Wykorzystywanego </a:t>
            </a:r>
            <a:r>
              <a:rPr lang="pl-PL" altLang="pl-PL" sz="2400" b="1"/>
              <a:t>protokołu komunikacyjnego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29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Przeciążenie w sieci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908175" y="2276475"/>
            <a:ext cx="5688013" cy="3816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547813" y="2636838"/>
            <a:ext cx="360362" cy="3603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547813" y="4724400"/>
            <a:ext cx="360362" cy="3603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547813" y="3644900"/>
            <a:ext cx="360362" cy="3603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7594600" y="2636838"/>
            <a:ext cx="360363" cy="36036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7594600" y="4724400"/>
            <a:ext cx="360363" cy="36036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594600" y="3716338"/>
            <a:ext cx="360363" cy="360362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2124075" y="2420938"/>
            <a:ext cx="1439863" cy="720725"/>
            <a:chOff x="1338" y="799"/>
            <a:chExt cx="907" cy="454"/>
          </a:xfrm>
        </p:grpSpPr>
        <p:sp>
          <p:nvSpPr>
            <p:cNvPr id="18506" name="Line 11"/>
            <p:cNvSpPr>
              <a:spLocks noChangeShapeType="1"/>
            </p:cNvSpPr>
            <p:nvPr/>
          </p:nvSpPr>
          <p:spPr bwMode="auto">
            <a:xfrm>
              <a:off x="1338" y="125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507" name="Line 12"/>
            <p:cNvSpPr>
              <a:spLocks noChangeShapeType="1"/>
            </p:cNvSpPr>
            <p:nvPr/>
          </p:nvSpPr>
          <p:spPr bwMode="auto">
            <a:xfrm>
              <a:off x="1338" y="799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508" name="Line 13"/>
            <p:cNvSpPr>
              <a:spLocks noChangeShapeType="1"/>
            </p:cNvSpPr>
            <p:nvPr/>
          </p:nvSpPr>
          <p:spPr bwMode="auto">
            <a:xfrm>
              <a:off x="2245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509" name="Line 14"/>
            <p:cNvSpPr>
              <a:spLocks noChangeShapeType="1"/>
            </p:cNvSpPr>
            <p:nvPr/>
          </p:nvSpPr>
          <p:spPr bwMode="auto">
            <a:xfrm>
              <a:off x="2018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510" name="Line 15"/>
            <p:cNvSpPr>
              <a:spLocks noChangeShapeType="1"/>
            </p:cNvSpPr>
            <p:nvPr/>
          </p:nvSpPr>
          <p:spPr bwMode="auto">
            <a:xfrm>
              <a:off x="1791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511" name="Line 16"/>
            <p:cNvSpPr>
              <a:spLocks noChangeShapeType="1"/>
            </p:cNvSpPr>
            <p:nvPr/>
          </p:nvSpPr>
          <p:spPr bwMode="auto">
            <a:xfrm>
              <a:off x="1565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</p:grpSp>
      <p:grpSp>
        <p:nvGrpSpPr>
          <p:cNvPr id="18443" name="Group 74"/>
          <p:cNvGrpSpPr>
            <a:grpSpLocks/>
          </p:cNvGrpSpPr>
          <p:nvPr/>
        </p:nvGrpSpPr>
        <p:grpSpPr bwMode="auto">
          <a:xfrm>
            <a:off x="5362575" y="2420938"/>
            <a:ext cx="1081088" cy="720725"/>
            <a:chOff x="3378" y="890"/>
            <a:chExt cx="681" cy="454"/>
          </a:xfrm>
        </p:grpSpPr>
        <p:sp>
          <p:nvSpPr>
            <p:cNvPr id="18501" name="Line 18"/>
            <p:cNvSpPr>
              <a:spLocks noChangeShapeType="1"/>
            </p:cNvSpPr>
            <p:nvPr/>
          </p:nvSpPr>
          <p:spPr bwMode="auto">
            <a:xfrm>
              <a:off x="3378" y="1344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502" name="Line 19"/>
            <p:cNvSpPr>
              <a:spLocks noChangeShapeType="1"/>
            </p:cNvSpPr>
            <p:nvPr/>
          </p:nvSpPr>
          <p:spPr bwMode="auto">
            <a:xfrm>
              <a:off x="3378" y="890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503" name="Line 21"/>
            <p:cNvSpPr>
              <a:spLocks noChangeShapeType="1"/>
            </p:cNvSpPr>
            <p:nvPr/>
          </p:nvSpPr>
          <p:spPr bwMode="auto">
            <a:xfrm>
              <a:off x="3831" y="890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504" name="Line 22"/>
            <p:cNvSpPr>
              <a:spLocks noChangeShapeType="1"/>
            </p:cNvSpPr>
            <p:nvPr/>
          </p:nvSpPr>
          <p:spPr bwMode="auto">
            <a:xfrm>
              <a:off x="3604" y="890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505" name="Line 23"/>
            <p:cNvSpPr>
              <a:spLocks noChangeShapeType="1"/>
            </p:cNvSpPr>
            <p:nvPr/>
          </p:nvSpPr>
          <p:spPr bwMode="auto">
            <a:xfrm>
              <a:off x="3378" y="890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</p:grpSp>
      <p:grpSp>
        <p:nvGrpSpPr>
          <p:cNvPr id="18444" name="Group 24"/>
          <p:cNvGrpSpPr>
            <a:grpSpLocks/>
          </p:cNvGrpSpPr>
          <p:nvPr/>
        </p:nvGrpSpPr>
        <p:grpSpPr bwMode="auto">
          <a:xfrm>
            <a:off x="2124075" y="3500438"/>
            <a:ext cx="1439863" cy="720725"/>
            <a:chOff x="1338" y="799"/>
            <a:chExt cx="907" cy="454"/>
          </a:xfrm>
        </p:grpSpPr>
        <p:sp>
          <p:nvSpPr>
            <p:cNvPr id="18495" name="Line 25"/>
            <p:cNvSpPr>
              <a:spLocks noChangeShapeType="1"/>
            </p:cNvSpPr>
            <p:nvPr/>
          </p:nvSpPr>
          <p:spPr bwMode="auto">
            <a:xfrm>
              <a:off x="1338" y="125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96" name="Line 26"/>
            <p:cNvSpPr>
              <a:spLocks noChangeShapeType="1"/>
            </p:cNvSpPr>
            <p:nvPr/>
          </p:nvSpPr>
          <p:spPr bwMode="auto">
            <a:xfrm>
              <a:off x="1338" y="799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97" name="Line 27"/>
            <p:cNvSpPr>
              <a:spLocks noChangeShapeType="1"/>
            </p:cNvSpPr>
            <p:nvPr/>
          </p:nvSpPr>
          <p:spPr bwMode="auto">
            <a:xfrm>
              <a:off x="2245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98" name="Line 28"/>
            <p:cNvSpPr>
              <a:spLocks noChangeShapeType="1"/>
            </p:cNvSpPr>
            <p:nvPr/>
          </p:nvSpPr>
          <p:spPr bwMode="auto">
            <a:xfrm>
              <a:off x="2018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99" name="Line 29"/>
            <p:cNvSpPr>
              <a:spLocks noChangeShapeType="1"/>
            </p:cNvSpPr>
            <p:nvPr/>
          </p:nvSpPr>
          <p:spPr bwMode="auto">
            <a:xfrm>
              <a:off x="1791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500" name="Line 30"/>
            <p:cNvSpPr>
              <a:spLocks noChangeShapeType="1"/>
            </p:cNvSpPr>
            <p:nvPr/>
          </p:nvSpPr>
          <p:spPr bwMode="auto">
            <a:xfrm>
              <a:off x="1565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</p:grpSp>
      <p:grpSp>
        <p:nvGrpSpPr>
          <p:cNvPr id="18445" name="Group 31"/>
          <p:cNvGrpSpPr>
            <a:grpSpLocks/>
          </p:cNvGrpSpPr>
          <p:nvPr/>
        </p:nvGrpSpPr>
        <p:grpSpPr bwMode="auto">
          <a:xfrm>
            <a:off x="2124075" y="4508500"/>
            <a:ext cx="1439863" cy="720725"/>
            <a:chOff x="1338" y="799"/>
            <a:chExt cx="907" cy="454"/>
          </a:xfrm>
        </p:grpSpPr>
        <p:sp>
          <p:nvSpPr>
            <p:cNvPr id="18489" name="Line 32"/>
            <p:cNvSpPr>
              <a:spLocks noChangeShapeType="1"/>
            </p:cNvSpPr>
            <p:nvPr/>
          </p:nvSpPr>
          <p:spPr bwMode="auto">
            <a:xfrm>
              <a:off x="1338" y="125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90" name="Line 33"/>
            <p:cNvSpPr>
              <a:spLocks noChangeShapeType="1"/>
            </p:cNvSpPr>
            <p:nvPr/>
          </p:nvSpPr>
          <p:spPr bwMode="auto">
            <a:xfrm>
              <a:off x="1338" y="799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91" name="Line 34"/>
            <p:cNvSpPr>
              <a:spLocks noChangeShapeType="1"/>
            </p:cNvSpPr>
            <p:nvPr/>
          </p:nvSpPr>
          <p:spPr bwMode="auto">
            <a:xfrm>
              <a:off x="2245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92" name="Line 35"/>
            <p:cNvSpPr>
              <a:spLocks noChangeShapeType="1"/>
            </p:cNvSpPr>
            <p:nvPr/>
          </p:nvSpPr>
          <p:spPr bwMode="auto">
            <a:xfrm>
              <a:off x="2018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93" name="Line 36"/>
            <p:cNvSpPr>
              <a:spLocks noChangeShapeType="1"/>
            </p:cNvSpPr>
            <p:nvPr/>
          </p:nvSpPr>
          <p:spPr bwMode="auto">
            <a:xfrm>
              <a:off x="1791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94" name="Line 37"/>
            <p:cNvSpPr>
              <a:spLocks noChangeShapeType="1"/>
            </p:cNvSpPr>
            <p:nvPr/>
          </p:nvSpPr>
          <p:spPr bwMode="auto">
            <a:xfrm>
              <a:off x="1565" y="79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</p:grpSp>
      <p:sp>
        <p:nvSpPr>
          <p:cNvPr id="18446" name="Rectangle 52"/>
          <p:cNvSpPr>
            <a:spLocks noChangeArrowheads="1"/>
          </p:cNvSpPr>
          <p:nvPr/>
        </p:nvSpPr>
        <p:spPr bwMode="auto">
          <a:xfrm>
            <a:off x="4068763" y="3284538"/>
            <a:ext cx="790575" cy="10795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18447" name="Text Box 53"/>
          <p:cNvSpPr txBox="1">
            <a:spLocks noChangeArrowheads="1"/>
          </p:cNvSpPr>
          <p:nvPr/>
        </p:nvSpPr>
        <p:spPr bwMode="auto">
          <a:xfrm>
            <a:off x="2051050" y="5359400"/>
            <a:ext cx="13668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Kolejki wejściowe</a:t>
            </a:r>
          </a:p>
        </p:txBody>
      </p:sp>
      <p:sp>
        <p:nvSpPr>
          <p:cNvPr id="18448" name="Text Box 54"/>
          <p:cNvSpPr txBox="1">
            <a:spLocks noChangeArrowheads="1"/>
          </p:cNvSpPr>
          <p:nvPr/>
        </p:nvSpPr>
        <p:spPr bwMode="auto">
          <a:xfrm>
            <a:off x="5507038" y="5359400"/>
            <a:ext cx="15113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Kolejki wyjściowe</a:t>
            </a:r>
          </a:p>
        </p:txBody>
      </p:sp>
      <p:sp>
        <p:nvSpPr>
          <p:cNvPr id="18449" name="Text Box 55"/>
          <p:cNvSpPr txBox="1">
            <a:spLocks noChangeArrowheads="1"/>
          </p:cNvSpPr>
          <p:nvPr/>
        </p:nvSpPr>
        <p:spPr bwMode="auto">
          <a:xfrm>
            <a:off x="3779838" y="5359400"/>
            <a:ext cx="13668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Procesor</a:t>
            </a:r>
          </a:p>
        </p:txBody>
      </p:sp>
      <p:sp>
        <p:nvSpPr>
          <p:cNvPr id="18450" name="Text Box 56"/>
          <p:cNvSpPr txBox="1">
            <a:spLocks noChangeArrowheads="1"/>
          </p:cNvSpPr>
          <p:nvPr/>
        </p:nvSpPr>
        <p:spPr bwMode="auto">
          <a:xfrm>
            <a:off x="7307263" y="2060575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Porty</a:t>
            </a:r>
          </a:p>
        </p:txBody>
      </p:sp>
      <p:sp>
        <p:nvSpPr>
          <p:cNvPr id="18451" name="Text Box 57"/>
          <p:cNvSpPr txBox="1">
            <a:spLocks noChangeArrowheads="1"/>
          </p:cNvSpPr>
          <p:nvPr/>
        </p:nvSpPr>
        <p:spPr bwMode="auto">
          <a:xfrm>
            <a:off x="1042988" y="2060575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Porty</a:t>
            </a:r>
          </a:p>
        </p:txBody>
      </p:sp>
      <p:sp>
        <p:nvSpPr>
          <p:cNvPr id="18452" name="Line 58"/>
          <p:cNvSpPr>
            <a:spLocks noChangeShapeType="1"/>
          </p:cNvSpPr>
          <p:nvPr/>
        </p:nvSpPr>
        <p:spPr bwMode="auto">
          <a:xfrm>
            <a:off x="468313" y="2781300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8453" name="Line 59"/>
          <p:cNvSpPr>
            <a:spLocks noChangeShapeType="1"/>
          </p:cNvSpPr>
          <p:nvPr/>
        </p:nvSpPr>
        <p:spPr bwMode="auto">
          <a:xfrm>
            <a:off x="468313" y="3860800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8454" name="Line 60"/>
          <p:cNvSpPr>
            <a:spLocks noChangeShapeType="1"/>
          </p:cNvSpPr>
          <p:nvPr/>
        </p:nvSpPr>
        <p:spPr bwMode="auto">
          <a:xfrm>
            <a:off x="468313" y="4868863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8455" name="Line 61"/>
          <p:cNvSpPr>
            <a:spLocks noChangeShapeType="1"/>
          </p:cNvSpPr>
          <p:nvPr/>
        </p:nvSpPr>
        <p:spPr bwMode="auto">
          <a:xfrm>
            <a:off x="7954963" y="2781300"/>
            <a:ext cx="107950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8456" name="Line 62"/>
          <p:cNvSpPr>
            <a:spLocks noChangeShapeType="1"/>
          </p:cNvSpPr>
          <p:nvPr/>
        </p:nvSpPr>
        <p:spPr bwMode="auto">
          <a:xfrm>
            <a:off x="7954963" y="3860800"/>
            <a:ext cx="10795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8457" name="Line 63"/>
          <p:cNvSpPr>
            <a:spLocks noChangeShapeType="1"/>
          </p:cNvSpPr>
          <p:nvPr/>
        </p:nvSpPr>
        <p:spPr bwMode="auto">
          <a:xfrm>
            <a:off x="7954963" y="4868863"/>
            <a:ext cx="10795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8458" name="Text Box 64"/>
          <p:cNvSpPr txBox="1">
            <a:spLocks noChangeArrowheads="1"/>
          </p:cNvSpPr>
          <p:nvPr/>
        </p:nvSpPr>
        <p:spPr bwMode="auto">
          <a:xfrm>
            <a:off x="107950" y="5229225"/>
            <a:ext cx="13668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Kanały wejściowe</a:t>
            </a:r>
          </a:p>
        </p:txBody>
      </p:sp>
      <p:sp>
        <p:nvSpPr>
          <p:cNvPr id="18459" name="Text Box 65"/>
          <p:cNvSpPr txBox="1">
            <a:spLocks noChangeArrowheads="1"/>
          </p:cNvSpPr>
          <p:nvPr/>
        </p:nvSpPr>
        <p:spPr bwMode="auto">
          <a:xfrm>
            <a:off x="7813675" y="5229225"/>
            <a:ext cx="13668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b="1">
                <a:latin typeface="+mn-lt"/>
              </a:rPr>
              <a:t>Kanały wyjściowe</a:t>
            </a:r>
          </a:p>
        </p:txBody>
      </p:sp>
      <p:sp>
        <p:nvSpPr>
          <p:cNvPr id="18460" name="Line 66"/>
          <p:cNvSpPr>
            <a:spLocks noChangeShapeType="1"/>
          </p:cNvSpPr>
          <p:nvPr/>
        </p:nvSpPr>
        <p:spPr bwMode="auto">
          <a:xfrm>
            <a:off x="3563938" y="2781300"/>
            <a:ext cx="503237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8461" name="Line 67"/>
          <p:cNvSpPr>
            <a:spLocks noChangeShapeType="1"/>
          </p:cNvSpPr>
          <p:nvPr/>
        </p:nvSpPr>
        <p:spPr bwMode="auto">
          <a:xfrm>
            <a:off x="4859338" y="4365625"/>
            <a:ext cx="503237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8462" name="Line 68"/>
          <p:cNvSpPr>
            <a:spLocks noChangeShapeType="1"/>
          </p:cNvSpPr>
          <p:nvPr/>
        </p:nvSpPr>
        <p:spPr bwMode="auto">
          <a:xfrm>
            <a:off x="4859338" y="3860800"/>
            <a:ext cx="5032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8463" name="Line 69"/>
          <p:cNvSpPr>
            <a:spLocks noChangeShapeType="1"/>
          </p:cNvSpPr>
          <p:nvPr/>
        </p:nvSpPr>
        <p:spPr bwMode="auto">
          <a:xfrm>
            <a:off x="3563938" y="3860800"/>
            <a:ext cx="5032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8464" name="Line 70"/>
          <p:cNvSpPr>
            <a:spLocks noChangeShapeType="1"/>
          </p:cNvSpPr>
          <p:nvPr/>
        </p:nvSpPr>
        <p:spPr bwMode="auto">
          <a:xfrm flipV="1">
            <a:off x="4859338" y="2781300"/>
            <a:ext cx="503237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8465" name="Line 71"/>
          <p:cNvSpPr>
            <a:spLocks noChangeShapeType="1"/>
          </p:cNvSpPr>
          <p:nvPr/>
        </p:nvSpPr>
        <p:spPr bwMode="auto">
          <a:xfrm flipV="1">
            <a:off x="3563938" y="4365625"/>
            <a:ext cx="503237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70729" name="Rectangle 73"/>
          <p:cNvSpPr>
            <a:spLocks noChangeArrowheads="1"/>
          </p:cNvSpPr>
          <p:nvPr/>
        </p:nvSpPr>
        <p:spPr bwMode="auto">
          <a:xfrm>
            <a:off x="34925" y="3502025"/>
            <a:ext cx="360363" cy="719138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grpSp>
        <p:nvGrpSpPr>
          <p:cNvPr id="18467" name="Group 75"/>
          <p:cNvGrpSpPr>
            <a:grpSpLocks/>
          </p:cNvGrpSpPr>
          <p:nvPr/>
        </p:nvGrpSpPr>
        <p:grpSpPr bwMode="auto">
          <a:xfrm>
            <a:off x="5364163" y="4508500"/>
            <a:ext cx="1081087" cy="720725"/>
            <a:chOff x="3378" y="890"/>
            <a:chExt cx="681" cy="454"/>
          </a:xfrm>
        </p:grpSpPr>
        <p:sp>
          <p:nvSpPr>
            <p:cNvPr id="18484" name="Line 76"/>
            <p:cNvSpPr>
              <a:spLocks noChangeShapeType="1"/>
            </p:cNvSpPr>
            <p:nvPr/>
          </p:nvSpPr>
          <p:spPr bwMode="auto">
            <a:xfrm>
              <a:off x="3378" y="1344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85" name="Line 77"/>
            <p:cNvSpPr>
              <a:spLocks noChangeShapeType="1"/>
            </p:cNvSpPr>
            <p:nvPr/>
          </p:nvSpPr>
          <p:spPr bwMode="auto">
            <a:xfrm>
              <a:off x="3378" y="890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86" name="Line 78"/>
            <p:cNvSpPr>
              <a:spLocks noChangeShapeType="1"/>
            </p:cNvSpPr>
            <p:nvPr/>
          </p:nvSpPr>
          <p:spPr bwMode="auto">
            <a:xfrm>
              <a:off x="3831" y="890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87" name="Line 79"/>
            <p:cNvSpPr>
              <a:spLocks noChangeShapeType="1"/>
            </p:cNvSpPr>
            <p:nvPr/>
          </p:nvSpPr>
          <p:spPr bwMode="auto">
            <a:xfrm>
              <a:off x="3604" y="890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88" name="Line 80"/>
            <p:cNvSpPr>
              <a:spLocks noChangeShapeType="1"/>
            </p:cNvSpPr>
            <p:nvPr/>
          </p:nvSpPr>
          <p:spPr bwMode="auto">
            <a:xfrm>
              <a:off x="3378" y="890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</p:grpSp>
      <p:sp>
        <p:nvSpPr>
          <p:cNvPr id="70747" name="Rectangle 91"/>
          <p:cNvSpPr>
            <a:spLocks noChangeArrowheads="1"/>
          </p:cNvSpPr>
          <p:nvPr/>
        </p:nvSpPr>
        <p:spPr bwMode="auto">
          <a:xfrm>
            <a:off x="6804025" y="3502025"/>
            <a:ext cx="360363" cy="719138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70728" name="Rectangle 72"/>
          <p:cNvSpPr>
            <a:spLocks noChangeArrowheads="1"/>
          </p:cNvSpPr>
          <p:nvPr/>
        </p:nvSpPr>
        <p:spPr bwMode="auto">
          <a:xfrm>
            <a:off x="7164388" y="3500438"/>
            <a:ext cx="360362" cy="719137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70749" name="Rectangle 93"/>
          <p:cNvSpPr>
            <a:spLocks noChangeArrowheads="1"/>
          </p:cNvSpPr>
          <p:nvPr/>
        </p:nvSpPr>
        <p:spPr bwMode="auto">
          <a:xfrm>
            <a:off x="6443663" y="3500438"/>
            <a:ext cx="360362" cy="719137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70750" name="Rectangle 94"/>
          <p:cNvSpPr>
            <a:spLocks noChangeArrowheads="1"/>
          </p:cNvSpPr>
          <p:nvPr/>
        </p:nvSpPr>
        <p:spPr bwMode="auto">
          <a:xfrm>
            <a:off x="6083300" y="3500438"/>
            <a:ext cx="360363" cy="719137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70751" name="Rectangle 95"/>
          <p:cNvSpPr>
            <a:spLocks noChangeArrowheads="1"/>
          </p:cNvSpPr>
          <p:nvPr/>
        </p:nvSpPr>
        <p:spPr bwMode="auto">
          <a:xfrm>
            <a:off x="5724525" y="3500438"/>
            <a:ext cx="360363" cy="719137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70752" name="Rectangle 96"/>
          <p:cNvSpPr>
            <a:spLocks noChangeArrowheads="1"/>
          </p:cNvSpPr>
          <p:nvPr/>
        </p:nvSpPr>
        <p:spPr bwMode="auto">
          <a:xfrm>
            <a:off x="5364163" y="3500438"/>
            <a:ext cx="360362" cy="719137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grpSp>
        <p:nvGrpSpPr>
          <p:cNvPr id="18474" name="Group 90"/>
          <p:cNvGrpSpPr>
            <a:grpSpLocks/>
          </p:cNvGrpSpPr>
          <p:nvPr/>
        </p:nvGrpSpPr>
        <p:grpSpPr bwMode="auto">
          <a:xfrm>
            <a:off x="5364163" y="3500438"/>
            <a:ext cx="2160587" cy="720725"/>
            <a:chOff x="3379" y="754"/>
            <a:chExt cx="1361" cy="454"/>
          </a:xfrm>
        </p:grpSpPr>
        <p:sp>
          <p:nvSpPr>
            <p:cNvPr id="18476" name="Line 82"/>
            <p:cNvSpPr>
              <a:spLocks noChangeShapeType="1"/>
            </p:cNvSpPr>
            <p:nvPr/>
          </p:nvSpPr>
          <p:spPr bwMode="auto">
            <a:xfrm flipV="1">
              <a:off x="3379" y="1207"/>
              <a:ext cx="13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77" name="Line 83"/>
            <p:cNvSpPr>
              <a:spLocks noChangeShapeType="1"/>
            </p:cNvSpPr>
            <p:nvPr/>
          </p:nvSpPr>
          <p:spPr bwMode="auto">
            <a:xfrm>
              <a:off x="3379" y="754"/>
              <a:ext cx="13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78" name="Line 84"/>
            <p:cNvSpPr>
              <a:spLocks noChangeShapeType="1"/>
            </p:cNvSpPr>
            <p:nvPr/>
          </p:nvSpPr>
          <p:spPr bwMode="auto">
            <a:xfrm>
              <a:off x="4059" y="754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79" name="Line 85"/>
            <p:cNvSpPr>
              <a:spLocks noChangeShapeType="1"/>
            </p:cNvSpPr>
            <p:nvPr/>
          </p:nvSpPr>
          <p:spPr bwMode="auto">
            <a:xfrm>
              <a:off x="3832" y="754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80" name="Line 86"/>
            <p:cNvSpPr>
              <a:spLocks noChangeShapeType="1"/>
            </p:cNvSpPr>
            <p:nvPr/>
          </p:nvSpPr>
          <p:spPr bwMode="auto">
            <a:xfrm>
              <a:off x="3605" y="754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81" name="Line 87"/>
            <p:cNvSpPr>
              <a:spLocks noChangeShapeType="1"/>
            </p:cNvSpPr>
            <p:nvPr/>
          </p:nvSpPr>
          <p:spPr bwMode="auto">
            <a:xfrm>
              <a:off x="3379" y="754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82" name="Line 88"/>
            <p:cNvSpPr>
              <a:spLocks noChangeShapeType="1"/>
            </p:cNvSpPr>
            <p:nvPr/>
          </p:nvSpPr>
          <p:spPr bwMode="auto">
            <a:xfrm>
              <a:off x="4286" y="754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  <p:sp>
          <p:nvSpPr>
            <p:cNvPr id="18483" name="Line 89"/>
            <p:cNvSpPr>
              <a:spLocks noChangeShapeType="1"/>
            </p:cNvSpPr>
            <p:nvPr/>
          </p:nvSpPr>
          <p:spPr bwMode="auto">
            <a:xfrm>
              <a:off x="4513" y="754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000"/>
            </a:p>
          </p:txBody>
        </p:sp>
      </p:grpSp>
      <p:sp>
        <p:nvSpPr>
          <p:cNvPr id="70753" name="Rectangle 97"/>
          <p:cNvSpPr>
            <a:spLocks noChangeArrowheads="1"/>
          </p:cNvSpPr>
          <p:nvPr/>
        </p:nvSpPr>
        <p:spPr bwMode="auto">
          <a:xfrm>
            <a:off x="34925" y="2420938"/>
            <a:ext cx="360363" cy="719137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91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0023 L 0.58281 -0.00023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4.07407E-6 L 0.3467 0.00024 " pathEditMode="relative" rAng="0" ptsTypes="AA">
                                      <p:cBhvr>
                                        <p:cTn id="36" dur="1800" fill="hold"/>
                                        <p:tgtEl>
                                          <p:spTgt spid="70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7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3467 0.00024 L 0.46475 0.15764 " pathEditMode="relative" ptsTypes="AA">
                                      <p:cBhvr>
                                        <p:cTn id="38" dur="1000" fill="hold"/>
                                        <p:tgtEl>
                                          <p:spTgt spid="70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5.55556E-7 -2.96296E-6 L 0.03941 -2.96296E-6 " pathEditMode="relative" ptsTypes="AA">
                                      <p:cBhvr>
                                        <p:cTn id="40" dur="500" fill="hold"/>
                                        <p:tgtEl>
                                          <p:spTgt spid="707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5.55556E-7 -1.48148E-6 L 0.17327 -1.48148E-6 " pathEditMode="relative" ptsTypes="AA">
                                      <p:cBhvr>
                                        <p:cTn id="42" dur="2000" fill="hold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5.55556E-7 -2.96296E-6 L 0.03941 -2.96296E-6 " pathEditMode="relative" ptsTypes="AA">
                                      <p:cBhvr>
                                        <p:cTn id="44" dur="500" fill="hold"/>
                                        <p:tgtEl>
                                          <p:spTgt spid="70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5.55556E-7 -2.96296E-6 L 0.03941 -2.96296E-6 " pathEditMode="relative" ptsTypes="AA">
                                      <p:cBhvr>
                                        <p:cTn id="46" dur="500" fill="hold"/>
                                        <p:tgtEl>
                                          <p:spTgt spid="70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5.55556E-7 -2.96296E-6 L 0.03941 -2.96296E-6 " pathEditMode="relative" ptsTypes="AA">
                                      <p:cBhvr>
                                        <p:cTn id="48" dur="500" fill="hold"/>
                                        <p:tgtEl>
                                          <p:spTgt spid="70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5.55556E-7 -2.96296E-6 L 0.03941 -2.96296E-6 " pathEditMode="relative" ptsTypes="AA">
                                      <p:cBhvr>
                                        <p:cTn id="50" dur="500" fill="hold"/>
                                        <p:tgtEl>
                                          <p:spTgt spid="70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0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29" grpId="0" animBg="1"/>
      <p:bldP spid="70729" grpId="1" animBg="1"/>
      <p:bldP spid="70747" grpId="0" animBg="1"/>
      <p:bldP spid="70747" grpId="1" animBg="1"/>
      <p:bldP spid="70728" grpId="0" animBg="1"/>
      <p:bldP spid="70728" grpId="1" animBg="1"/>
      <p:bldP spid="70728" grpId="2" animBg="1"/>
      <p:bldP spid="70749" grpId="0" animBg="1"/>
      <p:bldP spid="70749" grpId="1" animBg="1"/>
      <p:bldP spid="70750" grpId="0" animBg="1"/>
      <p:bldP spid="70750" grpId="1" animBg="1"/>
      <p:bldP spid="70751" grpId="0" animBg="1"/>
      <p:bldP spid="70751" grpId="1" animBg="1"/>
      <p:bldP spid="70752" grpId="0" animBg="1"/>
      <p:bldP spid="70752" grpId="1" animBg="1"/>
      <p:bldP spid="70753" grpId="0" animBg="1"/>
      <p:bldP spid="70753" grpId="1" animBg="1"/>
      <p:bldP spid="70753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8" name="Line 14"/>
          <p:cNvSpPr>
            <a:spLocks noChangeShapeType="1"/>
          </p:cNvSpPr>
          <p:nvPr/>
        </p:nvSpPr>
        <p:spPr bwMode="auto">
          <a:xfrm flipH="1">
            <a:off x="1763713" y="3068638"/>
            <a:ext cx="6121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Przeciążenie w sieci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 flipV="1">
            <a:off x="1757363" y="1479550"/>
            <a:ext cx="1587" cy="4678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rot="5400000" flipV="1">
            <a:off x="4961732" y="2953544"/>
            <a:ext cx="0" cy="6408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 flipV="1">
            <a:off x="1758950" y="3060700"/>
            <a:ext cx="3095625" cy="30972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V="1">
            <a:off x="4856163" y="3060700"/>
            <a:ext cx="30226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V="1">
            <a:off x="1758950" y="3421063"/>
            <a:ext cx="2736850" cy="27368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72715" name="Freeform 11"/>
          <p:cNvSpPr>
            <a:spLocks/>
          </p:cNvSpPr>
          <p:nvPr/>
        </p:nvSpPr>
        <p:spPr bwMode="auto">
          <a:xfrm>
            <a:off x="4494213" y="3289300"/>
            <a:ext cx="1657350" cy="1427163"/>
          </a:xfrm>
          <a:custGeom>
            <a:avLst/>
            <a:gdLst>
              <a:gd name="T0" fmla="*/ 0 w 1044"/>
              <a:gd name="T1" fmla="*/ 209173836 h 899"/>
              <a:gd name="T2" fmla="*/ 1030744700 w 1044"/>
              <a:gd name="T3" fmla="*/ 95765971 h 899"/>
              <a:gd name="T4" fmla="*/ 2147483647 w 1044"/>
              <a:gd name="T5" fmla="*/ 781248711 h 899"/>
              <a:gd name="T6" fmla="*/ 2147483647 w 1044"/>
              <a:gd name="T7" fmla="*/ 2147483647 h 8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4" h="899">
                <a:moveTo>
                  <a:pt x="0" y="83"/>
                </a:moveTo>
                <a:cubicBezTo>
                  <a:pt x="132" y="41"/>
                  <a:pt x="265" y="0"/>
                  <a:pt x="409" y="38"/>
                </a:cubicBezTo>
                <a:cubicBezTo>
                  <a:pt x="553" y="76"/>
                  <a:pt x="756" y="167"/>
                  <a:pt x="862" y="310"/>
                </a:cubicBezTo>
                <a:cubicBezTo>
                  <a:pt x="968" y="453"/>
                  <a:pt x="1006" y="676"/>
                  <a:pt x="1044" y="899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6101449" y="6165850"/>
            <a:ext cx="25028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b="1">
                <a:latin typeface="+mn-lt"/>
              </a:rPr>
              <a:t>Liczba pakietów </a:t>
            </a:r>
          </a:p>
          <a:p>
            <a:pPr algn="r" eaLnBrk="1" hangingPunct="1"/>
            <a:r>
              <a:rPr lang="pl-PL" altLang="pl-PL" b="1">
                <a:latin typeface="+mn-lt"/>
              </a:rPr>
              <a:t>wprowadzanych do sieci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100013" y="1479550"/>
            <a:ext cx="17593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>
                <a:latin typeface="+mn-lt"/>
              </a:rPr>
              <a:t>Liczba pakietów </a:t>
            </a:r>
          </a:p>
          <a:p>
            <a:pPr eaLnBrk="1" hangingPunct="1"/>
            <a:r>
              <a:rPr lang="pl-PL" altLang="pl-PL" b="1">
                <a:latin typeface="+mn-lt"/>
              </a:rPr>
              <a:t>dostarczanych </a:t>
            </a:r>
          </a:p>
          <a:p>
            <a:pPr eaLnBrk="1" hangingPunct="1"/>
            <a:r>
              <a:rPr lang="pl-PL" altLang="pl-PL" b="1">
                <a:latin typeface="+mn-lt"/>
              </a:rPr>
              <a:t>do węzłów </a:t>
            </a:r>
          </a:p>
          <a:p>
            <a:pPr eaLnBrk="1" hangingPunct="1"/>
            <a:r>
              <a:rPr lang="pl-PL" altLang="pl-PL" b="1">
                <a:latin typeface="+mn-lt"/>
              </a:rPr>
              <a:t>docelowych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1908175" y="2708275"/>
            <a:ext cx="20775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>
                <a:latin typeface="+mn-lt"/>
              </a:rPr>
              <a:t>Przepustowość sieci</a:t>
            </a: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V="1">
            <a:off x="1763713" y="3429000"/>
            <a:ext cx="2736850" cy="2736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72721" name="Freeform 17"/>
          <p:cNvSpPr>
            <a:spLocks/>
          </p:cNvSpPr>
          <p:nvPr/>
        </p:nvSpPr>
        <p:spPr bwMode="auto">
          <a:xfrm>
            <a:off x="4500563" y="3141663"/>
            <a:ext cx="576262" cy="287337"/>
          </a:xfrm>
          <a:custGeom>
            <a:avLst/>
            <a:gdLst>
              <a:gd name="T0" fmla="*/ 0 w 363"/>
              <a:gd name="T1" fmla="*/ 456146694 h 181"/>
              <a:gd name="T2" fmla="*/ 342740953 w 363"/>
              <a:gd name="T3" fmla="*/ 113406040 h 181"/>
              <a:gd name="T4" fmla="*/ 914815131 w 363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181">
                <a:moveTo>
                  <a:pt x="0" y="181"/>
                </a:moveTo>
                <a:cubicBezTo>
                  <a:pt x="38" y="128"/>
                  <a:pt x="76" y="75"/>
                  <a:pt x="136" y="45"/>
                </a:cubicBezTo>
                <a:cubicBezTo>
                  <a:pt x="196" y="15"/>
                  <a:pt x="279" y="7"/>
                  <a:pt x="363" y="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 flipV="1">
            <a:off x="5072063" y="3141663"/>
            <a:ext cx="2813050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5502275" y="2708275"/>
            <a:ext cx="21857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>
                <a:solidFill>
                  <a:srgbClr val="008000"/>
                </a:solidFill>
                <a:latin typeface="+mn-lt"/>
              </a:rPr>
              <a:t>Zależność optymalna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4067175" y="4221163"/>
            <a:ext cx="24992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>
                <a:solidFill>
                  <a:srgbClr val="FF3300"/>
                </a:solidFill>
                <a:latin typeface="+mn-lt"/>
              </a:rPr>
              <a:t>Przeciążenie </a:t>
            </a:r>
          </a:p>
          <a:p>
            <a:pPr eaLnBrk="1" hangingPunct="1"/>
            <a:r>
              <a:rPr lang="pl-PL" altLang="pl-PL" b="1">
                <a:solidFill>
                  <a:srgbClr val="FF3300"/>
                </a:solidFill>
                <a:latin typeface="+mn-lt"/>
              </a:rPr>
              <a:t>(bez zastosowania </a:t>
            </a:r>
          </a:p>
          <a:p>
            <a:pPr eaLnBrk="1" hangingPunct="1"/>
            <a:r>
              <a:rPr lang="pl-PL" altLang="pl-PL" b="1">
                <a:solidFill>
                  <a:srgbClr val="FF3300"/>
                </a:solidFill>
                <a:latin typeface="+mn-lt"/>
              </a:rPr>
              <a:t>metod przeciwdziałania </a:t>
            </a:r>
          </a:p>
          <a:p>
            <a:pPr eaLnBrk="1" hangingPunct="1"/>
            <a:r>
              <a:rPr lang="pl-PL" altLang="pl-PL" b="1">
                <a:solidFill>
                  <a:srgbClr val="FF3300"/>
                </a:solidFill>
                <a:latin typeface="+mn-lt"/>
              </a:rPr>
              <a:t>przeciążeniu)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6326188" y="3141663"/>
            <a:ext cx="24992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>
                <a:solidFill>
                  <a:schemeClr val="accent2"/>
                </a:solidFill>
                <a:latin typeface="+mn-lt"/>
              </a:rPr>
              <a:t>Zastosowanie</a:t>
            </a:r>
          </a:p>
          <a:p>
            <a:pPr eaLnBrk="1" hangingPunct="1"/>
            <a:r>
              <a:rPr lang="pl-PL" altLang="pl-PL" b="1">
                <a:solidFill>
                  <a:schemeClr val="accent2"/>
                </a:solidFill>
                <a:latin typeface="+mn-lt"/>
              </a:rPr>
              <a:t>metod przeciwdziałania </a:t>
            </a:r>
          </a:p>
          <a:p>
            <a:pPr eaLnBrk="1" hangingPunct="1"/>
            <a:r>
              <a:rPr lang="pl-PL" altLang="pl-PL" b="1">
                <a:solidFill>
                  <a:schemeClr val="accent2"/>
                </a:solidFill>
                <a:latin typeface="+mn-lt"/>
              </a:rPr>
              <a:t>przeciążeniu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8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8" grpId="0" animBg="1"/>
      <p:bldP spid="72710" grpId="0" animBg="1"/>
      <p:bldP spid="72711" grpId="0" animBg="1"/>
      <p:bldP spid="72712" grpId="0" animBg="1"/>
      <p:bldP spid="72715" grpId="0" animBg="1"/>
      <p:bldP spid="72716" grpId="0"/>
      <p:bldP spid="72717" grpId="0"/>
      <p:bldP spid="72719" grpId="0"/>
      <p:bldP spid="72720" grpId="0" animBg="1"/>
      <p:bldP spid="72721" grpId="0" animBg="1"/>
      <p:bldP spid="72722" grpId="0" animBg="1"/>
      <p:bldP spid="72723" grpId="0"/>
      <p:bldP spid="72724" grpId="0"/>
      <p:bldP spid="727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Struktura sieci rozległych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Węzeł sieci rozległej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Reguły doboru trasy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MPLS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protokoły sieci WAN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Sieci optyczne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16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2400" dirty="0"/>
              <a:t>Wprowadzenie</a:t>
            </a:r>
          </a:p>
          <a:p>
            <a:pPr eaLnBrk="1" hangingPunct="1"/>
            <a:r>
              <a:rPr lang="pl-PL" altLang="pl-PL" sz="2400" dirty="0"/>
              <a:t>Struktura sieci rozległych</a:t>
            </a:r>
          </a:p>
          <a:p>
            <a:pPr eaLnBrk="1" hangingPunct="1"/>
            <a:r>
              <a:rPr lang="pl-PL" altLang="pl-PL" sz="2400" dirty="0"/>
              <a:t>Węzeł sieci rozległej</a:t>
            </a:r>
          </a:p>
          <a:p>
            <a:pPr eaLnBrk="1" hangingPunct="1"/>
            <a:r>
              <a:rPr lang="pl-PL" altLang="pl-PL" sz="2400" dirty="0"/>
              <a:t>Reguły doboru trasy</a:t>
            </a:r>
          </a:p>
          <a:p>
            <a:r>
              <a:rPr lang="pl-PL" altLang="pl-PL" sz="2400" dirty="0"/>
              <a:t>Protokół MPLS</a:t>
            </a:r>
          </a:p>
          <a:p>
            <a:pPr eaLnBrk="1" hangingPunct="1"/>
            <a:r>
              <a:rPr lang="pl-PL" altLang="pl-PL" sz="2400" dirty="0"/>
              <a:t>Inne protokoły sieci WAN</a:t>
            </a:r>
          </a:p>
          <a:p>
            <a:pPr eaLnBrk="1" hangingPunct="1"/>
            <a:r>
              <a:rPr lang="pl-PL" altLang="pl-PL" sz="2400" dirty="0"/>
              <a:t>Sieci optyczne</a:t>
            </a:r>
          </a:p>
          <a:p>
            <a:pPr eaLnBrk="1" hangingPunct="1"/>
            <a:r>
              <a:rPr lang="pl-PL" altLang="pl-PL" sz="2400" dirty="0"/>
              <a:t>Podsumowanie</a:t>
            </a:r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429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Reguły doboru trasy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 b="1"/>
              <a:t>Regułą doboru tras</a:t>
            </a:r>
            <a:r>
              <a:rPr lang="pl-PL" altLang="pl-PL" sz="2400"/>
              <a:t> nazywamy </a:t>
            </a:r>
            <a:r>
              <a:rPr lang="pl-PL" altLang="pl-PL" sz="2400" b="1"/>
              <a:t>algorytm</a:t>
            </a:r>
            <a:r>
              <a:rPr lang="pl-PL" altLang="pl-PL" sz="2400"/>
              <a:t>, na podstawie którego dokonuje się </a:t>
            </a:r>
            <a:r>
              <a:rPr lang="pl-PL" altLang="pl-PL" sz="2400" b="1"/>
              <a:t>wyboru trasy</a:t>
            </a:r>
            <a:r>
              <a:rPr lang="pl-PL" altLang="pl-PL" sz="2400"/>
              <a:t> dla każdego pakietu z uwzględnieniem przyjętych wskaźników jakości działania rozległej sieci komputerowej</a:t>
            </a:r>
          </a:p>
          <a:p>
            <a:pPr eaLnBrk="1" hangingPunct="1"/>
            <a:r>
              <a:rPr lang="pl-PL" altLang="pl-PL" sz="2400"/>
              <a:t>Najważniejsze </a:t>
            </a:r>
            <a:r>
              <a:rPr lang="pl-PL" altLang="pl-PL" sz="2400" b="1"/>
              <a:t>wskaźniki jakości działania sieci</a:t>
            </a:r>
            <a:r>
              <a:rPr lang="pl-PL" altLang="pl-PL" sz="2400"/>
              <a:t> to średnie opóźnienie pakietu, przepustowość sieci, koszt korzystania z sieci, stopień zabezpieczenia przed skutkami awarii</a:t>
            </a:r>
          </a:p>
          <a:p>
            <a:pPr eaLnBrk="1" hangingPunct="1"/>
            <a:r>
              <a:rPr lang="pl-PL" altLang="pl-PL" sz="2400"/>
              <a:t>Reguły doboru tras są częścią warstwy </a:t>
            </a:r>
            <a:r>
              <a:rPr lang="pl-PL" altLang="pl-PL" sz="2400" b="1"/>
              <a:t>sieciowej </a:t>
            </a:r>
            <a:r>
              <a:rPr lang="pl-PL" altLang="pl-PL" sz="2400"/>
              <a:t>modelu ISO/OSI</a:t>
            </a:r>
          </a:p>
          <a:p>
            <a:pPr eaLnBrk="1" hangingPunct="1"/>
            <a:r>
              <a:rPr lang="pl-PL" altLang="pl-PL" sz="2400"/>
              <a:t>W dużej mierze decydują one o </a:t>
            </a:r>
            <a:r>
              <a:rPr lang="pl-PL" altLang="pl-PL" sz="2400" b="1"/>
              <a:t>jakości działania</a:t>
            </a:r>
            <a:r>
              <a:rPr lang="pl-PL" altLang="pl-PL" sz="2400"/>
              <a:t> istniejących sieci rozległych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64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Klasyfikacja reguł doboru trasy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95288" y="1892300"/>
            <a:ext cx="2447925" cy="3968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sz="2000" b="1" dirty="0">
                <a:solidFill>
                  <a:schemeClr val="bg1"/>
                </a:solidFill>
                <a:latin typeface="+mn-lt"/>
              </a:rPr>
              <a:t>scentralizowane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219700" y="1844675"/>
            <a:ext cx="2736850" cy="3968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sz="2000" b="1">
                <a:solidFill>
                  <a:schemeClr val="bg1"/>
                </a:solidFill>
                <a:latin typeface="+mn-lt"/>
              </a:rPr>
              <a:t>zdecentralizowane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051050" y="2943225"/>
            <a:ext cx="2736850" cy="701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sz="2000" b="1" dirty="0">
                <a:latin typeface="+mn-lt"/>
              </a:rPr>
              <a:t>podejmujące decyzję na podstawie adresu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03800" y="2960688"/>
            <a:ext cx="201612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sz="2000" b="1">
                <a:latin typeface="+mn-lt"/>
              </a:rPr>
              <a:t>randomizowane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164388" y="2960688"/>
            <a:ext cx="1944687" cy="39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sz="2000" b="1">
                <a:latin typeface="+mn-lt"/>
              </a:rPr>
              <a:t>z powielaniem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07950" y="4311650"/>
            <a:ext cx="1873250" cy="701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sz="2000" b="1">
                <a:latin typeface="+mn-lt"/>
              </a:rPr>
              <a:t>sztywny dobór trasy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339975" y="4311650"/>
            <a:ext cx="2736850" cy="701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sz="2000" b="1">
                <a:latin typeface="+mn-lt"/>
              </a:rPr>
              <a:t>dobór trasy dla sesji użytkownika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437188" y="4311650"/>
            <a:ext cx="1873250" cy="701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sz="2000" b="1">
                <a:latin typeface="+mn-lt"/>
              </a:rPr>
              <a:t>adaptacyjny dobór trasy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833563" y="5734050"/>
            <a:ext cx="3097212" cy="396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sz="2000" b="1">
                <a:latin typeface="+mn-lt"/>
              </a:rPr>
              <a:t>dystansowo-wektorowe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362575" y="5751513"/>
            <a:ext cx="3097213" cy="396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sz="2000" b="1">
                <a:latin typeface="+mn-lt"/>
              </a:rPr>
              <a:t>stanu połączenia</a:t>
            </a: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4140200" y="2276475"/>
            <a:ext cx="12954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7596188" y="2276475"/>
            <a:ext cx="720725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6227763" y="2276475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1619250" y="3644900"/>
            <a:ext cx="12954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4787900" y="3644900"/>
            <a:ext cx="720725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3706813" y="36449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3851275" y="5013325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4643438" y="5013325"/>
            <a:ext cx="1081087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H="1">
            <a:off x="6156325" y="5013325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H="1">
            <a:off x="4643438" y="5013325"/>
            <a:ext cx="9366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84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 animBg="1"/>
      <p:bldP spid="26638" grpId="0" animBg="1"/>
      <p:bldP spid="26639" grpId="0" animBg="1"/>
      <p:bldP spid="26640" grpId="0" animBg="1"/>
      <p:bldP spid="26641" grpId="0" animBg="1"/>
      <p:bldP spid="26642" grpId="0" animBg="1"/>
      <p:bldP spid="26643" grpId="0" animBg="1"/>
      <p:bldP spid="26644" grpId="0" animBg="1"/>
      <p:bldP spid="26645" grpId="0" animBg="1"/>
      <p:bldP spid="26646" grpId="0" animBg="1"/>
      <p:bldP spid="266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Cele reguł doboru trasy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pl-PL" altLang="pl-PL" sz="2400" b="1" dirty="0"/>
              <a:t>Poprawność transmisji</a:t>
            </a:r>
            <a:r>
              <a:rPr lang="pl-PL" altLang="pl-PL" sz="2400" dirty="0"/>
              <a:t>, tzn. osiągnięcie przez pakiety swoich węzłów docelowych i eliminację pętli na trasach</a:t>
            </a:r>
          </a:p>
          <a:p>
            <a:pPr eaLnBrk="1" hangingPunct="1"/>
            <a:r>
              <a:rPr lang="pl-PL" altLang="pl-PL" sz="2400" dirty="0"/>
              <a:t>Dostosowanie się do </a:t>
            </a:r>
            <a:r>
              <a:rPr lang="pl-PL" altLang="pl-PL" sz="2400" b="1" dirty="0"/>
              <a:t>zmian struktury</a:t>
            </a:r>
            <a:r>
              <a:rPr lang="pl-PL" altLang="pl-PL" sz="2400" dirty="0"/>
              <a:t> sieci wynikających np. z awarii łączy transmisyjnych lub przełączników</a:t>
            </a:r>
          </a:p>
          <a:p>
            <a:pPr eaLnBrk="1" hangingPunct="1"/>
            <a:r>
              <a:rPr lang="pl-PL" altLang="pl-PL" sz="2400" dirty="0"/>
              <a:t>Dostosowanie się do </a:t>
            </a:r>
            <a:r>
              <a:rPr lang="pl-PL" altLang="pl-PL" sz="2400" b="1" dirty="0"/>
              <a:t>zmian natężeń</a:t>
            </a:r>
            <a:r>
              <a:rPr lang="pl-PL" altLang="pl-PL" sz="2400" dirty="0"/>
              <a:t> strumieni pakietów generowanych przez użytkowników</a:t>
            </a:r>
          </a:p>
          <a:p>
            <a:pPr eaLnBrk="1" hangingPunct="1"/>
            <a:r>
              <a:rPr lang="pl-PL" altLang="pl-PL" sz="2400" b="1" dirty="0"/>
              <a:t>Małe obciążenie</a:t>
            </a:r>
            <a:r>
              <a:rPr lang="pl-PL" altLang="pl-PL" sz="2400" dirty="0"/>
              <a:t> przełącznika obliczeniami związanymi z przetwarzaniem danych na potrzeby reguły doboru tras, </a:t>
            </a:r>
          </a:p>
          <a:p>
            <a:pPr eaLnBrk="1" hangingPunct="1"/>
            <a:r>
              <a:rPr lang="pl-PL" altLang="pl-PL" sz="2400" b="1" dirty="0"/>
              <a:t>Optymalizacja</a:t>
            </a:r>
            <a:r>
              <a:rPr lang="pl-PL" altLang="pl-PL" sz="2400" dirty="0"/>
              <a:t> przyjętego </a:t>
            </a:r>
            <a:r>
              <a:rPr lang="pl-PL" altLang="pl-PL" sz="2400" b="1" dirty="0"/>
              <a:t>wskaźnika jakości</a:t>
            </a:r>
            <a:r>
              <a:rPr lang="pl-PL" altLang="pl-PL" sz="2400" dirty="0"/>
              <a:t> działania sieci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966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Przykład realizacji reguły sztywnego doboru tras </a:t>
            </a:r>
          </a:p>
        </p:txBody>
      </p:sp>
      <p:sp>
        <p:nvSpPr>
          <p:cNvPr id="24579" name="Rectangle 21"/>
          <p:cNvSpPr>
            <a:spLocks noChangeArrowheads="1"/>
          </p:cNvSpPr>
          <p:nvPr/>
        </p:nvSpPr>
        <p:spPr bwMode="auto">
          <a:xfrm>
            <a:off x="0" y="2234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grpSp>
        <p:nvGrpSpPr>
          <p:cNvPr id="28700" name="Group 28"/>
          <p:cNvGrpSpPr>
            <a:grpSpLocks noChangeAspect="1"/>
          </p:cNvGrpSpPr>
          <p:nvPr/>
        </p:nvGrpSpPr>
        <p:grpSpPr bwMode="auto">
          <a:xfrm>
            <a:off x="1042988" y="2565400"/>
            <a:ext cx="3823980" cy="3195638"/>
            <a:chOff x="1720" y="1389"/>
            <a:chExt cx="2008" cy="1678"/>
          </a:xfrm>
        </p:grpSpPr>
        <p:sp>
          <p:nvSpPr>
            <p:cNvPr id="24630" name="Line 4"/>
            <p:cNvSpPr>
              <a:spLocks noChangeAspect="1" noChangeShapeType="1"/>
            </p:cNvSpPr>
            <p:nvPr/>
          </p:nvSpPr>
          <p:spPr bwMode="auto">
            <a:xfrm flipV="1">
              <a:off x="1901" y="1525"/>
              <a:ext cx="707" cy="5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4631" name="Line 5"/>
            <p:cNvSpPr>
              <a:spLocks noChangeAspect="1" noChangeShapeType="1"/>
            </p:cNvSpPr>
            <p:nvPr/>
          </p:nvSpPr>
          <p:spPr bwMode="auto">
            <a:xfrm>
              <a:off x="2835" y="1525"/>
              <a:ext cx="699" cy="5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4632" name="Line 6"/>
            <p:cNvSpPr>
              <a:spLocks noChangeAspect="1" noChangeShapeType="1"/>
            </p:cNvSpPr>
            <p:nvPr/>
          </p:nvSpPr>
          <p:spPr bwMode="auto">
            <a:xfrm>
              <a:off x="1856" y="2296"/>
              <a:ext cx="272" cy="5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4633" name="Line 8"/>
            <p:cNvSpPr>
              <a:spLocks noChangeAspect="1" noChangeShapeType="1"/>
            </p:cNvSpPr>
            <p:nvPr/>
          </p:nvSpPr>
          <p:spPr bwMode="auto">
            <a:xfrm flipH="1">
              <a:off x="2264" y="2977"/>
              <a:ext cx="86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4634" name="Oval 9"/>
            <p:cNvSpPr>
              <a:spLocks noChangeAspect="1" noChangeArrowheads="1"/>
            </p:cNvSpPr>
            <p:nvPr/>
          </p:nvSpPr>
          <p:spPr bwMode="auto">
            <a:xfrm>
              <a:off x="3126" y="2840"/>
              <a:ext cx="227" cy="22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2400" b="1">
                  <a:latin typeface="+mn-lt"/>
                </a:rPr>
                <a:t>E</a:t>
              </a:r>
            </a:p>
          </p:txBody>
        </p:sp>
        <p:sp>
          <p:nvSpPr>
            <p:cNvPr id="24635" name="Oval 10"/>
            <p:cNvSpPr>
              <a:spLocks noChangeAspect="1" noChangeArrowheads="1"/>
            </p:cNvSpPr>
            <p:nvPr/>
          </p:nvSpPr>
          <p:spPr bwMode="auto">
            <a:xfrm>
              <a:off x="2608" y="1389"/>
              <a:ext cx="227" cy="22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2400" b="1" dirty="0">
                  <a:latin typeface="+mn-lt"/>
                </a:rPr>
                <a:t>B</a:t>
              </a:r>
            </a:p>
          </p:txBody>
        </p:sp>
        <p:sp>
          <p:nvSpPr>
            <p:cNvPr id="24636" name="Oval 11"/>
            <p:cNvSpPr>
              <a:spLocks noChangeAspect="1" noChangeArrowheads="1"/>
            </p:cNvSpPr>
            <p:nvPr/>
          </p:nvSpPr>
          <p:spPr bwMode="auto">
            <a:xfrm>
              <a:off x="1720" y="2069"/>
              <a:ext cx="227" cy="22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2400" b="1" dirty="0">
                  <a:latin typeface="+mn-lt"/>
                </a:rPr>
                <a:t>C</a:t>
              </a:r>
            </a:p>
          </p:txBody>
        </p:sp>
        <p:sp>
          <p:nvSpPr>
            <p:cNvPr id="24637" name="Oval 12"/>
            <p:cNvSpPr>
              <a:spLocks noChangeAspect="1" noChangeArrowheads="1"/>
            </p:cNvSpPr>
            <p:nvPr/>
          </p:nvSpPr>
          <p:spPr bwMode="auto">
            <a:xfrm>
              <a:off x="2038" y="2840"/>
              <a:ext cx="227" cy="22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2400" b="1">
                  <a:latin typeface="+mn-lt"/>
                </a:rPr>
                <a:t>D</a:t>
              </a:r>
            </a:p>
          </p:txBody>
        </p:sp>
        <p:sp>
          <p:nvSpPr>
            <p:cNvPr id="24638" name="Oval 13"/>
            <p:cNvSpPr>
              <a:spLocks noChangeAspect="1" noChangeArrowheads="1"/>
            </p:cNvSpPr>
            <p:nvPr/>
          </p:nvSpPr>
          <p:spPr bwMode="auto">
            <a:xfrm>
              <a:off x="3489" y="2069"/>
              <a:ext cx="227" cy="22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2400" b="1">
                  <a:latin typeface="+mn-lt"/>
                </a:rPr>
                <a:t>A</a:t>
              </a:r>
            </a:p>
          </p:txBody>
        </p:sp>
        <p:sp>
          <p:nvSpPr>
            <p:cNvPr id="24639" name="Line 22"/>
            <p:cNvSpPr>
              <a:spLocks noChangeAspect="1" noChangeShapeType="1"/>
            </p:cNvSpPr>
            <p:nvPr/>
          </p:nvSpPr>
          <p:spPr bwMode="auto">
            <a:xfrm flipV="1">
              <a:off x="1947" y="2205"/>
              <a:ext cx="154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4640" name="Line 23"/>
            <p:cNvSpPr>
              <a:spLocks noChangeAspect="1" noChangeShapeType="1"/>
            </p:cNvSpPr>
            <p:nvPr/>
          </p:nvSpPr>
          <p:spPr bwMode="auto">
            <a:xfrm flipH="1">
              <a:off x="3262" y="2296"/>
              <a:ext cx="318" cy="5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4641" name="Text Box 24"/>
            <p:cNvSpPr txBox="1">
              <a:spLocks noChangeAspect="1" noChangeArrowheads="1"/>
            </p:cNvSpPr>
            <p:nvPr/>
          </p:nvSpPr>
          <p:spPr bwMode="auto">
            <a:xfrm>
              <a:off x="3353" y="1842"/>
              <a:ext cx="194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l-PL" altLang="pl-PL" sz="1400">
                  <a:latin typeface="+mn-lt"/>
                </a:rPr>
                <a:t>P1</a:t>
              </a:r>
            </a:p>
          </p:txBody>
        </p:sp>
        <p:sp>
          <p:nvSpPr>
            <p:cNvPr id="24642" name="Text Box 25"/>
            <p:cNvSpPr txBox="1">
              <a:spLocks noChangeAspect="1" noChangeArrowheads="1"/>
            </p:cNvSpPr>
            <p:nvPr/>
          </p:nvSpPr>
          <p:spPr bwMode="auto">
            <a:xfrm>
              <a:off x="3236" y="2195"/>
              <a:ext cx="194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l-PL" altLang="pl-PL" sz="1400">
                  <a:latin typeface="+mn-lt"/>
                </a:rPr>
                <a:t>P2</a:t>
              </a:r>
            </a:p>
          </p:txBody>
        </p:sp>
        <p:sp>
          <p:nvSpPr>
            <p:cNvPr id="24643" name="Text Box 26"/>
            <p:cNvSpPr txBox="1">
              <a:spLocks noChangeAspect="1" noChangeArrowheads="1"/>
            </p:cNvSpPr>
            <p:nvPr/>
          </p:nvSpPr>
          <p:spPr bwMode="auto">
            <a:xfrm>
              <a:off x="3534" y="2286"/>
              <a:ext cx="194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l-PL" altLang="pl-PL" sz="1400">
                  <a:latin typeface="+mn-lt"/>
                </a:rPr>
                <a:t>P3</a:t>
              </a:r>
            </a:p>
          </p:txBody>
        </p:sp>
      </p:grp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5508625" y="2133600"/>
            <a:ext cx="331184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b="1" dirty="0">
                <a:latin typeface="+mn-lt"/>
              </a:rPr>
              <a:t>Tabela kierunków dla węzła A</a:t>
            </a:r>
          </a:p>
          <a:p>
            <a:pPr eaLnBrk="1" hangingPunct="1">
              <a:spcBef>
                <a:spcPct val="50000"/>
              </a:spcBef>
            </a:pPr>
            <a:endParaRPr lang="pl-PL" altLang="pl-PL" b="1" dirty="0">
              <a:latin typeface="+mn-lt"/>
            </a:endParaRPr>
          </a:p>
        </p:txBody>
      </p:sp>
      <p:graphicFrame>
        <p:nvGraphicFramePr>
          <p:cNvPr id="28761" name="Group 8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930609"/>
              </p:ext>
            </p:extLst>
          </p:nvPr>
        </p:nvGraphicFramePr>
        <p:xfrm>
          <a:off x="5580063" y="2492375"/>
          <a:ext cx="3168650" cy="3931620"/>
        </p:xfrm>
        <a:graphic>
          <a:graphicData uri="http://schemas.openxmlformats.org/drawingml/2006/table">
            <a:tbl>
              <a:tblPr/>
              <a:tblGrid>
                <a:gridCol w="138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Adres węzła docelowego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Numer portu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Priorytet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60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762" name="Line 90"/>
          <p:cNvSpPr>
            <a:spLocks noChangeShapeType="1"/>
          </p:cNvSpPr>
          <p:nvPr/>
        </p:nvSpPr>
        <p:spPr bwMode="auto">
          <a:xfrm flipV="1">
            <a:off x="4787900" y="2492375"/>
            <a:ext cx="792163" cy="14414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8763" name="Line 91"/>
          <p:cNvSpPr>
            <a:spLocks noChangeShapeType="1"/>
          </p:cNvSpPr>
          <p:nvPr/>
        </p:nvSpPr>
        <p:spPr bwMode="auto">
          <a:xfrm>
            <a:off x="4787900" y="4221163"/>
            <a:ext cx="792163" cy="15128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3B03D-98E5-4428-B6A8-343A0125D9E1}" type="slidenum">
              <a:rPr lang="pl-PL" smtClean="0"/>
              <a:pPr>
                <a:defRPr/>
              </a:pPr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557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1" grpId="0"/>
      <p:bldP spid="28762" grpId="0" animBg="1"/>
      <p:bldP spid="287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Metoda dystansowo-wektorowa (1)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Metoda dystansowo-wektorowa dotyczy </a:t>
            </a:r>
            <a:r>
              <a:rPr lang="pl-PL" altLang="pl-PL" sz="2400" b="1"/>
              <a:t>okresowej modyfikacji</a:t>
            </a:r>
            <a:r>
              <a:rPr lang="pl-PL" altLang="pl-PL" sz="2400"/>
              <a:t> tablic kierunków na podstawie kosztu związanego z trasą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Każdy przełącznik (węzeł) </a:t>
            </a:r>
            <a:r>
              <a:rPr lang="pl-PL" altLang="pl-PL" sz="2400" b="1"/>
              <a:t>przesyła</a:t>
            </a:r>
            <a:r>
              <a:rPr lang="pl-PL" altLang="pl-PL" sz="2400"/>
              <a:t> do swoich </a:t>
            </a:r>
            <a:r>
              <a:rPr lang="pl-PL" altLang="pl-PL" sz="2400" b="1"/>
              <a:t>sąsiadów </a:t>
            </a:r>
            <a:r>
              <a:rPr lang="pl-PL" altLang="pl-PL" sz="2400"/>
              <a:t>informację zawierającą swoją tablicę kierunków lub tylko pierwszą i trzecią kolumnę tej tablicy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Następnie uwzględniając </a:t>
            </a:r>
            <a:r>
              <a:rPr lang="pl-PL" altLang="pl-PL" sz="2400" b="1"/>
              <a:t>koszt kanału</a:t>
            </a:r>
            <a:r>
              <a:rPr lang="pl-PL" altLang="pl-PL" sz="2400"/>
              <a:t> prowadzący </a:t>
            </a:r>
            <a:r>
              <a:rPr lang="pl-PL" altLang="pl-PL" sz="2400" b="1"/>
              <a:t>do sąsiada</a:t>
            </a:r>
            <a:r>
              <a:rPr lang="pl-PL" altLang="pl-PL" sz="2400"/>
              <a:t> węzeł oblicza najkrótszą trasę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Metoda dystansowo-wektorowa </a:t>
            </a:r>
            <a:r>
              <a:rPr lang="pl-PL" altLang="pl-PL" sz="2400" b="1"/>
              <a:t>nie nadaje się</a:t>
            </a:r>
            <a:r>
              <a:rPr lang="pl-PL" altLang="pl-PL" sz="2400"/>
              <a:t> zbytnio do stosowania w </a:t>
            </a:r>
            <a:r>
              <a:rPr lang="pl-PL" altLang="pl-PL" sz="2400" b="1"/>
              <a:t>dużych sieciach rozległych</a:t>
            </a:r>
            <a:r>
              <a:rPr lang="pl-PL" altLang="pl-PL" sz="2400"/>
              <a:t>, w których występują częste zmiany natężeń strumieni pakietów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Przykład: </a:t>
            </a:r>
            <a:r>
              <a:rPr lang="pl-PL" altLang="pl-PL" sz="2400" b="1"/>
              <a:t>RIP</a:t>
            </a:r>
            <a:r>
              <a:rPr lang="pl-PL" altLang="pl-PL" sz="2400"/>
              <a:t> (ang. Routing Information Protocol)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7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7019925" y="3763963"/>
            <a:ext cx="1584325" cy="1466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latin typeface="Courier New" pitchFamily="49" charset="0"/>
              </a:rPr>
              <a:t>   P1 P2  P3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latin typeface="Courier New" pitchFamily="49" charset="0"/>
              </a:rPr>
              <a:t>B 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latin typeface="Courier New" pitchFamily="49" charset="0"/>
              </a:rPr>
              <a:t>C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latin typeface="Courier New" pitchFamily="49" charset="0"/>
              </a:rPr>
              <a:t>D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latin typeface="Courier New" pitchFamily="49" charset="0"/>
              </a:rPr>
              <a:t>E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Metoda dystansowo-wektorowa (2)</a:t>
            </a:r>
          </a:p>
        </p:txBody>
      </p:sp>
      <p:sp>
        <p:nvSpPr>
          <p:cNvPr id="266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pSp>
        <p:nvGrpSpPr>
          <p:cNvPr id="26629" name="Group 30"/>
          <p:cNvGrpSpPr>
            <a:grpSpLocks/>
          </p:cNvGrpSpPr>
          <p:nvPr/>
        </p:nvGrpSpPr>
        <p:grpSpPr bwMode="auto">
          <a:xfrm>
            <a:off x="1763713" y="2638425"/>
            <a:ext cx="3925887" cy="3195638"/>
            <a:chOff x="612" y="1616"/>
            <a:chExt cx="2473" cy="2013"/>
          </a:xfrm>
        </p:grpSpPr>
        <p:sp>
          <p:nvSpPr>
            <p:cNvPr id="26661" name="Line 5"/>
            <p:cNvSpPr>
              <a:spLocks noChangeAspect="1" noChangeShapeType="1"/>
            </p:cNvSpPr>
            <p:nvPr/>
          </p:nvSpPr>
          <p:spPr bwMode="auto">
            <a:xfrm flipV="1">
              <a:off x="874" y="1779"/>
              <a:ext cx="848" cy="7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6662" name="Line 6"/>
            <p:cNvSpPr>
              <a:spLocks noChangeAspect="1" noChangeShapeType="1"/>
            </p:cNvSpPr>
            <p:nvPr/>
          </p:nvSpPr>
          <p:spPr bwMode="auto">
            <a:xfrm>
              <a:off x="1995" y="1779"/>
              <a:ext cx="838" cy="7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6663" name="Line 7"/>
            <p:cNvSpPr>
              <a:spLocks noChangeAspect="1" noChangeShapeType="1"/>
            </p:cNvSpPr>
            <p:nvPr/>
          </p:nvSpPr>
          <p:spPr bwMode="auto">
            <a:xfrm>
              <a:off x="820" y="2704"/>
              <a:ext cx="326" cy="6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6664" name="Line 8"/>
            <p:cNvSpPr>
              <a:spLocks noChangeAspect="1" noChangeShapeType="1"/>
            </p:cNvSpPr>
            <p:nvPr/>
          </p:nvSpPr>
          <p:spPr bwMode="auto">
            <a:xfrm flipH="1">
              <a:off x="1310" y="3521"/>
              <a:ext cx="103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6665" name="Oval 9"/>
            <p:cNvSpPr>
              <a:spLocks noChangeAspect="1" noChangeArrowheads="1"/>
            </p:cNvSpPr>
            <p:nvPr/>
          </p:nvSpPr>
          <p:spPr bwMode="auto">
            <a:xfrm>
              <a:off x="2344" y="3357"/>
              <a:ext cx="272" cy="27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b="1">
                  <a:solidFill>
                    <a:srgbClr val="990033"/>
                  </a:solidFill>
                </a:rPr>
                <a:t>E</a:t>
              </a:r>
            </a:p>
          </p:txBody>
        </p:sp>
        <p:sp>
          <p:nvSpPr>
            <p:cNvPr id="26666" name="Oval 10"/>
            <p:cNvSpPr>
              <a:spLocks noChangeAspect="1" noChangeArrowheads="1"/>
            </p:cNvSpPr>
            <p:nvPr/>
          </p:nvSpPr>
          <p:spPr bwMode="auto">
            <a:xfrm>
              <a:off x="1722" y="1616"/>
              <a:ext cx="273" cy="27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b="1" dirty="0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26667" name="Oval 11"/>
            <p:cNvSpPr>
              <a:spLocks noChangeAspect="1" noChangeArrowheads="1"/>
            </p:cNvSpPr>
            <p:nvPr/>
          </p:nvSpPr>
          <p:spPr bwMode="auto">
            <a:xfrm>
              <a:off x="657" y="2432"/>
              <a:ext cx="272" cy="27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b="1">
                  <a:solidFill>
                    <a:srgbClr val="006600"/>
                  </a:solidFill>
                </a:rPr>
                <a:t>C</a:t>
              </a:r>
            </a:p>
          </p:txBody>
        </p:sp>
        <p:sp>
          <p:nvSpPr>
            <p:cNvPr id="26668" name="Oval 12"/>
            <p:cNvSpPr>
              <a:spLocks noChangeAspect="1" noChangeArrowheads="1"/>
            </p:cNvSpPr>
            <p:nvPr/>
          </p:nvSpPr>
          <p:spPr bwMode="auto">
            <a:xfrm>
              <a:off x="1038" y="3357"/>
              <a:ext cx="273" cy="27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b="1"/>
                <a:t>D</a:t>
              </a:r>
            </a:p>
          </p:txBody>
        </p:sp>
        <p:sp>
          <p:nvSpPr>
            <p:cNvPr id="26669" name="Oval 13"/>
            <p:cNvSpPr>
              <a:spLocks noChangeAspect="1" noChangeArrowheads="1"/>
            </p:cNvSpPr>
            <p:nvPr/>
          </p:nvSpPr>
          <p:spPr bwMode="auto">
            <a:xfrm>
              <a:off x="2779" y="2432"/>
              <a:ext cx="272" cy="27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b="1"/>
                <a:t>A</a:t>
              </a:r>
            </a:p>
          </p:txBody>
        </p:sp>
        <p:sp>
          <p:nvSpPr>
            <p:cNvPr id="26670" name="Line 14"/>
            <p:cNvSpPr>
              <a:spLocks noChangeAspect="1" noChangeShapeType="1"/>
            </p:cNvSpPr>
            <p:nvPr/>
          </p:nvSpPr>
          <p:spPr bwMode="auto">
            <a:xfrm flipV="1">
              <a:off x="929" y="2595"/>
              <a:ext cx="18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6671" name="Line 15"/>
            <p:cNvSpPr>
              <a:spLocks noChangeAspect="1" noChangeShapeType="1"/>
            </p:cNvSpPr>
            <p:nvPr/>
          </p:nvSpPr>
          <p:spPr bwMode="auto">
            <a:xfrm flipH="1">
              <a:off x="2507" y="2704"/>
              <a:ext cx="381" cy="6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6672" name="Text Box 16"/>
            <p:cNvSpPr txBox="1">
              <a:spLocks noChangeAspect="1" noChangeArrowheads="1"/>
            </p:cNvSpPr>
            <p:nvPr/>
          </p:nvSpPr>
          <p:spPr bwMode="auto">
            <a:xfrm>
              <a:off x="2699" y="2240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l-PL" altLang="pl-PL" sz="1400"/>
                <a:t>P1</a:t>
              </a:r>
            </a:p>
          </p:txBody>
        </p:sp>
        <p:sp>
          <p:nvSpPr>
            <p:cNvPr id="26673" name="Text Box 17"/>
            <p:cNvSpPr txBox="1">
              <a:spLocks noChangeAspect="1" noChangeArrowheads="1"/>
            </p:cNvSpPr>
            <p:nvPr/>
          </p:nvSpPr>
          <p:spPr bwMode="auto">
            <a:xfrm>
              <a:off x="2536" y="2583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l-PL" altLang="pl-PL" sz="1400"/>
                <a:t>P2</a:t>
              </a:r>
            </a:p>
          </p:txBody>
        </p:sp>
        <p:sp>
          <p:nvSpPr>
            <p:cNvPr id="26674" name="Text Box 18"/>
            <p:cNvSpPr txBox="1">
              <a:spLocks noChangeAspect="1" noChangeArrowheads="1"/>
            </p:cNvSpPr>
            <p:nvPr/>
          </p:nvSpPr>
          <p:spPr bwMode="auto">
            <a:xfrm>
              <a:off x="2833" y="2692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l-PL" altLang="pl-PL" sz="1400"/>
                <a:t>P3</a:t>
              </a:r>
            </a:p>
          </p:txBody>
        </p:sp>
        <p:sp>
          <p:nvSpPr>
            <p:cNvPr id="26675" name="Text Box 21"/>
            <p:cNvSpPr txBox="1">
              <a:spLocks noChangeAspect="1" noChangeArrowheads="1"/>
            </p:cNvSpPr>
            <p:nvPr/>
          </p:nvSpPr>
          <p:spPr bwMode="auto">
            <a:xfrm>
              <a:off x="1973" y="1650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l-PL" altLang="pl-PL" sz="1400"/>
                <a:t>P1</a:t>
              </a:r>
            </a:p>
          </p:txBody>
        </p:sp>
        <p:sp>
          <p:nvSpPr>
            <p:cNvPr id="26676" name="Text Box 22"/>
            <p:cNvSpPr txBox="1">
              <a:spLocks noChangeAspect="1" noChangeArrowheads="1"/>
            </p:cNvSpPr>
            <p:nvPr/>
          </p:nvSpPr>
          <p:spPr bwMode="auto">
            <a:xfrm>
              <a:off x="1448" y="1661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l-PL" altLang="pl-PL" sz="1400"/>
                <a:t>P2</a:t>
              </a:r>
            </a:p>
          </p:txBody>
        </p:sp>
        <p:sp>
          <p:nvSpPr>
            <p:cNvPr id="26677" name="Text Box 24"/>
            <p:cNvSpPr txBox="1">
              <a:spLocks noChangeAspect="1" noChangeArrowheads="1"/>
            </p:cNvSpPr>
            <p:nvPr/>
          </p:nvSpPr>
          <p:spPr bwMode="auto">
            <a:xfrm>
              <a:off x="612" y="2704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l-PL" altLang="pl-PL" sz="1400"/>
                <a:t>P1</a:t>
              </a:r>
            </a:p>
          </p:txBody>
        </p:sp>
        <p:sp>
          <p:nvSpPr>
            <p:cNvPr id="26678" name="Text Box 25"/>
            <p:cNvSpPr txBox="1">
              <a:spLocks noChangeAspect="1" noChangeArrowheads="1"/>
            </p:cNvSpPr>
            <p:nvPr/>
          </p:nvSpPr>
          <p:spPr bwMode="auto">
            <a:xfrm>
              <a:off x="2517" y="3249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l-PL" altLang="pl-PL" sz="1400"/>
                <a:t>P1</a:t>
              </a:r>
            </a:p>
          </p:txBody>
        </p:sp>
        <p:sp>
          <p:nvSpPr>
            <p:cNvPr id="26679" name="Text Box 27"/>
            <p:cNvSpPr txBox="1">
              <a:spLocks noChangeAspect="1" noChangeArrowheads="1"/>
            </p:cNvSpPr>
            <p:nvPr/>
          </p:nvSpPr>
          <p:spPr bwMode="auto">
            <a:xfrm>
              <a:off x="2109" y="3329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l-PL" altLang="pl-PL" sz="1400"/>
                <a:t>P2</a:t>
              </a:r>
            </a:p>
          </p:txBody>
        </p:sp>
        <p:sp>
          <p:nvSpPr>
            <p:cNvPr id="26680" name="Text Box 28"/>
            <p:cNvSpPr txBox="1">
              <a:spLocks noChangeAspect="1" noChangeArrowheads="1"/>
            </p:cNvSpPr>
            <p:nvPr/>
          </p:nvSpPr>
          <p:spPr bwMode="auto">
            <a:xfrm>
              <a:off x="884" y="2422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l-PL" altLang="pl-PL" sz="1400"/>
                <a:t>P2</a:t>
              </a:r>
            </a:p>
          </p:txBody>
        </p:sp>
        <p:sp>
          <p:nvSpPr>
            <p:cNvPr id="26681" name="Text Box 29"/>
            <p:cNvSpPr txBox="1">
              <a:spLocks noChangeAspect="1" noChangeArrowheads="1"/>
            </p:cNvSpPr>
            <p:nvPr/>
          </p:nvSpPr>
          <p:spPr bwMode="auto">
            <a:xfrm>
              <a:off x="814" y="220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l-PL" altLang="pl-PL" sz="1400"/>
                <a:t>P3</a:t>
              </a:r>
            </a:p>
          </p:txBody>
        </p:sp>
      </p:grp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898525" y="2555875"/>
            <a:ext cx="1225550" cy="1162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6600"/>
                </a:solidFill>
                <a:latin typeface="Courier New" pitchFamily="49" charset="0"/>
              </a:rPr>
              <a:t>A  P2  1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6600"/>
                </a:solidFill>
                <a:latin typeface="Courier New" pitchFamily="49" charset="0"/>
              </a:rPr>
              <a:t>B  P3  1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6600"/>
                </a:solidFill>
                <a:latin typeface="Courier New" pitchFamily="49" charset="0"/>
              </a:rPr>
              <a:t>D  P1  3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6600"/>
                </a:solidFill>
                <a:latin typeface="Courier New" pitchFamily="49" charset="0"/>
              </a:rPr>
              <a:t>E  P1  4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1187450" y="2555875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1690688" y="2555875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987675" y="1341438"/>
            <a:ext cx="1223963" cy="1162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0099"/>
                </a:solidFill>
                <a:latin typeface="Courier New" pitchFamily="49" charset="0"/>
              </a:rPr>
              <a:t>A  P1  2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0099"/>
                </a:solidFill>
                <a:latin typeface="Courier New" pitchFamily="49" charset="0"/>
              </a:rPr>
              <a:t>C  P2  3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0099"/>
                </a:solidFill>
                <a:latin typeface="Courier New" pitchFamily="49" charset="0"/>
              </a:rPr>
              <a:t>D  P2  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0099"/>
                </a:solidFill>
                <a:latin typeface="Courier New" pitchFamily="49" charset="0"/>
              </a:rPr>
              <a:t>E  P1  3</a:t>
            </a: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3276600" y="1341438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3779838" y="1341438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5003800" y="5589588"/>
            <a:ext cx="1223963" cy="1162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990033"/>
                </a:solidFill>
                <a:latin typeface="Courier New" pitchFamily="49" charset="0"/>
              </a:rPr>
              <a:t>A  P1  2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990033"/>
                </a:solidFill>
                <a:latin typeface="Courier New" pitchFamily="49" charset="0"/>
              </a:rPr>
              <a:t>B  P1  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990033"/>
                </a:solidFill>
                <a:latin typeface="Courier New" pitchFamily="49" charset="0"/>
              </a:rPr>
              <a:t>C  P2  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990033"/>
                </a:solidFill>
                <a:latin typeface="Courier New" pitchFamily="49" charset="0"/>
              </a:rPr>
              <a:t>D  P2  1</a:t>
            </a:r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5292725" y="5589588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5795963" y="5589588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4572000" y="314166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solidFill>
                  <a:srgbClr val="000099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3995738" y="378936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solidFill>
                  <a:srgbClr val="0066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4716463" y="45815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solidFill>
                  <a:srgbClr val="99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308850" y="4068763"/>
            <a:ext cx="431800" cy="1162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200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0099"/>
                </a:solidFill>
                <a:latin typeface="Courier New" pitchFamily="49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0099"/>
                </a:solidFill>
                <a:latin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0099"/>
                </a:solidFill>
                <a:latin typeface="Courier New" pitchFamily="49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0099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7740650" y="4068763"/>
            <a:ext cx="431800" cy="1162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200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6600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6600"/>
                </a:solidFill>
                <a:latin typeface="Courier New" pitchFamily="49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6600"/>
                </a:solidFill>
                <a:latin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66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8172450" y="4068763"/>
            <a:ext cx="431800" cy="1162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200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990033"/>
                </a:solidFill>
                <a:latin typeface="Courier New" pitchFamily="49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990033"/>
                </a:solidFill>
                <a:latin typeface="Courier New" pitchFamily="49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990033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990033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5408" name="Line 48"/>
          <p:cNvSpPr>
            <a:spLocks noChangeShapeType="1"/>
          </p:cNvSpPr>
          <p:nvPr/>
        </p:nvSpPr>
        <p:spPr bwMode="auto">
          <a:xfrm>
            <a:off x="7308850" y="3789363"/>
            <a:ext cx="0" cy="144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5410" name="Line 50"/>
          <p:cNvSpPr>
            <a:spLocks noChangeShapeType="1"/>
          </p:cNvSpPr>
          <p:nvPr/>
        </p:nvSpPr>
        <p:spPr bwMode="auto">
          <a:xfrm>
            <a:off x="7740650" y="3789363"/>
            <a:ext cx="0" cy="144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5411" name="Line 51"/>
          <p:cNvSpPr>
            <a:spLocks noChangeShapeType="1"/>
          </p:cNvSpPr>
          <p:nvPr/>
        </p:nvSpPr>
        <p:spPr bwMode="auto">
          <a:xfrm>
            <a:off x="8172450" y="3789363"/>
            <a:ext cx="0" cy="144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1692275" y="2565400"/>
            <a:ext cx="431800" cy="1152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solidFill>
                <a:srgbClr val="FF0000"/>
              </a:solidFill>
            </a:endParaRPr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5795963" y="5589588"/>
            <a:ext cx="431800" cy="1152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solidFill>
                <a:srgbClr val="FF0000"/>
              </a:solidFill>
            </a:endParaRPr>
          </a:p>
        </p:txBody>
      </p:sp>
      <p:sp>
        <p:nvSpPr>
          <p:cNvPr id="15422" name="Text Box 62"/>
          <p:cNvSpPr txBox="1">
            <a:spLocks noChangeArrowheads="1"/>
          </p:cNvSpPr>
          <p:nvPr/>
        </p:nvSpPr>
        <p:spPr bwMode="auto">
          <a:xfrm>
            <a:off x="7308850" y="4068763"/>
            <a:ext cx="431800" cy="1162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200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0099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0099"/>
                </a:solidFill>
                <a:latin typeface="Courier New" pitchFamily="49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0099"/>
                </a:solidFill>
                <a:latin typeface="Courier New" pitchFamily="49" charset="0"/>
              </a:rPr>
              <a:t>7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0099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5423" name="Text Box 63"/>
          <p:cNvSpPr txBox="1">
            <a:spLocks noChangeArrowheads="1"/>
          </p:cNvSpPr>
          <p:nvPr/>
        </p:nvSpPr>
        <p:spPr bwMode="auto">
          <a:xfrm>
            <a:off x="7740650" y="4068763"/>
            <a:ext cx="431800" cy="1162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200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6600"/>
                </a:solidFill>
                <a:latin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6600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6600"/>
                </a:solidFill>
                <a:latin typeface="Courier New" pitchFamily="49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0066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5424" name="Text Box 64"/>
          <p:cNvSpPr txBox="1">
            <a:spLocks noChangeArrowheads="1"/>
          </p:cNvSpPr>
          <p:nvPr/>
        </p:nvSpPr>
        <p:spPr bwMode="auto">
          <a:xfrm>
            <a:off x="8172450" y="4068763"/>
            <a:ext cx="431800" cy="1162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200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990033"/>
                </a:solidFill>
                <a:latin typeface="Courier New" pitchFamily="49" charset="0"/>
              </a:rPr>
              <a:t>7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990033"/>
                </a:solidFill>
                <a:latin typeface="Courier New" pitchFamily="49" charset="0"/>
              </a:rPr>
              <a:t>7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990033"/>
                </a:solidFill>
                <a:latin typeface="Courier New" pitchFamily="49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solidFill>
                  <a:srgbClr val="99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779838" y="1341438"/>
            <a:ext cx="431800" cy="1152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solidFill>
                <a:srgbClr val="FF0000"/>
              </a:solidFill>
            </a:endParaRPr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7308850" y="4078288"/>
            <a:ext cx="431800" cy="287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solidFill>
                <a:srgbClr val="FF0000"/>
              </a:solidFill>
            </a:endParaRPr>
          </a:p>
        </p:txBody>
      </p:sp>
      <p:sp>
        <p:nvSpPr>
          <p:cNvPr id="15429" name="Rectangle 69"/>
          <p:cNvSpPr>
            <a:spLocks noChangeArrowheads="1"/>
          </p:cNvSpPr>
          <p:nvPr/>
        </p:nvSpPr>
        <p:spPr bwMode="auto">
          <a:xfrm>
            <a:off x="7740650" y="4367213"/>
            <a:ext cx="431800" cy="287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solidFill>
                <a:srgbClr val="FF0000"/>
              </a:solidFill>
            </a:endParaRPr>
          </a:p>
        </p:txBody>
      </p:sp>
      <p:sp>
        <p:nvSpPr>
          <p:cNvPr id="15430" name="Rectangle 70"/>
          <p:cNvSpPr>
            <a:spLocks noChangeArrowheads="1"/>
          </p:cNvSpPr>
          <p:nvPr/>
        </p:nvSpPr>
        <p:spPr bwMode="auto">
          <a:xfrm>
            <a:off x="8172450" y="4654550"/>
            <a:ext cx="431800" cy="2873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solidFill>
                <a:srgbClr val="FF0000"/>
              </a:solidFill>
            </a:endParaRPr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8172450" y="4943475"/>
            <a:ext cx="431800" cy="2873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solidFill>
                <a:srgbClr val="FF0000"/>
              </a:solidFill>
            </a:endParaRP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5724525" y="3924300"/>
            <a:ext cx="1223963" cy="1162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latin typeface="Courier New" pitchFamily="49" charset="0"/>
              </a:rPr>
              <a:t>B  P1  2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latin typeface="Courier New" pitchFamily="49" charset="0"/>
              </a:rPr>
              <a:t>C  P2  2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latin typeface="Courier New" pitchFamily="49" charset="0"/>
              </a:rPr>
              <a:t>D  P3  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l-PL" altLang="pl-PL" sz="1600" b="1">
                <a:latin typeface="Courier New" pitchFamily="49" charset="0"/>
              </a:rPr>
              <a:t>E  P3  3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6013450" y="3924300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6516688" y="3924300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9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577 0.39908 " pathEditMode="relative" ptsTypes="AA">
                                      <p:cBhvr>
                                        <p:cTn id="56" dur="2000" fill="hold"/>
                                        <p:tgtEl>
                                          <p:spTgt spid="15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6163 0.22061 " pathEditMode="relative" ptsTypes="AA">
                                      <p:cBhvr>
                                        <p:cTn id="72" dur="2000" fill="hold"/>
                                        <p:tgtEl>
                                          <p:spTgt spid="15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99 -0.22037 " pathEditMode="relative" ptsTypes="AA">
                                      <p:cBhvr>
                                        <p:cTn id="88" dur="2000" fill="hold"/>
                                        <p:tgtEl>
                                          <p:spTgt spid="15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7" grpId="0" animBg="1"/>
      <p:bldP spid="15391" grpId="0" animBg="1"/>
      <p:bldP spid="15392" grpId="0" animBg="1"/>
      <p:bldP spid="15393" grpId="0" animBg="1"/>
      <p:bldP spid="15394" grpId="0" animBg="1"/>
      <p:bldP spid="15395" grpId="0" animBg="1"/>
      <p:bldP spid="15396" grpId="0" animBg="1"/>
      <p:bldP spid="15397" grpId="0" animBg="1"/>
      <p:bldP spid="15398" grpId="0" animBg="1"/>
      <p:bldP spid="15399" grpId="0" animBg="1"/>
      <p:bldP spid="15400" grpId="0"/>
      <p:bldP spid="15401" grpId="0"/>
      <p:bldP spid="15402" grpId="0"/>
      <p:bldP spid="15403" grpId="0" animBg="1"/>
      <p:bldP spid="15403" grpId="1" animBg="1"/>
      <p:bldP spid="15405" grpId="0" animBg="1"/>
      <p:bldP spid="15405" grpId="1" animBg="1"/>
      <p:bldP spid="15406" grpId="0" animBg="1"/>
      <p:bldP spid="15406" grpId="1" animBg="1"/>
      <p:bldP spid="15408" grpId="0" animBg="1"/>
      <p:bldP spid="15410" grpId="0" animBg="1"/>
      <p:bldP spid="15411" grpId="0" animBg="1"/>
      <p:bldP spid="15420" grpId="0" animBg="1"/>
      <p:bldP spid="15420" grpId="1" animBg="1"/>
      <p:bldP spid="15420" grpId="2" animBg="1"/>
      <p:bldP spid="15421" grpId="0" animBg="1"/>
      <p:bldP spid="15421" grpId="1" animBg="1"/>
      <p:bldP spid="15421" grpId="2" animBg="1"/>
      <p:bldP spid="15422" grpId="0" animBg="1"/>
      <p:bldP spid="15423" grpId="0" animBg="1"/>
      <p:bldP spid="15424" grpId="0" animBg="1"/>
      <p:bldP spid="15419" grpId="0" animBg="1"/>
      <p:bldP spid="15419" grpId="1" animBg="1"/>
      <p:bldP spid="15419" grpId="2" animBg="1"/>
      <p:bldP spid="15427" grpId="0" animBg="1"/>
      <p:bldP spid="15429" grpId="0" animBg="1"/>
      <p:bldP spid="15430" grpId="0" animBg="1"/>
      <p:bldP spid="15431" grpId="0" animBg="1"/>
      <p:bldP spid="15432" grpId="0" animBg="1"/>
      <p:bldP spid="15433" grpId="0" animBg="1"/>
      <p:bldP spid="154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Metoda stanu połączenia (1)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Metoda stanu połączenia</a:t>
            </a:r>
            <a:r>
              <a:rPr lang="pl-PL" altLang="pl-PL" sz="2400" dirty="0"/>
              <a:t> wymaga od przełączników większej mocy obliczeniowej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Każdy przełącznik określa koszty </a:t>
            </a:r>
            <a:r>
              <a:rPr lang="pl-PL" altLang="pl-PL" sz="2400" b="1" dirty="0"/>
              <a:t>wychodzących</a:t>
            </a:r>
            <a:r>
              <a:rPr lang="pl-PL" altLang="pl-PL" sz="2400" dirty="0"/>
              <a:t> </a:t>
            </a:r>
            <a:r>
              <a:rPr lang="pl-PL" altLang="pl-PL" sz="2400" b="1" dirty="0"/>
              <a:t>kanałów</a:t>
            </a:r>
            <a:r>
              <a:rPr lang="pl-PL" altLang="pl-PL" sz="2400" dirty="0"/>
              <a:t> i rozsyła je do pozostałych przełączników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 pewnym czasie, każdy przełącznik ma taką </a:t>
            </a:r>
            <a:r>
              <a:rPr lang="pl-PL" altLang="pl-PL" sz="2400" b="1" dirty="0"/>
              <a:t>samą informację</a:t>
            </a:r>
            <a:r>
              <a:rPr lang="pl-PL" altLang="pl-PL" sz="2400" dirty="0"/>
              <a:t> o strukturze sieci i o kosztach jej kanałów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Przełącznik tworzy </a:t>
            </a:r>
            <a:r>
              <a:rPr lang="pl-PL" altLang="pl-PL" sz="2400" b="1" dirty="0"/>
              <a:t>graf skierowany</a:t>
            </a:r>
            <a:r>
              <a:rPr lang="pl-PL" altLang="pl-PL" sz="2400" dirty="0"/>
              <a:t> będący reprezentacją fizycznej sieci rozległej, wierzchołki grafu to węzły, a łuki to kanały (łącza transmisyjne)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Następnie stosując jeden ze znanych algorytmów, np. algorytm </a:t>
            </a:r>
            <a:r>
              <a:rPr lang="pl-PL" altLang="pl-PL" sz="2400" b="1" dirty="0"/>
              <a:t>Dijkstry</a:t>
            </a:r>
            <a:r>
              <a:rPr lang="pl-PL" altLang="pl-PL" sz="2400" dirty="0"/>
              <a:t>, wyznacza </a:t>
            </a:r>
            <a:r>
              <a:rPr lang="pl-PL" altLang="pl-PL" sz="2400" b="1" dirty="0"/>
              <a:t>najkrótsze trasy</a:t>
            </a:r>
            <a:r>
              <a:rPr lang="pl-PL" altLang="pl-PL" sz="2400" dirty="0"/>
              <a:t> do wszystkich innych przełączników (węzłów)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Przykład protokół </a:t>
            </a:r>
            <a:r>
              <a:rPr lang="pl-PL" altLang="pl-PL" sz="2400" b="1" dirty="0"/>
              <a:t>OSPF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Open </a:t>
            </a:r>
            <a:r>
              <a:rPr lang="pl-PL" altLang="pl-PL" sz="2400" i="1" dirty="0" err="1"/>
              <a:t>Shortest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Path</a:t>
            </a:r>
            <a:r>
              <a:rPr lang="pl-PL" altLang="pl-PL" sz="2400" i="1" dirty="0"/>
              <a:t> First</a:t>
            </a:r>
            <a:r>
              <a:rPr lang="pl-PL" altLang="pl-PL" sz="2400" dirty="0"/>
              <a:t>)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19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Metoda stanu połączenia (2)</a:t>
            </a:r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V="1">
            <a:off x="4356100" y="2276475"/>
            <a:ext cx="1223963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3059113" y="2563813"/>
            <a:ext cx="1008062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4211638" y="3284538"/>
            <a:ext cx="730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flipH="1">
            <a:off x="4427538" y="2347913"/>
            <a:ext cx="1223962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 flipH="1">
            <a:off x="1835150" y="2708275"/>
            <a:ext cx="1008063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 flipH="1" flipV="1">
            <a:off x="5867400" y="2203450"/>
            <a:ext cx="1584325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3400425" y="236855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2</a:t>
            </a: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4643438" y="23479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2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924300" y="34290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2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5003800" y="31400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2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6588125" y="20605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1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2124075" y="29956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3</a:t>
            </a:r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flipH="1">
            <a:off x="3132138" y="2132013"/>
            <a:ext cx="2447925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3924300" y="1844675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3</a:t>
            </a:r>
          </a:p>
        </p:txBody>
      </p:sp>
      <p:sp>
        <p:nvSpPr>
          <p:cNvPr id="32781" name="Oval 13"/>
          <p:cNvSpPr>
            <a:spLocks noChangeAspect="1" noChangeArrowheads="1"/>
          </p:cNvSpPr>
          <p:nvPr/>
        </p:nvSpPr>
        <p:spPr bwMode="auto">
          <a:xfrm>
            <a:off x="3995738" y="2852738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1</a:t>
            </a:r>
          </a:p>
        </p:txBody>
      </p:sp>
      <p:sp>
        <p:nvSpPr>
          <p:cNvPr id="32800" name="Oval 32"/>
          <p:cNvSpPr>
            <a:spLocks noChangeAspect="1" noChangeArrowheads="1"/>
          </p:cNvSpPr>
          <p:nvPr/>
        </p:nvSpPr>
        <p:spPr bwMode="auto">
          <a:xfrm>
            <a:off x="2700338" y="2276475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4</a:t>
            </a:r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 flipH="1">
            <a:off x="2051050" y="4076700"/>
            <a:ext cx="2089150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2771775" y="38608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1</a:t>
            </a:r>
          </a:p>
        </p:txBody>
      </p:sp>
      <p:sp>
        <p:nvSpPr>
          <p:cNvPr id="32815" name="Oval 47"/>
          <p:cNvSpPr>
            <a:spLocks noChangeAspect="1" noChangeArrowheads="1"/>
          </p:cNvSpPr>
          <p:nvPr/>
        </p:nvSpPr>
        <p:spPr bwMode="auto">
          <a:xfrm>
            <a:off x="1619250" y="3932238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6</a:t>
            </a:r>
          </a:p>
        </p:txBody>
      </p:sp>
      <p:sp>
        <p:nvSpPr>
          <p:cNvPr id="32798" name="Oval 30"/>
          <p:cNvSpPr>
            <a:spLocks noChangeAspect="1" noChangeArrowheads="1"/>
          </p:cNvSpPr>
          <p:nvPr/>
        </p:nvSpPr>
        <p:spPr bwMode="auto">
          <a:xfrm>
            <a:off x="4067175" y="3860800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2</a:t>
            </a:r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 flipH="1">
            <a:off x="4500563" y="3068638"/>
            <a:ext cx="28797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5795963" y="32131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2</a:t>
            </a:r>
          </a:p>
        </p:txBody>
      </p:sp>
      <p:sp>
        <p:nvSpPr>
          <p:cNvPr id="32819" name="Line 51"/>
          <p:cNvSpPr>
            <a:spLocks noChangeShapeType="1"/>
          </p:cNvSpPr>
          <p:nvPr/>
        </p:nvSpPr>
        <p:spPr bwMode="auto">
          <a:xfrm flipH="1" flipV="1">
            <a:off x="4356100" y="4292600"/>
            <a:ext cx="43180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820" name="Text Box 52"/>
          <p:cNvSpPr txBox="1">
            <a:spLocks noChangeArrowheads="1"/>
          </p:cNvSpPr>
          <p:nvPr/>
        </p:nvSpPr>
        <p:spPr bwMode="auto">
          <a:xfrm>
            <a:off x="4548188" y="457993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4</a:t>
            </a:r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 flipH="1" flipV="1">
            <a:off x="1979613" y="4292600"/>
            <a:ext cx="2736850" cy="1150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 flipH="1">
            <a:off x="5003800" y="3213100"/>
            <a:ext cx="2592388" cy="215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818" name="Oval 50"/>
          <p:cNvSpPr>
            <a:spLocks noChangeAspect="1" noChangeArrowheads="1"/>
          </p:cNvSpPr>
          <p:nvPr/>
        </p:nvSpPr>
        <p:spPr bwMode="auto">
          <a:xfrm>
            <a:off x="4643438" y="5300663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7</a:t>
            </a:r>
          </a:p>
        </p:txBody>
      </p:sp>
      <p:sp>
        <p:nvSpPr>
          <p:cNvPr id="32823" name="Text Box 55"/>
          <p:cNvSpPr txBox="1">
            <a:spLocks noChangeArrowheads="1"/>
          </p:cNvSpPr>
          <p:nvPr/>
        </p:nvSpPr>
        <p:spPr bwMode="auto">
          <a:xfrm>
            <a:off x="5940425" y="40767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1</a:t>
            </a:r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3276600" y="457993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4</a:t>
            </a:r>
          </a:p>
        </p:txBody>
      </p:sp>
      <p:sp>
        <p:nvSpPr>
          <p:cNvPr id="32825" name="Oval 57"/>
          <p:cNvSpPr>
            <a:spLocks noChangeAspect="1" noChangeArrowheads="1"/>
          </p:cNvSpPr>
          <p:nvPr/>
        </p:nvSpPr>
        <p:spPr bwMode="auto">
          <a:xfrm>
            <a:off x="3995738" y="2852738"/>
            <a:ext cx="431800" cy="4318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000" b="1">
              <a:latin typeface="+mn-lt"/>
            </a:endParaRPr>
          </a:p>
        </p:txBody>
      </p:sp>
      <p:sp>
        <p:nvSpPr>
          <p:cNvPr id="32826" name="Oval 58"/>
          <p:cNvSpPr>
            <a:spLocks noChangeAspect="1" noChangeArrowheads="1"/>
          </p:cNvSpPr>
          <p:nvPr/>
        </p:nvSpPr>
        <p:spPr bwMode="auto">
          <a:xfrm>
            <a:off x="4643438" y="5300663"/>
            <a:ext cx="431800" cy="4318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000" b="1">
              <a:latin typeface="+mn-lt"/>
            </a:endParaRPr>
          </a:p>
        </p:txBody>
      </p:sp>
      <p:sp>
        <p:nvSpPr>
          <p:cNvPr id="32827" name="Line 59"/>
          <p:cNvSpPr>
            <a:spLocks noChangeShapeType="1"/>
          </p:cNvSpPr>
          <p:nvPr/>
        </p:nvSpPr>
        <p:spPr bwMode="auto">
          <a:xfrm flipV="1">
            <a:off x="4356100" y="2278063"/>
            <a:ext cx="1223963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 flipH="1" flipV="1">
            <a:off x="5867400" y="2205038"/>
            <a:ext cx="1584325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 flipH="1">
            <a:off x="5003800" y="3214688"/>
            <a:ext cx="2592388" cy="2159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32799" name="Oval 31"/>
          <p:cNvSpPr>
            <a:spLocks noChangeAspect="1" noChangeArrowheads="1"/>
          </p:cNvSpPr>
          <p:nvPr/>
        </p:nvSpPr>
        <p:spPr bwMode="auto">
          <a:xfrm>
            <a:off x="5508625" y="1916113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3</a:t>
            </a:r>
          </a:p>
        </p:txBody>
      </p:sp>
      <p:sp>
        <p:nvSpPr>
          <p:cNvPr id="32814" name="Oval 46"/>
          <p:cNvSpPr>
            <a:spLocks noChangeAspect="1" noChangeArrowheads="1"/>
          </p:cNvSpPr>
          <p:nvPr/>
        </p:nvSpPr>
        <p:spPr bwMode="auto">
          <a:xfrm>
            <a:off x="7380288" y="2779713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5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90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5" grpId="0" animBg="1"/>
      <p:bldP spid="32796" grpId="0" animBg="1"/>
      <p:bldP spid="32797" grpId="0" animBg="1"/>
      <p:bldP spid="32801" grpId="0" animBg="1"/>
      <p:bldP spid="32802" grpId="0" animBg="1"/>
      <p:bldP spid="32803" grpId="0" animBg="1"/>
      <p:bldP spid="32804" grpId="0"/>
      <p:bldP spid="32805" grpId="0"/>
      <p:bldP spid="32806" grpId="0"/>
      <p:bldP spid="32807" grpId="0"/>
      <p:bldP spid="32808" grpId="0"/>
      <p:bldP spid="32809" grpId="0"/>
      <p:bldP spid="32810" grpId="0" animBg="1"/>
      <p:bldP spid="32811" grpId="0"/>
      <p:bldP spid="32781" grpId="0" animBg="1"/>
      <p:bldP spid="32800" grpId="0" animBg="1"/>
      <p:bldP spid="32812" grpId="0" animBg="1"/>
      <p:bldP spid="32813" grpId="0"/>
      <p:bldP spid="32815" grpId="0" animBg="1"/>
      <p:bldP spid="32798" grpId="0" animBg="1"/>
      <p:bldP spid="32816" grpId="0" animBg="1"/>
      <p:bldP spid="32817" grpId="0"/>
      <p:bldP spid="32819" grpId="0" animBg="1"/>
      <p:bldP spid="32820" grpId="0"/>
      <p:bldP spid="32821" grpId="0" animBg="1"/>
      <p:bldP spid="32822" grpId="0" animBg="1"/>
      <p:bldP spid="32818" grpId="0" animBg="1"/>
      <p:bldP spid="32823" grpId="0"/>
      <p:bldP spid="32824" grpId="0"/>
      <p:bldP spid="32825" grpId="0" animBg="1"/>
      <p:bldP spid="32826" grpId="0" animBg="1"/>
      <p:bldP spid="32827" grpId="0" animBg="1"/>
      <p:bldP spid="32828" grpId="0" animBg="1"/>
      <p:bldP spid="32829" grpId="0" animBg="1"/>
      <p:bldP spid="32799" grpId="0" animBg="1"/>
      <p:bldP spid="328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Struktura sieci rozległych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Węzeł sieci rozległej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Reguły doboru trasy</a:t>
            </a:r>
          </a:p>
          <a:p>
            <a:r>
              <a:rPr lang="pl-PL" altLang="pl-PL" sz="2400" b="1" dirty="0">
                <a:solidFill>
                  <a:schemeClr val="tx2"/>
                </a:solidFill>
              </a:rPr>
              <a:t>Protokół MPLS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protokoły sieci WAN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Sieci optyczne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160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MPLS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MPLS</a:t>
            </a:r>
            <a:r>
              <a:rPr lang="pl-PL" altLang="pl-PL" sz="2400" dirty="0"/>
              <a:t> (ang. </a:t>
            </a:r>
            <a:r>
              <a:rPr lang="pl-PL" altLang="pl-PL" sz="2400" b="1" i="1" dirty="0" err="1"/>
              <a:t>Multiprotocol</a:t>
            </a:r>
            <a:r>
              <a:rPr lang="pl-PL" altLang="pl-PL" sz="2400" b="1" i="1" dirty="0"/>
              <a:t> </a:t>
            </a:r>
            <a:r>
              <a:rPr lang="pl-PL" altLang="pl-PL" sz="2400" b="1" i="1" dirty="0" err="1"/>
              <a:t>Label</a:t>
            </a:r>
            <a:r>
              <a:rPr lang="pl-PL" altLang="pl-PL" sz="2400" b="1" i="1" dirty="0"/>
              <a:t> </a:t>
            </a:r>
            <a:r>
              <a:rPr lang="pl-PL" altLang="pl-PL" sz="2400" b="1" i="1" dirty="0" err="1"/>
              <a:t>Switching</a:t>
            </a:r>
            <a:r>
              <a:rPr lang="pl-PL" altLang="pl-PL" sz="2400" dirty="0"/>
              <a:t>) to protokół opracowany przez IETF (RFC 3031) umożliwiający transmisję połączeniową w sieci IP 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Pakiety IP mają dodatkowy nagłówek, w którym zapisana jest </a:t>
            </a:r>
            <a:r>
              <a:rPr lang="pl-PL" altLang="pl-PL" sz="2400" b="1" dirty="0"/>
              <a:t>etykieta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label</a:t>
            </a:r>
            <a:r>
              <a:rPr lang="pl-PL" altLang="pl-PL" sz="2400" dirty="0"/>
              <a:t>), na podstawie której pakiet jest przełączany w kolejnych ruterach MPLS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MPLS jest określane jako technologią </a:t>
            </a:r>
            <a:r>
              <a:rPr lang="pl-PL" altLang="pl-PL" sz="2400" b="1" dirty="0"/>
              <a:t>warstwy 2.5</a:t>
            </a:r>
            <a:r>
              <a:rPr lang="pl-PL" altLang="pl-PL" sz="2400" dirty="0"/>
              <a:t>, gdyż łączy cechy warstwy 2 (wydajność i szybkość dzięki przełączaniu pakietów) i warstwy 3 (skalowalność dzięki stosowaniu pakietów IP)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 porównaniu do protokołu IP, MPLS oferuje o wiele większe wsparcie dla </a:t>
            </a:r>
            <a:r>
              <a:rPr lang="pl-PL" altLang="pl-PL" sz="2400" b="1" dirty="0" err="1"/>
              <a:t>QoS</a:t>
            </a:r>
            <a:r>
              <a:rPr lang="pl-PL" altLang="pl-PL" sz="2400" b="1" dirty="0"/>
              <a:t> i zarządzania ruchem</a:t>
            </a: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072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Struktura sieci rozległych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Węzeł sieci rozległej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Reguły doboru trasy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MPLS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protokoły sieci WAN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Sieci optyczne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1720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15" name="Rectangle 123"/>
          <p:cNvSpPr>
            <a:spLocks noChangeArrowheads="1"/>
          </p:cNvSpPr>
          <p:nvPr/>
        </p:nvSpPr>
        <p:spPr bwMode="auto">
          <a:xfrm>
            <a:off x="323850" y="4652963"/>
            <a:ext cx="8637588" cy="3603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200" b="1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Nagłówek MPLS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051050" y="1700213"/>
            <a:ext cx="2159000" cy="53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b="1">
                <a:latin typeface="+mn-lt"/>
              </a:rPr>
              <a:t>L3-L7 (IP Header)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211638" y="1700213"/>
            <a:ext cx="215900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b="1">
                <a:latin typeface="+mn-lt"/>
              </a:rPr>
              <a:t>L2 (IP Data)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4925" y="1700213"/>
            <a:ext cx="1253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>
                <a:latin typeface="+mn-lt"/>
              </a:rPr>
              <a:t>Pakiet IP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051050" y="2636838"/>
            <a:ext cx="2159000" cy="53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b="1">
                <a:latin typeface="+mn-lt"/>
              </a:rPr>
              <a:t>L3-L7 (IP Header)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6372225" y="2636838"/>
            <a:ext cx="215900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b="1">
                <a:latin typeface="+mn-lt"/>
              </a:rPr>
              <a:t>L2 (IP Data)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4925" y="2673350"/>
            <a:ext cx="1710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>
                <a:latin typeface="+mn-lt"/>
              </a:rPr>
              <a:t>Pakiet MPLS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211638" y="2636838"/>
            <a:ext cx="2159000" cy="539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b="1">
                <a:latin typeface="+mn-lt"/>
              </a:rPr>
              <a:t>MPLS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34925" y="3429000"/>
            <a:ext cx="21845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>
                <a:latin typeface="+mn-lt"/>
              </a:rPr>
              <a:t>Nagłówek MPLS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41313" y="3949700"/>
            <a:ext cx="8637587" cy="268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300" dirty="0">
                <a:latin typeface="+mn-lt"/>
              </a:rPr>
              <a:t>0                                     1                                       2                                      3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341313" y="4221163"/>
            <a:ext cx="8637587" cy="2682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dirty="0">
                <a:latin typeface="+mn-lt"/>
              </a:rPr>
              <a:t>0  1  2  3  4  5  6  7  8  9  0  1  2  3  4  5  6  7  8  9  0  1  2  3  4  5  6  7  8  9  0  1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341313" y="4173538"/>
            <a:ext cx="8640762" cy="90487"/>
            <a:chOff x="215" y="1338"/>
            <a:chExt cx="5443" cy="57"/>
          </a:xfrm>
          <a:solidFill>
            <a:schemeClr val="bg1">
              <a:lumMod val="85000"/>
            </a:schemeClr>
          </a:solidFill>
        </p:grpSpPr>
        <p:sp>
          <p:nvSpPr>
            <p:cNvPr id="49247" name="Line 17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48" name="Line 18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49" name="Line 19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50" name="Line 20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51" name="Line 21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52" name="Line 22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53" name="Line 23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54" name="Line 24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55" name="Line 25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56" name="Line 26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57" name="Line 27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58" name="Line 28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59" name="Line 29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60" name="Line 30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61" name="Line 31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62" name="Line 32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63" name="Line 33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64" name="Line 34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65" name="Line 35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66" name="Line 36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67" name="Line 37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68" name="Line 38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69" name="Line 39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70" name="Line 40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71" name="Line 41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72" name="Line 42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73" name="Line 43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74" name="Line 44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75" name="Line 45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76" name="Line 46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77" name="Line 47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78" name="Line 48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79" name="Line 49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80" name="Line 50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</p:grpSp>
      <p:grpSp>
        <p:nvGrpSpPr>
          <p:cNvPr id="59443" name="Group 51"/>
          <p:cNvGrpSpPr>
            <a:grpSpLocks/>
          </p:cNvGrpSpPr>
          <p:nvPr/>
        </p:nvGrpSpPr>
        <p:grpSpPr bwMode="auto">
          <a:xfrm>
            <a:off x="341313" y="4443413"/>
            <a:ext cx="8640762" cy="90487"/>
            <a:chOff x="215" y="1338"/>
            <a:chExt cx="5443" cy="57"/>
          </a:xfrm>
          <a:solidFill>
            <a:schemeClr val="bg1">
              <a:lumMod val="85000"/>
            </a:schemeClr>
          </a:solidFill>
        </p:grpSpPr>
        <p:sp>
          <p:nvSpPr>
            <p:cNvPr id="49213" name="Line 52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14" name="Line 53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15" name="Line 54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16" name="Line 55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17" name="Line 56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18" name="Line 57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19" name="Line 58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20" name="Line 59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21" name="Line 60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22" name="Line 61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23" name="Line 62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24" name="Line 63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25" name="Line 64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26" name="Line 65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27" name="Line 66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28" name="Line 67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29" name="Line 68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30" name="Line 69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31" name="Line 70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32" name="Line 71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33" name="Line 72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34" name="Line 73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35" name="Line 74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36" name="Line 75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37" name="Line 76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38" name="Line 77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39" name="Line 78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40" name="Line 79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41" name="Line 80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42" name="Line 81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43" name="Line 82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44" name="Line 83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45" name="Line 84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46" name="Line 85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</p:grpSp>
      <p:grpSp>
        <p:nvGrpSpPr>
          <p:cNvPr id="59478" name="Group 86"/>
          <p:cNvGrpSpPr>
            <a:grpSpLocks/>
          </p:cNvGrpSpPr>
          <p:nvPr/>
        </p:nvGrpSpPr>
        <p:grpSpPr bwMode="auto">
          <a:xfrm>
            <a:off x="341313" y="3903663"/>
            <a:ext cx="8640762" cy="90487"/>
            <a:chOff x="215" y="1338"/>
            <a:chExt cx="5443" cy="57"/>
          </a:xfrm>
          <a:solidFill>
            <a:schemeClr val="bg1">
              <a:lumMod val="85000"/>
            </a:schemeClr>
          </a:solidFill>
        </p:grpSpPr>
        <p:sp>
          <p:nvSpPr>
            <p:cNvPr id="49179" name="Line 87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80" name="Line 88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81" name="Line 89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82" name="Line 90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83" name="Line 91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84" name="Line 92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85" name="Line 93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86" name="Line 94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87" name="Line 95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88" name="Line 96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89" name="Line 97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90" name="Line 98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91" name="Line 99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92" name="Line 100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93" name="Line 101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94" name="Line 102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95" name="Line 103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96" name="Line 104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97" name="Line 105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98" name="Line 106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199" name="Line 107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00" name="Line 108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01" name="Line 109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02" name="Line 110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03" name="Line 111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04" name="Line 112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05" name="Line 113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06" name="Line 114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07" name="Line 115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08" name="Line 116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09" name="Line 117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10" name="Line 118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11" name="Line 119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  <p:sp>
          <p:nvSpPr>
            <p:cNvPr id="49212" name="Line 120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300"/>
            </a:p>
          </p:txBody>
        </p:sp>
      </p:grpSp>
      <p:sp>
        <p:nvSpPr>
          <p:cNvPr id="59513" name="Rectangle 121"/>
          <p:cNvSpPr>
            <a:spLocks noChangeArrowheads="1"/>
          </p:cNvSpPr>
          <p:nvPr/>
        </p:nvSpPr>
        <p:spPr bwMode="auto">
          <a:xfrm>
            <a:off x="323850" y="4653136"/>
            <a:ext cx="5399088" cy="3603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b="1">
                <a:latin typeface="+mn-lt"/>
              </a:rPr>
              <a:t>Etykieta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4211638" y="2636912"/>
            <a:ext cx="2159000" cy="539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b="1">
                <a:latin typeface="+mn-lt"/>
              </a:rPr>
              <a:t>MPLS</a:t>
            </a:r>
          </a:p>
        </p:txBody>
      </p:sp>
      <p:sp>
        <p:nvSpPr>
          <p:cNvPr id="59514" name="Rectangle 122"/>
          <p:cNvSpPr>
            <a:spLocks noChangeArrowheads="1"/>
          </p:cNvSpPr>
          <p:nvPr/>
        </p:nvSpPr>
        <p:spPr bwMode="auto">
          <a:xfrm>
            <a:off x="4211638" y="2636912"/>
            <a:ext cx="2159000" cy="539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b="1">
                <a:latin typeface="+mn-lt"/>
              </a:rPr>
              <a:t>MPLS</a:t>
            </a:r>
          </a:p>
        </p:txBody>
      </p:sp>
      <p:sp>
        <p:nvSpPr>
          <p:cNvPr id="59516" name="Rectangle 124"/>
          <p:cNvSpPr>
            <a:spLocks noChangeArrowheads="1"/>
          </p:cNvSpPr>
          <p:nvPr/>
        </p:nvSpPr>
        <p:spPr bwMode="auto">
          <a:xfrm>
            <a:off x="5724525" y="4652963"/>
            <a:ext cx="809625" cy="360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b="1">
                <a:latin typeface="+mn-lt"/>
              </a:rPr>
              <a:t>Exp</a:t>
            </a:r>
          </a:p>
        </p:txBody>
      </p:sp>
      <p:sp>
        <p:nvSpPr>
          <p:cNvPr id="59517" name="Rectangle 125"/>
          <p:cNvSpPr>
            <a:spLocks noChangeArrowheads="1"/>
          </p:cNvSpPr>
          <p:nvPr/>
        </p:nvSpPr>
        <p:spPr bwMode="auto">
          <a:xfrm>
            <a:off x="6516688" y="4652963"/>
            <a:ext cx="269875" cy="3603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b="1" dirty="0">
                <a:latin typeface="+mn-lt"/>
              </a:rPr>
              <a:t>S</a:t>
            </a:r>
          </a:p>
        </p:txBody>
      </p:sp>
      <p:sp>
        <p:nvSpPr>
          <p:cNvPr id="59518" name="Rectangle 126"/>
          <p:cNvSpPr>
            <a:spLocks noChangeArrowheads="1"/>
          </p:cNvSpPr>
          <p:nvPr/>
        </p:nvSpPr>
        <p:spPr bwMode="auto">
          <a:xfrm>
            <a:off x="6805613" y="4652963"/>
            <a:ext cx="2159000" cy="3603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b="1">
                <a:latin typeface="+mn-lt"/>
              </a:rPr>
              <a:t>TTL</a:t>
            </a:r>
          </a:p>
        </p:txBody>
      </p:sp>
      <p:sp>
        <p:nvSpPr>
          <p:cNvPr id="59519" name="Text Box 127"/>
          <p:cNvSpPr txBox="1">
            <a:spLocks noChangeArrowheads="1"/>
          </p:cNvSpPr>
          <p:nvPr/>
        </p:nvSpPr>
        <p:spPr bwMode="auto">
          <a:xfrm>
            <a:off x="250825" y="5373216"/>
            <a:ext cx="84169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latin typeface="+mn-lt"/>
              </a:rPr>
              <a:t>Etykieta </a:t>
            </a:r>
            <a:r>
              <a:rPr lang="pl-PL" altLang="pl-PL" sz="2400" dirty="0">
                <a:latin typeface="+mn-lt"/>
              </a:rPr>
              <a:t>(ang. </a:t>
            </a:r>
            <a:r>
              <a:rPr lang="pl-PL" altLang="pl-PL" sz="2400" i="1" dirty="0" err="1">
                <a:latin typeface="+mn-lt"/>
              </a:rPr>
              <a:t>label</a:t>
            </a:r>
            <a:r>
              <a:rPr lang="pl-PL" altLang="pl-PL" sz="2400" dirty="0">
                <a:latin typeface="+mn-lt"/>
              </a:rPr>
              <a:t>)</a:t>
            </a:r>
            <a:r>
              <a:rPr lang="pl-PL" altLang="pl-PL" sz="2400" b="1" dirty="0">
                <a:latin typeface="+mn-lt"/>
              </a:rPr>
              <a:t> </a:t>
            </a:r>
            <a:r>
              <a:rPr lang="pl-PL" altLang="pl-PL" sz="2400" dirty="0">
                <a:latin typeface="+mn-lt"/>
              </a:rPr>
              <a:t>numer identyfikujący, do której grupy pakietów FEC (ang. </a:t>
            </a:r>
            <a:r>
              <a:rPr lang="pl-PL" altLang="pl-PL" sz="2400" i="1" dirty="0" err="1">
                <a:latin typeface="+mn-lt"/>
              </a:rPr>
              <a:t>Forwarding</a:t>
            </a:r>
            <a:r>
              <a:rPr lang="pl-PL" altLang="pl-PL" sz="2400" i="1" dirty="0">
                <a:latin typeface="+mn-lt"/>
              </a:rPr>
              <a:t> </a:t>
            </a:r>
            <a:r>
              <a:rPr lang="pl-PL" altLang="pl-PL" sz="2400" i="1" dirty="0" err="1">
                <a:latin typeface="+mn-lt"/>
              </a:rPr>
              <a:t>Equivalence</a:t>
            </a:r>
            <a:r>
              <a:rPr lang="pl-PL" altLang="pl-PL" sz="2400" i="1" dirty="0">
                <a:latin typeface="+mn-lt"/>
              </a:rPr>
              <a:t> Class</a:t>
            </a:r>
            <a:r>
              <a:rPr lang="pl-PL" altLang="pl-PL" sz="2400" dirty="0">
                <a:latin typeface="+mn-lt"/>
              </a:rPr>
              <a:t>) należy dany pakiet</a:t>
            </a:r>
          </a:p>
        </p:txBody>
      </p:sp>
      <p:sp>
        <p:nvSpPr>
          <p:cNvPr id="59520" name="Text Box 128"/>
          <p:cNvSpPr txBox="1">
            <a:spLocks noChangeArrowheads="1"/>
          </p:cNvSpPr>
          <p:nvPr/>
        </p:nvSpPr>
        <p:spPr bwMode="auto">
          <a:xfrm>
            <a:off x="250825" y="5373216"/>
            <a:ext cx="841692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 err="1">
                <a:latin typeface="+mn-lt"/>
              </a:rPr>
              <a:t>Exp</a:t>
            </a:r>
            <a:r>
              <a:rPr lang="pl-PL" altLang="pl-PL" sz="2400" b="1" dirty="0">
                <a:latin typeface="+mn-lt"/>
              </a:rPr>
              <a:t> </a:t>
            </a:r>
            <a:r>
              <a:rPr lang="pl-PL" altLang="pl-PL" sz="2400" dirty="0">
                <a:latin typeface="+mn-lt"/>
              </a:rPr>
              <a:t>to pole przeznaczone na zastosowania eksperymentalne</a:t>
            </a:r>
          </a:p>
        </p:txBody>
      </p:sp>
      <p:sp>
        <p:nvSpPr>
          <p:cNvPr id="59521" name="Text Box 129"/>
          <p:cNvSpPr txBox="1">
            <a:spLocks noChangeArrowheads="1"/>
          </p:cNvSpPr>
          <p:nvPr/>
        </p:nvSpPr>
        <p:spPr bwMode="auto">
          <a:xfrm>
            <a:off x="258763" y="5373216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latin typeface="+mn-lt"/>
              </a:rPr>
              <a:t>S </a:t>
            </a:r>
            <a:r>
              <a:rPr lang="pl-PL" altLang="pl-PL" sz="2400" dirty="0">
                <a:latin typeface="+mn-lt"/>
              </a:rPr>
              <a:t>(ang. </a:t>
            </a:r>
            <a:r>
              <a:rPr lang="pl-PL" altLang="pl-PL" sz="2400" i="1" dirty="0" err="1">
                <a:latin typeface="+mn-lt"/>
              </a:rPr>
              <a:t>Bottom</a:t>
            </a:r>
            <a:r>
              <a:rPr lang="pl-PL" altLang="pl-PL" sz="2400" i="1" dirty="0">
                <a:latin typeface="+mn-lt"/>
              </a:rPr>
              <a:t> of </a:t>
            </a:r>
            <a:r>
              <a:rPr lang="pl-PL" altLang="pl-PL" sz="2400" i="1" dirty="0" err="1">
                <a:latin typeface="+mn-lt"/>
              </a:rPr>
              <a:t>Stack</a:t>
            </a:r>
            <a:r>
              <a:rPr lang="pl-PL" altLang="pl-PL" sz="2400" dirty="0">
                <a:latin typeface="+mn-lt"/>
              </a:rPr>
              <a:t>) =1 jeżeli dana etykieta znajduje się na dnie stosu etykiet, =0 w przeciwnym razie</a:t>
            </a:r>
          </a:p>
        </p:txBody>
      </p:sp>
      <p:sp>
        <p:nvSpPr>
          <p:cNvPr id="59522" name="Text Box 130"/>
          <p:cNvSpPr txBox="1">
            <a:spLocks noChangeArrowheads="1"/>
          </p:cNvSpPr>
          <p:nvPr/>
        </p:nvSpPr>
        <p:spPr bwMode="auto">
          <a:xfrm>
            <a:off x="250825" y="5373216"/>
            <a:ext cx="84169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latin typeface="+mn-lt"/>
              </a:rPr>
              <a:t>TTL </a:t>
            </a:r>
            <a:r>
              <a:rPr lang="pl-PL" altLang="pl-PL" sz="2400" dirty="0">
                <a:latin typeface="+mn-lt"/>
              </a:rPr>
              <a:t>(ang. </a:t>
            </a:r>
            <a:r>
              <a:rPr lang="pl-PL" altLang="pl-PL" sz="2400" i="1" dirty="0">
                <a:latin typeface="+mn-lt"/>
              </a:rPr>
              <a:t>Time to Live</a:t>
            </a:r>
            <a:r>
              <a:rPr lang="pl-PL" altLang="pl-PL" sz="2400" dirty="0">
                <a:latin typeface="+mn-lt"/>
              </a:rPr>
              <a:t>) czas życia pakietu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2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634 " pathEditMode="relative" ptsTypes="AA">
                                      <p:cBhvr>
                                        <p:cTn id="24" dur="1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23628 0.1391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72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8356 " pathEditMode="relative" ptsTypes="AA">
                                      <p:cBhvr>
                                        <p:cTn id="73" dur="1000" fill="hold"/>
                                        <p:tgtEl>
                                          <p:spTgt spid="59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7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9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9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9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9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15" grpId="0" animBg="1"/>
      <p:bldP spid="59396" grpId="0" animBg="1"/>
      <p:bldP spid="59396" grpId="1" animBg="1"/>
      <p:bldP spid="59396" grpId="2" animBg="1"/>
      <p:bldP spid="59398" grpId="0" animBg="1"/>
      <p:bldP spid="59398" grpId="1" animBg="1"/>
      <p:bldP spid="59398" grpId="2" animBg="1"/>
      <p:bldP spid="59399" grpId="0"/>
      <p:bldP spid="59400" grpId="0" animBg="1"/>
      <p:bldP spid="59401" grpId="0" animBg="1"/>
      <p:bldP spid="59402" grpId="0"/>
      <p:bldP spid="59403" grpId="0" animBg="1"/>
      <p:bldP spid="59403" grpId="1" animBg="1"/>
      <p:bldP spid="59405" grpId="0"/>
      <p:bldP spid="59406" grpId="0" animBg="1"/>
      <p:bldP spid="59407" grpId="0" animBg="1"/>
      <p:bldP spid="59513" grpId="0" animBg="1"/>
      <p:bldP spid="59404" grpId="0" animBg="1"/>
      <p:bldP spid="59514" grpId="0" animBg="1"/>
      <p:bldP spid="59514" grpId="1" animBg="1"/>
      <p:bldP spid="59514" grpId="2" animBg="1"/>
      <p:bldP spid="59516" grpId="0" animBg="1"/>
      <p:bldP spid="59517" grpId="0" animBg="1"/>
      <p:bldP spid="59518" grpId="0" animBg="1"/>
      <p:bldP spid="59519" grpId="0" animBg="1"/>
      <p:bldP spid="59519" grpId="1" animBg="1"/>
      <p:bldP spid="59520" grpId="0" animBg="1"/>
      <p:bldP spid="59520" grpId="1" animBg="1"/>
      <p:bldP spid="59521" grpId="0" animBg="1"/>
      <p:bldP spid="59521" grpId="1" animBg="1"/>
      <p:bldP spid="595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Sieć MPLS (1)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Sieć MPLS tworzą:</a:t>
            </a:r>
          </a:p>
          <a:p>
            <a:pPr lvl="1" eaLnBrk="1" hangingPunct="1"/>
            <a:r>
              <a:rPr lang="pl-PL" altLang="pl-PL" sz="2400" b="1" dirty="0"/>
              <a:t>Rutery brzegowe LER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Label</a:t>
            </a:r>
            <a:r>
              <a:rPr lang="pl-PL" altLang="pl-PL" sz="2400" i="1" dirty="0"/>
              <a:t> Edge Router</a:t>
            </a:r>
            <a:r>
              <a:rPr lang="pl-PL" altLang="pl-PL" sz="2400" dirty="0"/>
              <a:t>) znajdujące się na styku sieci MPLS z innymi sieciami</a:t>
            </a:r>
          </a:p>
          <a:p>
            <a:pPr lvl="1" eaLnBrk="1" hangingPunct="1"/>
            <a:r>
              <a:rPr lang="pl-PL" altLang="pl-PL" sz="2400" b="1" dirty="0"/>
              <a:t>Rutery LSR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Label</a:t>
            </a:r>
            <a:r>
              <a:rPr lang="pl-PL" altLang="pl-PL" sz="2400" i="1" dirty="0"/>
              <a:t> Switch </a:t>
            </a:r>
            <a:r>
              <a:rPr lang="pl-PL" altLang="pl-PL" sz="2400" i="1" dirty="0" err="1"/>
              <a:t>Routers</a:t>
            </a:r>
            <a:r>
              <a:rPr lang="pl-PL" altLang="pl-PL" sz="2400" dirty="0"/>
              <a:t>) znajdujące się wewnątrz sieci MPLS</a:t>
            </a:r>
          </a:p>
          <a:p>
            <a:pPr eaLnBrk="1" hangingPunct="1"/>
            <a:r>
              <a:rPr lang="pl-PL" altLang="pl-PL" sz="2400" dirty="0"/>
              <a:t>Rutery LER są odpowiedzialne za przypisanie przychodzących pakietów IP do odpowiedniej klasy </a:t>
            </a:r>
            <a:r>
              <a:rPr lang="pl-PL" altLang="pl-PL" sz="2400" b="1" dirty="0"/>
              <a:t>FEC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Forwarding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Equivalence</a:t>
            </a:r>
            <a:r>
              <a:rPr lang="pl-PL" altLang="pl-PL" sz="2400" i="1" dirty="0"/>
              <a:t> Class</a:t>
            </a:r>
            <a:r>
              <a:rPr lang="pl-PL" altLang="pl-PL" sz="2400" dirty="0"/>
              <a:t>)</a:t>
            </a:r>
          </a:p>
          <a:p>
            <a:pPr eaLnBrk="1" hangingPunct="1"/>
            <a:r>
              <a:rPr lang="pl-PL" altLang="pl-PL" sz="2400" dirty="0"/>
              <a:t>W sieci MPLS pakiety są przesyłane wzdłuż połączeń </a:t>
            </a:r>
            <a:br>
              <a:rPr lang="pl-PL" altLang="pl-PL" sz="2400" dirty="0"/>
            </a:br>
            <a:r>
              <a:rPr lang="pl-PL" altLang="pl-PL" sz="2400" b="1" dirty="0"/>
              <a:t>LSP </a:t>
            </a:r>
            <a:r>
              <a:rPr lang="pl-PL" altLang="pl-PL" sz="2400" dirty="0"/>
              <a:t>(ang. </a:t>
            </a:r>
            <a:r>
              <a:rPr lang="pl-PL" altLang="pl-PL" sz="2400" i="1" dirty="0" err="1"/>
              <a:t>Label</a:t>
            </a:r>
            <a:r>
              <a:rPr lang="pl-PL" altLang="pl-PL" sz="2400" i="1" dirty="0"/>
              <a:t> Switch </a:t>
            </a:r>
            <a:r>
              <a:rPr lang="pl-PL" altLang="pl-PL" sz="2400" i="1" dirty="0" err="1"/>
              <a:t>Paths</a:t>
            </a:r>
            <a:r>
              <a:rPr lang="pl-PL" altLang="pl-PL" sz="2400" dirty="0"/>
              <a:t>) za pomocą ruterów LER i LSR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34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66" name="Cloud"/>
          <p:cNvSpPr>
            <a:spLocks noChangeAspect="1" noEditPoints="1" noChangeArrowheads="1"/>
          </p:cNvSpPr>
          <p:nvPr/>
        </p:nvSpPr>
        <p:spPr bwMode="auto">
          <a:xfrm>
            <a:off x="7164388" y="4873625"/>
            <a:ext cx="1979612" cy="1984375"/>
          </a:xfrm>
          <a:custGeom>
            <a:avLst/>
            <a:gdLst>
              <a:gd name="T0" fmla="*/ 562723 w 21600"/>
              <a:gd name="T1" fmla="*/ 91151531 h 21600"/>
              <a:gd name="T2" fmla="*/ 90714437 w 21600"/>
              <a:gd name="T3" fmla="*/ 182108850 h 21600"/>
              <a:gd name="T4" fmla="*/ 181277653 w 21600"/>
              <a:gd name="T5" fmla="*/ 91151531 h 21600"/>
              <a:gd name="T6" fmla="*/ 90714437 w 21600"/>
              <a:gd name="T7" fmla="*/ 1042329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000" b="1">
                <a:latin typeface="+mn-lt"/>
              </a:rPr>
              <a:t>Sieć IP2</a:t>
            </a:r>
          </a:p>
        </p:txBody>
      </p:sp>
      <p:sp>
        <p:nvSpPr>
          <p:cNvPr id="60461" name="Cloud"/>
          <p:cNvSpPr>
            <a:spLocks noChangeAspect="1" noEditPoints="1" noChangeArrowheads="1"/>
          </p:cNvSpPr>
          <p:nvPr/>
        </p:nvSpPr>
        <p:spPr bwMode="auto">
          <a:xfrm>
            <a:off x="-252413" y="2133600"/>
            <a:ext cx="1979613" cy="1984375"/>
          </a:xfrm>
          <a:custGeom>
            <a:avLst/>
            <a:gdLst>
              <a:gd name="T0" fmla="*/ 562723 w 21600"/>
              <a:gd name="T1" fmla="*/ 91151531 h 21600"/>
              <a:gd name="T2" fmla="*/ 90714574 w 21600"/>
              <a:gd name="T3" fmla="*/ 182108850 h 21600"/>
              <a:gd name="T4" fmla="*/ 181277836 w 21600"/>
              <a:gd name="T5" fmla="*/ 91151531 h 21600"/>
              <a:gd name="T6" fmla="*/ 90714574 w 21600"/>
              <a:gd name="T7" fmla="*/ 1042329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>
                <a:latin typeface="+mn-lt"/>
              </a:rPr>
              <a:t>Sieć IP1</a:t>
            </a:r>
          </a:p>
        </p:txBody>
      </p:sp>
      <p:sp>
        <p:nvSpPr>
          <p:cNvPr id="60431" name="Cloud"/>
          <p:cNvSpPr>
            <a:spLocks noChangeAspect="1" noEditPoints="1" noChangeArrowheads="1"/>
          </p:cNvSpPr>
          <p:nvPr/>
        </p:nvSpPr>
        <p:spPr bwMode="auto">
          <a:xfrm>
            <a:off x="1835150" y="2133600"/>
            <a:ext cx="6553200" cy="3781425"/>
          </a:xfrm>
          <a:custGeom>
            <a:avLst/>
            <a:gdLst>
              <a:gd name="T0" fmla="*/ 6166986 w 21600"/>
              <a:gd name="T1" fmla="*/ 330999510 h 21600"/>
              <a:gd name="T2" fmla="*/ 994084033 w 21600"/>
              <a:gd name="T3" fmla="*/ 661293853 h 21600"/>
              <a:gd name="T4" fmla="*/ 1986511260 w 21600"/>
              <a:gd name="T5" fmla="*/ 330999510 h 21600"/>
              <a:gd name="T6" fmla="*/ 994084033 w 21600"/>
              <a:gd name="T7" fmla="*/ 3785031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400" b="1">
                <a:latin typeface="+mn-lt"/>
              </a:rPr>
              <a:t>Sieć MPLS</a:t>
            </a: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pl-PL" altLang="pl-PL">
                <a:latin typeface="+mn-lt"/>
              </a:rPr>
              <a:t>Sieć MPLS (2)</a:t>
            </a:r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4067175" y="2997200"/>
            <a:ext cx="1800225" cy="576263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V="1">
            <a:off x="4067175" y="3898900"/>
            <a:ext cx="1944688" cy="720725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 flipV="1">
            <a:off x="3706813" y="3322638"/>
            <a:ext cx="0" cy="865187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>
            <a:off x="1763713" y="3827463"/>
            <a:ext cx="1511300" cy="719137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 flipV="1">
            <a:off x="6659563" y="2636838"/>
            <a:ext cx="936625" cy="6477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 flipH="1" flipV="1">
            <a:off x="6372225" y="3971925"/>
            <a:ext cx="719138" cy="1008063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pic>
        <p:nvPicPr>
          <p:cNvPr id="60438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906963"/>
            <a:ext cx="7588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43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2484438"/>
            <a:ext cx="9112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804025" y="5267325"/>
            <a:ext cx="5902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600" b="1">
                <a:latin typeface="+mn-lt"/>
              </a:rPr>
              <a:t>LER2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3436938" y="2987675"/>
            <a:ext cx="588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600" b="1">
                <a:latin typeface="+mn-lt"/>
              </a:rPr>
              <a:t>LSR1</a:t>
            </a:r>
          </a:p>
        </p:txBody>
      </p:sp>
      <p:sp>
        <p:nvSpPr>
          <p:cNvPr id="60465" name="Cloud"/>
          <p:cNvSpPr>
            <a:spLocks noChangeAspect="1" noEditPoints="1" noChangeArrowheads="1"/>
          </p:cNvSpPr>
          <p:nvPr/>
        </p:nvSpPr>
        <p:spPr bwMode="auto">
          <a:xfrm>
            <a:off x="7129463" y="333375"/>
            <a:ext cx="1979612" cy="1984375"/>
          </a:xfrm>
          <a:custGeom>
            <a:avLst/>
            <a:gdLst>
              <a:gd name="T0" fmla="*/ 562723 w 21600"/>
              <a:gd name="T1" fmla="*/ 91151531 h 21600"/>
              <a:gd name="T2" fmla="*/ 90714437 w 21600"/>
              <a:gd name="T3" fmla="*/ 182108850 h 21600"/>
              <a:gd name="T4" fmla="*/ 181277653 w 21600"/>
              <a:gd name="T5" fmla="*/ 91151531 h 21600"/>
              <a:gd name="T6" fmla="*/ 90714437 w 21600"/>
              <a:gd name="T7" fmla="*/ 1042329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000" b="1">
                <a:latin typeface="+mn-lt"/>
              </a:rPr>
              <a:t>Sieć IP3</a:t>
            </a:r>
          </a:p>
        </p:txBody>
      </p:sp>
      <p:pic>
        <p:nvPicPr>
          <p:cNvPr id="60453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106738"/>
            <a:ext cx="9112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6011863" y="3609975"/>
            <a:ext cx="588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600" b="1">
                <a:latin typeface="+mn-lt"/>
              </a:rPr>
              <a:t>LSR2</a:t>
            </a:r>
          </a:p>
        </p:txBody>
      </p:sp>
      <p:pic>
        <p:nvPicPr>
          <p:cNvPr id="60440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022475"/>
            <a:ext cx="7588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7380288" y="2382838"/>
            <a:ext cx="5902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600" b="1">
                <a:latin typeface="+mn-lt"/>
              </a:rPr>
              <a:t>LER3</a:t>
            </a:r>
          </a:p>
        </p:txBody>
      </p:sp>
      <p:pic>
        <p:nvPicPr>
          <p:cNvPr id="60441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3427413"/>
            <a:ext cx="7588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1292225" y="3811588"/>
            <a:ext cx="5902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600" b="1">
                <a:latin typeface="+mn-lt"/>
              </a:rPr>
              <a:t>LER1</a:t>
            </a:r>
          </a:p>
        </p:txBody>
      </p:sp>
      <p:pic>
        <p:nvPicPr>
          <p:cNvPr id="60451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140200"/>
            <a:ext cx="9112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3419475" y="4643438"/>
            <a:ext cx="588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600" b="1">
                <a:latin typeface="+mn-lt"/>
              </a:rPr>
              <a:t>LSR3</a:t>
            </a:r>
          </a:p>
        </p:txBody>
      </p:sp>
      <p:sp>
        <p:nvSpPr>
          <p:cNvPr id="60467" name="Rectangle 51"/>
          <p:cNvSpPr>
            <a:spLocks noChangeArrowheads="1"/>
          </p:cNvSpPr>
          <p:nvPr/>
        </p:nvSpPr>
        <p:spPr bwMode="auto">
          <a:xfrm>
            <a:off x="0" y="2636838"/>
            <a:ext cx="539750" cy="36036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grpSp>
        <p:nvGrpSpPr>
          <p:cNvPr id="60474" name="Group 58"/>
          <p:cNvGrpSpPr>
            <a:grpSpLocks/>
          </p:cNvGrpSpPr>
          <p:nvPr/>
        </p:nvGrpSpPr>
        <p:grpSpPr bwMode="auto">
          <a:xfrm>
            <a:off x="1187450" y="3429000"/>
            <a:ext cx="719138" cy="361950"/>
            <a:chOff x="1066" y="1343"/>
            <a:chExt cx="453" cy="228"/>
          </a:xfrm>
        </p:grpSpPr>
        <p:sp>
          <p:nvSpPr>
            <p:cNvPr id="51238" name="Rectangle 53"/>
            <p:cNvSpPr>
              <a:spLocks noChangeArrowheads="1"/>
            </p:cNvSpPr>
            <p:nvPr/>
          </p:nvSpPr>
          <p:spPr bwMode="auto">
            <a:xfrm>
              <a:off x="1066" y="1344"/>
              <a:ext cx="453" cy="22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>
                <a:latin typeface="+mn-lt"/>
              </a:endParaRPr>
            </a:p>
          </p:txBody>
        </p:sp>
        <p:sp>
          <p:nvSpPr>
            <p:cNvPr id="51239" name="Rectangle 54"/>
            <p:cNvSpPr>
              <a:spLocks noChangeArrowheads="1"/>
            </p:cNvSpPr>
            <p:nvPr/>
          </p:nvSpPr>
          <p:spPr bwMode="auto">
            <a:xfrm>
              <a:off x="1156" y="1343"/>
              <a:ext cx="227" cy="22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>
                <a:latin typeface="+mn-lt"/>
              </a:endParaRPr>
            </a:p>
          </p:txBody>
        </p:sp>
      </p:grpSp>
      <p:sp>
        <p:nvSpPr>
          <p:cNvPr id="60478" name="Rectangle 62"/>
          <p:cNvSpPr>
            <a:spLocks noChangeArrowheads="1"/>
          </p:cNvSpPr>
          <p:nvPr/>
        </p:nvSpPr>
        <p:spPr bwMode="auto">
          <a:xfrm>
            <a:off x="7667625" y="2276475"/>
            <a:ext cx="539750" cy="3603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60479" name="Rectangle 63"/>
          <p:cNvSpPr>
            <a:spLocks noChangeArrowheads="1"/>
          </p:cNvSpPr>
          <p:nvPr/>
        </p:nvSpPr>
        <p:spPr bwMode="auto">
          <a:xfrm>
            <a:off x="34925" y="3429000"/>
            <a:ext cx="539750" cy="3603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grpSp>
        <p:nvGrpSpPr>
          <p:cNvPr id="60488" name="Group 72"/>
          <p:cNvGrpSpPr>
            <a:grpSpLocks/>
          </p:cNvGrpSpPr>
          <p:nvPr/>
        </p:nvGrpSpPr>
        <p:grpSpPr bwMode="auto">
          <a:xfrm>
            <a:off x="1187450" y="3425825"/>
            <a:ext cx="719138" cy="363538"/>
            <a:chOff x="748" y="2929"/>
            <a:chExt cx="453" cy="229"/>
          </a:xfrm>
        </p:grpSpPr>
        <p:sp>
          <p:nvSpPr>
            <p:cNvPr id="51236" name="Rectangle 65"/>
            <p:cNvSpPr>
              <a:spLocks noChangeArrowheads="1"/>
            </p:cNvSpPr>
            <p:nvPr/>
          </p:nvSpPr>
          <p:spPr bwMode="auto">
            <a:xfrm>
              <a:off x="748" y="2931"/>
              <a:ext cx="453" cy="2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>
                <a:latin typeface="+mn-lt"/>
              </a:endParaRPr>
            </a:p>
          </p:txBody>
        </p:sp>
        <p:sp>
          <p:nvSpPr>
            <p:cNvPr id="51237" name="Rectangle 66"/>
            <p:cNvSpPr>
              <a:spLocks noChangeArrowheads="1"/>
            </p:cNvSpPr>
            <p:nvPr/>
          </p:nvSpPr>
          <p:spPr bwMode="auto">
            <a:xfrm>
              <a:off x="838" y="2929"/>
              <a:ext cx="227" cy="2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>
                <a:latin typeface="+mn-lt"/>
              </a:endParaRPr>
            </a:p>
          </p:txBody>
        </p:sp>
      </p:grpSp>
      <p:sp>
        <p:nvSpPr>
          <p:cNvPr id="60489" name="Rectangle 73"/>
          <p:cNvSpPr>
            <a:spLocks noChangeArrowheads="1"/>
          </p:cNvSpPr>
          <p:nvPr/>
        </p:nvSpPr>
        <p:spPr bwMode="auto">
          <a:xfrm>
            <a:off x="7667625" y="2205038"/>
            <a:ext cx="539750" cy="3603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grpSp>
        <p:nvGrpSpPr>
          <p:cNvPr id="60490" name="Group 74"/>
          <p:cNvGrpSpPr>
            <a:grpSpLocks/>
          </p:cNvGrpSpPr>
          <p:nvPr/>
        </p:nvGrpSpPr>
        <p:grpSpPr bwMode="auto">
          <a:xfrm>
            <a:off x="7019925" y="2133600"/>
            <a:ext cx="719138" cy="361950"/>
            <a:chOff x="1202" y="981"/>
            <a:chExt cx="453" cy="228"/>
          </a:xfrm>
        </p:grpSpPr>
        <p:sp>
          <p:nvSpPr>
            <p:cNvPr id="51234" name="Rectangle 56"/>
            <p:cNvSpPr>
              <a:spLocks noChangeArrowheads="1"/>
            </p:cNvSpPr>
            <p:nvPr/>
          </p:nvSpPr>
          <p:spPr bwMode="auto">
            <a:xfrm>
              <a:off x="1202" y="982"/>
              <a:ext cx="453" cy="22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>
                <a:latin typeface="+mn-lt"/>
              </a:endParaRPr>
            </a:p>
          </p:txBody>
        </p:sp>
        <p:sp>
          <p:nvSpPr>
            <p:cNvPr id="51235" name="Rectangle 57"/>
            <p:cNvSpPr>
              <a:spLocks noChangeArrowheads="1"/>
            </p:cNvSpPr>
            <p:nvPr/>
          </p:nvSpPr>
          <p:spPr bwMode="auto">
            <a:xfrm>
              <a:off x="1292" y="981"/>
              <a:ext cx="227" cy="227"/>
            </a:xfrm>
            <a:prstGeom prst="rect">
              <a:avLst/>
            </a:prstGeom>
            <a:solidFill>
              <a:srgbClr val="99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>
                <a:latin typeface="+mn-lt"/>
              </a:endParaRPr>
            </a:p>
          </p:txBody>
        </p:sp>
      </p:grpSp>
      <p:sp>
        <p:nvSpPr>
          <p:cNvPr id="60491" name="Rectangle 75"/>
          <p:cNvSpPr>
            <a:spLocks noChangeArrowheads="1"/>
          </p:cNvSpPr>
          <p:nvPr/>
        </p:nvSpPr>
        <p:spPr bwMode="auto">
          <a:xfrm>
            <a:off x="7272338" y="476250"/>
            <a:ext cx="539750" cy="3603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60492" name="Rectangle 76"/>
          <p:cNvSpPr>
            <a:spLocks noChangeArrowheads="1"/>
          </p:cNvSpPr>
          <p:nvPr/>
        </p:nvSpPr>
        <p:spPr bwMode="auto">
          <a:xfrm>
            <a:off x="7451725" y="4797425"/>
            <a:ext cx="539750" cy="3603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3AA71-05A4-47ED-B09B-F0B0F3E0E896}" type="slidenum">
              <a:rPr lang="pl-PL" smtClean="0"/>
              <a:pPr>
                <a:defRPr/>
              </a:pPr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2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4.44444E-6 L 0.13386 0.1155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0.2283 0.13658 " pathEditMode="relative" ptsTypes="AA">
                                      <p:cBhvr>
                                        <p:cTn id="92" dur="1000" fill="hold"/>
                                        <p:tgtEl>
                                          <p:spTgt spid="60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 0.13658 L 0.51979 0.00023 " pathEditMode="relative" ptsTypes="AA">
                                      <p:cBhvr>
                                        <p:cTn id="95" dur="1000" fill="hold"/>
                                        <p:tgtEl>
                                          <p:spTgt spid="60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79 0.00023 L 0.70087 -0.16782 " pathEditMode="relative" ptsTypes="AA">
                                      <p:cBhvr>
                                        <p:cTn id="98" dur="1000" fill="hold"/>
                                        <p:tgtEl>
                                          <p:spTgt spid="60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46 L 0.09861 -0.23565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60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0533 L 0.13577 0.00023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60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55556E-6 L 0.2283 0.13657 " pathEditMode="relative" ptsTypes="AA">
                                      <p:cBhvr>
                                        <p:cTn id="131" dur="1000" fill="hold"/>
                                        <p:tgtEl>
                                          <p:spTgt spid="60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 0.13704 L 0.2283 -0.11505 " pathEditMode="relative" ptsTypes="AA">
                                      <p:cBhvr>
                                        <p:cTn id="134" dur="1000" fill="hold"/>
                                        <p:tgtEl>
                                          <p:spTgt spid="60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 -0.11505 L 0.50399 0.00045 " pathEditMode="relative" ptsTypes="AA">
                                      <p:cBhvr>
                                        <p:cTn id="137" dur="1000" fill="hold"/>
                                        <p:tgtEl>
                                          <p:spTgt spid="60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9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79 0.00069 L 0.70886 -0.17778 " pathEditMode="relative" ptsTypes="AA">
                                      <p:cBhvr>
                                        <p:cTn id="140" dur="1000" fill="hold"/>
                                        <p:tgtEl>
                                          <p:spTgt spid="60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60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46 L 0.09861 -0.23565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60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-0.02743 0.24653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60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-2.59259E-6 L -0.12603 0.11551 " pathEditMode="relative" ptsTypes="AA">
                                      <p:cBhvr>
                                        <p:cTn id="172" dur="1000" fill="hold"/>
                                        <p:tgtEl>
                                          <p:spTgt spid="60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03 0.11551 L 0.03143 0.38866 " pathEditMode="relative" ptsTypes="AA">
                                      <p:cBhvr>
                                        <p:cTn id="175" dur="1000" fill="hold"/>
                                        <p:tgtEl>
                                          <p:spTgt spid="60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0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4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0.12621 0.19375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60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8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0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66" grpId="0" animBg="1"/>
      <p:bldP spid="60461" grpId="0" animBg="1"/>
      <p:bldP spid="60431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460" grpId="0" animBg="1"/>
      <p:bldP spid="60449" grpId="0"/>
      <p:bldP spid="60450" grpId="0"/>
      <p:bldP spid="60465" grpId="0" animBg="1"/>
      <p:bldP spid="60454" grpId="0"/>
      <p:bldP spid="60448" grpId="0"/>
      <p:bldP spid="60447" grpId="0"/>
      <p:bldP spid="60452" grpId="0"/>
      <p:bldP spid="60467" grpId="0" animBg="1"/>
      <p:bldP spid="60467" grpId="1" animBg="1"/>
      <p:bldP spid="60467" grpId="2" animBg="1"/>
      <p:bldP spid="60478" grpId="0" animBg="1"/>
      <p:bldP spid="60478" grpId="1" animBg="1"/>
      <p:bldP spid="60478" grpId="2" animBg="1"/>
      <p:bldP spid="60479" grpId="0" animBg="1"/>
      <p:bldP spid="60479" grpId="1" animBg="1"/>
      <p:bldP spid="60479" grpId="2" animBg="1"/>
      <p:bldP spid="60489" grpId="0" animBg="1"/>
      <p:bldP spid="60489" grpId="1" animBg="1"/>
      <p:bldP spid="60489" grpId="2" animBg="1"/>
      <p:bldP spid="60491" grpId="0" animBg="1"/>
      <p:bldP spid="60491" grpId="1" animBg="1"/>
      <p:bldP spid="60491" grpId="2" animBg="1"/>
      <p:bldP spid="60492" grpId="0" animBg="1"/>
      <p:bldP spid="60492" grpId="1" animBg="1"/>
      <p:bldP spid="60492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loud"/>
          <p:cNvSpPr>
            <a:spLocks noChangeAspect="1" noEditPoints="1" noChangeArrowheads="1"/>
          </p:cNvSpPr>
          <p:nvPr/>
        </p:nvSpPr>
        <p:spPr bwMode="auto">
          <a:xfrm>
            <a:off x="7164388" y="4494889"/>
            <a:ext cx="1979612" cy="1984375"/>
          </a:xfrm>
          <a:custGeom>
            <a:avLst/>
            <a:gdLst>
              <a:gd name="T0" fmla="*/ 562723 w 21600"/>
              <a:gd name="T1" fmla="*/ 91151531 h 21600"/>
              <a:gd name="T2" fmla="*/ 90714437 w 21600"/>
              <a:gd name="T3" fmla="*/ 182108850 h 21600"/>
              <a:gd name="T4" fmla="*/ 181277653 w 21600"/>
              <a:gd name="T5" fmla="*/ 91151531 h 21600"/>
              <a:gd name="T6" fmla="*/ 90714437 w 21600"/>
              <a:gd name="T7" fmla="*/ 1042329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000" b="1" dirty="0">
                <a:latin typeface="+mn-lt"/>
              </a:rPr>
              <a:t>Sieć IP2</a:t>
            </a:r>
          </a:p>
        </p:txBody>
      </p:sp>
      <p:sp>
        <p:nvSpPr>
          <p:cNvPr id="52227" name="Cloud"/>
          <p:cNvSpPr>
            <a:spLocks noChangeAspect="1" noEditPoints="1" noChangeArrowheads="1"/>
          </p:cNvSpPr>
          <p:nvPr/>
        </p:nvSpPr>
        <p:spPr bwMode="auto">
          <a:xfrm>
            <a:off x="-252413" y="2813050"/>
            <a:ext cx="1979613" cy="1984375"/>
          </a:xfrm>
          <a:custGeom>
            <a:avLst/>
            <a:gdLst>
              <a:gd name="T0" fmla="*/ 562723 w 21600"/>
              <a:gd name="T1" fmla="*/ 91151531 h 21600"/>
              <a:gd name="T2" fmla="*/ 90714574 w 21600"/>
              <a:gd name="T3" fmla="*/ 182108850 h 21600"/>
              <a:gd name="T4" fmla="*/ 181277836 w 21600"/>
              <a:gd name="T5" fmla="*/ 91151531 h 21600"/>
              <a:gd name="T6" fmla="*/ 90714574 w 21600"/>
              <a:gd name="T7" fmla="*/ 1042329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Sieć IP1</a:t>
            </a:r>
          </a:p>
        </p:txBody>
      </p:sp>
      <p:sp>
        <p:nvSpPr>
          <p:cNvPr id="52228" name="Cloud"/>
          <p:cNvSpPr>
            <a:spLocks noChangeAspect="1" noEditPoints="1" noChangeArrowheads="1"/>
          </p:cNvSpPr>
          <p:nvPr/>
        </p:nvSpPr>
        <p:spPr bwMode="auto">
          <a:xfrm>
            <a:off x="7129463" y="1070652"/>
            <a:ext cx="1979612" cy="1984375"/>
          </a:xfrm>
          <a:custGeom>
            <a:avLst/>
            <a:gdLst>
              <a:gd name="T0" fmla="*/ 562723 w 21600"/>
              <a:gd name="T1" fmla="*/ 91151531 h 21600"/>
              <a:gd name="T2" fmla="*/ 90714437 w 21600"/>
              <a:gd name="T3" fmla="*/ 182108850 h 21600"/>
              <a:gd name="T4" fmla="*/ 181277653 w 21600"/>
              <a:gd name="T5" fmla="*/ 91151531 h 21600"/>
              <a:gd name="T6" fmla="*/ 90714437 w 21600"/>
              <a:gd name="T7" fmla="*/ 1042329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000" b="1">
                <a:latin typeface="+mn-lt"/>
              </a:rPr>
              <a:t>Sieć IP3</a:t>
            </a:r>
          </a:p>
        </p:txBody>
      </p:sp>
      <p:sp>
        <p:nvSpPr>
          <p:cNvPr id="52229" name="Line 13"/>
          <p:cNvSpPr>
            <a:spLocks noChangeShapeType="1"/>
          </p:cNvSpPr>
          <p:nvPr/>
        </p:nvSpPr>
        <p:spPr bwMode="auto">
          <a:xfrm flipV="1">
            <a:off x="1531938" y="4291013"/>
            <a:ext cx="278765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2230" name="Line 8"/>
          <p:cNvSpPr>
            <a:spLocks noChangeShapeType="1"/>
          </p:cNvSpPr>
          <p:nvPr/>
        </p:nvSpPr>
        <p:spPr bwMode="auto">
          <a:xfrm>
            <a:off x="4600575" y="4292600"/>
            <a:ext cx="2952750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V="1">
            <a:off x="4600575" y="2925763"/>
            <a:ext cx="3024188" cy="1511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pic>
        <p:nvPicPr>
          <p:cNvPr id="52232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2373313"/>
            <a:ext cx="9112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3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38" y="3957638"/>
            <a:ext cx="9112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4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3910013"/>
            <a:ext cx="9112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Sieć MPLS (3)</a:t>
            </a:r>
          </a:p>
        </p:txBody>
      </p:sp>
      <p:sp>
        <p:nvSpPr>
          <p:cNvPr id="73742" name="Oval 14"/>
          <p:cNvSpPr>
            <a:spLocks noChangeArrowheads="1"/>
          </p:cNvSpPr>
          <p:nvPr/>
        </p:nvSpPr>
        <p:spPr bwMode="auto">
          <a:xfrm>
            <a:off x="3621088" y="4149725"/>
            <a:ext cx="287337" cy="2873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1</a:t>
            </a:r>
          </a:p>
        </p:txBody>
      </p:sp>
      <p:sp>
        <p:nvSpPr>
          <p:cNvPr id="73745" name="Oval 17"/>
          <p:cNvSpPr>
            <a:spLocks noChangeArrowheads="1"/>
          </p:cNvSpPr>
          <p:nvPr/>
        </p:nvSpPr>
        <p:spPr bwMode="auto">
          <a:xfrm>
            <a:off x="4989513" y="4076700"/>
            <a:ext cx="287337" cy="2873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2</a:t>
            </a:r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4989513" y="4437063"/>
            <a:ext cx="287337" cy="2873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3</a:t>
            </a:r>
          </a:p>
        </p:txBody>
      </p:sp>
      <p:sp>
        <p:nvSpPr>
          <p:cNvPr id="52239" name="Text Box 21"/>
          <p:cNvSpPr txBox="1">
            <a:spLocks noChangeArrowheads="1"/>
          </p:cNvSpPr>
          <p:nvPr/>
        </p:nvSpPr>
        <p:spPr bwMode="auto">
          <a:xfrm>
            <a:off x="2319338" y="17208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pl-PL">
              <a:latin typeface="+mn-lt"/>
            </a:endParaRPr>
          </a:p>
        </p:txBody>
      </p:sp>
      <p:graphicFrame>
        <p:nvGraphicFramePr>
          <p:cNvPr id="73810" name="Group 8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066979"/>
              </p:ext>
            </p:extLst>
          </p:nvPr>
        </p:nvGraphicFramePr>
        <p:xfrm>
          <a:off x="2124075" y="1628775"/>
          <a:ext cx="4176713" cy="1875401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1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Input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Output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Port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Label</a:t>
                      </a:r>
                      <a:endParaRPr kumimoji="0" lang="pl-P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Port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Label</a:t>
                      </a:r>
                      <a:endParaRPr kumimoji="0" lang="pl-P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72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44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90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811" name="Rectangle 83"/>
          <p:cNvSpPr>
            <a:spLocks noChangeArrowheads="1"/>
          </p:cNvSpPr>
          <p:nvPr/>
        </p:nvSpPr>
        <p:spPr bwMode="auto">
          <a:xfrm>
            <a:off x="757238" y="4221163"/>
            <a:ext cx="935037" cy="3603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12</a:t>
            </a:r>
          </a:p>
        </p:txBody>
      </p:sp>
      <p:sp>
        <p:nvSpPr>
          <p:cNvPr id="73813" name="Rectangle 85"/>
          <p:cNvSpPr>
            <a:spLocks noChangeArrowheads="1"/>
          </p:cNvSpPr>
          <p:nvPr/>
        </p:nvSpPr>
        <p:spPr bwMode="auto">
          <a:xfrm>
            <a:off x="2124075" y="2276475"/>
            <a:ext cx="4176713" cy="43180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73814" name="Rectangle 86"/>
          <p:cNvSpPr>
            <a:spLocks noChangeArrowheads="1"/>
          </p:cNvSpPr>
          <p:nvPr/>
        </p:nvSpPr>
        <p:spPr bwMode="auto">
          <a:xfrm>
            <a:off x="3851275" y="4221163"/>
            <a:ext cx="935038" cy="3603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25</a:t>
            </a:r>
          </a:p>
        </p:txBody>
      </p:sp>
      <p:sp>
        <p:nvSpPr>
          <p:cNvPr id="73817" name="Rectangle 89"/>
          <p:cNvSpPr>
            <a:spLocks noChangeArrowheads="1"/>
          </p:cNvSpPr>
          <p:nvPr/>
        </p:nvSpPr>
        <p:spPr bwMode="auto">
          <a:xfrm>
            <a:off x="7451725" y="2636838"/>
            <a:ext cx="935038" cy="360362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72</a:t>
            </a:r>
          </a:p>
        </p:txBody>
      </p:sp>
      <p:sp>
        <p:nvSpPr>
          <p:cNvPr id="73818" name="Rectangle 90"/>
          <p:cNvSpPr>
            <a:spLocks noChangeArrowheads="1"/>
          </p:cNvSpPr>
          <p:nvPr/>
        </p:nvSpPr>
        <p:spPr bwMode="auto">
          <a:xfrm>
            <a:off x="2124075" y="2709863"/>
            <a:ext cx="4176713" cy="431800"/>
          </a:xfrm>
          <a:prstGeom prst="rect">
            <a:avLst/>
          </a:prstGeom>
          <a:noFill/>
          <a:ln w="5715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73821" name="Rectangle 93"/>
          <p:cNvSpPr>
            <a:spLocks noChangeArrowheads="1"/>
          </p:cNvSpPr>
          <p:nvPr/>
        </p:nvSpPr>
        <p:spPr bwMode="auto">
          <a:xfrm>
            <a:off x="2124075" y="3068638"/>
            <a:ext cx="4176713" cy="431800"/>
          </a:xfrm>
          <a:prstGeom prst="rect">
            <a:avLst/>
          </a:prstGeom>
          <a:noFill/>
          <a:ln w="57150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73822" name="Rectangle 94"/>
          <p:cNvSpPr>
            <a:spLocks noChangeArrowheads="1"/>
          </p:cNvSpPr>
          <p:nvPr/>
        </p:nvSpPr>
        <p:spPr bwMode="auto">
          <a:xfrm>
            <a:off x="4068763" y="3789363"/>
            <a:ext cx="935037" cy="360362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90</a:t>
            </a:r>
          </a:p>
        </p:txBody>
      </p:sp>
      <p:pic>
        <p:nvPicPr>
          <p:cNvPr id="52277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5637213"/>
            <a:ext cx="9112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820" name="Rectangle 92"/>
          <p:cNvSpPr>
            <a:spLocks noChangeArrowheads="1"/>
          </p:cNvSpPr>
          <p:nvPr/>
        </p:nvSpPr>
        <p:spPr bwMode="auto">
          <a:xfrm>
            <a:off x="7308850" y="5949950"/>
            <a:ext cx="935038" cy="360363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37</a:t>
            </a:r>
          </a:p>
        </p:txBody>
      </p:sp>
      <p:sp>
        <p:nvSpPr>
          <p:cNvPr id="73819" name="Rectangle 91"/>
          <p:cNvSpPr>
            <a:spLocks noChangeArrowheads="1"/>
          </p:cNvSpPr>
          <p:nvPr/>
        </p:nvSpPr>
        <p:spPr bwMode="auto">
          <a:xfrm>
            <a:off x="4067175" y="4365625"/>
            <a:ext cx="935038" cy="360363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44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3B03D-98E5-4428-B6A8-343A0125D9E1}" type="slidenum">
              <a:rPr lang="pl-PL" smtClean="0"/>
              <a:pPr>
                <a:defRPr/>
              </a:pPr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0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532 L 0.34254 0.0053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38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3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0023 L 0.36267 -0.2259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3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3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3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-0.37014 0.2574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38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7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3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0.00023 L 0.34271 0.27825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3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3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022E-16 L -0.35816 -0.30972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38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-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3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2.22222E-6 L -0.36233 2.22222E-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738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3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73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2" grpId="0" animBg="1"/>
      <p:bldP spid="73745" grpId="0" animBg="1"/>
      <p:bldP spid="73746" grpId="0" animBg="1"/>
      <p:bldP spid="73811" grpId="0" animBg="1"/>
      <p:bldP spid="73811" grpId="1" animBg="1"/>
      <p:bldP spid="73811" grpId="2" animBg="1"/>
      <p:bldP spid="73813" grpId="0" animBg="1"/>
      <p:bldP spid="73813" grpId="1" animBg="1"/>
      <p:bldP spid="73814" grpId="0" animBg="1"/>
      <p:bldP spid="73814" grpId="1" animBg="1"/>
      <p:bldP spid="73814" grpId="2" animBg="1"/>
      <p:bldP spid="73817" grpId="0" animBg="1"/>
      <p:bldP spid="73817" grpId="1" animBg="1"/>
      <p:bldP spid="73817" grpId="2" animBg="1"/>
      <p:bldP spid="73818" grpId="0" animBg="1"/>
      <p:bldP spid="73818" grpId="1" animBg="1"/>
      <p:bldP spid="73821" grpId="0" animBg="1"/>
      <p:bldP spid="73821" grpId="1" animBg="1"/>
      <p:bldP spid="73822" grpId="0" animBg="1"/>
      <p:bldP spid="73822" grpId="1" animBg="1"/>
      <p:bldP spid="73822" grpId="2" animBg="1"/>
      <p:bldP spid="73820" grpId="0" animBg="1"/>
      <p:bldP spid="73820" grpId="1" animBg="1"/>
      <p:bldP spid="73820" grpId="2" animBg="1"/>
      <p:bldP spid="73819" grpId="0" animBg="1"/>
      <p:bldP spid="73819" grpId="1" animBg="1"/>
      <p:bldP spid="73819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MPLS - QoS i zarządzanie ruchem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Do zaklasyfikowania pakietu do klasy FEC można wykorzystać </a:t>
            </a:r>
            <a:r>
              <a:rPr lang="pl-PL" altLang="pl-PL" sz="2400" b="1" dirty="0"/>
              <a:t>adresy IP</a:t>
            </a:r>
            <a:r>
              <a:rPr lang="pl-PL" altLang="pl-PL" sz="2400" dirty="0"/>
              <a:t> lub inne </a:t>
            </a:r>
            <a:r>
              <a:rPr lang="pl-PL" altLang="pl-PL" sz="2400" b="1" dirty="0"/>
              <a:t>pola</a:t>
            </a:r>
            <a:r>
              <a:rPr lang="pl-PL" altLang="pl-PL" sz="2400" dirty="0"/>
              <a:t> nagłówka IP (np. DSCP)</a:t>
            </a:r>
          </a:p>
          <a:p>
            <a:pPr eaLnBrk="1" hangingPunct="1"/>
            <a:r>
              <a:rPr lang="pl-PL" altLang="pl-PL" sz="2400" dirty="0"/>
              <a:t>Różne klasy FEC mogą mieć zdefiniowane różne parametry </a:t>
            </a:r>
            <a:r>
              <a:rPr lang="pl-PL" altLang="pl-PL" sz="2400" b="1" dirty="0" err="1"/>
              <a:t>QoS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Dzięki zastosowaniu ścieżek LSP i różnych klas FEC pakiety transmitowane między tą samą parą ruterów LER, ale należące do innych klas FEC mogą być przesyłane </a:t>
            </a:r>
            <a:r>
              <a:rPr lang="pl-PL" altLang="pl-PL" sz="2400" b="1" dirty="0"/>
              <a:t>różnymi trasami</a:t>
            </a:r>
          </a:p>
          <a:p>
            <a:r>
              <a:rPr lang="pl-PL" altLang="pl-PL" sz="2400" dirty="0"/>
              <a:t>Umożliwia to efektywne stosowanie mechanizmów </a:t>
            </a:r>
            <a:r>
              <a:rPr lang="pl-PL" altLang="pl-PL" sz="2400" b="1" dirty="0"/>
              <a:t>inżynierii ruchu </a:t>
            </a:r>
            <a:r>
              <a:rPr lang="pl-PL" altLang="pl-PL" sz="2400" dirty="0"/>
              <a:t>(ang. </a:t>
            </a:r>
            <a:r>
              <a:rPr lang="pl-PL" altLang="pl-PL" sz="2400" i="1" dirty="0" err="1"/>
              <a:t>traffic</a:t>
            </a:r>
            <a:r>
              <a:rPr lang="pl-PL" altLang="pl-PL" sz="2400" i="1" dirty="0"/>
              <a:t> engineering</a:t>
            </a:r>
            <a:r>
              <a:rPr lang="pl-PL" altLang="pl-PL" sz="2400" dirty="0"/>
              <a:t>)</a:t>
            </a:r>
            <a:endParaRPr lang="pl-PL" altLang="pl-PL" sz="2400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67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Struktura sieci rozległych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Węzeł sieci rozległej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Reguły doboru trasy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MPLS</a:t>
            </a:r>
          </a:p>
          <a:p>
            <a:r>
              <a:rPr lang="pl-PL" altLang="pl-PL" sz="2400" b="1" dirty="0">
                <a:solidFill>
                  <a:schemeClr val="tx2"/>
                </a:solidFill>
              </a:rPr>
              <a:t>Inne protokoły sieci WAN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Sieci optyczne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160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SD-WAN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/>
              <a:t>SD-WAN (ang. </a:t>
            </a:r>
            <a:r>
              <a:rPr lang="pl-PL" sz="2400" i="1" dirty="0"/>
              <a:t>Software </a:t>
            </a:r>
            <a:r>
              <a:rPr lang="pl-PL" sz="2400" i="1" dirty="0" err="1"/>
              <a:t>Defined</a:t>
            </a:r>
            <a:r>
              <a:rPr lang="pl-PL" sz="2400" i="1" dirty="0"/>
              <a:t> WAN</a:t>
            </a:r>
            <a:r>
              <a:rPr lang="pl-PL" sz="2400" dirty="0"/>
              <a:t>) to </a:t>
            </a:r>
            <a:r>
              <a:rPr lang="pl-PL" sz="2400" b="1" dirty="0"/>
              <a:t>definiowana programowa sieć rozległa</a:t>
            </a:r>
          </a:p>
          <a:p>
            <a:r>
              <a:rPr lang="pl-PL" sz="2400" dirty="0"/>
              <a:t>SD-WAN polega na zastosowaniu koncepcji </a:t>
            </a:r>
            <a:r>
              <a:rPr lang="pl-PL" sz="2400" b="1" dirty="0"/>
              <a:t>SDN w sieciach rozległych</a:t>
            </a:r>
            <a:r>
              <a:rPr lang="pl-PL" sz="2400" dirty="0"/>
              <a:t> i </a:t>
            </a:r>
            <a:r>
              <a:rPr lang="pl-PL" sz="2400" b="1" dirty="0"/>
              <a:t>integracji</a:t>
            </a:r>
            <a:r>
              <a:rPr lang="pl-PL" sz="2400" dirty="0"/>
              <a:t> różnych </a:t>
            </a:r>
            <a:r>
              <a:rPr lang="pl-PL" sz="2400" b="1" dirty="0"/>
              <a:t>dotychczas stosowanych</a:t>
            </a:r>
            <a:r>
              <a:rPr lang="pl-PL" sz="2400" dirty="0"/>
              <a:t> technologii i protokołów (IP, MPLS) za pomocą dodatkowej </a:t>
            </a:r>
            <a:r>
              <a:rPr lang="pl-PL" sz="2400" b="1" dirty="0"/>
              <a:t>płaszczyzny kontroli</a:t>
            </a:r>
            <a:r>
              <a:rPr lang="pl-PL" sz="2400" dirty="0"/>
              <a:t> (ang. </a:t>
            </a:r>
            <a:r>
              <a:rPr lang="pl-PL" sz="2400" i="1" dirty="0" err="1"/>
              <a:t>control</a:t>
            </a:r>
            <a:r>
              <a:rPr lang="pl-PL" sz="2400" i="1" dirty="0"/>
              <a:t> </a:t>
            </a:r>
            <a:r>
              <a:rPr lang="pl-PL" sz="2400" i="1" dirty="0" err="1"/>
              <a:t>plane</a:t>
            </a:r>
            <a:r>
              <a:rPr lang="pl-PL" sz="2400" dirty="0"/>
              <a:t>)</a:t>
            </a:r>
          </a:p>
          <a:p>
            <a:r>
              <a:rPr lang="pl-PL" sz="2400" dirty="0"/>
              <a:t>SD-WAN zapewnia dużą </a:t>
            </a:r>
            <a:r>
              <a:rPr lang="pl-PL" sz="2400" b="1" dirty="0"/>
              <a:t>elastyczność</a:t>
            </a:r>
            <a:r>
              <a:rPr lang="pl-PL" sz="2400" dirty="0"/>
              <a:t> dzięki możliwości optymalizacji tras routingu w oderwaniu od dotychczas stosowanych protokołów WAN w celu </a:t>
            </a:r>
            <a:r>
              <a:rPr lang="pl-PL" sz="2400" b="1" dirty="0"/>
              <a:t>lepszego dostosowania sieci do potrzeb użytkowników</a:t>
            </a:r>
            <a:r>
              <a:rPr lang="pl-PL" sz="2400" dirty="0"/>
              <a:t> </a:t>
            </a:r>
          </a:p>
          <a:p>
            <a:r>
              <a:rPr lang="pl-PL" sz="2400" dirty="0"/>
              <a:t>SD-WAN daje użytkownikom </a:t>
            </a:r>
            <a:r>
              <a:rPr lang="pl-PL" sz="2400" b="1" dirty="0"/>
              <a:t>większą kontrolę nad siecią WAN</a:t>
            </a:r>
            <a:r>
              <a:rPr lang="pl-PL" sz="2400" dirty="0"/>
              <a:t>, jednocześnie </a:t>
            </a:r>
            <a:r>
              <a:rPr lang="pl-PL" sz="2400" b="1" dirty="0"/>
              <a:t>upraszczając zarządzanie</a:t>
            </a:r>
            <a:r>
              <a:rPr lang="pl-PL" sz="2400" dirty="0"/>
              <a:t> siecią WAN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98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Segment Routing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pl-PL" sz="2400" dirty="0"/>
              <a:t>Segment Routing (SR) to wariant </a:t>
            </a:r>
            <a:r>
              <a:rPr lang="pl-PL" sz="2400" b="1" dirty="0"/>
              <a:t>routingu źródłowego</a:t>
            </a:r>
            <a:r>
              <a:rPr lang="pl-PL" sz="2400" dirty="0"/>
              <a:t>, w którym węzeł nadający definiuje trasę przesyłania danych zgodnie z </a:t>
            </a:r>
            <a:r>
              <a:rPr lang="pl-PL" sz="2400" b="1" dirty="0"/>
              <a:t>wymaganiami </a:t>
            </a:r>
            <a:r>
              <a:rPr lang="pl-PL" sz="2400" b="1" dirty="0" err="1"/>
              <a:t>QoS</a:t>
            </a:r>
            <a:r>
              <a:rPr lang="pl-PL" sz="2400" b="1" dirty="0"/>
              <a:t> </a:t>
            </a:r>
            <a:r>
              <a:rPr lang="pl-PL" sz="2400" dirty="0"/>
              <a:t>w celu wsparcia </a:t>
            </a:r>
            <a:r>
              <a:rPr lang="pl-PL" sz="2400" b="1" dirty="0"/>
              <a:t>inżynierii ruchu</a:t>
            </a:r>
            <a:r>
              <a:rPr lang="pl-PL" sz="2400" dirty="0"/>
              <a:t> </a:t>
            </a:r>
            <a:r>
              <a:rPr lang="pl-PL" altLang="pl-PL" sz="2400" dirty="0"/>
              <a:t>(ang. </a:t>
            </a:r>
            <a:r>
              <a:rPr lang="pl-PL" altLang="pl-PL" sz="2400" i="1" dirty="0" err="1"/>
              <a:t>traffic</a:t>
            </a:r>
            <a:r>
              <a:rPr lang="pl-PL" altLang="pl-PL" sz="2400" i="1" dirty="0"/>
              <a:t> engineering</a:t>
            </a:r>
            <a:r>
              <a:rPr lang="pl-PL" altLang="pl-PL" sz="2400" dirty="0"/>
              <a:t>)</a:t>
            </a:r>
          </a:p>
          <a:p>
            <a:r>
              <a:rPr lang="pl-PL" sz="2400" dirty="0"/>
              <a:t>SR może być używana w </a:t>
            </a:r>
            <a:r>
              <a:rPr lang="pl-PL" sz="2400" b="1" dirty="0"/>
              <a:t>istniejącej infrastrukturze sieciowej </a:t>
            </a:r>
            <a:r>
              <a:rPr lang="pl-PL" sz="2400" dirty="0"/>
              <a:t>MPLS lub IPv6</a:t>
            </a:r>
          </a:p>
          <a:p>
            <a:r>
              <a:rPr lang="pl-PL" sz="2400" dirty="0"/>
              <a:t>SR zapewnia </a:t>
            </a:r>
            <a:r>
              <a:rPr lang="pl-PL" sz="2400" b="1" dirty="0"/>
              <a:t>pełną kontrolę nad ścieżkami</a:t>
            </a:r>
            <a:r>
              <a:rPr lang="pl-PL" sz="2400" dirty="0"/>
              <a:t> przesyłania za pomocą prostych instrukcji sieciowych (etykiety w MPLS lub adresy w IPv6), więc nie jest wymagany żaden dodatkowy protokół </a:t>
            </a:r>
          </a:p>
          <a:p>
            <a:r>
              <a:rPr lang="pl-PL" sz="2400" dirty="0"/>
              <a:t>SR jest wysoko skalowalny, dobrze współpracuje z </a:t>
            </a:r>
            <a:r>
              <a:rPr lang="pl-PL" sz="2400" b="1" dirty="0"/>
              <a:t>sieciami SDN </a:t>
            </a:r>
            <a:r>
              <a:rPr lang="pl-PL" sz="2400" dirty="0"/>
              <a:t>więc zapewnia możliwość stosowania </a:t>
            </a:r>
            <a:r>
              <a:rPr lang="pl-PL" sz="2400" b="1" dirty="0"/>
              <a:t>własnych algorytmów</a:t>
            </a:r>
            <a:r>
              <a:rPr lang="pl-PL" sz="2400" dirty="0"/>
              <a:t>  obliczania tras routingu</a:t>
            </a:r>
            <a:endParaRPr lang="pl-PL" sz="2400" b="1" dirty="0"/>
          </a:p>
          <a:p>
            <a:endParaRPr lang="pl-PL" sz="2400" dirty="0"/>
          </a:p>
          <a:p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5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Frame Relay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 err="1"/>
              <a:t>Frame</a:t>
            </a:r>
            <a:r>
              <a:rPr lang="pl-PL" altLang="pl-PL" sz="2400" b="1" dirty="0"/>
              <a:t> </a:t>
            </a:r>
            <a:r>
              <a:rPr lang="pl-PL" altLang="pl-PL" sz="2400" b="1" dirty="0" err="1"/>
              <a:t>Relay</a:t>
            </a:r>
            <a:r>
              <a:rPr lang="pl-PL" altLang="pl-PL" sz="2400" dirty="0"/>
              <a:t> (przekazywanie ramek) jest technika połączeniowa zorientowaną pakietowo i funkcjonującą w zakresie warstwy sterowania łączem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Technika ta wywodzi się ze standardu </a:t>
            </a:r>
            <a:r>
              <a:rPr lang="pl-PL" altLang="pl-PL" sz="2400" b="1" dirty="0"/>
              <a:t>ISDN</a:t>
            </a:r>
            <a:r>
              <a:rPr lang="pl-PL" altLang="pl-PL" sz="2400" dirty="0"/>
              <a:t> i protokołu </a:t>
            </a:r>
            <a:r>
              <a:rPr lang="pl-PL" altLang="pl-PL" sz="2400" b="1" dirty="0"/>
              <a:t>X.25 </a:t>
            </a:r>
            <a:r>
              <a:rPr lang="pl-PL" altLang="pl-PL" sz="2400" dirty="0"/>
              <a:t>i została zdefiniowana w różnych zaleceniach </a:t>
            </a:r>
            <a:r>
              <a:rPr lang="pl-PL" altLang="pl-PL" sz="2400" b="1" dirty="0"/>
              <a:t>ITU-T</a:t>
            </a:r>
            <a:r>
              <a:rPr lang="pl-PL" altLang="pl-PL" sz="2400" dirty="0"/>
              <a:t> oraz </a:t>
            </a:r>
            <a:r>
              <a:rPr lang="pl-PL" altLang="pl-PL" sz="2400" b="1" dirty="0"/>
              <a:t>ANSI</a:t>
            </a: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Dostęp</a:t>
            </a:r>
            <a:r>
              <a:rPr lang="pl-PL" altLang="pl-PL" sz="2400" dirty="0"/>
              <a:t> użytkownika do sieci może być zrealizowany za pośrednictwem sieci ISDN (kanały B, D lub H), łączy typu T1/E1 lub </a:t>
            </a:r>
            <a:r>
              <a:rPr lang="pl-PL" altLang="pl-PL" sz="2400" dirty="0" err="1"/>
              <a:t>podkanałów</a:t>
            </a:r>
            <a:r>
              <a:rPr lang="pl-PL" altLang="pl-PL" sz="2400" dirty="0"/>
              <a:t> łącza T1 (</a:t>
            </a:r>
            <a:r>
              <a:rPr lang="pl-PL" altLang="pl-PL" sz="2400" dirty="0" err="1"/>
              <a:t>Fractional</a:t>
            </a:r>
            <a:r>
              <a:rPr lang="pl-PL" altLang="pl-PL" sz="2400" dirty="0"/>
              <a:t> T1)</a:t>
            </a:r>
          </a:p>
          <a:p>
            <a:pPr>
              <a:lnSpc>
                <a:spcPct val="85000"/>
              </a:lnSpc>
            </a:pPr>
            <a:r>
              <a:rPr lang="pl-PL" altLang="pl-PL" sz="2400" dirty="0"/>
              <a:t>Technika </a:t>
            </a:r>
            <a:r>
              <a:rPr lang="pl-PL" altLang="pl-PL" sz="2400" dirty="0" err="1"/>
              <a:t>Frame</a:t>
            </a:r>
            <a:r>
              <a:rPr lang="pl-PL" altLang="pl-PL" sz="2400" dirty="0"/>
              <a:t> </a:t>
            </a:r>
            <a:r>
              <a:rPr lang="pl-PL" altLang="pl-PL" sz="2400" dirty="0" err="1"/>
              <a:t>Relay</a:t>
            </a:r>
            <a:r>
              <a:rPr lang="pl-PL" altLang="pl-PL" sz="2400" dirty="0"/>
              <a:t> została opracowana z myślą o pełnym wykorzystaniu własności nowoczesnych łączy transmisyjnych o </a:t>
            </a:r>
            <a:r>
              <a:rPr lang="pl-PL" altLang="pl-PL" sz="2400" b="1" dirty="0"/>
              <a:t>bardzo małym prawdopodobieństwie występowania błędów</a:t>
            </a:r>
          </a:p>
          <a:p>
            <a:pPr>
              <a:lnSpc>
                <a:spcPct val="85000"/>
              </a:lnSpc>
            </a:pPr>
            <a:r>
              <a:rPr lang="pl-PL" altLang="pl-PL" sz="2400" dirty="0"/>
              <a:t>Przełączniki sieci z przekazywaniem ramek </a:t>
            </a:r>
            <a:r>
              <a:rPr lang="pl-PL" altLang="pl-PL" sz="2400" b="1" dirty="0"/>
              <a:t>nie dokonują kontroli przepływu i korekcji błędów</a:t>
            </a:r>
            <a:r>
              <a:rPr lang="pl-PL" altLang="pl-PL" sz="2400" dirty="0"/>
              <a:t>, a jedynie przesyłają ramki wzdłuż wcześniej ustanowionych połączeń wirtualnych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34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Działanie sieci Frame Relay</a:t>
            </a:r>
          </a:p>
        </p:txBody>
      </p:sp>
      <p:sp>
        <p:nvSpPr>
          <p:cNvPr id="35843" name="Line 4"/>
          <p:cNvSpPr>
            <a:spLocks noChangeShapeType="1"/>
          </p:cNvSpPr>
          <p:nvPr/>
        </p:nvSpPr>
        <p:spPr bwMode="auto">
          <a:xfrm flipV="1">
            <a:off x="3348038" y="2276475"/>
            <a:ext cx="12239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2051050" y="2563813"/>
            <a:ext cx="1008063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3203575" y="3284538"/>
            <a:ext cx="730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 flipH="1">
            <a:off x="3419475" y="2347913"/>
            <a:ext cx="1223963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 flipH="1">
            <a:off x="827088" y="2708275"/>
            <a:ext cx="1008062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 flipH="1" flipV="1">
            <a:off x="4859338" y="2203450"/>
            <a:ext cx="1584325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49" name="Line 16"/>
          <p:cNvSpPr>
            <a:spLocks noChangeShapeType="1"/>
          </p:cNvSpPr>
          <p:nvPr/>
        </p:nvSpPr>
        <p:spPr bwMode="auto">
          <a:xfrm flipH="1">
            <a:off x="2124075" y="2132013"/>
            <a:ext cx="2447925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50" name="Oval 18"/>
          <p:cNvSpPr>
            <a:spLocks noChangeAspect="1" noChangeArrowheads="1"/>
          </p:cNvSpPr>
          <p:nvPr/>
        </p:nvSpPr>
        <p:spPr bwMode="auto">
          <a:xfrm>
            <a:off x="2987675" y="2852738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1</a:t>
            </a:r>
          </a:p>
        </p:txBody>
      </p:sp>
      <p:sp>
        <p:nvSpPr>
          <p:cNvPr id="35851" name="Line 20"/>
          <p:cNvSpPr>
            <a:spLocks noChangeShapeType="1"/>
          </p:cNvSpPr>
          <p:nvPr/>
        </p:nvSpPr>
        <p:spPr bwMode="auto">
          <a:xfrm flipH="1">
            <a:off x="1042988" y="4076700"/>
            <a:ext cx="2089150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52" name="Oval 23"/>
          <p:cNvSpPr>
            <a:spLocks noChangeAspect="1" noChangeArrowheads="1"/>
          </p:cNvSpPr>
          <p:nvPr/>
        </p:nvSpPr>
        <p:spPr bwMode="auto">
          <a:xfrm>
            <a:off x="3059113" y="3860800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2</a:t>
            </a:r>
          </a:p>
        </p:txBody>
      </p:sp>
      <p:sp>
        <p:nvSpPr>
          <p:cNvPr id="35853" name="Line 24"/>
          <p:cNvSpPr>
            <a:spLocks noChangeShapeType="1"/>
          </p:cNvSpPr>
          <p:nvPr/>
        </p:nvSpPr>
        <p:spPr bwMode="auto">
          <a:xfrm flipH="1">
            <a:off x="3492500" y="3068638"/>
            <a:ext cx="28797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54" name="Line 26"/>
          <p:cNvSpPr>
            <a:spLocks noChangeShapeType="1"/>
          </p:cNvSpPr>
          <p:nvPr/>
        </p:nvSpPr>
        <p:spPr bwMode="auto">
          <a:xfrm flipH="1" flipV="1">
            <a:off x="3348038" y="4292600"/>
            <a:ext cx="43180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55" name="Line 28"/>
          <p:cNvSpPr>
            <a:spLocks noChangeShapeType="1"/>
          </p:cNvSpPr>
          <p:nvPr/>
        </p:nvSpPr>
        <p:spPr bwMode="auto">
          <a:xfrm flipH="1" flipV="1">
            <a:off x="971550" y="4292600"/>
            <a:ext cx="2736850" cy="1150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56" name="Line 29"/>
          <p:cNvSpPr>
            <a:spLocks noChangeShapeType="1"/>
          </p:cNvSpPr>
          <p:nvPr/>
        </p:nvSpPr>
        <p:spPr bwMode="auto">
          <a:xfrm flipH="1">
            <a:off x="3995738" y="3213100"/>
            <a:ext cx="2592387" cy="215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57" name="Oval 30"/>
          <p:cNvSpPr>
            <a:spLocks noChangeAspect="1" noChangeArrowheads="1"/>
          </p:cNvSpPr>
          <p:nvPr/>
        </p:nvSpPr>
        <p:spPr bwMode="auto">
          <a:xfrm>
            <a:off x="3635375" y="5300663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7</a:t>
            </a:r>
          </a:p>
        </p:txBody>
      </p:sp>
      <p:sp>
        <p:nvSpPr>
          <p:cNvPr id="35858" name="Oval 39"/>
          <p:cNvSpPr>
            <a:spLocks noChangeAspect="1" noChangeArrowheads="1"/>
          </p:cNvSpPr>
          <p:nvPr/>
        </p:nvSpPr>
        <p:spPr bwMode="auto">
          <a:xfrm>
            <a:off x="6372225" y="2780928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5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5940425" y="4652963"/>
            <a:ext cx="20161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solidFill>
                  <a:srgbClr val="008000"/>
                </a:solidFill>
                <a:latin typeface="+mn-lt"/>
              </a:rPr>
              <a:t>Zestawianie połączenia wirtualnego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6011863" y="4652963"/>
            <a:ext cx="23050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solidFill>
                  <a:srgbClr val="000066"/>
                </a:solidFill>
                <a:latin typeface="+mn-lt"/>
              </a:rPr>
              <a:t>Potwierdzenie</a:t>
            </a:r>
          </a:p>
        </p:txBody>
      </p:sp>
      <p:sp>
        <p:nvSpPr>
          <p:cNvPr id="49199" name="Line 47"/>
          <p:cNvSpPr>
            <a:spLocks noChangeShapeType="1"/>
          </p:cNvSpPr>
          <p:nvPr/>
        </p:nvSpPr>
        <p:spPr bwMode="auto">
          <a:xfrm flipH="1">
            <a:off x="827088" y="2709863"/>
            <a:ext cx="1008062" cy="129540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9201" name="Line 49"/>
          <p:cNvSpPr>
            <a:spLocks noChangeShapeType="1"/>
          </p:cNvSpPr>
          <p:nvPr/>
        </p:nvSpPr>
        <p:spPr bwMode="auto">
          <a:xfrm flipH="1">
            <a:off x="2124075" y="2133600"/>
            <a:ext cx="2447925" cy="288925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 flipH="1" flipV="1">
            <a:off x="4859338" y="2205038"/>
            <a:ext cx="1584325" cy="64770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64" name="Oval 19"/>
          <p:cNvSpPr>
            <a:spLocks noChangeAspect="1" noChangeArrowheads="1"/>
          </p:cNvSpPr>
          <p:nvPr/>
        </p:nvSpPr>
        <p:spPr bwMode="auto">
          <a:xfrm>
            <a:off x="1692275" y="2276475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4</a:t>
            </a:r>
          </a:p>
        </p:txBody>
      </p:sp>
      <p:sp>
        <p:nvSpPr>
          <p:cNvPr id="35865" name="Oval 38"/>
          <p:cNvSpPr>
            <a:spLocks noChangeAspect="1" noChangeArrowheads="1"/>
          </p:cNvSpPr>
          <p:nvPr/>
        </p:nvSpPr>
        <p:spPr bwMode="auto">
          <a:xfrm>
            <a:off x="4500563" y="1916113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3</a:t>
            </a:r>
          </a:p>
        </p:txBody>
      </p:sp>
      <p:sp>
        <p:nvSpPr>
          <p:cNvPr id="49194" name="Rectangle 42"/>
          <p:cNvSpPr>
            <a:spLocks noChangeArrowheads="1"/>
          </p:cNvSpPr>
          <p:nvPr/>
        </p:nvSpPr>
        <p:spPr bwMode="auto">
          <a:xfrm>
            <a:off x="323849" y="4076700"/>
            <a:ext cx="432000" cy="2880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6011863" y="4758243"/>
            <a:ext cx="20161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latin typeface="+mn-lt"/>
              </a:rPr>
              <a:t>Połączenia zestawione</a:t>
            </a:r>
          </a:p>
        </p:txBody>
      </p:sp>
      <p:sp>
        <p:nvSpPr>
          <p:cNvPr id="49203" name="Rectangle 51"/>
          <p:cNvSpPr>
            <a:spLocks noChangeArrowheads="1"/>
          </p:cNvSpPr>
          <p:nvPr/>
        </p:nvSpPr>
        <p:spPr bwMode="auto">
          <a:xfrm>
            <a:off x="323849" y="4076700"/>
            <a:ext cx="432000" cy="288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9204" name="Text Box 52"/>
          <p:cNvSpPr txBox="1">
            <a:spLocks noChangeArrowheads="1"/>
          </p:cNvSpPr>
          <p:nvPr/>
        </p:nvSpPr>
        <p:spPr bwMode="auto">
          <a:xfrm>
            <a:off x="6011863" y="4772000"/>
            <a:ext cx="20161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solidFill>
                  <a:srgbClr val="FF6600"/>
                </a:solidFill>
                <a:latin typeface="+mn-lt"/>
              </a:rPr>
              <a:t>Transmisja</a:t>
            </a:r>
          </a:p>
        </p:txBody>
      </p:sp>
      <p:sp>
        <p:nvSpPr>
          <p:cNvPr id="49205" name="Rectangle 53"/>
          <p:cNvSpPr>
            <a:spLocks noChangeArrowheads="1"/>
          </p:cNvSpPr>
          <p:nvPr/>
        </p:nvSpPr>
        <p:spPr bwMode="auto">
          <a:xfrm>
            <a:off x="323849" y="4076700"/>
            <a:ext cx="432000" cy="288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9196" name="Rectangle 44"/>
          <p:cNvSpPr>
            <a:spLocks noChangeArrowheads="1"/>
          </p:cNvSpPr>
          <p:nvPr/>
        </p:nvSpPr>
        <p:spPr bwMode="auto">
          <a:xfrm>
            <a:off x="6372224" y="2852738"/>
            <a:ext cx="432000" cy="2880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400" b="1">
              <a:latin typeface="+mn-lt"/>
            </a:endParaRPr>
          </a:p>
        </p:txBody>
      </p:sp>
      <p:sp>
        <p:nvSpPr>
          <p:cNvPr id="49206" name="Rectangle 54"/>
          <p:cNvSpPr>
            <a:spLocks noChangeArrowheads="1"/>
          </p:cNvSpPr>
          <p:nvPr/>
        </p:nvSpPr>
        <p:spPr bwMode="auto">
          <a:xfrm>
            <a:off x="323849" y="4077072"/>
            <a:ext cx="432000" cy="288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9207" name="Text Box 55"/>
          <p:cNvSpPr txBox="1">
            <a:spLocks noChangeArrowheads="1"/>
          </p:cNvSpPr>
          <p:nvPr/>
        </p:nvSpPr>
        <p:spPr bwMode="auto">
          <a:xfrm>
            <a:off x="6011863" y="4797152"/>
            <a:ext cx="20161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solidFill>
                  <a:srgbClr val="FF0000"/>
                </a:solidFill>
                <a:latin typeface="+mn-lt"/>
              </a:rPr>
              <a:t>Rozłączenie</a:t>
            </a:r>
          </a:p>
        </p:txBody>
      </p:sp>
      <p:sp>
        <p:nvSpPr>
          <p:cNvPr id="49193" name="Oval 41"/>
          <p:cNvSpPr>
            <a:spLocks noChangeAspect="1" noChangeArrowheads="1"/>
          </p:cNvSpPr>
          <p:nvPr/>
        </p:nvSpPr>
        <p:spPr bwMode="auto">
          <a:xfrm>
            <a:off x="6372225" y="2780928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rgbClr val="FF66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 dirty="0">
                <a:latin typeface="+mn-lt"/>
              </a:rPr>
              <a:t>5</a:t>
            </a:r>
          </a:p>
        </p:txBody>
      </p:sp>
      <p:sp>
        <p:nvSpPr>
          <p:cNvPr id="35866" name="Oval 22"/>
          <p:cNvSpPr>
            <a:spLocks noChangeAspect="1" noChangeArrowheads="1"/>
          </p:cNvSpPr>
          <p:nvPr/>
        </p:nvSpPr>
        <p:spPr bwMode="auto">
          <a:xfrm>
            <a:off x="611188" y="3933056"/>
            <a:ext cx="431800" cy="431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 dirty="0">
                <a:latin typeface="+mn-lt"/>
              </a:rPr>
              <a:t>6</a:t>
            </a:r>
          </a:p>
        </p:txBody>
      </p:sp>
      <p:sp>
        <p:nvSpPr>
          <p:cNvPr id="49192" name="Oval 40"/>
          <p:cNvSpPr>
            <a:spLocks noChangeAspect="1" noChangeArrowheads="1"/>
          </p:cNvSpPr>
          <p:nvPr/>
        </p:nvSpPr>
        <p:spPr bwMode="auto">
          <a:xfrm>
            <a:off x="611188" y="3933825"/>
            <a:ext cx="431800" cy="431800"/>
          </a:xfrm>
          <a:prstGeom prst="ellips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60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4.07407E-6 L 0.29133 -0.03148 " pathEditMode="relative" ptsTypes="AA">
                                      <p:cBhvr>
                                        <p:cTn id="22" dur="1000" fill="hold"/>
                                        <p:tgtEl>
                                          <p:spTgt spid="49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03149 L 0.00782 -7.40741E-6 " pathEditMode="relative" ptsTypes="AA">
                                      <p:cBhvr>
                                        <p:cTn id="25" dur="1000" fill="hold"/>
                                        <p:tgtEl>
                                          <p:spTgt spid="49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44444E-6 -7.40741E-6 L 0.14948 -0.24167 " pathEditMode="relative" ptsTypes="AA">
                                      <p:cBhvr>
                                        <p:cTn id="29" dur="1000" fill="hold"/>
                                        <p:tgtEl>
                                          <p:spTgt spid="49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0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48 -0.24168 L 0.46459 -0.29422 " pathEditMode="relative" ptsTypes="AA">
                                      <p:cBhvr>
                                        <p:cTn id="32" dur="1000" fill="hold"/>
                                        <p:tgtEl>
                                          <p:spTgt spid="49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0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59 -0.29422 L 0.66146 -0.17871 " pathEditMode="relative" ptsTypes="AA">
                                      <p:cBhvr>
                                        <p:cTn id="35" dur="1000" fill="hold"/>
                                        <p:tgtEl>
                                          <p:spTgt spid="49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023 L -0.20069 -0.1104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9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87 -0.11574 L -0.50781 -0.06828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49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56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198 -0.06319 L -0.65746 0.17338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9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44444E-6 -7.40741E-6 L 0.14948 -0.24167 " pathEditMode="relative" ptsTypes="AA">
                                      <p:cBhvr>
                                        <p:cTn id="91" dur="10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48 -0.24168 L 0.46459 -0.29422 " pathEditMode="relative" ptsTypes="AA">
                                      <p:cBhvr>
                                        <p:cTn id="94" dur="10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59 -0.29422 L 0.66146 -0.17871 " pathEditMode="relative" ptsTypes="AA">
                                      <p:cBhvr>
                                        <p:cTn id="97" dur="10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44444E-6 -7.40741E-6 L 0.14948 -0.24167 " pathEditMode="relative" ptsTypes="AA">
                                      <p:cBhvr>
                                        <p:cTn id="108" dur="10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0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48 -0.24168 L 0.46459 -0.29422 " pathEditMode="relative" ptsTypes="AA">
                                      <p:cBhvr>
                                        <p:cTn id="111" dur="10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59 -0.29422 L 0.66146 -0.17871 " pathEditMode="relative" ptsTypes="AA">
                                      <p:cBhvr>
                                        <p:cTn id="114" dur="10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44444E-6 -7.40741E-6 L 0.14948 -0.24167 " pathEditMode="relative" ptsTypes="AA">
                                      <p:cBhvr>
                                        <p:cTn id="132" dur="10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48 -0.24168 L 0.46459 -0.29422 " pathEditMode="relative" ptsTypes="AA">
                                      <p:cBhvr>
                                        <p:cTn id="139" dur="10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5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59 -0.29422 L 0.66146 -0.17871 " pathEditMode="relative" ptsTypes="AA">
                                      <p:cBhvr>
                                        <p:cTn id="146" dur="10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2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5" grpId="0" animBg="1"/>
      <p:bldP spid="49195" grpId="1" animBg="1"/>
      <p:bldP spid="49197" grpId="0" animBg="1"/>
      <p:bldP spid="49197" grpId="1" animBg="1"/>
      <p:bldP spid="49199" grpId="0" animBg="1"/>
      <p:bldP spid="49199" grpId="1" animBg="1"/>
      <p:bldP spid="49201" grpId="0" animBg="1"/>
      <p:bldP spid="49201" grpId="1" animBg="1"/>
      <p:bldP spid="49200" grpId="0" animBg="1"/>
      <p:bldP spid="49200" grpId="1" animBg="1"/>
      <p:bldP spid="49194" grpId="0" animBg="1"/>
      <p:bldP spid="49194" grpId="1" animBg="1"/>
      <p:bldP spid="49194" grpId="2" animBg="1"/>
      <p:bldP spid="49194" grpId="3" animBg="1"/>
      <p:bldP spid="49194" grpId="4" animBg="1"/>
      <p:bldP spid="49194" grpId="5" animBg="1"/>
      <p:bldP spid="49194" grpId="6" animBg="1"/>
      <p:bldP spid="49202" grpId="0" animBg="1"/>
      <p:bldP spid="49202" grpId="1" animBg="1"/>
      <p:bldP spid="49203" grpId="0" animBg="1"/>
      <p:bldP spid="49203" grpId="1" animBg="1"/>
      <p:bldP spid="49203" grpId="2" animBg="1"/>
      <p:bldP spid="49203" grpId="3" animBg="1"/>
      <p:bldP spid="49203" grpId="4" animBg="1"/>
      <p:bldP spid="49204" grpId="0" animBg="1"/>
      <p:bldP spid="49204" grpId="1" animBg="1"/>
      <p:bldP spid="49205" grpId="0" animBg="1"/>
      <p:bldP spid="49205" grpId="1" animBg="1"/>
      <p:bldP spid="49205" grpId="2" animBg="1"/>
      <p:bldP spid="49205" grpId="3" animBg="1"/>
      <p:bldP spid="49205" grpId="4" animBg="1"/>
      <p:bldP spid="49196" grpId="0" animBg="1"/>
      <p:bldP spid="49196" grpId="1" animBg="1"/>
      <p:bldP spid="49196" grpId="2" animBg="1"/>
      <p:bldP spid="49196" grpId="3" animBg="1"/>
      <p:bldP spid="49196" grpId="4" animBg="1"/>
      <p:bldP spid="49206" grpId="0" animBg="1"/>
      <p:bldP spid="49206" grpId="1" animBg="1"/>
      <p:bldP spid="49206" grpId="2" animBg="1"/>
      <p:bldP spid="49206" grpId="3" animBg="1"/>
      <p:bldP spid="49206" grpId="4" animBg="1"/>
      <p:bldP spid="49207" grpId="0" animBg="1"/>
      <p:bldP spid="49207" grpId="1" animBg="1"/>
      <p:bldP spid="49193" grpId="0" animBg="1"/>
      <p:bldP spid="491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Wprowadzenie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5141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Rozległa sieć komputerowa</a:t>
            </a:r>
            <a:r>
              <a:rPr lang="pl-PL" altLang="pl-PL" sz="2400" dirty="0"/>
              <a:t> to system składający się z węzłów i łączących te węzły łączy transmisji danych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Sieć rozległa łączy ze sobą </a:t>
            </a:r>
            <a:r>
              <a:rPr lang="pl-PL" altLang="pl-PL" sz="2400" b="1" dirty="0"/>
              <a:t>odległe geograficznie</a:t>
            </a:r>
            <a:r>
              <a:rPr lang="pl-PL" altLang="pl-PL" sz="2400" dirty="0"/>
              <a:t> systemy (sieci) komputerowe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Może obejmować swym </a:t>
            </a:r>
            <a:r>
              <a:rPr lang="pl-PL" altLang="pl-PL" sz="2400" b="1" dirty="0"/>
              <a:t>zasięgiem</a:t>
            </a:r>
            <a:r>
              <a:rPr lang="pl-PL" altLang="pl-PL" sz="2400" dirty="0"/>
              <a:t> część kraju, obszar państwa, kontynent i nawet cały świat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Dostęp</a:t>
            </a:r>
            <a:r>
              <a:rPr lang="pl-PL" altLang="pl-PL" sz="2400" dirty="0"/>
              <a:t> do sieci rozległej uzyskuje się przez dołączenie systemów użytkownika do węzłów sieci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Łączność</a:t>
            </a:r>
            <a:r>
              <a:rPr lang="pl-PL" altLang="pl-PL" sz="2400" dirty="0"/>
              <a:t> między węzłami sieci jest zazwyczaj realizowana jest za pomocą specjalnie wybudowanych łączy światłowodowych, kanałów satelitarnych, radiowych i innych</a:t>
            </a:r>
          </a:p>
          <a:p>
            <a:pPr eaLnBrk="1" hangingPunct="1">
              <a:lnSpc>
                <a:spcPct val="90000"/>
              </a:lnSpc>
            </a:pPr>
            <a:endParaRPr lang="pl-PL" altLang="pl-PL" sz="1800" dirty="0"/>
          </a:p>
          <a:p>
            <a:pPr eaLnBrk="1" hangingPunct="1">
              <a:lnSpc>
                <a:spcPct val="90000"/>
              </a:lnSpc>
            </a:pPr>
            <a:endParaRPr lang="pl-PL" altLang="pl-PL" sz="1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57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ATM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Technika asynchronicznego przekazu danych </a:t>
            </a:r>
            <a:r>
              <a:rPr lang="pl-PL" altLang="pl-PL" sz="2400" b="1" dirty="0"/>
              <a:t>ATM </a:t>
            </a:r>
            <a:br>
              <a:rPr lang="pl-PL" altLang="pl-PL" sz="2400" b="1" dirty="0"/>
            </a:br>
            <a:r>
              <a:rPr lang="pl-PL" altLang="pl-PL" sz="2400" dirty="0"/>
              <a:t>(ang.</a:t>
            </a:r>
            <a:r>
              <a:rPr lang="pl-PL" altLang="pl-PL" sz="2400" i="1" dirty="0"/>
              <a:t> </a:t>
            </a:r>
            <a:r>
              <a:rPr lang="pl-PL" altLang="pl-PL" sz="2400" b="1" i="1" dirty="0" err="1"/>
              <a:t>Asynchronous</a:t>
            </a:r>
            <a:r>
              <a:rPr lang="pl-PL" altLang="pl-PL" sz="2400" b="1" i="1" dirty="0"/>
              <a:t> Transfer </a:t>
            </a:r>
            <a:r>
              <a:rPr lang="pl-PL" altLang="pl-PL" sz="2400" b="1" i="1" dirty="0" err="1"/>
              <a:t>Mode</a:t>
            </a:r>
            <a:r>
              <a:rPr lang="pl-PL" altLang="pl-PL" sz="2400" dirty="0"/>
              <a:t>) została zaakceptowana w 1988 roku przez ITU-T jako technika komutacyjna dla sieci szerokopasmowej B-ISDN (ang. </a:t>
            </a:r>
            <a:r>
              <a:rPr lang="en-US" altLang="pl-PL" sz="2400" i="1" dirty="0"/>
              <a:t>Broadband-</a:t>
            </a:r>
            <a:r>
              <a:rPr lang="pl-PL" altLang="pl-PL" sz="2400" i="1" dirty="0"/>
              <a:t>ISDN</a:t>
            </a:r>
            <a:r>
              <a:rPr lang="en-US" altLang="pl-PL" sz="2400" dirty="0"/>
              <a:t>)</a:t>
            </a: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 sieci ATM dane są przesyłane podzielone na małe porcje o stałej i niezbyt dużej długości zwane </a:t>
            </a:r>
            <a:r>
              <a:rPr lang="pl-PL" altLang="pl-PL" sz="2400" b="1" dirty="0"/>
              <a:t>komórkami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Komórka składa się z </a:t>
            </a:r>
            <a:r>
              <a:rPr lang="pl-PL" altLang="pl-PL" sz="2400" b="1" dirty="0"/>
              <a:t>53 bajtów</a:t>
            </a:r>
            <a:r>
              <a:rPr lang="pl-PL" altLang="pl-PL" sz="2400" dirty="0"/>
              <a:t>, 5 bajtów zajmuje nagłówek komórki, a 48 bajtów jest przeznaczone na przesyłane dane</a:t>
            </a:r>
          </a:p>
          <a:p>
            <a:pPr>
              <a:lnSpc>
                <a:spcPct val="90000"/>
              </a:lnSpc>
            </a:pPr>
            <a:r>
              <a:rPr lang="pl-PL" altLang="pl-PL" sz="2400" dirty="0"/>
              <a:t>Obecnie ATM jest </a:t>
            </a:r>
            <a:r>
              <a:rPr lang="pl-PL" altLang="pl-PL" sz="2400" b="1" dirty="0">
                <a:solidFill>
                  <a:srgbClr val="FF0000"/>
                </a:solidFill>
              </a:rPr>
              <a:t>używana w bardzo małym stopniu</a:t>
            </a:r>
            <a:r>
              <a:rPr lang="pl-PL" altLang="pl-PL" sz="2400" dirty="0"/>
              <a:t>, jednak </a:t>
            </a:r>
            <a:r>
              <a:rPr lang="pl-PL" altLang="pl-PL" sz="2400" b="1" dirty="0"/>
              <a:t>wiele rozwiązań ATM użyto </a:t>
            </a:r>
            <a:r>
              <a:rPr lang="pl-PL" altLang="pl-PL" sz="2400" dirty="0"/>
              <a:t>w nowszych technologiach (np. MPLS)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202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Wady i zalety komórek ATM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150000"/>
              <a:buFont typeface="Wingdings" pitchFamily="2" charset="2"/>
              <a:buChar char="C"/>
            </a:pPr>
            <a:r>
              <a:rPr lang="pl-PL" altLang="pl-PL" sz="2400" b="1"/>
              <a:t>Opóźnienia</a:t>
            </a:r>
            <a:r>
              <a:rPr lang="pl-PL" altLang="pl-PL" sz="2400"/>
              <a:t> wynikające z pracy sieci, w tym procesów przełączania połączeń w przełącznikach ATM, dają się </a:t>
            </a:r>
            <a:r>
              <a:rPr lang="pl-PL" altLang="pl-PL" sz="2400" b="1"/>
              <a:t>lepiej przewidzieć</a:t>
            </a:r>
            <a:r>
              <a:rPr lang="pl-PL" altLang="pl-PL" sz="2400"/>
              <a:t> dla komórek o stałej długości </a:t>
            </a:r>
          </a:p>
          <a:p>
            <a:pPr eaLnBrk="1" hangingPunct="1">
              <a:lnSpc>
                <a:spcPct val="90000"/>
              </a:lnSpc>
              <a:buSzPct val="150000"/>
              <a:buFont typeface="Wingdings" pitchFamily="2" charset="2"/>
              <a:buChar char="C"/>
            </a:pPr>
            <a:r>
              <a:rPr lang="pl-PL" altLang="pl-PL" sz="2400"/>
              <a:t>Przetwarzanie komórek o stałej długości jest </a:t>
            </a:r>
            <a:r>
              <a:rPr lang="pl-PL" altLang="pl-PL" sz="2400" b="1"/>
              <a:t>łatwiejsze oraz bardziej niezawodne</a:t>
            </a:r>
            <a:r>
              <a:rPr lang="pl-PL" altLang="pl-PL" sz="2400"/>
              <a:t> i efektywne niż przetwarzanie pakietów o zmiennej długości (np. z powodu stałych rozmiarów buforów) </a:t>
            </a:r>
            <a:endParaRPr lang="pl-PL" altLang="pl-PL" sz="2400" b="1"/>
          </a:p>
          <a:p>
            <a:pPr eaLnBrk="1" hangingPunct="1">
              <a:lnSpc>
                <a:spcPct val="90000"/>
              </a:lnSpc>
              <a:buSzPct val="150000"/>
              <a:buFont typeface="Wingdings" pitchFamily="2" charset="2"/>
              <a:buChar char="C"/>
            </a:pPr>
            <a:r>
              <a:rPr lang="pl-PL" altLang="pl-PL" sz="2400"/>
              <a:t>Stała długość komórek umożliwia </a:t>
            </a:r>
            <a:r>
              <a:rPr lang="pl-PL" altLang="pl-PL" sz="2400" b="1"/>
              <a:t>przetwarzanie równoległe</a:t>
            </a:r>
            <a:r>
              <a:rPr lang="pl-PL" altLang="pl-PL" sz="2400"/>
              <a:t>, co zwiększa prędkość przetwarzania </a:t>
            </a:r>
          </a:p>
          <a:p>
            <a:pPr eaLnBrk="1" hangingPunct="1">
              <a:lnSpc>
                <a:spcPct val="90000"/>
              </a:lnSpc>
              <a:buSzPct val="150000"/>
              <a:buFont typeface="Wingdings" pitchFamily="2" charset="2"/>
              <a:buChar char="C"/>
            </a:pPr>
            <a:endParaRPr lang="pl-PL" altLang="pl-PL" sz="2400"/>
          </a:p>
          <a:p>
            <a:pPr eaLnBrk="1" hangingPunct="1">
              <a:lnSpc>
                <a:spcPct val="90000"/>
              </a:lnSpc>
              <a:buSzPct val="150000"/>
              <a:buFont typeface="Wingdings" pitchFamily="2" charset="2"/>
              <a:buChar char="D"/>
            </a:pPr>
            <a:r>
              <a:rPr lang="pl-PL" altLang="pl-PL" sz="2400"/>
              <a:t>Długość komórki oraz pola danych </a:t>
            </a:r>
            <a:r>
              <a:rPr lang="pl-PL" altLang="pl-PL" sz="2400" b="1"/>
              <a:t>nie jest potęgą dwójki</a:t>
            </a:r>
            <a:r>
              <a:rPr lang="pl-PL" altLang="pl-PL" sz="2400"/>
              <a:t>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56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Architektura B-ISDN ATM </a:t>
            </a:r>
          </a:p>
        </p:txBody>
      </p:sp>
      <p:graphicFrame>
        <p:nvGraphicFramePr>
          <p:cNvPr id="4301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95288" y="2092325"/>
          <a:ext cx="83534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r:id="rId3" imgW="7305675" imgH="2933700" progId="">
                  <p:embed/>
                </p:oleObj>
              </mc:Choice>
              <mc:Fallback>
                <p:oleObj r:id="rId3" imgW="7305675" imgH="2933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92325"/>
                        <a:ext cx="83534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188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Typy połączeń ATM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20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 dirty="0"/>
              <a:t>W </a:t>
            </a:r>
            <a:r>
              <a:rPr lang="pl-PL" altLang="pl-PL" sz="2400" b="1" dirty="0"/>
              <a:t>fizycznym </a:t>
            </a:r>
            <a:r>
              <a:rPr lang="pl-PL" altLang="pl-PL" sz="2400" dirty="0"/>
              <a:t>połączenie (np. światłowodzie) przenoszone są dwa rodzaje </a:t>
            </a:r>
            <a:r>
              <a:rPr lang="pl-PL" altLang="pl-PL" sz="2400" b="1" dirty="0"/>
              <a:t>jednokierunkowych</a:t>
            </a:r>
            <a:r>
              <a:rPr lang="pl-PL" altLang="pl-PL" sz="2400" dirty="0"/>
              <a:t> połączeń ATM:</a:t>
            </a:r>
          </a:p>
          <a:p>
            <a:pPr eaLnBrk="1" hangingPunct="1"/>
            <a:r>
              <a:rPr lang="pl-PL" altLang="pl-PL" sz="2400" b="1" dirty="0"/>
              <a:t>Ścieżka wirtualna</a:t>
            </a:r>
            <a:r>
              <a:rPr lang="pl-PL" altLang="pl-PL" sz="2400" dirty="0"/>
              <a:t> VPC (ang. </a:t>
            </a:r>
            <a:r>
              <a:rPr lang="en-US" altLang="pl-PL" sz="2400" i="1" dirty="0"/>
              <a:t>Virtual Path Connection</a:t>
            </a:r>
            <a:r>
              <a:rPr lang="en-US" altLang="pl-PL" sz="2400" dirty="0"/>
              <a:t>)</a:t>
            </a:r>
            <a:r>
              <a:rPr lang="pl-PL" altLang="pl-PL" sz="2400" dirty="0"/>
              <a:t> maksymalnie 4096</a:t>
            </a:r>
            <a:endParaRPr lang="pl-PL" altLang="pl-PL" sz="2400" b="1" dirty="0"/>
          </a:p>
          <a:p>
            <a:pPr eaLnBrk="1" hangingPunct="1"/>
            <a:r>
              <a:rPr lang="pl-PL" altLang="pl-PL" sz="2400" b="1" dirty="0"/>
              <a:t>Kanał wirtualny</a:t>
            </a:r>
            <a:r>
              <a:rPr lang="pl-PL" altLang="pl-PL" sz="2400" dirty="0"/>
              <a:t> VCC (ang. </a:t>
            </a:r>
            <a:r>
              <a:rPr lang="en-US" altLang="pl-PL" sz="2400" i="1" dirty="0"/>
              <a:t>Virtual Channel Connection</a:t>
            </a:r>
            <a:r>
              <a:rPr lang="en-US" altLang="pl-PL" sz="2400" dirty="0"/>
              <a:t>)</a:t>
            </a:r>
            <a:r>
              <a:rPr lang="pl-PL" altLang="pl-PL" sz="2400" dirty="0"/>
              <a:t> maksymalnie 65536 </a:t>
            </a:r>
          </a:p>
        </p:txBody>
      </p:sp>
      <p:grpSp>
        <p:nvGrpSpPr>
          <p:cNvPr id="44036" name="Group 13"/>
          <p:cNvGrpSpPr>
            <a:grpSpLocks/>
          </p:cNvGrpSpPr>
          <p:nvPr/>
        </p:nvGrpSpPr>
        <p:grpSpPr bwMode="auto">
          <a:xfrm>
            <a:off x="1401763" y="4219575"/>
            <a:ext cx="3168650" cy="1944688"/>
            <a:chOff x="476" y="2795"/>
            <a:chExt cx="1996" cy="1225"/>
          </a:xfrm>
        </p:grpSpPr>
        <p:sp>
          <p:nvSpPr>
            <p:cNvPr id="44074" name="Rectangle 7"/>
            <p:cNvSpPr>
              <a:spLocks noChangeArrowheads="1"/>
            </p:cNvSpPr>
            <p:nvPr/>
          </p:nvSpPr>
          <p:spPr bwMode="auto">
            <a:xfrm rot="480000">
              <a:off x="566" y="2872"/>
              <a:ext cx="1360" cy="1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>
                <a:latin typeface="+mn-lt"/>
              </a:endParaRPr>
            </a:p>
          </p:txBody>
        </p:sp>
        <p:sp>
          <p:nvSpPr>
            <p:cNvPr id="44075" name="Oval 4"/>
            <p:cNvSpPr>
              <a:spLocks noChangeArrowheads="1"/>
            </p:cNvSpPr>
            <p:nvPr/>
          </p:nvSpPr>
          <p:spPr bwMode="auto">
            <a:xfrm>
              <a:off x="1429" y="2976"/>
              <a:ext cx="1043" cy="10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>
                <a:latin typeface="+mn-lt"/>
              </a:endParaRPr>
            </a:p>
          </p:txBody>
        </p:sp>
        <p:sp>
          <p:nvSpPr>
            <p:cNvPr id="44076" name="Line 5"/>
            <p:cNvSpPr>
              <a:spLocks noChangeShapeType="1"/>
            </p:cNvSpPr>
            <p:nvPr/>
          </p:nvSpPr>
          <p:spPr bwMode="auto">
            <a:xfrm flipH="1" flipV="1">
              <a:off x="612" y="2795"/>
              <a:ext cx="1361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44077" name="Line 6"/>
            <p:cNvSpPr>
              <a:spLocks noChangeShapeType="1"/>
            </p:cNvSpPr>
            <p:nvPr/>
          </p:nvSpPr>
          <p:spPr bwMode="auto">
            <a:xfrm flipH="1" flipV="1">
              <a:off x="476" y="3838"/>
              <a:ext cx="1406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46100" name="Group 20"/>
          <p:cNvGrpSpPr>
            <a:grpSpLocks/>
          </p:cNvGrpSpPr>
          <p:nvPr/>
        </p:nvGrpSpPr>
        <p:grpSpPr bwMode="auto">
          <a:xfrm>
            <a:off x="3562350" y="4579938"/>
            <a:ext cx="2593975" cy="1008062"/>
            <a:chOff x="3288" y="2750"/>
            <a:chExt cx="1634" cy="63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4069" name="Oval 14"/>
            <p:cNvSpPr>
              <a:spLocks noChangeArrowheads="1"/>
            </p:cNvSpPr>
            <p:nvPr/>
          </p:nvSpPr>
          <p:spPr bwMode="auto">
            <a:xfrm>
              <a:off x="3288" y="2750"/>
              <a:ext cx="453" cy="45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 b="1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44070" name="Rectangle 8"/>
            <p:cNvSpPr>
              <a:spLocks noChangeArrowheads="1"/>
            </p:cNvSpPr>
            <p:nvPr/>
          </p:nvSpPr>
          <p:spPr bwMode="auto">
            <a:xfrm rot="540000">
              <a:off x="3510" y="2840"/>
              <a:ext cx="1129" cy="45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2400" b="1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VPI1</a:t>
              </a:r>
            </a:p>
          </p:txBody>
        </p:sp>
        <p:sp>
          <p:nvSpPr>
            <p:cNvPr id="44071" name="Oval 9"/>
            <p:cNvSpPr>
              <a:spLocks noChangeArrowheads="1"/>
            </p:cNvSpPr>
            <p:nvPr/>
          </p:nvSpPr>
          <p:spPr bwMode="auto">
            <a:xfrm>
              <a:off x="4469" y="2931"/>
              <a:ext cx="453" cy="45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 b="1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44072" name="Line 10"/>
            <p:cNvSpPr>
              <a:spLocks noChangeShapeType="1"/>
            </p:cNvSpPr>
            <p:nvPr/>
          </p:nvSpPr>
          <p:spPr bwMode="auto">
            <a:xfrm flipH="1" flipV="1">
              <a:off x="3560" y="2750"/>
              <a:ext cx="1135" cy="18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4073" name="Line 11"/>
            <p:cNvSpPr>
              <a:spLocks noChangeShapeType="1"/>
            </p:cNvSpPr>
            <p:nvPr/>
          </p:nvSpPr>
          <p:spPr bwMode="auto">
            <a:xfrm flipH="1" flipV="1">
              <a:off x="3470" y="3203"/>
              <a:ext cx="1179" cy="18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46111" name="Group 31"/>
          <p:cNvGrpSpPr>
            <a:grpSpLocks/>
          </p:cNvGrpSpPr>
          <p:nvPr/>
        </p:nvGrpSpPr>
        <p:grpSpPr bwMode="auto">
          <a:xfrm>
            <a:off x="5722938" y="4940300"/>
            <a:ext cx="2089150" cy="504825"/>
            <a:chOff x="5239" y="2886"/>
            <a:chExt cx="1316" cy="31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4064" name="Oval 29"/>
            <p:cNvSpPr>
              <a:spLocks noChangeArrowheads="1"/>
            </p:cNvSpPr>
            <p:nvPr/>
          </p:nvSpPr>
          <p:spPr bwMode="auto">
            <a:xfrm>
              <a:off x="5239" y="2886"/>
              <a:ext cx="136" cy="13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 b="1">
                <a:latin typeface="+mn-lt"/>
              </a:endParaRPr>
            </a:p>
          </p:txBody>
        </p:sp>
        <p:sp>
          <p:nvSpPr>
            <p:cNvPr id="44065" name="Rectangle 16"/>
            <p:cNvSpPr>
              <a:spLocks noChangeArrowheads="1"/>
            </p:cNvSpPr>
            <p:nvPr/>
          </p:nvSpPr>
          <p:spPr bwMode="auto">
            <a:xfrm rot="540000">
              <a:off x="5328" y="2975"/>
              <a:ext cx="1129" cy="137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1600" b="1">
                  <a:solidFill>
                    <a:srgbClr val="000066"/>
                  </a:solidFill>
                  <a:latin typeface="+mn-lt"/>
                </a:rPr>
                <a:t>VCI1</a:t>
              </a:r>
            </a:p>
          </p:txBody>
        </p:sp>
        <p:sp>
          <p:nvSpPr>
            <p:cNvPr id="44066" name="Oval 17"/>
            <p:cNvSpPr>
              <a:spLocks noChangeArrowheads="1"/>
            </p:cNvSpPr>
            <p:nvPr/>
          </p:nvSpPr>
          <p:spPr bwMode="auto">
            <a:xfrm>
              <a:off x="6419" y="3067"/>
              <a:ext cx="136" cy="13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 b="1">
                <a:latin typeface="+mn-lt"/>
              </a:endParaRPr>
            </a:p>
          </p:txBody>
        </p:sp>
        <p:sp>
          <p:nvSpPr>
            <p:cNvPr id="44067" name="Line 18"/>
            <p:cNvSpPr>
              <a:spLocks noChangeShapeType="1"/>
            </p:cNvSpPr>
            <p:nvPr/>
          </p:nvSpPr>
          <p:spPr bwMode="auto">
            <a:xfrm flipH="1" flipV="1">
              <a:off x="5329" y="2886"/>
              <a:ext cx="1181" cy="18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b="1"/>
            </a:p>
          </p:txBody>
        </p:sp>
        <p:sp>
          <p:nvSpPr>
            <p:cNvPr id="44068" name="Line 19"/>
            <p:cNvSpPr>
              <a:spLocks noChangeShapeType="1"/>
            </p:cNvSpPr>
            <p:nvPr/>
          </p:nvSpPr>
          <p:spPr bwMode="auto">
            <a:xfrm flipH="1" flipV="1">
              <a:off x="5284" y="3022"/>
              <a:ext cx="1179" cy="1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b="1"/>
            </a:p>
          </p:txBody>
        </p:sp>
      </p:grpSp>
      <p:grpSp>
        <p:nvGrpSpPr>
          <p:cNvPr id="46102" name="Group 22"/>
          <p:cNvGrpSpPr>
            <a:grpSpLocks/>
          </p:cNvGrpSpPr>
          <p:nvPr/>
        </p:nvGrpSpPr>
        <p:grpSpPr bwMode="auto">
          <a:xfrm>
            <a:off x="3417888" y="5372100"/>
            <a:ext cx="2593975" cy="1008063"/>
            <a:chOff x="3288" y="2750"/>
            <a:chExt cx="1634" cy="63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4059" name="Oval 23"/>
            <p:cNvSpPr>
              <a:spLocks noChangeArrowheads="1"/>
            </p:cNvSpPr>
            <p:nvPr/>
          </p:nvSpPr>
          <p:spPr bwMode="auto">
            <a:xfrm>
              <a:off x="3288" y="2750"/>
              <a:ext cx="453" cy="45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 b="1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44060" name="Rectangle 24"/>
            <p:cNvSpPr>
              <a:spLocks noChangeArrowheads="1"/>
            </p:cNvSpPr>
            <p:nvPr/>
          </p:nvSpPr>
          <p:spPr bwMode="auto">
            <a:xfrm rot="540000">
              <a:off x="3510" y="2840"/>
              <a:ext cx="1129" cy="45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2400" b="1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VPI2</a:t>
              </a:r>
            </a:p>
          </p:txBody>
        </p:sp>
        <p:sp>
          <p:nvSpPr>
            <p:cNvPr id="44061" name="Oval 25"/>
            <p:cNvSpPr>
              <a:spLocks noChangeArrowheads="1"/>
            </p:cNvSpPr>
            <p:nvPr/>
          </p:nvSpPr>
          <p:spPr bwMode="auto">
            <a:xfrm>
              <a:off x="4469" y="2931"/>
              <a:ext cx="453" cy="45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 b="1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44062" name="Line 26"/>
            <p:cNvSpPr>
              <a:spLocks noChangeShapeType="1"/>
            </p:cNvSpPr>
            <p:nvPr/>
          </p:nvSpPr>
          <p:spPr bwMode="auto">
            <a:xfrm flipH="1" flipV="1">
              <a:off x="3560" y="2750"/>
              <a:ext cx="1135" cy="18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4063" name="Line 27"/>
            <p:cNvSpPr>
              <a:spLocks noChangeShapeType="1"/>
            </p:cNvSpPr>
            <p:nvPr/>
          </p:nvSpPr>
          <p:spPr bwMode="auto">
            <a:xfrm flipH="1" flipV="1">
              <a:off x="3470" y="3203"/>
              <a:ext cx="1179" cy="18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44040" name="Text Box 28"/>
          <p:cNvSpPr txBox="1">
            <a:spLocks noChangeArrowheads="1"/>
          </p:cNvSpPr>
          <p:nvPr/>
        </p:nvSpPr>
        <p:spPr bwMode="auto">
          <a:xfrm>
            <a:off x="1614459" y="4795838"/>
            <a:ext cx="1371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 dirty="0">
                <a:latin typeface="+mn-lt"/>
              </a:rPr>
              <a:t>Połączenie </a:t>
            </a:r>
          </a:p>
          <a:p>
            <a:pPr algn="ctr" eaLnBrk="1" hangingPunct="1"/>
            <a:r>
              <a:rPr lang="pl-PL" altLang="pl-PL" sz="2000" b="1" dirty="0">
                <a:latin typeface="+mn-lt"/>
              </a:rPr>
              <a:t>fizyczne</a:t>
            </a:r>
          </a:p>
        </p:txBody>
      </p:sp>
      <p:grpSp>
        <p:nvGrpSpPr>
          <p:cNvPr id="46112" name="Group 32"/>
          <p:cNvGrpSpPr>
            <a:grpSpLocks/>
          </p:cNvGrpSpPr>
          <p:nvPr/>
        </p:nvGrpSpPr>
        <p:grpSpPr bwMode="auto">
          <a:xfrm>
            <a:off x="5649913" y="5227638"/>
            <a:ext cx="2089150" cy="504825"/>
            <a:chOff x="5239" y="2886"/>
            <a:chExt cx="1316" cy="31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4054" name="Oval 33"/>
            <p:cNvSpPr>
              <a:spLocks noChangeArrowheads="1"/>
            </p:cNvSpPr>
            <p:nvPr/>
          </p:nvSpPr>
          <p:spPr bwMode="auto">
            <a:xfrm>
              <a:off x="5239" y="2886"/>
              <a:ext cx="136" cy="13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 b="1">
                <a:latin typeface="+mn-lt"/>
              </a:endParaRPr>
            </a:p>
          </p:txBody>
        </p:sp>
        <p:sp>
          <p:nvSpPr>
            <p:cNvPr id="44055" name="Rectangle 34"/>
            <p:cNvSpPr>
              <a:spLocks noChangeArrowheads="1"/>
            </p:cNvSpPr>
            <p:nvPr/>
          </p:nvSpPr>
          <p:spPr bwMode="auto">
            <a:xfrm rot="540000">
              <a:off x="5328" y="2975"/>
              <a:ext cx="1129" cy="137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1600" b="1">
                  <a:solidFill>
                    <a:srgbClr val="000066"/>
                  </a:solidFill>
                  <a:latin typeface="+mn-lt"/>
                </a:rPr>
                <a:t>VCI2</a:t>
              </a:r>
            </a:p>
          </p:txBody>
        </p:sp>
        <p:sp>
          <p:nvSpPr>
            <p:cNvPr id="44056" name="Oval 35"/>
            <p:cNvSpPr>
              <a:spLocks noChangeArrowheads="1"/>
            </p:cNvSpPr>
            <p:nvPr/>
          </p:nvSpPr>
          <p:spPr bwMode="auto">
            <a:xfrm>
              <a:off x="6419" y="3067"/>
              <a:ext cx="136" cy="13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 b="1">
                <a:latin typeface="+mn-lt"/>
              </a:endParaRPr>
            </a:p>
          </p:txBody>
        </p:sp>
        <p:sp>
          <p:nvSpPr>
            <p:cNvPr id="44057" name="Line 36"/>
            <p:cNvSpPr>
              <a:spLocks noChangeShapeType="1"/>
            </p:cNvSpPr>
            <p:nvPr/>
          </p:nvSpPr>
          <p:spPr bwMode="auto">
            <a:xfrm flipH="1" flipV="1">
              <a:off x="5329" y="2886"/>
              <a:ext cx="1181" cy="18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b="1"/>
            </a:p>
          </p:txBody>
        </p:sp>
        <p:sp>
          <p:nvSpPr>
            <p:cNvPr id="44058" name="Line 37"/>
            <p:cNvSpPr>
              <a:spLocks noChangeShapeType="1"/>
            </p:cNvSpPr>
            <p:nvPr/>
          </p:nvSpPr>
          <p:spPr bwMode="auto">
            <a:xfrm flipH="1" flipV="1">
              <a:off x="5284" y="3022"/>
              <a:ext cx="1179" cy="1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b="1"/>
            </a:p>
          </p:txBody>
        </p:sp>
      </p:grpSp>
      <p:grpSp>
        <p:nvGrpSpPr>
          <p:cNvPr id="46118" name="Group 38"/>
          <p:cNvGrpSpPr>
            <a:grpSpLocks/>
          </p:cNvGrpSpPr>
          <p:nvPr/>
        </p:nvGrpSpPr>
        <p:grpSpPr bwMode="auto">
          <a:xfrm>
            <a:off x="5578475" y="5732463"/>
            <a:ext cx="2089150" cy="504825"/>
            <a:chOff x="5239" y="2886"/>
            <a:chExt cx="1316" cy="31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4049" name="Oval 39"/>
            <p:cNvSpPr>
              <a:spLocks noChangeArrowheads="1"/>
            </p:cNvSpPr>
            <p:nvPr/>
          </p:nvSpPr>
          <p:spPr bwMode="auto">
            <a:xfrm>
              <a:off x="5239" y="2886"/>
              <a:ext cx="136" cy="13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 b="1">
                <a:latin typeface="+mn-lt"/>
              </a:endParaRPr>
            </a:p>
          </p:txBody>
        </p:sp>
        <p:sp>
          <p:nvSpPr>
            <p:cNvPr id="44050" name="Rectangle 40"/>
            <p:cNvSpPr>
              <a:spLocks noChangeArrowheads="1"/>
            </p:cNvSpPr>
            <p:nvPr/>
          </p:nvSpPr>
          <p:spPr bwMode="auto">
            <a:xfrm rot="540000">
              <a:off x="5328" y="2975"/>
              <a:ext cx="1129" cy="137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1600" b="1">
                  <a:solidFill>
                    <a:srgbClr val="000066"/>
                  </a:solidFill>
                  <a:latin typeface="+mn-lt"/>
                </a:rPr>
                <a:t>VCI1</a:t>
              </a:r>
            </a:p>
          </p:txBody>
        </p:sp>
        <p:sp>
          <p:nvSpPr>
            <p:cNvPr id="44051" name="Oval 41"/>
            <p:cNvSpPr>
              <a:spLocks noChangeArrowheads="1"/>
            </p:cNvSpPr>
            <p:nvPr/>
          </p:nvSpPr>
          <p:spPr bwMode="auto">
            <a:xfrm>
              <a:off x="6419" y="3067"/>
              <a:ext cx="136" cy="13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 b="1">
                <a:latin typeface="+mn-lt"/>
              </a:endParaRPr>
            </a:p>
          </p:txBody>
        </p:sp>
        <p:sp>
          <p:nvSpPr>
            <p:cNvPr id="44052" name="Line 42"/>
            <p:cNvSpPr>
              <a:spLocks noChangeShapeType="1"/>
            </p:cNvSpPr>
            <p:nvPr/>
          </p:nvSpPr>
          <p:spPr bwMode="auto">
            <a:xfrm flipH="1" flipV="1">
              <a:off x="5329" y="2886"/>
              <a:ext cx="1181" cy="18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b="1"/>
            </a:p>
          </p:txBody>
        </p:sp>
        <p:sp>
          <p:nvSpPr>
            <p:cNvPr id="44053" name="Line 43"/>
            <p:cNvSpPr>
              <a:spLocks noChangeShapeType="1"/>
            </p:cNvSpPr>
            <p:nvPr/>
          </p:nvSpPr>
          <p:spPr bwMode="auto">
            <a:xfrm flipH="1" flipV="1">
              <a:off x="5284" y="3022"/>
              <a:ext cx="1179" cy="1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b="1"/>
            </a:p>
          </p:txBody>
        </p:sp>
      </p:grpSp>
      <p:grpSp>
        <p:nvGrpSpPr>
          <p:cNvPr id="46124" name="Group 44"/>
          <p:cNvGrpSpPr>
            <a:grpSpLocks/>
          </p:cNvGrpSpPr>
          <p:nvPr/>
        </p:nvGrpSpPr>
        <p:grpSpPr bwMode="auto">
          <a:xfrm>
            <a:off x="5505450" y="6019800"/>
            <a:ext cx="2089150" cy="504825"/>
            <a:chOff x="5239" y="2886"/>
            <a:chExt cx="1316" cy="31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4044" name="Oval 45"/>
            <p:cNvSpPr>
              <a:spLocks noChangeArrowheads="1"/>
            </p:cNvSpPr>
            <p:nvPr/>
          </p:nvSpPr>
          <p:spPr bwMode="auto">
            <a:xfrm>
              <a:off x="5239" y="2886"/>
              <a:ext cx="136" cy="13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 b="1">
                <a:latin typeface="+mn-lt"/>
              </a:endParaRPr>
            </a:p>
          </p:txBody>
        </p:sp>
        <p:sp>
          <p:nvSpPr>
            <p:cNvPr id="44045" name="Rectangle 46"/>
            <p:cNvSpPr>
              <a:spLocks noChangeArrowheads="1"/>
            </p:cNvSpPr>
            <p:nvPr/>
          </p:nvSpPr>
          <p:spPr bwMode="auto">
            <a:xfrm rot="540000">
              <a:off x="5328" y="2975"/>
              <a:ext cx="1129" cy="137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1600" b="1">
                  <a:solidFill>
                    <a:srgbClr val="000066"/>
                  </a:solidFill>
                  <a:latin typeface="+mn-lt"/>
                </a:rPr>
                <a:t>VCI2</a:t>
              </a:r>
            </a:p>
          </p:txBody>
        </p:sp>
        <p:sp>
          <p:nvSpPr>
            <p:cNvPr id="44046" name="Oval 47"/>
            <p:cNvSpPr>
              <a:spLocks noChangeArrowheads="1"/>
            </p:cNvSpPr>
            <p:nvPr/>
          </p:nvSpPr>
          <p:spPr bwMode="auto">
            <a:xfrm>
              <a:off x="6419" y="3067"/>
              <a:ext cx="136" cy="13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l-PL" altLang="pl-PL" b="1">
                <a:latin typeface="+mn-lt"/>
              </a:endParaRPr>
            </a:p>
          </p:txBody>
        </p:sp>
        <p:sp>
          <p:nvSpPr>
            <p:cNvPr id="44047" name="Line 48"/>
            <p:cNvSpPr>
              <a:spLocks noChangeShapeType="1"/>
            </p:cNvSpPr>
            <p:nvPr/>
          </p:nvSpPr>
          <p:spPr bwMode="auto">
            <a:xfrm flipH="1" flipV="1">
              <a:off x="5329" y="2886"/>
              <a:ext cx="1181" cy="18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b="1"/>
            </a:p>
          </p:txBody>
        </p:sp>
        <p:sp>
          <p:nvSpPr>
            <p:cNvPr id="44048" name="Line 49"/>
            <p:cNvSpPr>
              <a:spLocks noChangeShapeType="1"/>
            </p:cNvSpPr>
            <p:nvPr/>
          </p:nvSpPr>
          <p:spPr bwMode="auto">
            <a:xfrm flipH="1" flipV="1">
              <a:off x="5284" y="3022"/>
              <a:ext cx="1179" cy="182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b="1"/>
            </a:p>
          </p:txBody>
        </p:sp>
      </p:grp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07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Sieć PSTN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altLang="pl-PL" sz="2400" dirty="0"/>
              <a:t>Sieć </a:t>
            </a:r>
            <a:r>
              <a:rPr lang="pl-PL" altLang="pl-PL" sz="2400" b="1" dirty="0"/>
              <a:t>PSTN </a:t>
            </a:r>
            <a:r>
              <a:rPr lang="pl-PL" altLang="pl-PL" sz="2400" dirty="0"/>
              <a:t>(ang. </a:t>
            </a:r>
            <a:r>
              <a:rPr lang="pl-PL" altLang="pl-PL" sz="2400" i="1" dirty="0"/>
              <a:t>Public </a:t>
            </a:r>
            <a:r>
              <a:rPr lang="pl-PL" altLang="pl-PL" sz="2400" i="1" dirty="0" err="1"/>
              <a:t>Switched</a:t>
            </a:r>
            <a:r>
              <a:rPr lang="pl-PL" altLang="pl-PL" sz="2400" i="1" dirty="0"/>
              <a:t> Telephone Network</a:t>
            </a:r>
            <a:r>
              <a:rPr lang="pl-PL" altLang="pl-PL" sz="2400" dirty="0"/>
              <a:t>) to publiczna komutowana sieć telefoniczna</a:t>
            </a:r>
          </a:p>
          <a:p>
            <a:pPr>
              <a:lnSpc>
                <a:spcPct val="90000"/>
              </a:lnSpc>
            </a:pPr>
            <a:r>
              <a:rPr lang="pl-PL" altLang="pl-PL" sz="2400" dirty="0"/>
              <a:t>Pierwotnie sieci PSTN stosowały technologie </a:t>
            </a:r>
            <a:r>
              <a:rPr lang="pl-PL" altLang="pl-PL" sz="2400" b="1" dirty="0"/>
              <a:t>analogowe i</a:t>
            </a:r>
            <a:r>
              <a:rPr lang="pl-PL" altLang="pl-PL" sz="2400" dirty="0"/>
              <a:t> </a:t>
            </a:r>
            <a:r>
              <a:rPr lang="pl-PL" altLang="pl-PL" sz="2400" b="1" dirty="0"/>
              <a:t>komutację kanałów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Od połowy lat 80 XX wieku zaczęto stosować </a:t>
            </a:r>
            <a:r>
              <a:rPr lang="pl-PL" altLang="pl-PL" sz="2400" b="1" dirty="0"/>
              <a:t>technikę cyfrową ISDN</a:t>
            </a:r>
            <a:r>
              <a:rPr lang="pl-PL" altLang="pl-PL" sz="2400" dirty="0"/>
              <a:t>, która</a:t>
            </a:r>
            <a:r>
              <a:rPr lang="pl-PL" altLang="pl-PL" sz="2400" b="1" dirty="0"/>
              <a:t> </a:t>
            </a:r>
            <a:r>
              <a:rPr lang="pl-PL" altLang="pl-PL" sz="2400" dirty="0"/>
              <a:t>znacznie rozszerzyła funkcjonalność sieci PSTN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Ważnym elementem w rozwoju sieci PSTN była </a:t>
            </a:r>
            <a:r>
              <a:rPr lang="pl-PL" altLang="pl-PL" sz="2400" b="1" dirty="0"/>
              <a:t>deregulacja rynku telekomunikacyjnego</a:t>
            </a:r>
            <a:r>
              <a:rPr lang="pl-PL" altLang="pl-PL" sz="2400" dirty="0"/>
              <a:t> w poszczególnych państwach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Od końca XX wieku w wyniku procesu </a:t>
            </a:r>
            <a:r>
              <a:rPr lang="pl-PL" altLang="pl-PL" sz="2400" b="1" dirty="0"/>
              <a:t>konwergencji</a:t>
            </a:r>
            <a:r>
              <a:rPr lang="pl-PL" altLang="pl-PL" sz="2400" dirty="0"/>
              <a:t> sieci PSTN i sieci komputerowe ulegają połączeniu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Obecnie operatorzy telekomunikacyjni zamiast technik PSTN stosują techniki </a:t>
            </a:r>
            <a:r>
              <a:rPr lang="pl-PL" altLang="pl-PL" sz="2400" b="1" dirty="0"/>
              <a:t>pakietowego</a:t>
            </a:r>
            <a:r>
              <a:rPr lang="pl-PL" altLang="pl-PL" sz="2400" dirty="0"/>
              <a:t> przesyłania głosu </a:t>
            </a:r>
            <a:r>
              <a:rPr lang="pl-PL" altLang="pl-PL" sz="2400" b="1" dirty="0"/>
              <a:t>VoIP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Voice </a:t>
            </a:r>
            <a:r>
              <a:rPr lang="pl-PL" altLang="pl-PL" sz="2400" i="1" dirty="0" err="1"/>
              <a:t>over</a:t>
            </a:r>
            <a:r>
              <a:rPr lang="pl-PL" altLang="pl-PL" sz="2400" i="1" dirty="0"/>
              <a:t> IP</a:t>
            </a:r>
            <a:r>
              <a:rPr lang="pl-PL" altLang="pl-PL" sz="2400" dirty="0"/>
              <a:t>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47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Struktura sieci rozległych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Węzeł sieci rozległej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Reguły doboru trasy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MPLS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protokoły sieci WAN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Sieci optyczne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160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sz="3600" dirty="0"/>
              <a:t>WDM - </a:t>
            </a:r>
            <a:r>
              <a:rPr lang="en-US" altLang="pl-PL" sz="3600" dirty="0"/>
              <a:t>Wavelength Division Multiplexing</a:t>
            </a:r>
            <a:endParaRPr lang="pl-PL" altLang="pl-PL" sz="36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5141913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Podstawowe medium transmisyjne wykorzystywane w sieciach rozległych to </a:t>
            </a:r>
            <a:r>
              <a:rPr lang="pl-PL" altLang="pl-PL" sz="2400" b="1" dirty="0"/>
              <a:t>światłowody</a:t>
            </a:r>
          </a:p>
          <a:p>
            <a:pPr eaLnBrk="1" hangingPunct="1"/>
            <a:r>
              <a:rPr lang="pl-PL" altLang="pl-PL" sz="2400" dirty="0"/>
              <a:t>W celu zapewnienia wysokiej przepustowości transmisji w sieciach rozległych stosuje się obecnie technikę </a:t>
            </a:r>
            <a:r>
              <a:rPr lang="pl-PL" altLang="pl-PL" sz="2400" b="1" dirty="0"/>
              <a:t>WDM</a:t>
            </a:r>
            <a:r>
              <a:rPr lang="pl-PL" altLang="pl-PL" sz="2400" dirty="0"/>
              <a:t> </a:t>
            </a:r>
            <a:r>
              <a:rPr lang="en-US" altLang="pl-PL" sz="2400" b="1" dirty="0"/>
              <a:t>(</a:t>
            </a:r>
            <a:r>
              <a:rPr lang="pl-PL" altLang="pl-PL" sz="2400" b="1" dirty="0"/>
              <a:t>ang. </a:t>
            </a:r>
            <a:r>
              <a:rPr lang="en-US" altLang="pl-PL" sz="2400" b="1" i="1" dirty="0"/>
              <a:t>Wavelength Division Multiplexing</a:t>
            </a:r>
            <a:r>
              <a:rPr lang="en-US" altLang="pl-PL" sz="2400" b="1" dirty="0"/>
              <a:t>)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WDM umożliwia przesyłanie </a:t>
            </a:r>
            <a:r>
              <a:rPr lang="pl-PL" altLang="pl-PL" sz="2400" b="1" dirty="0"/>
              <a:t>wielu strumieni danych</a:t>
            </a:r>
            <a:r>
              <a:rPr lang="pl-PL" altLang="pl-PL" sz="2400" dirty="0"/>
              <a:t> w jednym włóknie światłowodowym (</a:t>
            </a:r>
            <a:r>
              <a:rPr lang="pl-PL" altLang="pl-PL" sz="2400" dirty="0" err="1"/>
              <a:t>jednomodowym</a:t>
            </a:r>
            <a:r>
              <a:rPr lang="pl-PL" altLang="pl-PL" sz="2400" dirty="0"/>
              <a:t>) poprzez wykorzystanie oddzielnych </a:t>
            </a:r>
            <a:r>
              <a:rPr lang="pl-PL" altLang="pl-PL" sz="2400" b="1" dirty="0"/>
              <a:t>długości światła w ramach </a:t>
            </a:r>
            <a:br>
              <a:rPr lang="pl-PL" altLang="pl-PL" sz="2400" b="1" dirty="0"/>
            </a:br>
            <a:r>
              <a:rPr lang="pl-PL" altLang="pl-PL" sz="2400" dirty="0"/>
              <a:t>(ang. </a:t>
            </a:r>
            <a:r>
              <a:rPr lang="pl-PL" altLang="pl-PL" sz="2400" i="1" dirty="0" err="1"/>
              <a:t>wavelength</a:t>
            </a:r>
            <a:r>
              <a:rPr lang="pl-PL" altLang="pl-PL" sz="2400" dirty="0"/>
              <a:t>) o szerokości 50 </a:t>
            </a:r>
            <a:r>
              <a:rPr lang="pl-PL" altLang="pl-PL" sz="2400" dirty="0" err="1"/>
              <a:t>GHz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Obecnie 1 ścieżka daje przesyła </a:t>
            </a:r>
            <a:r>
              <a:rPr lang="pl-PL" altLang="pl-PL" sz="2400" b="1" dirty="0"/>
              <a:t>10 </a:t>
            </a:r>
            <a:r>
              <a:rPr lang="pl-PL" altLang="pl-PL" sz="2400" b="1" dirty="0" err="1"/>
              <a:t>Gb</a:t>
            </a:r>
            <a:r>
              <a:rPr lang="pl-PL" altLang="pl-PL" sz="2400" b="1" dirty="0"/>
              <a:t>/s</a:t>
            </a:r>
            <a:r>
              <a:rPr lang="pl-PL" altLang="pl-PL" sz="2400" dirty="0"/>
              <a:t>, </a:t>
            </a:r>
            <a:r>
              <a:rPr lang="pl-PL" altLang="pl-PL" sz="2400" b="1" dirty="0"/>
              <a:t>40Gb/s lub 100 </a:t>
            </a:r>
            <a:r>
              <a:rPr lang="pl-PL" altLang="pl-PL" sz="2400" b="1" dirty="0" err="1"/>
              <a:t>Gb</a:t>
            </a:r>
            <a:r>
              <a:rPr lang="pl-PL" altLang="pl-PL" sz="2400" b="1" dirty="0"/>
              <a:t>/s</a:t>
            </a:r>
          </a:p>
          <a:p>
            <a:pPr eaLnBrk="1" hangingPunct="1"/>
            <a:r>
              <a:rPr lang="pl-PL" altLang="pl-PL" sz="2400" dirty="0"/>
              <a:t>Jedno włókno może pomieścić do </a:t>
            </a:r>
            <a:r>
              <a:rPr lang="pl-PL" altLang="pl-PL" sz="2400" b="1" dirty="0"/>
              <a:t>80 ścieżek optycznych</a:t>
            </a:r>
          </a:p>
          <a:p>
            <a:pPr marL="0" indent="0" eaLnBrk="1" hangingPunct="1">
              <a:buNone/>
            </a:pPr>
            <a:endParaRPr lang="pl-PL" altLang="pl-PL" sz="2400" dirty="0"/>
          </a:p>
          <a:p>
            <a:pPr eaLnBrk="1" hangingPunct="1"/>
            <a:endParaRPr lang="pl-PL" altLang="pl-PL" sz="2400" b="1" dirty="0"/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046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Prognozy ruchu sieciowego CISCO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Cisco Global Cloud Index (GCI)</a:t>
            </a:r>
          </a:p>
          <a:p>
            <a:r>
              <a:rPr lang="en-US" sz="2400" b="1" dirty="0"/>
              <a:t>Cisco Visual Networking Index (VNI)</a:t>
            </a:r>
            <a:endParaRPr lang="pl-PL" sz="2400" dirty="0"/>
          </a:p>
          <a:p>
            <a:r>
              <a:rPr lang="pl-PL" sz="2400" b="1" dirty="0"/>
              <a:t>Wzrost ruchu </a:t>
            </a:r>
            <a:r>
              <a:rPr lang="pl-PL" sz="2400" dirty="0"/>
              <a:t>sieciowego w skali roku jest wyrażany za pomocą wskaźnika </a:t>
            </a:r>
            <a:r>
              <a:rPr lang="pl-PL" sz="2400" b="1" dirty="0"/>
              <a:t>CAGR </a:t>
            </a:r>
            <a:r>
              <a:rPr lang="pl-PL" sz="2400" dirty="0"/>
              <a:t>(ang. </a:t>
            </a:r>
            <a:r>
              <a:rPr lang="en-US" sz="2400" i="1" dirty="0"/>
              <a:t>Compound Annual Growth Rate</a:t>
            </a:r>
            <a:r>
              <a:rPr lang="pl-PL" sz="2400" dirty="0"/>
              <a:t>)</a:t>
            </a:r>
            <a:endParaRPr lang="pl-PL" sz="2400" b="1" dirty="0"/>
          </a:p>
          <a:p>
            <a:endParaRPr lang="pl-PL" dirty="0"/>
          </a:p>
        </p:txBody>
      </p:sp>
      <p:pic>
        <p:nvPicPr>
          <p:cNvPr id="6" name="Picture 27" descr="http://blog.bazatelefonow.pl/media/up/blog/2011/luty/3/c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437112"/>
            <a:ext cx="2736304" cy="166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165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CAGR 23%</a:t>
            </a:r>
          </a:p>
        </p:txBody>
      </p:sp>
      <p:sp>
        <p:nvSpPr>
          <p:cNvPr id="6" name="Elipsa 5"/>
          <p:cNvSpPr/>
          <p:nvPr/>
        </p:nvSpPr>
        <p:spPr>
          <a:xfrm>
            <a:off x="35496" y="3429040"/>
            <a:ext cx="241200" cy="241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Elipsa 6"/>
          <p:cNvSpPr/>
          <p:nvPr/>
        </p:nvSpPr>
        <p:spPr>
          <a:xfrm>
            <a:off x="323528" y="3356992"/>
            <a:ext cx="403200" cy="403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5</a:t>
            </a:r>
            <a:endParaRPr lang="pl-PL" sz="1200" b="1" dirty="0"/>
          </a:p>
        </p:txBody>
      </p:sp>
      <p:sp>
        <p:nvSpPr>
          <p:cNvPr id="8" name="Elipsa 7"/>
          <p:cNvSpPr/>
          <p:nvPr/>
        </p:nvSpPr>
        <p:spPr>
          <a:xfrm>
            <a:off x="802456" y="3212976"/>
            <a:ext cx="673200" cy="673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1" dirty="0"/>
              <a:t>10</a:t>
            </a:r>
            <a:br>
              <a:rPr lang="pl-PL" sz="2000" b="1" dirty="0"/>
            </a:br>
            <a:r>
              <a:rPr lang="pl-PL" sz="1200" b="1" dirty="0"/>
              <a:t>(x8)</a:t>
            </a:r>
            <a:endParaRPr lang="pl-PL" sz="1600" b="1" dirty="0"/>
          </a:p>
        </p:txBody>
      </p:sp>
      <p:sp>
        <p:nvSpPr>
          <p:cNvPr id="10" name="Elipsa 9"/>
          <p:cNvSpPr/>
          <p:nvPr/>
        </p:nvSpPr>
        <p:spPr>
          <a:xfrm>
            <a:off x="1547664" y="2608320"/>
            <a:ext cx="1900800" cy="1900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/>
              <a:t>20</a:t>
            </a:r>
            <a:r>
              <a:rPr lang="pl-PL" sz="3200" b="1" dirty="0"/>
              <a:t> </a:t>
            </a:r>
            <a:r>
              <a:rPr lang="pl-PL" sz="2800" b="1" dirty="0"/>
              <a:t>(</a:t>
            </a:r>
            <a:r>
              <a:rPr lang="pl-PL" sz="2400" b="1" dirty="0"/>
              <a:t>x62)</a:t>
            </a:r>
            <a:endParaRPr lang="pl-PL" sz="3200" b="1" dirty="0"/>
          </a:p>
        </p:txBody>
      </p:sp>
      <p:sp>
        <p:nvSpPr>
          <p:cNvPr id="11" name="Elipsa 10"/>
          <p:cNvSpPr/>
          <p:nvPr/>
        </p:nvSpPr>
        <p:spPr>
          <a:xfrm>
            <a:off x="3491880" y="1017328"/>
            <a:ext cx="5364000" cy="536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7200" b="1" dirty="0"/>
              <a:t>30</a:t>
            </a:r>
            <a:r>
              <a:rPr lang="pl-PL" sz="5400" b="1" dirty="0"/>
              <a:t> </a:t>
            </a:r>
          </a:p>
          <a:p>
            <a:pPr algn="ctr"/>
            <a:r>
              <a:rPr lang="pl-PL" sz="4400" b="1" dirty="0"/>
              <a:t>(x497)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825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CAGR 30%</a:t>
            </a:r>
          </a:p>
        </p:txBody>
      </p:sp>
      <p:sp>
        <p:nvSpPr>
          <p:cNvPr id="6" name="Elipsa 5"/>
          <p:cNvSpPr/>
          <p:nvPr/>
        </p:nvSpPr>
        <p:spPr>
          <a:xfrm>
            <a:off x="35496" y="3429040"/>
            <a:ext cx="241200" cy="241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Elipsa 6"/>
          <p:cNvSpPr/>
          <p:nvPr/>
        </p:nvSpPr>
        <p:spPr>
          <a:xfrm>
            <a:off x="323528" y="3328240"/>
            <a:ext cx="460800" cy="460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/>
              <a:t>5</a:t>
            </a:r>
            <a:endParaRPr lang="pl-PL" sz="1200" b="1" dirty="0"/>
          </a:p>
        </p:txBody>
      </p:sp>
      <p:sp>
        <p:nvSpPr>
          <p:cNvPr id="8" name="Elipsa 7"/>
          <p:cNvSpPr/>
          <p:nvPr/>
        </p:nvSpPr>
        <p:spPr>
          <a:xfrm>
            <a:off x="827584" y="3140968"/>
            <a:ext cx="889200" cy="889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b="1" dirty="0"/>
              <a:t>10</a:t>
            </a:r>
            <a:br>
              <a:rPr lang="pl-PL" sz="2000" b="1" dirty="0"/>
            </a:br>
            <a:r>
              <a:rPr lang="pl-PL" sz="1400" b="1" dirty="0"/>
              <a:t>(x14)</a:t>
            </a:r>
            <a:endParaRPr lang="pl-PL" sz="1600" b="1" dirty="0"/>
          </a:p>
        </p:txBody>
      </p:sp>
      <p:sp>
        <p:nvSpPr>
          <p:cNvPr id="10" name="Elipsa 9"/>
          <p:cNvSpPr/>
          <p:nvPr/>
        </p:nvSpPr>
        <p:spPr>
          <a:xfrm>
            <a:off x="1763688" y="1992808"/>
            <a:ext cx="3308400" cy="3308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600" b="1" dirty="0"/>
              <a:t>20 </a:t>
            </a:r>
            <a:r>
              <a:rPr lang="pl-PL" sz="4400" b="1" dirty="0"/>
              <a:t>(x190)</a:t>
            </a:r>
          </a:p>
        </p:txBody>
      </p:sp>
      <p:sp>
        <p:nvSpPr>
          <p:cNvPr id="12" name="Elipsa 11"/>
          <p:cNvSpPr/>
          <p:nvPr/>
        </p:nvSpPr>
        <p:spPr>
          <a:xfrm>
            <a:off x="5250240" y="-2157536"/>
            <a:ext cx="12283200" cy="11563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9600" b="1" dirty="0"/>
              <a:t>30 </a:t>
            </a:r>
            <a:endParaRPr lang="pl-PL" sz="8800" b="1" dirty="0"/>
          </a:p>
          <a:p>
            <a:r>
              <a:rPr lang="pl-PL" sz="4800" b="1" dirty="0"/>
              <a:t>(x2619)</a:t>
            </a:r>
            <a:endParaRPr lang="pl-PL" sz="4000" b="1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96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Wprowadzenie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141913"/>
          </a:xfrm>
        </p:spPr>
        <p:txBody>
          <a:bodyPr>
            <a:normAutofit/>
          </a:bodyPr>
          <a:lstStyle/>
          <a:p>
            <a:pPr eaLnBrk="1" hangingPunct="1"/>
            <a:r>
              <a:rPr lang="pl-PL" altLang="pl-PL" sz="2400" dirty="0"/>
              <a:t>Sieci rozległe możemy podzielić na sieci </a:t>
            </a:r>
            <a:r>
              <a:rPr lang="pl-PL" altLang="pl-PL" sz="2400" b="1" dirty="0"/>
              <a:t>publiczne i prywatne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W latach 60-tych XX wieku powstała sieć rozległa </a:t>
            </a:r>
            <a:r>
              <a:rPr lang="pl-PL" altLang="pl-PL" sz="2400" b="1" dirty="0"/>
              <a:t>ARPANET</a:t>
            </a:r>
            <a:r>
              <a:rPr lang="pl-PL" altLang="pl-PL" sz="2400" dirty="0"/>
              <a:t>, z której następnie powstała sieć Internet</a:t>
            </a:r>
          </a:p>
          <a:p>
            <a:pPr eaLnBrk="1" hangingPunct="1"/>
            <a:r>
              <a:rPr lang="pl-PL" altLang="pl-PL" sz="2400" dirty="0"/>
              <a:t>Sieci rozległe zazwyczaj tworzone są przez </a:t>
            </a:r>
            <a:r>
              <a:rPr lang="pl-PL" altLang="pl-PL" sz="2400" b="1" dirty="0"/>
              <a:t>operatorów telekomunikacyjnych</a:t>
            </a:r>
            <a:r>
              <a:rPr lang="pl-PL" altLang="pl-PL" sz="2400" dirty="0"/>
              <a:t> oraz duże korporacje</a:t>
            </a:r>
          </a:p>
          <a:p>
            <a:r>
              <a:rPr lang="pl-PL" altLang="pl-PL" sz="2400" b="1" dirty="0"/>
              <a:t>Podstawowe protokoły transportowe</a:t>
            </a:r>
            <a:r>
              <a:rPr lang="pl-PL" altLang="pl-PL" sz="2400" dirty="0"/>
              <a:t> wykorzystywane obecnie w sieciach rozległych to: MPLS (ang. </a:t>
            </a:r>
            <a:r>
              <a:rPr lang="pl-PL" altLang="pl-PL" sz="2400" i="1" dirty="0" err="1"/>
              <a:t>MulitProtocol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Label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Switching</a:t>
            </a:r>
            <a:r>
              <a:rPr lang="pl-PL" altLang="pl-PL" sz="2400" dirty="0"/>
              <a:t>); 10 Gigabit Ethernet, 40 Gigabit Ethernet, 100 Gigabit Ethernet; OTN (ang. </a:t>
            </a:r>
            <a:r>
              <a:rPr lang="pl-PL" altLang="pl-PL" sz="2400" i="1" dirty="0"/>
              <a:t>Optical Transport Network</a:t>
            </a:r>
            <a:r>
              <a:rPr lang="pl-PL" altLang="pl-PL" sz="2400" dirty="0"/>
              <a:t>)</a:t>
            </a:r>
          </a:p>
          <a:p>
            <a:r>
              <a:rPr lang="pl-PL" altLang="pl-PL" sz="2400" dirty="0"/>
              <a:t>W mniejszym stopniu używane są: </a:t>
            </a:r>
            <a:r>
              <a:rPr lang="pl-PL" altLang="pl-PL" sz="2400" dirty="0" err="1"/>
              <a:t>Frame</a:t>
            </a:r>
            <a:r>
              <a:rPr lang="pl-PL" altLang="pl-PL" sz="2400" dirty="0"/>
              <a:t> </a:t>
            </a:r>
            <a:r>
              <a:rPr lang="pl-PL" altLang="pl-PL" sz="2400" dirty="0" err="1"/>
              <a:t>Relay</a:t>
            </a:r>
            <a:r>
              <a:rPr lang="pl-PL" altLang="pl-PL" sz="2400" dirty="0"/>
              <a:t>, SONET/SDH, ATM </a:t>
            </a:r>
          </a:p>
          <a:p>
            <a:pPr eaLnBrk="1" hangingPunct="1"/>
            <a:r>
              <a:rPr lang="pl-PL" altLang="pl-PL" sz="2400" dirty="0"/>
              <a:t>W warstwie </a:t>
            </a:r>
            <a:r>
              <a:rPr lang="pl-PL" altLang="pl-PL" sz="2400" b="1" dirty="0"/>
              <a:t>sieciowej</a:t>
            </a:r>
            <a:r>
              <a:rPr lang="pl-PL" altLang="pl-PL" sz="2400" dirty="0"/>
              <a:t> wykorzystywane jest głównie </a:t>
            </a:r>
            <a:br>
              <a:rPr lang="pl-PL" altLang="pl-PL" sz="2400" dirty="0"/>
            </a:br>
            <a:r>
              <a:rPr lang="pl-PL" altLang="pl-PL" sz="2400" dirty="0"/>
              <a:t>protokół </a:t>
            </a:r>
            <a:r>
              <a:rPr lang="pl-PL" altLang="pl-PL" sz="2400" b="1" dirty="0"/>
              <a:t>IP</a:t>
            </a:r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60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9FBE848-68CE-4B16-A1F6-AADB215FA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1" y="2051347"/>
            <a:ext cx="6888677" cy="386192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hlinkClick r:id="rId3"/>
              </a:rPr>
              <a:t>Internet Exchange Point (IXP) Seattle</a:t>
            </a:r>
            <a:endParaRPr lang="en-US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9987-2E49-440F-906F-1E5073AAC90F}" type="slidenum">
              <a:rPr lang="pl-PL" smtClean="0"/>
              <a:t>50</a:t>
            </a:fld>
            <a:endParaRPr lang="pl-PL" dirty="0"/>
          </a:p>
        </p:txBody>
      </p:sp>
      <p:cxnSp>
        <p:nvCxnSpPr>
          <p:cNvPr id="7" name="Łącznik prosty ze strzałką 6"/>
          <p:cNvCxnSpPr>
            <a:cxnSpLocks/>
          </p:cNvCxnSpPr>
          <p:nvPr/>
        </p:nvCxnSpPr>
        <p:spPr>
          <a:xfrm>
            <a:off x="7488324" y="2348880"/>
            <a:ext cx="0" cy="54006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/>
          <p:cNvSpPr txBox="1"/>
          <p:nvPr/>
        </p:nvSpPr>
        <p:spPr>
          <a:xfrm>
            <a:off x="6030163" y="2712135"/>
            <a:ext cx="1389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500" dirty="0">
                <a:solidFill>
                  <a:srgbClr val="FF0000"/>
                </a:solidFill>
              </a:rPr>
              <a:t>x 20 in 10 </a:t>
            </a:r>
            <a:r>
              <a:rPr lang="pl-PL" sz="1500" dirty="0" err="1">
                <a:solidFill>
                  <a:srgbClr val="FF0000"/>
                </a:solidFill>
              </a:rPr>
              <a:t>years</a:t>
            </a:r>
            <a:endParaRPr lang="pl-PL" sz="1500" dirty="0">
              <a:solidFill>
                <a:srgbClr val="FF0000"/>
              </a:solidFill>
            </a:endParaRPr>
          </a:p>
          <a:p>
            <a:r>
              <a:rPr lang="pl-PL" sz="1500" dirty="0">
                <a:solidFill>
                  <a:srgbClr val="FF0000"/>
                </a:solidFill>
              </a:rPr>
              <a:t>CAGR </a:t>
            </a:r>
            <a:r>
              <a:rPr lang="pl-PL" sz="1500" dirty="0">
                <a:solidFill>
                  <a:srgbClr val="FF0000"/>
                </a:solidFill>
                <a:sym typeface="Symbol"/>
              </a:rPr>
              <a:t> 35%</a:t>
            </a:r>
            <a:endParaRPr lang="pl-PL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8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Ewolucja sieci optycznych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b="1" dirty="0"/>
              <a:t>Obecnie </a:t>
            </a:r>
            <a:r>
              <a:rPr lang="pl-PL" sz="2400" dirty="0"/>
              <a:t>stosowane sieci optyczne wykorzystują </a:t>
            </a:r>
            <a:br>
              <a:rPr lang="pl-PL" sz="2400" dirty="0"/>
            </a:br>
            <a:r>
              <a:rPr lang="pl-PL" sz="2400" b="1" dirty="0"/>
              <a:t>technologię WDM </a:t>
            </a:r>
            <a:r>
              <a:rPr lang="pl-PL" sz="2400" dirty="0"/>
              <a:t>z tzw. stałą siatką częstotliwościową (ang. </a:t>
            </a:r>
            <a:r>
              <a:rPr lang="pl-PL" sz="2400" b="1" i="1" dirty="0" err="1"/>
              <a:t>fixed</a:t>
            </a:r>
            <a:r>
              <a:rPr lang="pl-PL" sz="2400" b="1" i="1" dirty="0"/>
              <a:t> </a:t>
            </a:r>
            <a:r>
              <a:rPr lang="pl-PL" sz="2400" b="1" i="1" dirty="0" err="1"/>
              <a:t>grid</a:t>
            </a:r>
            <a:r>
              <a:rPr lang="pl-PL" sz="2400" dirty="0"/>
              <a:t>)</a:t>
            </a:r>
          </a:p>
          <a:p>
            <a:r>
              <a:rPr lang="pl-PL" sz="2400" dirty="0"/>
              <a:t>Ale wraz ze </a:t>
            </a:r>
            <a:r>
              <a:rPr lang="pl-PL" sz="2400" b="1" dirty="0"/>
              <a:t>wzrostem ruchu sieciowego</a:t>
            </a:r>
            <a:r>
              <a:rPr lang="pl-PL" sz="2400" dirty="0"/>
              <a:t>, potrzebne będą technologie, które zapewnią </a:t>
            </a:r>
            <a:r>
              <a:rPr lang="pl-PL" sz="2400" b="1" dirty="0"/>
              <a:t>większą przepustowość</a:t>
            </a:r>
          </a:p>
          <a:p>
            <a:r>
              <a:rPr lang="pl-PL" altLang="pl-PL" sz="2400" dirty="0"/>
              <a:t>Możliwe rozwiązania to :</a:t>
            </a:r>
          </a:p>
          <a:p>
            <a:pPr lvl="1"/>
            <a:r>
              <a:rPr lang="pl-PL" altLang="pl-PL" sz="2400" b="1" dirty="0"/>
              <a:t>Elastyczne sieci optyczne EON </a:t>
            </a:r>
            <a:r>
              <a:rPr lang="pl-PL" altLang="pl-PL" sz="2400" dirty="0"/>
              <a:t>(ang. </a:t>
            </a:r>
            <a:r>
              <a:rPr lang="pl-PL" altLang="pl-PL" sz="2400" i="1" dirty="0" err="1"/>
              <a:t>Elastic</a:t>
            </a:r>
            <a:r>
              <a:rPr lang="pl-PL" altLang="pl-PL" sz="2400" i="1" dirty="0"/>
              <a:t> Optical Networks</a:t>
            </a:r>
            <a:r>
              <a:rPr lang="pl-PL" altLang="pl-PL" sz="2400" dirty="0"/>
              <a:t>) wykorzystujące zmienną siatkę częstotliwościową (ang. </a:t>
            </a:r>
            <a:r>
              <a:rPr lang="pl-PL" altLang="pl-PL" sz="2400" b="1" i="1" dirty="0" err="1"/>
              <a:t>flex-grid</a:t>
            </a:r>
            <a:r>
              <a:rPr lang="pl-PL" altLang="pl-PL" sz="2400" dirty="0"/>
              <a:t>)</a:t>
            </a:r>
          </a:p>
          <a:p>
            <a:pPr lvl="1"/>
            <a:r>
              <a:rPr lang="pl-PL" sz="2400" b="1" dirty="0"/>
              <a:t>Technologia SDM </a:t>
            </a:r>
            <a:r>
              <a:rPr lang="pl-PL" sz="2400" dirty="0"/>
              <a:t>(ang. </a:t>
            </a:r>
            <a:r>
              <a:rPr lang="pl-PL" sz="2400" i="1" dirty="0"/>
              <a:t>S</a:t>
            </a:r>
            <a:r>
              <a:rPr lang="en-US" sz="2400" i="1" dirty="0"/>
              <a:t>pace-</a:t>
            </a:r>
            <a:r>
              <a:rPr lang="pl-PL" sz="2400" i="1" dirty="0"/>
              <a:t>D</a:t>
            </a:r>
            <a:r>
              <a:rPr lang="en-US" sz="2400" i="1" dirty="0" err="1"/>
              <a:t>ivision</a:t>
            </a:r>
            <a:r>
              <a:rPr lang="en-US" sz="2400" i="1" dirty="0"/>
              <a:t> </a:t>
            </a:r>
            <a:r>
              <a:rPr lang="pl-PL" sz="2400" i="1" dirty="0"/>
              <a:t>M</a:t>
            </a:r>
            <a:r>
              <a:rPr lang="en-US" sz="2400" i="1" dirty="0" err="1"/>
              <a:t>ultiplexing</a:t>
            </a:r>
            <a:r>
              <a:rPr lang="pl-PL" sz="2400" dirty="0"/>
              <a:t>), czyli elastyczność przestrzenna, np. w jednym włóknie światłowodu jest wiele rdzeni</a:t>
            </a:r>
            <a:endParaRPr lang="pl-PL" altLang="pl-PL" sz="2400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3559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Elastyczne sieci optyczne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/>
              <a:t>W 2008 roku została zaproponowana przez </a:t>
            </a:r>
            <a:r>
              <a:rPr lang="pl-PL" sz="2400" dirty="0" err="1"/>
              <a:t>Jinno</a:t>
            </a:r>
            <a:r>
              <a:rPr lang="pl-PL" sz="2400" dirty="0"/>
              <a:t> et al. architektura </a:t>
            </a:r>
            <a:r>
              <a:rPr lang="pl-PL" sz="2400" b="1" dirty="0"/>
              <a:t>S</a:t>
            </a:r>
            <a:r>
              <a:rPr lang="en-US" sz="2400" b="1" dirty="0" err="1"/>
              <a:t>pectrum</a:t>
            </a:r>
            <a:r>
              <a:rPr lang="en-US" sz="2400" b="1" dirty="0"/>
              <a:t>-</a:t>
            </a:r>
            <a:r>
              <a:rPr lang="pl-PL" sz="2400" b="1" dirty="0"/>
              <a:t>S</a:t>
            </a:r>
            <a:r>
              <a:rPr lang="en-US" sz="2400" b="1" dirty="0" err="1"/>
              <a:t>liced</a:t>
            </a:r>
            <a:r>
              <a:rPr lang="en-US" sz="2400" b="1" dirty="0"/>
              <a:t> </a:t>
            </a:r>
            <a:r>
              <a:rPr lang="pl-PL" sz="2400" b="1" dirty="0"/>
              <a:t>E</a:t>
            </a:r>
            <a:r>
              <a:rPr lang="en-US" sz="2400" b="1" dirty="0" err="1"/>
              <a:t>lastic</a:t>
            </a:r>
            <a:r>
              <a:rPr lang="en-US" sz="2400" b="1" dirty="0"/>
              <a:t> </a:t>
            </a:r>
            <a:r>
              <a:rPr lang="pl-PL" sz="2400" b="1" dirty="0"/>
              <a:t>O</a:t>
            </a:r>
            <a:r>
              <a:rPr lang="en-US" sz="2400" b="1" dirty="0" err="1"/>
              <a:t>ptical</a:t>
            </a:r>
            <a:r>
              <a:rPr lang="en-US" sz="2400" b="1" dirty="0"/>
              <a:t> </a:t>
            </a:r>
            <a:r>
              <a:rPr lang="pl-PL" sz="2400" b="1" dirty="0"/>
              <a:t>P</a:t>
            </a:r>
            <a:r>
              <a:rPr lang="en-US" sz="2400" b="1" dirty="0" err="1"/>
              <a:t>ath</a:t>
            </a:r>
            <a:r>
              <a:rPr lang="en-US" sz="2400" b="1" dirty="0"/>
              <a:t> </a:t>
            </a:r>
            <a:r>
              <a:rPr lang="pl-PL" sz="2400" b="1" dirty="0"/>
              <a:t>N</a:t>
            </a:r>
            <a:r>
              <a:rPr lang="en-US" sz="2400" b="1" dirty="0" err="1"/>
              <a:t>etwork</a:t>
            </a:r>
            <a:r>
              <a:rPr lang="en-US" sz="2400" b="1" dirty="0"/>
              <a:t> (SLICE)</a:t>
            </a:r>
            <a:r>
              <a:rPr lang="pl-PL" sz="2400" b="1" dirty="0"/>
              <a:t> </a:t>
            </a:r>
            <a:r>
              <a:rPr lang="pl-PL" sz="2400" dirty="0"/>
              <a:t>umożliwiająca wykorzystanie widma optycznego z większą granulacją niż dla WDM</a:t>
            </a:r>
          </a:p>
          <a:p>
            <a:r>
              <a:rPr lang="pl-PL" sz="2400" dirty="0"/>
              <a:t>Na podstawie architektury SLICE została opracowana </a:t>
            </a:r>
            <a:r>
              <a:rPr lang="pl-PL" sz="2400" b="1" dirty="0"/>
              <a:t>koncepcja elastycznych sieci optycznych EON</a:t>
            </a:r>
            <a:endParaRPr lang="pl-PL" sz="2400" dirty="0"/>
          </a:p>
          <a:p>
            <a:r>
              <a:rPr lang="pl-PL" sz="2400" b="1" dirty="0"/>
              <a:t>Standard </a:t>
            </a:r>
            <a:r>
              <a:rPr lang="en-US" sz="2400" b="1" dirty="0"/>
              <a:t>ITU-T</a:t>
            </a:r>
            <a:r>
              <a:rPr lang="en-US" sz="2400" dirty="0"/>
              <a:t> </a:t>
            </a:r>
            <a:r>
              <a:rPr lang="pl-PL" sz="2400" dirty="0"/>
              <a:t>„</a:t>
            </a:r>
            <a:r>
              <a:rPr lang="en-US" sz="2400" i="1" dirty="0"/>
              <a:t>Recommendation G.694.1 (ed. 2.0). Spectral grids for WDM applications: DWDM</a:t>
            </a:r>
            <a:r>
              <a:rPr lang="pl-PL" sz="2400" i="1" dirty="0"/>
              <a:t> </a:t>
            </a:r>
            <a:r>
              <a:rPr lang="pl-PL" sz="2400" i="1" dirty="0" err="1"/>
              <a:t>frequency</a:t>
            </a:r>
            <a:r>
              <a:rPr lang="pl-PL" sz="2400" i="1" dirty="0"/>
              <a:t> </a:t>
            </a:r>
            <a:r>
              <a:rPr lang="pl-PL" sz="2400" i="1" dirty="0" err="1"/>
              <a:t>grid</a:t>
            </a:r>
            <a:r>
              <a:rPr lang="pl-PL" sz="2400" i="1" dirty="0"/>
              <a:t>, </a:t>
            </a:r>
            <a:r>
              <a:rPr lang="pl-PL" sz="2400" i="1" dirty="0" err="1"/>
              <a:t>Feb</a:t>
            </a:r>
            <a:r>
              <a:rPr lang="pl-PL" sz="2400" i="1" dirty="0"/>
              <a:t>. 2012</a:t>
            </a:r>
            <a:r>
              <a:rPr lang="pl-PL" sz="2400" dirty="0"/>
              <a:t>” umożliwia wykorzystanie widma optycznego z </a:t>
            </a:r>
            <a:r>
              <a:rPr lang="pl-PL" sz="2400" b="1" dirty="0"/>
              <a:t>granulacją 6.25 GHz</a:t>
            </a:r>
          </a:p>
          <a:p>
            <a:r>
              <a:rPr lang="pl-PL" sz="2400" dirty="0"/>
              <a:t>Sieci EON umożliwiają zestawienie kanałów optycznych </a:t>
            </a:r>
            <a:br>
              <a:rPr lang="pl-PL" sz="2400" dirty="0"/>
            </a:br>
            <a:r>
              <a:rPr lang="pl-PL" sz="2400" dirty="0"/>
              <a:t>(ang. </a:t>
            </a:r>
            <a:r>
              <a:rPr lang="pl-PL" sz="2400" i="1" dirty="0" err="1"/>
              <a:t>lightpath</a:t>
            </a:r>
            <a:r>
              <a:rPr lang="pl-PL" sz="2400" dirty="0"/>
              <a:t>) o przepustowości </a:t>
            </a:r>
            <a:r>
              <a:rPr lang="pl-PL" sz="2400" b="1" dirty="0"/>
              <a:t>400 </a:t>
            </a:r>
            <a:r>
              <a:rPr lang="pl-PL" sz="2400" b="1" dirty="0" err="1"/>
              <a:t>Gb</a:t>
            </a:r>
            <a:r>
              <a:rPr lang="pl-PL" sz="2400" b="1" dirty="0"/>
              <a:t>/s, a nawet 1 Tb/s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04564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Fixed</a:t>
            </a:r>
            <a:r>
              <a:rPr lang="pl-PL" dirty="0"/>
              <a:t> </a:t>
            </a:r>
            <a:r>
              <a:rPr lang="pl-PL" dirty="0" err="1"/>
              <a:t>grid</a:t>
            </a:r>
            <a:r>
              <a:rPr lang="pl-PL" dirty="0"/>
              <a:t> (WDM) vs </a:t>
            </a:r>
            <a:r>
              <a:rPr lang="pl-PL" dirty="0" err="1"/>
              <a:t>flex</a:t>
            </a:r>
            <a:r>
              <a:rPr lang="pl-PL" dirty="0"/>
              <a:t> </a:t>
            </a:r>
            <a:r>
              <a:rPr lang="pl-PL" dirty="0" err="1"/>
              <a:t>grid</a:t>
            </a:r>
            <a:r>
              <a:rPr lang="pl-PL" dirty="0"/>
              <a:t> (EON)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980957" cy="48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683568" y="1484784"/>
            <a:ext cx="18722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2400" b="1" dirty="0" err="1"/>
              <a:t>Fixed</a:t>
            </a:r>
            <a:r>
              <a:rPr lang="pl-PL" sz="2400" b="1" dirty="0"/>
              <a:t> </a:t>
            </a:r>
            <a:r>
              <a:rPr lang="pl-PL" sz="2400" b="1" dirty="0" err="1"/>
              <a:t>grid</a:t>
            </a:r>
            <a:endParaRPr lang="pl-PL" sz="2400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83568" y="3471391"/>
            <a:ext cx="18722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2400" b="1" dirty="0" err="1"/>
              <a:t>Flex</a:t>
            </a:r>
            <a:r>
              <a:rPr lang="pl-PL" sz="2400" b="1" dirty="0"/>
              <a:t> </a:t>
            </a:r>
            <a:r>
              <a:rPr lang="pl-PL" sz="2400" b="1" dirty="0" err="1"/>
              <a:t>grid</a:t>
            </a:r>
            <a:endParaRPr lang="pl-PL" sz="2400" b="1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3598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zalety sieci EON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Możliwość przesyłania danych z </a:t>
            </a:r>
            <a:r>
              <a:rPr lang="pl-PL" sz="2400" b="1" dirty="0"/>
              <a:t>dużymi prędkościami</a:t>
            </a:r>
            <a:r>
              <a:rPr lang="pl-PL" sz="2400" dirty="0"/>
              <a:t> powyżej 100 </a:t>
            </a:r>
            <a:r>
              <a:rPr lang="pl-PL" sz="2400" dirty="0" err="1"/>
              <a:t>Gb</a:t>
            </a:r>
            <a:r>
              <a:rPr lang="pl-PL" sz="2400" dirty="0"/>
              <a:t>/s, w tym  400 </a:t>
            </a:r>
            <a:r>
              <a:rPr lang="pl-PL" sz="2400" dirty="0" err="1"/>
              <a:t>Gb</a:t>
            </a:r>
            <a:r>
              <a:rPr lang="pl-PL" sz="2400" dirty="0"/>
              <a:t>/s, 1 Tb/s</a:t>
            </a:r>
          </a:p>
          <a:p>
            <a:r>
              <a:rPr lang="pl-PL" sz="2400" b="1" dirty="0"/>
              <a:t>Zwiększenie pojemność </a:t>
            </a:r>
            <a:r>
              <a:rPr lang="pl-PL" sz="2400" dirty="0"/>
              <a:t>pojedynczego włókna poprzez: </a:t>
            </a:r>
          </a:p>
          <a:p>
            <a:pPr lvl="1"/>
            <a:r>
              <a:rPr lang="pl-PL" sz="2400" dirty="0"/>
              <a:t>Efektywniejsze wykorzystanie widma optycznego</a:t>
            </a:r>
          </a:p>
          <a:p>
            <a:pPr lvl="1"/>
            <a:r>
              <a:rPr lang="pl-PL" sz="2400" dirty="0"/>
              <a:t>Wykorzystanie wielu formatów modulacji</a:t>
            </a:r>
          </a:p>
          <a:p>
            <a:pPr lvl="1"/>
            <a:r>
              <a:rPr lang="pl-PL" sz="2400" dirty="0"/>
              <a:t>Transmisję adaptująca się do odległości</a:t>
            </a:r>
          </a:p>
          <a:p>
            <a:r>
              <a:rPr lang="pl-PL" sz="2400" dirty="0"/>
              <a:t>Wdrożenie sieci EON </a:t>
            </a:r>
            <a:r>
              <a:rPr lang="pl-PL" sz="2400" b="1" dirty="0"/>
              <a:t>nie wymaga zmiany</a:t>
            </a:r>
            <a:r>
              <a:rPr lang="pl-PL" sz="2400" dirty="0"/>
              <a:t> obecnie używanych </a:t>
            </a:r>
            <a:r>
              <a:rPr lang="pl-PL" sz="2400" b="1" dirty="0"/>
              <a:t>światłowodów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34122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WDM</a:t>
            </a:r>
          </a:p>
        </p:txBody>
      </p:sp>
      <p:sp>
        <p:nvSpPr>
          <p:cNvPr id="4" name="Prostokąt 3"/>
          <p:cNvSpPr/>
          <p:nvPr/>
        </p:nvSpPr>
        <p:spPr>
          <a:xfrm>
            <a:off x="1835696" y="4581128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5292320" y="2852936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5292320" y="1988840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5292320" y="3717032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5292320" y="4581128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1835696" y="2852936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1835696" y="1988840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2411760" y="1556792"/>
            <a:ext cx="944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Łącze 1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5931702" y="1588730"/>
            <a:ext cx="944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Łącze 2</a:t>
            </a:r>
          </a:p>
        </p:txBody>
      </p:sp>
      <p:sp>
        <p:nvSpPr>
          <p:cNvPr id="13" name="Elipsa 12"/>
          <p:cNvSpPr/>
          <p:nvPr/>
        </p:nvSpPr>
        <p:spPr>
          <a:xfrm>
            <a:off x="539552" y="2924944"/>
            <a:ext cx="1296144" cy="12961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Węzeł 1</a:t>
            </a:r>
          </a:p>
        </p:txBody>
      </p:sp>
      <p:sp>
        <p:nvSpPr>
          <p:cNvPr id="14" name="Elipsa 13"/>
          <p:cNvSpPr/>
          <p:nvPr/>
        </p:nvSpPr>
        <p:spPr>
          <a:xfrm>
            <a:off x="3995936" y="2924944"/>
            <a:ext cx="1296144" cy="12961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Węzeł 2</a:t>
            </a:r>
          </a:p>
        </p:txBody>
      </p:sp>
      <p:sp>
        <p:nvSpPr>
          <p:cNvPr id="15" name="Elipsa 14"/>
          <p:cNvSpPr/>
          <p:nvPr/>
        </p:nvSpPr>
        <p:spPr>
          <a:xfrm>
            <a:off x="7452320" y="2924944"/>
            <a:ext cx="1296144" cy="12961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Węzeł 3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1835696" y="4581224"/>
            <a:ext cx="2160000" cy="864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1835696" y="1988840"/>
            <a:ext cx="2160000" cy="864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1835936" y="2853016"/>
            <a:ext cx="2160000" cy="8640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5292320" y="2852936"/>
            <a:ext cx="2160000" cy="8640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1835696" y="5877272"/>
            <a:ext cx="2160000" cy="36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Zajęte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1835936" y="3717032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5292080" y="3717032"/>
            <a:ext cx="2160000" cy="864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5292080" y="1991896"/>
            <a:ext cx="2160000" cy="86112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5292080" y="5877312"/>
            <a:ext cx="2160000" cy="3600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Transmisja 1</a:t>
            </a:r>
          </a:p>
        </p:txBody>
      </p:sp>
      <p:sp>
        <p:nvSpPr>
          <p:cNvPr id="27" name="Prostokąt 26"/>
          <p:cNvSpPr/>
          <p:nvPr/>
        </p:nvSpPr>
        <p:spPr>
          <a:xfrm>
            <a:off x="5292080" y="6309360"/>
            <a:ext cx="2160000" cy="36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Transmisja 2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34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EON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2411760" y="1516722"/>
            <a:ext cx="944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Łącze 1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5868144" y="1516722"/>
            <a:ext cx="944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Łącze 2</a:t>
            </a:r>
          </a:p>
        </p:txBody>
      </p:sp>
      <p:sp>
        <p:nvSpPr>
          <p:cNvPr id="13" name="Elipsa 12"/>
          <p:cNvSpPr/>
          <p:nvPr/>
        </p:nvSpPr>
        <p:spPr>
          <a:xfrm>
            <a:off x="539552" y="2924944"/>
            <a:ext cx="1296144" cy="12961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Węzeł 1</a:t>
            </a:r>
          </a:p>
        </p:txBody>
      </p:sp>
      <p:sp>
        <p:nvSpPr>
          <p:cNvPr id="14" name="Elipsa 13"/>
          <p:cNvSpPr/>
          <p:nvPr/>
        </p:nvSpPr>
        <p:spPr>
          <a:xfrm>
            <a:off x="3995936" y="2924944"/>
            <a:ext cx="1296144" cy="12961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Węzeł 2</a:t>
            </a:r>
          </a:p>
        </p:txBody>
      </p:sp>
      <p:sp>
        <p:nvSpPr>
          <p:cNvPr id="15" name="Elipsa 14"/>
          <p:cNvSpPr/>
          <p:nvPr/>
        </p:nvSpPr>
        <p:spPr>
          <a:xfrm>
            <a:off x="7452320" y="2924944"/>
            <a:ext cx="1296144" cy="12961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Węzeł 3</a:t>
            </a:r>
          </a:p>
        </p:txBody>
      </p:sp>
      <p:sp>
        <p:nvSpPr>
          <p:cNvPr id="20" name="Prostokąt 19"/>
          <p:cNvSpPr/>
          <p:nvPr/>
        </p:nvSpPr>
        <p:spPr>
          <a:xfrm>
            <a:off x="1835696" y="5877272"/>
            <a:ext cx="2160000" cy="36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Zajęte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5292080" y="5877312"/>
            <a:ext cx="2160000" cy="3600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Transmisja 1</a:t>
            </a:r>
          </a:p>
        </p:txBody>
      </p:sp>
      <p:sp>
        <p:nvSpPr>
          <p:cNvPr id="27" name="Prostokąt 26"/>
          <p:cNvSpPr/>
          <p:nvPr/>
        </p:nvSpPr>
        <p:spPr>
          <a:xfrm>
            <a:off x="5292080" y="6309360"/>
            <a:ext cx="2160000" cy="36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Transmisja 2</a:t>
            </a:r>
          </a:p>
        </p:txBody>
      </p:sp>
      <p:sp>
        <p:nvSpPr>
          <p:cNvPr id="28" name="Prostokąt 27"/>
          <p:cNvSpPr/>
          <p:nvPr/>
        </p:nvSpPr>
        <p:spPr>
          <a:xfrm>
            <a:off x="1835696" y="274493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Prostokąt 28"/>
          <p:cNvSpPr/>
          <p:nvPr/>
        </p:nvSpPr>
        <p:spPr>
          <a:xfrm>
            <a:off x="1835696" y="296096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Prostokąt 29"/>
          <p:cNvSpPr/>
          <p:nvPr/>
        </p:nvSpPr>
        <p:spPr>
          <a:xfrm>
            <a:off x="1835696" y="306896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" name="Prostokąt 30"/>
          <p:cNvSpPr/>
          <p:nvPr/>
        </p:nvSpPr>
        <p:spPr>
          <a:xfrm>
            <a:off x="1835696" y="317698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Prostokąt 31"/>
          <p:cNvSpPr/>
          <p:nvPr/>
        </p:nvSpPr>
        <p:spPr>
          <a:xfrm>
            <a:off x="1835696" y="328498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1835696" y="339300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4" name="Prostokąt 33"/>
          <p:cNvSpPr/>
          <p:nvPr/>
        </p:nvSpPr>
        <p:spPr>
          <a:xfrm>
            <a:off x="1835696" y="350100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1835696" y="3609032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1835696" y="1880840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1835936" y="3717032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Prostokąt 37"/>
          <p:cNvSpPr/>
          <p:nvPr/>
        </p:nvSpPr>
        <p:spPr>
          <a:xfrm>
            <a:off x="1835936" y="188084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9" name="Prostokąt 38"/>
          <p:cNvSpPr/>
          <p:nvPr/>
        </p:nvSpPr>
        <p:spPr>
          <a:xfrm>
            <a:off x="1835936" y="198886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1835936" y="209686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" name="Prostokąt 40"/>
          <p:cNvSpPr/>
          <p:nvPr/>
        </p:nvSpPr>
        <p:spPr>
          <a:xfrm>
            <a:off x="1835936" y="220488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2" name="Prostokąt 41"/>
          <p:cNvSpPr/>
          <p:nvPr/>
        </p:nvSpPr>
        <p:spPr>
          <a:xfrm>
            <a:off x="1835936" y="231288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3" name="Prostokąt 42"/>
          <p:cNvSpPr/>
          <p:nvPr/>
        </p:nvSpPr>
        <p:spPr>
          <a:xfrm>
            <a:off x="1835936" y="2420912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1835936" y="2528912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" name="Prostokąt 44"/>
          <p:cNvSpPr/>
          <p:nvPr/>
        </p:nvSpPr>
        <p:spPr>
          <a:xfrm>
            <a:off x="1835936" y="263693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1835696" y="285293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1835696" y="458112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1835696" y="3717032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Prostokąt 48"/>
          <p:cNvSpPr/>
          <p:nvPr/>
        </p:nvSpPr>
        <p:spPr>
          <a:xfrm>
            <a:off x="1835936" y="3717032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Prostokąt 49"/>
          <p:cNvSpPr/>
          <p:nvPr/>
        </p:nvSpPr>
        <p:spPr>
          <a:xfrm>
            <a:off x="1835936" y="382505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" name="Prostokąt 50"/>
          <p:cNvSpPr/>
          <p:nvPr/>
        </p:nvSpPr>
        <p:spPr>
          <a:xfrm>
            <a:off x="1835936" y="393305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2" name="Prostokąt 51"/>
          <p:cNvSpPr/>
          <p:nvPr/>
        </p:nvSpPr>
        <p:spPr>
          <a:xfrm>
            <a:off x="1835936" y="404108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3" name="Prostokąt 52"/>
          <p:cNvSpPr/>
          <p:nvPr/>
        </p:nvSpPr>
        <p:spPr>
          <a:xfrm>
            <a:off x="1835936" y="414908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4" name="Prostokąt 53"/>
          <p:cNvSpPr/>
          <p:nvPr/>
        </p:nvSpPr>
        <p:spPr>
          <a:xfrm>
            <a:off x="1835936" y="425710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1835936" y="436510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6" name="Prostokąt 55"/>
          <p:cNvSpPr/>
          <p:nvPr/>
        </p:nvSpPr>
        <p:spPr>
          <a:xfrm>
            <a:off x="1835936" y="447312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7" name="Prostokąt 56"/>
          <p:cNvSpPr/>
          <p:nvPr/>
        </p:nvSpPr>
        <p:spPr>
          <a:xfrm>
            <a:off x="1835696" y="468912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8" name="Prostokąt 57"/>
          <p:cNvSpPr/>
          <p:nvPr/>
        </p:nvSpPr>
        <p:spPr>
          <a:xfrm>
            <a:off x="1835696" y="4797152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9" name="Prostokąt 58"/>
          <p:cNvSpPr/>
          <p:nvPr/>
        </p:nvSpPr>
        <p:spPr>
          <a:xfrm>
            <a:off x="1835696" y="490517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0" name="Prostokąt 59"/>
          <p:cNvSpPr/>
          <p:nvPr/>
        </p:nvSpPr>
        <p:spPr>
          <a:xfrm>
            <a:off x="1835696" y="501317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" name="Prostokąt 60"/>
          <p:cNvSpPr/>
          <p:nvPr/>
        </p:nvSpPr>
        <p:spPr>
          <a:xfrm>
            <a:off x="1835696" y="512120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" name="Prostokąt 61"/>
          <p:cNvSpPr/>
          <p:nvPr/>
        </p:nvSpPr>
        <p:spPr>
          <a:xfrm>
            <a:off x="1835696" y="522920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3" name="Prostokąt 62"/>
          <p:cNvSpPr/>
          <p:nvPr/>
        </p:nvSpPr>
        <p:spPr>
          <a:xfrm>
            <a:off x="1835696" y="533722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4" name="Prostokąt 63"/>
          <p:cNvSpPr/>
          <p:nvPr/>
        </p:nvSpPr>
        <p:spPr>
          <a:xfrm>
            <a:off x="1835936" y="4797152"/>
            <a:ext cx="2160000" cy="648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5" name="Prostokąt 64"/>
          <p:cNvSpPr/>
          <p:nvPr/>
        </p:nvSpPr>
        <p:spPr>
          <a:xfrm>
            <a:off x="1835696" y="2636984"/>
            <a:ext cx="2160000" cy="648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6" name="Prostokąt 65"/>
          <p:cNvSpPr/>
          <p:nvPr/>
        </p:nvSpPr>
        <p:spPr>
          <a:xfrm>
            <a:off x="1835936" y="3717152"/>
            <a:ext cx="2160000" cy="10800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7" name="Prostokąt 66"/>
          <p:cNvSpPr/>
          <p:nvPr/>
        </p:nvSpPr>
        <p:spPr>
          <a:xfrm>
            <a:off x="5292080" y="274493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8" name="Prostokąt 67"/>
          <p:cNvSpPr/>
          <p:nvPr/>
        </p:nvSpPr>
        <p:spPr>
          <a:xfrm>
            <a:off x="5292080" y="296096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9" name="Prostokąt 68"/>
          <p:cNvSpPr/>
          <p:nvPr/>
        </p:nvSpPr>
        <p:spPr>
          <a:xfrm>
            <a:off x="5292080" y="306896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0" name="Prostokąt 69"/>
          <p:cNvSpPr/>
          <p:nvPr/>
        </p:nvSpPr>
        <p:spPr>
          <a:xfrm>
            <a:off x="5292080" y="317698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1" name="Prostokąt 70"/>
          <p:cNvSpPr/>
          <p:nvPr/>
        </p:nvSpPr>
        <p:spPr>
          <a:xfrm>
            <a:off x="5292080" y="328498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" name="Prostokąt 71"/>
          <p:cNvSpPr/>
          <p:nvPr/>
        </p:nvSpPr>
        <p:spPr>
          <a:xfrm>
            <a:off x="5292080" y="339300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3" name="Prostokąt 72"/>
          <p:cNvSpPr/>
          <p:nvPr/>
        </p:nvSpPr>
        <p:spPr>
          <a:xfrm>
            <a:off x="5292080" y="350100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4" name="Prostokąt 73"/>
          <p:cNvSpPr/>
          <p:nvPr/>
        </p:nvSpPr>
        <p:spPr>
          <a:xfrm>
            <a:off x="5292080" y="3609032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5" name="Prostokąt 74"/>
          <p:cNvSpPr/>
          <p:nvPr/>
        </p:nvSpPr>
        <p:spPr>
          <a:xfrm>
            <a:off x="5292080" y="1880840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6" name="Prostokąt 75"/>
          <p:cNvSpPr/>
          <p:nvPr/>
        </p:nvSpPr>
        <p:spPr>
          <a:xfrm>
            <a:off x="5292320" y="3717032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7" name="Prostokąt 76"/>
          <p:cNvSpPr/>
          <p:nvPr/>
        </p:nvSpPr>
        <p:spPr>
          <a:xfrm>
            <a:off x="5292320" y="188084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8" name="Prostokąt 77"/>
          <p:cNvSpPr/>
          <p:nvPr/>
        </p:nvSpPr>
        <p:spPr>
          <a:xfrm>
            <a:off x="5292320" y="198886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9" name="Prostokąt 78"/>
          <p:cNvSpPr/>
          <p:nvPr/>
        </p:nvSpPr>
        <p:spPr>
          <a:xfrm>
            <a:off x="5292320" y="209686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0" name="Prostokąt 79"/>
          <p:cNvSpPr/>
          <p:nvPr/>
        </p:nvSpPr>
        <p:spPr>
          <a:xfrm>
            <a:off x="5292320" y="220488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1" name="Prostokąt 80"/>
          <p:cNvSpPr/>
          <p:nvPr/>
        </p:nvSpPr>
        <p:spPr>
          <a:xfrm>
            <a:off x="5292320" y="231288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" name="Prostokąt 81"/>
          <p:cNvSpPr/>
          <p:nvPr/>
        </p:nvSpPr>
        <p:spPr>
          <a:xfrm>
            <a:off x="5292320" y="2420912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3" name="Prostokąt 82"/>
          <p:cNvSpPr/>
          <p:nvPr/>
        </p:nvSpPr>
        <p:spPr>
          <a:xfrm>
            <a:off x="5292320" y="2528912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4" name="Prostokąt 83"/>
          <p:cNvSpPr/>
          <p:nvPr/>
        </p:nvSpPr>
        <p:spPr>
          <a:xfrm>
            <a:off x="5292320" y="263693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5" name="Prostokąt 84"/>
          <p:cNvSpPr/>
          <p:nvPr/>
        </p:nvSpPr>
        <p:spPr>
          <a:xfrm>
            <a:off x="5292080" y="285293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Prostokąt 85"/>
          <p:cNvSpPr/>
          <p:nvPr/>
        </p:nvSpPr>
        <p:spPr>
          <a:xfrm>
            <a:off x="5292080" y="458112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7" name="Prostokąt 86"/>
          <p:cNvSpPr/>
          <p:nvPr/>
        </p:nvSpPr>
        <p:spPr>
          <a:xfrm>
            <a:off x="5292080" y="3717032"/>
            <a:ext cx="2160000" cy="86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8" name="Prostokąt 87"/>
          <p:cNvSpPr/>
          <p:nvPr/>
        </p:nvSpPr>
        <p:spPr>
          <a:xfrm>
            <a:off x="5292320" y="3717032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9" name="Prostokąt 88"/>
          <p:cNvSpPr/>
          <p:nvPr/>
        </p:nvSpPr>
        <p:spPr>
          <a:xfrm>
            <a:off x="5292320" y="382505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0" name="Prostokąt 89"/>
          <p:cNvSpPr/>
          <p:nvPr/>
        </p:nvSpPr>
        <p:spPr>
          <a:xfrm>
            <a:off x="5292320" y="393305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1" name="Prostokąt 90"/>
          <p:cNvSpPr/>
          <p:nvPr/>
        </p:nvSpPr>
        <p:spPr>
          <a:xfrm>
            <a:off x="5292320" y="404108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2" name="Prostokąt 91"/>
          <p:cNvSpPr/>
          <p:nvPr/>
        </p:nvSpPr>
        <p:spPr>
          <a:xfrm>
            <a:off x="5292320" y="414908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3" name="Prostokąt 92"/>
          <p:cNvSpPr/>
          <p:nvPr/>
        </p:nvSpPr>
        <p:spPr>
          <a:xfrm>
            <a:off x="5292320" y="425710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4" name="Prostokąt 93"/>
          <p:cNvSpPr/>
          <p:nvPr/>
        </p:nvSpPr>
        <p:spPr>
          <a:xfrm>
            <a:off x="5292320" y="436510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5" name="Prostokąt 94"/>
          <p:cNvSpPr/>
          <p:nvPr/>
        </p:nvSpPr>
        <p:spPr>
          <a:xfrm>
            <a:off x="5292320" y="447312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Prostokąt 95"/>
          <p:cNvSpPr/>
          <p:nvPr/>
        </p:nvSpPr>
        <p:spPr>
          <a:xfrm>
            <a:off x="5292080" y="4689128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7" name="Prostokąt 96"/>
          <p:cNvSpPr/>
          <p:nvPr/>
        </p:nvSpPr>
        <p:spPr>
          <a:xfrm>
            <a:off x="5292080" y="4797152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8" name="Prostokąt 97"/>
          <p:cNvSpPr/>
          <p:nvPr/>
        </p:nvSpPr>
        <p:spPr>
          <a:xfrm>
            <a:off x="5292080" y="490517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9" name="Prostokąt 98"/>
          <p:cNvSpPr/>
          <p:nvPr/>
        </p:nvSpPr>
        <p:spPr>
          <a:xfrm>
            <a:off x="5292080" y="5013176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0" name="Prostokąt 99"/>
          <p:cNvSpPr/>
          <p:nvPr/>
        </p:nvSpPr>
        <p:spPr>
          <a:xfrm>
            <a:off x="5292080" y="512120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1" name="Prostokąt 100"/>
          <p:cNvSpPr/>
          <p:nvPr/>
        </p:nvSpPr>
        <p:spPr>
          <a:xfrm>
            <a:off x="5292080" y="5229200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2" name="Prostokąt 101"/>
          <p:cNvSpPr/>
          <p:nvPr/>
        </p:nvSpPr>
        <p:spPr>
          <a:xfrm>
            <a:off x="5292080" y="5337224"/>
            <a:ext cx="2160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3" name="Prostokąt 102"/>
          <p:cNvSpPr/>
          <p:nvPr/>
        </p:nvSpPr>
        <p:spPr>
          <a:xfrm>
            <a:off x="5292080" y="5013200"/>
            <a:ext cx="2160000" cy="216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4" name="Prostokąt 103"/>
          <p:cNvSpPr/>
          <p:nvPr/>
        </p:nvSpPr>
        <p:spPr>
          <a:xfrm>
            <a:off x="5292080" y="3069032"/>
            <a:ext cx="2160000" cy="648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5" name="Prostokąt 104"/>
          <p:cNvSpPr/>
          <p:nvPr/>
        </p:nvSpPr>
        <p:spPr>
          <a:xfrm>
            <a:off x="5292320" y="3717152"/>
            <a:ext cx="2160000" cy="10800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6" name="Prostokąt 105"/>
          <p:cNvSpPr/>
          <p:nvPr/>
        </p:nvSpPr>
        <p:spPr>
          <a:xfrm>
            <a:off x="5292080" y="2096864"/>
            <a:ext cx="2160000" cy="53997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7" name="Prostokąt 106"/>
          <p:cNvSpPr/>
          <p:nvPr/>
        </p:nvSpPr>
        <p:spPr>
          <a:xfrm>
            <a:off x="5292320" y="1880840"/>
            <a:ext cx="2160000" cy="252016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89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64" grpId="0" animBg="1"/>
      <p:bldP spid="65" grpId="0" animBg="1"/>
      <p:bldP spid="66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SDM</a:t>
            </a:r>
          </a:p>
        </p:txBody>
      </p:sp>
      <p:grpSp>
        <p:nvGrpSpPr>
          <p:cNvPr id="32" name="Grupa 31"/>
          <p:cNvGrpSpPr>
            <a:grpSpLocks noChangeAspect="1"/>
          </p:cNvGrpSpPr>
          <p:nvPr/>
        </p:nvGrpSpPr>
        <p:grpSpPr>
          <a:xfrm>
            <a:off x="7308304" y="1196752"/>
            <a:ext cx="1582960" cy="1440000"/>
            <a:chOff x="6804248" y="2636912"/>
            <a:chExt cx="1780964" cy="1620120"/>
          </a:xfrm>
        </p:grpSpPr>
        <p:grpSp>
          <p:nvGrpSpPr>
            <p:cNvPr id="11" name="Grupa 10"/>
            <p:cNvGrpSpPr/>
            <p:nvPr/>
          </p:nvGrpSpPr>
          <p:grpSpPr>
            <a:xfrm>
              <a:off x="7740352" y="2636912"/>
              <a:ext cx="540060" cy="540000"/>
              <a:chOff x="1907704" y="2456952"/>
              <a:chExt cx="540060" cy="540000"/>
            </a:xfrm>
          </p:grpSpPr>
          <p:sp>
            <p:nvSpPr>
              <p:cNvPr id="12" name="Elipsa 11"/>
              <p:cNvSpPr>
                <a:spLocks noChangeAspect="1"/>
              </p:cNvSpPr>
              <p:nvPr/>
            </p:nvSpPr>
            <p:spPr>
              <a:xfrm>
                <a:off x="1907704" y="2456952"/>
                <a:ext cx="540060" cy="540000"/>
              </a:xfrm>
              <a:prstGeom prst="ellipse">
                <a:avLst/>
              </a:prstGeom>
              <a:solidFill>
                <a:schemeClr val="tx1"/>
              </a:solidFill>
              <a:ln w="889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3" name="Elipsa 12"/>
              <p:cNvSpPr>
                <a:spLocks noChangeAspect="1"/>
              </p:cNvSpPr>
              <p:nvPr/>
            </p:nvSpPr>
            <p:spPr>
              <a:xfrm>
                <a:off x="2087724" y="2636912"/>
                <a:ext cx="180020" cy="1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Grupa 13"/>
            <p:cNvGrpSpPr/>
            <p:nvPr/>
          </p:nvGrpSpPr>
          <p:grpSpPr>
            <a:xfrm>
              <a:off x="8045152" y="3177032"/>
              <a:ext cx="540060" cy="540000"/>
              <a:chOff x="1907704" y="2456952"/>
              <a:chExt cx="540060" cy="540000"/>
            </a:xfrm>
          </p:grpSpPr>
          <p:sp>
            <p:nvSpPr>
              <p:cNvPr id="15" name="Elipsa 14"/>
              <p:cNvSpPr>
                <a:spLocks noChangeAspect="1"/>
              </p:cNvSpPr>
              <p:nvPr/>
            </p:nvSpPr>
            <p:spPr>
              <a:xfrm>
                <a:off x="1907704" y="2456952"/>
                <a:ext cx="540060" cy="540000"/>
              </a:xfrm>
              <a:prstGeom prst="ellipse">
                <a:avLst/>
              </a:prstGeom>
              <a:solidFill>
                <a:schemeClr val="tx1"/>
              </a:solidFill>
              <a:ln w="889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6" name="Elipsa 15"/>
              <p:cNvSpPr>
                <a:spLocks noChangeAspect="1"/>
              </p:cNvSpPr>
              <p:nvPr/>
            </p:nvSpPr>
            <p:spPr>
              <a:xfrm>
                <a:off x="2087724" y="2636912"/>
                <a:ext cx="180020" cy="1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7" name="Grupa 16"/>
            <p:cNvGrpSpPr/>
            <p:nvPr/>
          </p:nvGrpSpPr>
          <p:grpSpPr>
            <a:xfrm>
              <a:off x="7416316" y="3177032"/>
              <a:ext cx="540060" cy="540000"/>
              <a:chOff x="1907704" y="2456952"/>
              <a:chExt cx="540060" cy="540000"/>
            </a:xfrm>
          </p:grpSpPr>
          <p:sp>
            <p:nvSpPr>
              <p:cNvPr id="18" name="Elipsa 17"/>
              <p:cNvSpPr>
                <a:spLocks noChangeAspect="1"/>
              </p:cNvSpPr>
              <p:nvPr/>
            </p:nvSpPr>
            <p:spPr>
              <a:xfrm>
                <a:off x="1907704" y="2456952"/>
                <a:ext cx="540060" cy="540000"/>
              </a:xfrm>
              <a:prstGeom prst="ellipse">
                <a:avLst/>
              </a:prstGeom>
              <a:solidFill>
                <a:schemeClr val="tx1"/>
              </a:solidFill>
              <a:ln w="889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9" name="Elipsa 18"/>
              <p:cNvSpPr>
                <a:spLocks noChangeAspect="1"/>
              </p:cNvSpPr>
              <p:nvPr/>
            </p:nvSpPr>
            <p:spPr>
              <a:xfrm>
                <a:off x="2087724" y="2636912"/>
                <a:ext cx="180020" cy="1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0" name="Grupa 19"/>
            <p:cNvGrpSpPr/>
            <p:nvPr/>
          </p:nvGrpSpPr>
          <p:grpSpPr>
            <a:xfrm>
              <a:off x="6804248" y="3177032"/>
              <a:ext cx="540060" cy="540000"/>
              <a:chOff x="1907704" y="2456952"/>
              <a:chExt cx="540060" cy="540000"/>
            </a:xfrm>
          </p:grpSpPr>
          <p:sp>
            <p:nvSpPr>
              <p:cNvPr id="21" name="Elipsa 20"/>
              <p:cNvSpPr>
                <a:spLocks noChangeAspect="1"/>
              </p:cNvSpPr>
              <p:nvPr/>
            </p:nvSpPr>
            <p:spPr>
              <a:xfrm>
                <a:off x="1907704" y="2456952"/>
                <a:ext cx="540060" cy="540000"/>
              </a:xfrm>
              <a:prstGeom prst="ellipse">
                <a:avLst/>
              </a:prstGeom>
              <a:solidFill>
                <a:schemeClr val="tx1"/>
              </a:solidFill>
              <a:ln w="889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2" name="Elipsa 21"/>
              <p:cNvSpPr>
                <a:spLocks noChangeAspect="1"/>
              </p:cNvSpPr>
              <p:nvPr/>
            </p:nvSpPr>
            <p:spPr>
              <a:xfrm>
                <a:off x="2087724" y="2636912"/>
                <a:ext cx="180020" cy="1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3" name="Grupa 22"/>
            <p:cNvGrpSpPr/>
            <p:nvPr/>
          </p:nvGrpSpPr>
          <p:grpSpPr>
            <a:xfrm>
              <a:off x="7092280" y="2636912"/>
              <a:ext cx="540060" cy="540000"/>
              <a:chOff x="1907704" y="2456952"/>
              <a:chExt cx="540060" cy="540000"/>
            </a:xfrm>
          </p:grpSpPr>
          <p:sp>
            <p:nvSpPr>
              <p:cNvPr id="24" name="Elipsa 23"/>
              <p:cNvSpPr>
                <a:spLocks noChangeAspect="1"/>
              </p:cNvSpPr>
              <p:nvPr/>
            </p:nvSpPr>
            <p:spPr>
              <a:xfrm>
                <a:off x="1907704" y="2456952"/>
                <a:ext cx="540060" cy="540000"/>
              </a:xfrm>
              <a:prstGeom prst="ellipse">
                <a:avLst/>
              </a:prstGeom>
              <a:solidFill>
                <a:schemeClr val="tx1"/>
              </a:solidFill>
              <a:ln w="889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5" name="Elipsa 24"/>
              <p:cNvSpPr>
                <a:spLocks noChangeAspect="1"/>
              </p:cNvSpPr>
              <p:nvPr/>
            </p:nvSpPr>
            <p:spPr>
              <a:xfrm>
                <a:off x="2087724" y="2636912"/>
                <a:ext cx="180020" cy="1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6" name="Grupa 25"/>
            <p:cNvGrpSpPr/>
            <p:nvPr/>
          </p:nvGrpSpPr>
          <p:grpSpPr>
            <a:xfrm>
              <a:off x="7740352" y="3717032"/>
              <a:ext cx="540060" cy="540000"/>
              <a:chOff x="1907704" y="2456952"/>
              <a:chExt cx="540060" cy="540000"/>
            </a:xfrm>
          </p:grpSpPr>
          <p:sp>
            <p:nvSpPr>
              <p:cNvPr id="27" name="Elipsa 26"/>
              <p:cNvSpPr>
                <a:spLocks noChangeAspect="1"/>
              </p:cNvSpPr>
              <p:nvPr/>
            </p:nvSpPr>
            <p:spPr>
              <a:xfrm>
                <a:off x="1907704" y="2456952"/>
                <a:ext cx="540060" cy="540000"/>
              </a:xfrm>
              <a:prstGeom prst="ellipse">
                <a:avLst/>
              </a:prstGeom>
              <a:solidFill>
                <a:schemeClr val="tx1"/>
              </a:solidFill>
              <a:ln w="889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8" name="Elipsa 27"/>
              <p:cNvSpPr>
                <a:spLocks noChangeAspect="1"/>
              </p:cNvSpPr>
              <p:nvPr/>
            </p:nvSpPr>
            <p:spPr>
              <a:xfrm>
                <a:off x="2087724" y="2636912"/>
                <a:ext cx="180020" cy="1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9" name="Grupa 28"/>
            <p:cNvGrpSpPr/>
            <p:nvPr/>
          </p:nvGrpSpPr>
          <p:grpSpPr>
            <a:xfrm>
              <a:off x="7092280" y="3717032"/>
              <a:ext cx="540060" cy="540000"/>
              <a:chOff x="1907704" y="2456952"/>
              <a:chExt cx="540060" cy="540000"/>
            </a:xfrm>
          </p:grpSpPr>
          <p:sp>
            <p:nvSpPr>
              <p:cNvPr id="30" name="Elipsa 29"/>
              <p:cNvSpPr>
                <a:spLocks noChangeAspect="1"/>
              </p:cNvSpPr>
              <p:nvPr/>
            </p:nvSpPr>
            <p:spPr>
              <a:xfrm>
                <a:off x="1907704" y="2456952"/>
                <a:ext cx="540060" cy="540000"/>
              </a:xfrm>
              <a:prstGeom prst="ellipse">
                <a:avLst/>
              </a:prstGeom>
              <a:solidFill>
                <a:schemeClr val="tx1"/>
              </a:solidFill>
              <a:ln w="889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1" name="Elipsa 30"/>
              <p:cNvSpPr>
                <a:spLocks noChangeAspect="1"/>
              </p:cNvSpPr>
              <p:nvPr/>
            </p:nvSpPr>
            <p:spPr>
              <a:xfrm>
                <a:off x="2087724" y="2636912"/>
                <a:ext cx="180020" cy="1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34" name="pole tekstowe 33"/>
          <p:cNvSpPr txBox="1"/>
          <p:nvPr/>
        </p:nvSpPr>
        <p:spPr>
          <a:xfrm>
            <a:off x="179512" y="1628800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 err="1"/>
              <a:t>Fiber</a:t>
            </a:r>
            <a:r>
              <a:rPr lang="pl-PL" sz="2400" b="1" dirty="0"/>
              <a:t> </a:t>
            </a:r>
            <a:r>
              <a:rPr lang="pl-PL" sz="2400" b="1" dirty="0" err="1"/>
              <a:t>bundle</a:t>
            </a:r>
            <a:r>
              <a:rPr lang="pl-PL" sz="2400" dirty="0"/>
              <a:t> – wiele równoległych włókien światłowodu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 err="1"/>
              <a:t>Multicore</a:t>
            </a:r>
            <a:r>
              <a:rPr lang="pl-PL" sz="2400" b="1" dirty="0"/>
              <a:t> </a:t>
            </a:r>
            <a:r>
              <a:rPr lang="pl-PL" sz="2400" b="1" dirty="0" err="1"/>
              <a:t>fiber</a:t>
            </a:r>
            <a:r>
              <a:rPr lang="pl-PL" sz="2400" dirty="0"/>
              <a:t> – </a:t>
            </a:r>
            <a:r>
              <a:rPr lang="pl-PL" sz="2400"/>
              <a:t>wiele rdzeni </a:t>
            </a:r>
            <a:r>
              <a:rPr lang="pl-PL" sz="2400" dirty="0"/>
              <a:t>w jednym włóknie światłowodu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 err="1"/>
              <a:t>Multimode</a:t>
            </a:r>
            <a:r>
              <a:rPr lang="pl-PL" sz="2400" b="1" dirty="0"/>
              <a:t> </a:t>
            </a:r>
            <a:r>
              <a:rPr lang="pl-PL" sz="2400" b="1" dirty="0" err="1"/>
              <a:t>fiber</a:t>
            </a:r>
            <a:r>
              <a:rPr lang="pl-PL" sz="2400" dirty="0"/>
              <a:t> –  wiele </a:t>
            </a:r>
            <a:r>
              <a:rPr lang="pl-PL" sz="2400" dirty="0" err="1"/>
              <a:t>modów</a:t>
            </a:r>
            <a:r>
              <a:rPr lang="pl-PL" sz="2400" dirty="0"/>
              <a:t> w jednym </a:t>
            </a:r>
            <a:r>
              <a:rPr lang="pl-PL" sz="2400" dirty="0" err="1"/>
              <a:t>wlóknie</a:t>
            </a:r>
            <a:endParaRPr lang="pl-PL" sz="2400" dirty="0"/>
          </a:p>
        </p:txBody>
      </p:sp>
      <p:grpSp>
        <p:nvGrpSpPr>
          <p:cNvPr id="43" name="Grupa 42"/>
          <p:cNvGrpSpPr>
            <a:grpSpLocks noChangeAspect="1"/>
          </p:cNvGrpSpPr>
          <p:nvPr/>
        </p:nvGrpSpPr>
        <p:grpSpPr>
          <a:xfrm>
            <a:off x="7524328" y="2961048"/>
            <a:ext cx="1080120" cy="1080000"/>
            <a:chOff x="7413534" y="4313455"/>
            <a:chExt cx="900100" cy="900000"/>
          </a:xfrm>
        </p:grpSpPr>
        <p:sp>
          <p:nvSpPr>
            <p:cNvPr id="35" name="Elipsa 34"/>
            <p:cNvSpPr>
              <a:spLocks noChangeAspect="1"/>
            </p:cNvSpPr>
            <p:nvPr/>
          </p:nvSpPr>
          <p:spPr>
            <a:xfrm>
              <a:off x="7413534" y="4313455"/>
              <a:ext cx="900100" cy="900000"/>
            </a:xfrm>
            <a:prstGeom prst="ellipse">
              <a:avLst/>
            </a:prstGeom>
            <a:solidFill>
              <a:schemeClr val="tx1"/>
            </a:solidFill>
            <a:ln w="889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Elipsa 35"/>
            <p:cNvSpPr>
              <a:spLocks noChangeAspect="1"/>
            </p:cNvSpPr>
            <p:nvPr/>
          </p:nvSpPr>
          <p:spPr>
            <a:xfrm>
              <a:off x="7524328" y="4689160"/>
              <a:ext cx="180020" cy="18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Elipsa 36"/>
            <p:cNvSpPr>
              <a:spLocks noChangeAspect="1"/>
            </p:cNvSpPr>
            <p:nvPr/>
          </p:nvSpPr>
          <p:spPr>
            <a:xfrm>
              <a:off x="7776356" y="4689160"/>
              <a:ext cx="180020" cy="18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Elipsa 37"/>
            <p:cNvSpPr>
              <a:spLocks noChangeAspect="1"/>
            </p:cNvSpPr>
            <p:nvPr/>
          </p:nvSpPr>
          <p:spPr>
            <a:xfrm>
              <a:off x="8064388" y="4689160"/>
              <a:ext cx="180020" cy="18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Elipsa 38"/>
            <p:cNvSpPr>
              <a:spLocks noChangeAspect="1"/>
            </p:cNvSpPr>
            <p:nvPr/>
          </p:nvSpPr>
          <p:spPr>
            <a:xfrm>
              <a:off x="7668344" y="4437112"/>
              <a:ext cx="180020" cy="18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Elipsa 39"/>
            <p:cNvSpPr>
              <a:spLocks noChangeAspect="1"/>
            </p:cNvSpPr>
            <p:nvPr/>
          </p:nvSpPr>
          <p:spPr>
            <a:xfrm>
              <a:off x="7920372" y="4437112"/>
              <a:ext cx="180020" cy="18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Elipsa 40"/>
            <p:cNvSpPr>
              <a:spLocks noChangeAspect="1"/>
            </p:cNvSpPr>
            <p:nvPr/>
          </p:nvSpPr>
          <p:spPr>
            <a:xfrm>
              <a:off x="7920372" y="4905184"/>
              <a:ext cx="180020" cy="18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Elipsa 41"/>
            <p:cNvSpPr>
              <a:spLocks noChangeAspect="1"/>
            </p:cNvSpPr>
            <p:nvPr/>
          </p:nvSpPr>
          <p:spPr>
            <a:xfrm>
              <a:off x="7668344" y="4905184"/>
              <a:ext cx="180020" cy="18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4" name="Grupa 43"/>
          <p:cNvGrpSpPr>
            <a:grpSpLocks noChangeAspect="1"/>
          </p:cNvGrpSpPr>
          <p:nvPr/>
        </p:nvGrpSpPr>
        <p:grpSpPr>
          <a:xfrm>
            <a:off x="7596336" y="4653256"/>
            <a:ext cx="1080120" cy="1080000"/>
            <a:chOff x="1907704" y="2456952"/>
            <a:chExt cx="540060" cy="540000"/>
          </a:xfrm>
        </p:grpSpPr>
        <p:sp>
          <p:nvSpPr>
            <p:cNvPr id="45" name="Elipsa 44"/>
            <p:cNvSpPr>
              <a:spLocks noChangeAspect="1"/>
            </p:cNvSpPr>
            <p:nvPr/>
          </p:nvSpPr>
          <p:spPr>
            <a:xfrm>
              <a:off x="1907704" y="2456952"/>
              <a:ext cx="540060" cy="540000"/>
            </a:xfrm>
            <a:prstGeom prst="ellipse">
              <a:avLst/>
            </a:prstGeom>
            <a:solidFill>
              <a:schemeClr val="tx1"/>
            </a:solidFill>
            <a:ln w="889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Elipsa 45"/>
            <p:cNvSpPr>
              <a:spLocks noChangeAspect="1"/>
            </p:cNvSpPr>
            <p:nvPr/>
          </p:nvSpPr>
          <p:spPr>
            <a:xfrm>
              <a:off x="2087724" y="2636912"/>
              <a:ext cx="180020" cy="18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31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OTN (Optical Transport Network)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/>
              <a:t>OTN jest </a:t>
            </a:r>
            <a:r>
              <a:rPr lang="pl-PL" sz="2400" b="1" dirty="0"/>
              <a:t>technologią transportową</a:t>
            </a:r>
            <a:r>
              <a:rPr lang="pl-PL" sz="2400" dirty="0"/>
              <a:t> dla sieci optycznych opracowaną przez </a:t>
            </a:r>
            <a:r>
              <a:rPr lang="pl-PL" sz="2400" b="1" dirty="0"/>
              <a:t>ITU</a:t>
            </a:r>
          </a:p>
          <a:p>
            <a:r>
              <a:rPr lang="pl-PL" sz="2400" dirty="0"/>
              <a:t>Technologia OTN jest w dużym stopniu </a:t>
            </a:r>
            <a:r>
              <a:rPr lang="pl-PL" sz="2400" b="1" dirty="0"/>
              <a:t>następcą technologii SDH/SONET</a:t>
            </a:r>
            <a:r>
              <a:rPr lang="pl-PL" sz="2400" dirty="0"/>
              <a:t>, potrzeba opracowania OTN pojawiła się wraz z rosnących potrzeb użytkowników w zakresie obsługi co raz większych przepływności</a:t>
            </a:r>
          </a:p>
          <a:p>
            <a:r>
              <a:rPr lang="pl-PL" sz="2400" dirty="0"/>
              <a:t>OTN wspiera przepływności do </a:t>
            </a:r>
            <a:r>
              <a:rPr lang="pl-PL" sz="2400" b="1" dirty="0"/>
              <a:t>100 </a:t>
            </a:r>
            <a:r>
              <a:rPr lang="pl-PL" sz="2400" b="1" dirty="0" err="1"/>
              <a:t>Gb</a:t>
            </a:r>
            <a:r>
              <a:rPr lang="pl-PL" sz="2400" b="1" dirty="0"/>
              <a:t>/s</a:t>
            </a:r>
          </a:p>
          <a:p>
            <a:r>
              <a:rPr lang="pl-PL" sz="2400" dirty="0"/>
              <a:t>Technologia OTN jest nazywana </a:t>
            </a:r>
            <a:r>
              <a:rPr lang="pl-PL" sz="2400" b="1" dirty="0"/>
              <a:t>opakowanie cyfrowym (ang. </a:t>
            </a:r>
            <a:r>
              <a:rPr lang="pl-PL" sz="2400" b="1" i="1" dirty="0" err="1"/>
              <a:t>digital</a:t>
            </a:r>
            <a:r>
              <a:rPr lang="pl-PL" sz="2400" b="1" i="1" dirty="0"/>
              <a:t> </a:t>
            </a:r>
            <a:r>
              <a:rPr lang="pl-PL" sz="2400" b="1" i="1" dirty="0" err="1"/>
              <a:t>wrapper</a:t>
            </a:r>
            <a:r>
              <a:rPr lang="pl-PL" sz="2400" b="1" dirty="0"/>
              <a:t>)</a:t>
            </a:r>
            <a:r>
              <a:rPr lang="pl-PL" sz="2400" dirty="0"/>
              <a:t>, gdyż zapewnia opakowanie sygnału dowolnej usługi klienckiej (np. dane IP, różne wersje Ethernet) w dodatkowe informacje umożliwiające efektywne </a:t>
            </a:r>
            <a:r>
              <a:rPr lang="pl-PL" sz="2400" b="1" dirty="0"/>
              <a:t>przesyłanie danych w sieci optycznej DWDM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5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Struktura sieci rozległych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Węzeł sieci rozległej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Reguły doboru trasy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MPLS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protokoły sieci WAN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Sieci optyczne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Podsumowanie</a:t>
            </a:r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16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Struktura sieci rozległych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Węzeł sieci rozległej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Reguły doboru trasy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Protokół MPLS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protokoły sieci WAN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Sieci optyczne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1601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Sieci rozległe w Polsce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5068888"/>
          </a:xfrm>
        </p:spPr>
        <p:txBody>
          <a:bodyPr/>
          <a:lstStyle/>
          <a:p>
            <a:pPr eaLnBrk="1" hangingPunct="1"/>
            <a:r>
              <a:rPr lang="pl-PL" altLang="pl-PL" sz="2400" b="1" dirty="0"/>
              <a:t>Pionier</a:t>
            </a:r>
            <a:r>
              <a:rPr lang="pl-PL" altLang="pl-PL" sz="2400" dirty="0"/>
              <a:t> – optyczna sieć akademicka o długości ponad 4 </a:t>
            </a:r>
            <a:r>
              <a:rPr lang="pl-PL" altLang="pl-PL" sz="2400" dirty="0" err="1"/>
              <a:t>tys</a:t>
            </a:r>
            <a:r>
              <a:rPr lang="pl-PL" altLang="pl-PL" sz="2400" dirty="0"/>
              <a:t> km łącząca ponad 20 ośrodków akademickich (</a:t>
            </a:r>
            <a:r>
              <a:rPr lang="pl-PL" altLang="pl-PL" sz="2400" dirty="0">
                <a:hlinkClick r:id="rId2"/>
              </a:rPr>
              <a:t>http://www.pionier.gov.pl/</a:t>
            </a:r>
            <a:r>
              <a:rPr lang="pl-PL" altLang="pl-PL" sz="2400" dirty="0"/>
              <a:t>)</a:t>
            </a:r>
          </a:p>
          <a:p>
            <a:r>
              <a:rPr lang="pl-PL" altLang="pl-PL" sz="2400" b="1" dirty="0"/>
              <a:t>TK Telekom w grupie Netia </a:t>
            </a:r>
            <a:r>
              <a:rPr lang="pl-PL" altLang="pl-PL" sz="2400" dirty="0"/>
              <a:t>(dawniej </a:t>
            </a:r>
            <a:r>
              <a:rPr lang="pl-PL" altLang="pl-PL" sz="2400" b="1" dirty="0" err="1"/>
              <a:t>Kolpak</a:t>
            </a:r>
            <a:r>
              <a:rPr lang="pl-PL" altLang="pl-PL" sz="2400" dirty="0"/>
              <a:t>) (</a:t>
            </a:r>
            <a:r>
              <a:rPr lang="pl-PL" altLang="pl-PL" sz="2400" dirty="0">
                <a:hlinkClick r:id="rId3"/>
              </a:rPr>
              <a:t>https://www.netia.pl/pl/transport/o-tk-telekom</a:t>
            </a:r>
            <a:r>
              <a:rPr lang="pl-PL" altLang="pl-PL" sz="2400" dirty="0"/>
              <a:t>)   </a:t>
            </a:r>
          </a:p>
          <a:p>
            <a:pPr eaLnBrk="1" hangingPunct="1"/>
            <a:r>
              <a:rPr lang="pl-PL" altLang="pl-PL" sz="2400" b="1" dirty="0" err="1"/>
              <a:t>Exatel</a:t>
            </a:r>
            <a:r>
              <a:rPr lang="pl-PL" altLang="pl-PL" sz="2400" dirty="0"/>
              <a:t> – operator powstał z połączenia operatorów Tel-Energo oraz </a:t>
            </a:r>
            <a:r>
              <a:rPr lang="pl-PL" altLang="pl-PL" sz="2400" dirty="0" err="1"/>
              <a:t>Telbank</a:t>
            </a:r>
            <a:r>
              <a:rPr lang="pl-PL" altLang="pl-PL" sz="2400" dirty="0"/>
              <a:t> (</a:t>
            </a:r>
            <a:r>
              <a:rPr lang="pl-PL" altLang="pl-PL" sz="2400" dirty="0">
                <a:hlinkClick r:id="rId4"/>
              </a:rPr>
              <a:t>http://www.exatel.pl/</a:t>
            </a:r>
            <a:r>
              <a:rPr lang="pl-PL" altLang="pl-PL" sz="2400" dirty="0"/>
              <a:t>)</a:t>
            </a:r>
          </a:p>
          <a:p>
            <a:pPr eaLnBrk="1" hangingPunct="1"/>
            <a:r>
              <a:rPr lang="pl-PL" altLang="pl-PL" sz="2400" b="1" dirty="0"/>
              <a:t>NASK</a:t>
            </a:r>
            <a:r>
              <a:rPr lang="pl-PL" altLang="pl-PL" sz="2400" dirty="0"/>
              <a:t> (Naukowa i Akademicka Sieć Komputerowa ) – pierwszy operator w Polsce dla jednostek naukowych i badawczych (</a:t>
            </a:r>
            <a:r>
              <a:rPr lang="pl-PL" altLang="pl-PL" sz="2400" dirty="0">
                <a:hlinkClick r:id="rId5"/>
              </a:rPr>
              <a:t>http://www.nask.pl</a:t>
            </a:r>
            <a:r>
              <a:rPr lang="pl-PL" altLang="pl-PL" sz="2400" dirty="0"/>
              <a:t>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251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Podsumowanie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dirty="0"/>
              <a:t>Rozległe sieci komputerowe zapewniają </a:t>
            </a:r>
            <a:r>
              <a:rPr lang="pl-PL" altLang="pl-PL" sz="2400" b="1" dirty="0"/>
              <a:t>komunikację </a:t>
            </a:r>
            <a:r>
              <a:rPr lang="pl-PL" altLang="pl-PL" sz="2400" dirty="0"/>
              <a:t>między sieciami lokalnymi, indywidualnymi komputerami i zasobami</a:t>
            </a:r>
          </a:p>
          <a:p>
            <a:pPr eaLnBrk="1" hangingPunct="1"/>
            <a:r>
              <a:rPr lang="pl-PL" altLang="pl-PL" sz="2400" dirty="0"/>
              <a:t>Metody doboru trasy stosowane w sieciach rozległych powinny </a:t>
            </a:r>
            <a:r>
              <a:rPr lang="pl-PL" altLang="pl-PL" sz="2400" b="1" dirty="0"/>
              <a:t>zapewniać</a:t>
            </a:r>
            <a:r>
              <a:rPr lang="pl-PL" altLang="pl-PL" sz="2400" dirty="0"/>
              <a:t> sieci sprawne działanie zgodnie z wymogami </a:t>
            </a:r>
            <a:r>
              <a:rPr lang="pl-PL" altLang="pl-PL" sz="2400" b="1" dirty="0" err="1"/>
              <a:t>QoS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Podstawowe medium wykorzystywane w sieciach rozległych to </a:t>
            </a:r>
            <a:r>
              <a:rPr lang="pl-PL" altLang="pl-PL" sz="2400" b="1" dirty="0"/>
              <a:t>światłowód</a:t>
            </a:r>
          </a:p>
          <a:p>
            <a:pPr eaLnBrk="1" hangingPunct="1"/>
            <a:r>
              <a:rPr lang="pl-PL" altLang="pl-PL" sz="2400" dirty="0"/>
              <a:t>W wyniku zjawiska </a:t>
            </a:r>
            <a:r>
              <a:rPr lang="pl-PL" altLang="pl-PL" sz="2400" b="1" dirty="0"/>
              <a:t>konwergencji</a:t>
            </a:r>
            <a:r>
              <a:rPr lang="pl-PL" altLang="pl-PL" sz="2400" dirty="0"/>
              <a:t> znika różnica między sieciami przesyłającymi dane i głos</a:t>
            </a:r>
          </a:p>
          <a:p>
            <a:pPr eaLnBrk="1" hangingPunct="1"/>
            <a:r>
              <a:rPr lang="pl-PL" altLang="pl-PL" sz="2400" dirty="0"/>
              <a:t>W sieciach rozległych coraz większą popularność zyskują rozwiązania z rodziny </a:t>
            </a:r>
            <a:r>
              <a:rPr lang="pl-PL" altLang="pl-PL" sz="2400" b="1" dirty="0"/>
              <a:t>Ethernet</a:t>
            </a:r>
          </a:p>
          <a:p>
            <a:pPr marL="0" indent="0" algn="ctr">
              <a:buNone/>
            </a:pPr>
            <a:r>
              <a:rPr lang="pl-PL" altLang="pl-PL" sz="2400" b="1" dirty="0">
                <a:solidFill>
                  <a:srgbClr val="FF0000"/>
                </a:solidFill>
              </a:rPr>
              <a:t>Następny wykład: Bezprzewodowe sieci komputerowe</a:t>
            </a:r>
          </a:p>
          <a:p>
            <a:pPr eaLnBrk="1" hangingPunct="1"/>
            <a:endParaRPr lang="pl-PL" altLang="pl-PL" sz="2400" b="1" dirty="0"/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01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Struktura sieci rozległej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Strukturą</a:t>
            </a:r>
            <a:r>
              <a:rPr lang="pl-PL" altLang="pl-PL" sz="2400" dirty="0"/>
              <a:t> rozległej sieci komputerowej nazywamy </a:t>
            </a:r>
            <a:r>
              <a:rPr lang="pl-PL" altLang="pl-PL" sz="2400" b="1" dirty="0"/>
              <a:t>schemat</a:t>
            </a:r>
            <a:r>
              <a:rPr lang="pl-PL" altLang="pl-PL" sz="2400" dirty="0"/>
              <a:t> </a:t>
            </a:r>
            <a:r>
              <a:rPr lang="pl-PL" altLang="pl-PL" sz="2400" b="1" dirty="0"/>
              <a:t>rozmieszczenia węzłów</a:t>
            </a:r>
            <a:r>
              <a:rPr lang="pl-PL" altLang="pl-PL" sz="2400" dirty="0"/>
              <a:t> i łączących je </a:t>
            </a:r>
            <a:r>
              <a:rPr lang="pl-PL" altLang="pl-PL" sz="2400" b="1" dirty="0"/>
              <a:t>łączy transmisyjnych</a:t>
            </a:r>
            <a:r>
              <a:rPr lang="pl-PL" altLang="pl-PL" sz="2400" dirty="0"/>
              <a:t> wraz ze schematem dołączenia do węzłów systemów komputerowych, terminali, mikrokomputerów, sieci lokalnych i innego sprzętu informatycznego</a:t>
            </a:r>
          </a:p>
          <a:p>
            <a:pPr eaLnBrk="1" hangingPunct="1"/>
            <a:r>
              <a:rPr lang="pl-PL" altLang="pl-PL" sz="2400" dirty="0"/>
              <a:t>Na strukturę rozległej sieci komputerowej składają się </a:t>
            </a:r>
            <a:r>
              <a:rPr lang="pl-PL" altLang="pl-PL" sz="2400" b="1" dirty="0"/>
              <a:t>trzy obszary</a:t>
            </a:r>
            <a:r>
              <a:rPr lang="pl-PL" altLang="pl-PL" sz="2400" dirty="0"/>
              <a:t>:</a:t>
            </a:r>
          </a:p>
          <a:p>
            <a:pPr lvl="1" eaLnBrk="1" hangingPunct="1"/>
            <a:r>
              <a:rPr lang="pl-PL" altLang="pl-PL" sz="2400" dirty="0"/>
              <a:t>Sieć komunikacyjna </a:t>
            </a:r>
          </a:p>
          <a:p>
            <a:pPr lvl="1" eaLnBrk="1" hangingPunct="1"/>
            <a:r>
              <a:rPr lang="pl-PL" altLang="pl-PL" sz="2400" dirty="0"/>
              <a:t>Obszar przetwarzania i gromadzenia informacji </a:t>
            </a:r>
          </a:p>
          <a:p>
            <a:pPr lvl="1" eaLnBrk="1" hangingPunct="1"/>
            <a:r>
              <a:rPr lang="pl-PL" altLang="pl-PL" sz="2400" dirty="0"/>
              <a:t>Obszar dostępu </a:t>
            </a:r>
          </a:p>
          <a:p>
            <a:pPr lvl="1" eaLnBrk="1" hangingPunct="1">
              <a:lnSpc>
                <a:spcPct val="8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99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3" name="Oval 37"/>
          <p:cNvSpPr>
            <a:spLocks noChangeArrowheads="1"/>
          </p:cNvSpPr>
          <p:nvPr/>
        </p:nvSpPr>
        <p:spPr bwMode="auto">
          <a:xfrm>
            <a:off x="1042988" y="1196975"/>
            <a:ext cx="6913562" cy="5327650"/>
          </a:xfrm>
          <a:prstGeom prst="ellipse">
            <a:avLst/>
          </a:prstGeom>
          <a:solidFill>
            <a:srgbClr val="66FF66"/>
          </a:solidFill>
          <a:ln w="19050">
            <a:solidFill>
              <a:srgbClr val="0033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solidFill>
                <a:srgbClr val="990000"/>
              </a:solidFill>
            </a:endParaRPr>
          </a:p>
        </p:txBody>
      </p:sp>
      <p:sp>
        <p:nvSpPr>
          <p:cNvPr id="19491" name="Oval 35"/>
          <p:cNvSpPr>
            <a:spLocks noChangeArrowheads="1"/>
          </p:cNvSpPr>
          <p:nvPr/>
        </p:nvSpPr>
        <p:spPr bwMode="auto">
          <a:xfrm>
            <a:off x="2268538" y="2203450"/>
            <a:ext cx="4392612" cy="3240088"/>
          </a:xfrm>
          <a:prstGeom prst="ellipse">
            <a:avLst/>
          </a:prstGeom>
          <a:solidFill>
            <a:srgbClr val="FF9999"/>
          </a:solidFill>
          <a:ln w="19050">
            <a:solidFill>
              <a:srgbClr val="A5002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00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3062288" y="2924175"/>
            <a:ext cx="2735262" cy="17287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0066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Struktura sieci rozległej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3636963" y="3427413"/>
            <a:ext cx="647700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429125" y="3427413"/>
            <a:ext cx="719138" cy="2174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 flipV="1">
            <a:off x="3563938" y="3643313"/>
            <a:ext cx="144462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3779838" y="4219575"/>
            <a:ext cx="865187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4787900" y="3787775"/>
            <a:ext cx="360363" cy="576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 flipV="1">
            <a:off x="4356100" y="3427413"/>
            <a:ext cx="360363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608513" y="4292600"/>
            <a:ext cx="179387" cy="179388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249738" y="3321050"/>
            <a:ext cx="179387" cy="179388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452477" y="3059668"/>
            <a:ext cx="2055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Sieć komunikacyjna</a:t>
            </a:r>
          </a:p>
        </p:txBody>
      </p:sp>
      <p:sp>
        <p:nvSpPr>
          <p:cNvPr id="19474" name="tower"/>
          <p:cNvSpPr>
            <a:spLocks noEditPoints="1" noChangeArrowheads="1"/>
          </p:cNvSpPr>
          <p:nvPr/>
        </p:nvSpPr>
        <p:spPr bwMode="auto">
          <a:xfrm>
            <a:off x="2628900" y="3140075"/>
            <a:ext cx="215900" cy="387350"/>
          </a:xfrm>
          <a:custGeom>
            <a:avLst/>
            <a:gdLst>
              <a:gd name="T0" fmla="*/ 0 w 21600"/>
              <a:gd name="T1" fmla="*/ 702341 h 21600"/>
              <a:gd name="T2" fmla="*/ 665782 w 21600"/>
              <a:gd name="T3" fmla="*/ 0 h 21600"/>
              <a:gd name="T4" fmla="*/ 1079000 w 21600"/>
              <a:gd name="T5" fmla="*/ 0 h 21600"/>
              <a:gd name="T6" fmla="*/ 2158000 w 21600"/>
              <a:gd name="T7" fmla="*/ 0 h 21600"/>
              <a:gd name="T8" fmla="*/ 2158000 w 21600"/>
              <a:gd name="T9" fmla="*/ 3746177 h 21600"/>
              <a:gd name="T10" fmla="*/ 2158000 w 21600"/>
              <a:gd name="T11" fmla="*/ 6243956 h 21600"/>
              <a:gd name="T12" fmla="*/ 1515198 w 21600"/>
              <a:gd name="T13" fmla="*/ 6946297 h 21600"/>
              <a:gd name="T14" fmla="*/ 1056021 w 21600"/>
              <a:gd name="T15" fmla="*/ 6946297 h 21600"/>
              <a:gd name="T16" fmla="*/ 0 w 21600"/>
              <a:gd name="T17" fmla="*/ 6946297 h 21600"/>
              <a:gd name="T18" fmla="*/ 0 w 21600"/>
              <a:gd name="T19" fmla="*/ 370726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A5002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19476" name="tower"/>
          <p:cNvSpPr>
            <a:spLocks noEditPoints="1" noChangeArrowheads="1"/>
          </p:cNvSpPr>
          <p:nvPr/>
        </p:nvSpPr>
        <p:spPr bwMode="auto">
          <a:xfrm>
            <a:off x="2555875" y="3932238"/>
            <a:ext cx="215900" cy="387350"/>
          </a:xfrm>
          <a:custGeom>
            <a:avLst/>
            <a:gdLst>
              <a:gd name="T0" fmla="*/ 0 w 21600"/>
              <a:gd name="T1" fmla="*/ 702341 h 21600"/>
              <a:gd name="T2" fmla="*/ 665782 w 21600"/>
              <a:gd name="T3" fmla="*/ 0 h 21600"/>
              <a:gd name="T4" fmla="*/ 1079000 w 21600"/>
              <a:gd name="T5" fmla="*/ 0 h 21600"/>
              <a:gd name="T6" fmla="*/ 2158000 w 21600"/>
              <a:gd name="T7" fmla="*/ 0 h 21600"/>
              <a:gd name="T8" fmla="*/ 2158000 w 21600"/>
              <a:gd name="T9" fmla="*/ 3746177 h 21600"/>
              <a:gd name="T10" fmla="*/ 2158000 w 21600"/>
              <a:gd name="T11" fmla="*/ 6243956 h 21600"/>
              <a:gd name="T12" fmla="*/ 1515198 w 21600"/>
              <a:gd name="T13" fmla="*/ 6946297 h 21600"/>
              <a:gd name="T14" fmla="*/ 1056021 w 21600"/>
              <a:gd name="T15" fmla="*/ 6946297 h 21600"/>
              <a:gd name="T16" fmla="*/ 0 w 21600"/>
              <a:gd name="T17" fmla="*/ 6946297 h 21600"/>
              <a:gd name="T18" fmla="*/ 0 w 21600"/>
              <a:gd name="T19" fmla="*/ 370726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A5002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19477" name="tower"/>
          <p:cNvSpPr>
            <a:spLocks noEditPoints="1" noChangeArrowheads="1"/>
          </p:cNvSpPr>
          <p:nvPr/>
        </p:nvSpPr>
        <p:spPr bwMode="auto">
          <a:xfrm>
            <a:off x="6084888" y="3571875"/>
            <a:ext cx="215900" cy="387350"/>
          </a:xfrm>
          <a:custGeom>
            <a:avLst/>
            <a:gdLst>
              <a:gd name="T0" fmla="*/ 0 w 21600"/>
              <a:gd name="T1" fmla="*/ 702341 h 21600"/>
              <a:gd name="T2" fmla="*/ 665782 w 21600"/>
              <a:gd name="T3" fmla="*/ 0 h 21600"/>
              <a:gd name="T4" fmla="*/ 1079000 w 21600"/>
              <a:gd name="T5" fmla="*/ 0 h 21600"/>
              <a:gd name="T6" fmla="*/ 2158000 w 21600"/>
              <a:gd name="T7" fmla="*/ 0 h 21600"/>
              <a:gd name="T8" fmla="*/ 2158000 w 21600"/>
              <a:gd name="T9" fmla="*/ 3746177 h 21600"/>
              <a:gd name="T10" fmla="*/ 2158000 w 21600"/>
              <a:gd name="T11" fmla="*/ 6243956 h 21600"/>
              <a:gd name="T12" fmla="*/ 1515198 w 21600"/>
              <a:gd name="T13" fmla="*/ 6946297 h 21600"/>
              <a:gd name="T14" fmla="*/ 1056021 w 21600"/>
              <a:gd name="T15" fmla="*/ 6946297 h 21600"/>
              <a:gd name="T16" fmla="*/ 0 w 21600"/>
              <a:gd name="T17" fmla="*/ 6946297 h 21600"/>
              <a:gd name="T18" fmla="*/ 0 w 21600"/>
              <a:gd name="T19" fmla="*/ 370726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A5002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19478" name="tower"/>
          <p:cNvSpPr>
            <a:spLocks noEditPoints="1" noChangeArrowheads="1"/>
          </p:cNvSpPr>
          <p:nvPr/>
        </p:nvSpPr>
        <p:spPr bwMode="auto">
          <a:xfrm>
            <a:off x="4572000" y="5011738"/>
            <a:ext cx="215900" cy="387350"/>
          </a:xfrm>
          <a:custGeom>
            <a:avLst/>
            <a:gdLst>
              <a:gd name="T0" fmla="*/ 0 w 21600"/>
              <a:gd name="T1" fmla="*/ 702341 h 21600"/>
              <a:gd name="T2" fmla="*/ 665782 w 21600"/>
              <a:gd name="T3" fmla="*/ 0 h 21600"/>
              <a:gd name="T4" fmla="*/ 1079000 w 21600"/>
              <a:gd name="T5" fmla="*/ 0 h 21600"/>
              <a:gd name="T6" fmla="*/ 2158000 w 21600"/>
              <a:gd name="T7" fmla="*/ 0 h 21600"/>
              <a:gd name="T8" fmla="*/ 2158000 w 21600"/>
              <a:gd name="T9" fmla="*/ 3746177 h 21600"/>
              <a:gd name="T10" fmla="*/ 2158000 w 21600"/>
              <a:gd name="T11" fmla="*/ 6243956 h 21600"/>
              <a:gd name="T12" fmla="*/ 1515198 w 21600"/>
              <a:gd name="T13" fmla="*/ 6946297 h 21600"/>
              <a:gd name="T14" fmla="*/ 1056021 w 21600"/>
              <a:gd name="T15" fmla="*/ 6946297 h 21600"/>
              <a:gd name="T16" fmla="*/ 0 w 21600"/>
              <a:gd name="T17" fmla="*/ 6946297 h 21600"/>
              <a:gd name="T18" fmla="*/ 0 w 21600"/>
              <a:gd name="T19" fmla="*/ 370726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A5002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2844800" y="3355975"/>
            <a:ext cx="64770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2771775" y="3643313"/>
            <a:ext cx="7207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V="1">
            <a:off x="5221288" y="371633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92500" y="3500438"/>
            <a:ext cx="179388" cy="17938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636963" y="4113213"/>
            <a:ext cx="179387" cy="17938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V="1">
            <a:off x="4356100" y="5227638"/>
            <a:ext cx="0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V="1">
            <a:off x="4356100" y="52276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4356100" y="57324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V="1">
            <a:off x="4356100" y="64516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V="1">
            <a:off x="4140200" y="56594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4356100" y="60928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88" name="computr2"/>
          <p:cNvSpPr>
            <a:spLocks noEditPoints="1" noChangeArrowheads="1"/>
          </p:cNvSpPr>
          <p:nvPr/>
        </p:nvSpPr>
        <p:spPr bwMode="auto">
          <a:xfrm>
            <a:off x="4500563" y="5516563"/>
            <a:ext cx="360362" cy="293687"/>
          </a:xfrm>
          <a:custGeom>
            <a:avLst/>
            <a:gdLst>
              <a:gd name="T0" fmla="*/ 3006036 w 21600"/>
              <a:gd name="T1" fmla="*/ 0 h 21600"/>
              <a:gd name="T2" fmla="*/ 3006036 w 21600"/>
              <a:gd name="T3" fmla="*/ 3993151 h 21600"/>
              <a:gd name="T4" fmla="*/ 4822461 w 21600"/>
              <a:gd name="T5" fmla="*/ 0 h 21600"/>
              <a:gd name="T6" fmla="*/ 1189612 w 21600"/>
              <a:gd name="T7" fmla="*/ 0 h 21600"/>
              <a:gd name="T8" fmla="*/ 1189612 w 21600"/>
              <a:gd name="T9" fmla="*/ 2150197 h 21600"/>
              <a:gd name="T10" fmla="*/ 4822461 w 21600"/>
              <a:gd name="T11" fmla="*/ 2150197 h 21600"/>
              <a:gd name="T12" fmla="*/ 1189612 w 21600"/>
              <a:gd name="T13" fmla="*/ 1075194 h 21600"/>
              <a:gd name="T14" fmla="*/ 4822461 w 21600"/>
              <a:gd name="T15" fmla="*/ 1075194 h 21600"/>
              <a:gd name="T16" fmla="*/ 5240531 w 21600"/>
              <a:gd name="T17" fmla="*/ 2918147 h 21600"/>
              <a:gd name="T18" fmla="*/ 771542 w 21600"/>
              <a:gd name="T19" fmla="*/ 29181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00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19489" name="computr2"/>
          <p:cNvSpPr>
            <a:spLocks noEditPoints="1" noChangeArrowheads="1"/>
          </p:cNvSpPr>
          <p:nvPr/>
        </p:nvSpPr>
        <p:spPr bwMode="auto">
          <a:xfrm>
            <a:off x="4500563" y="5870575"/>
            <a:ext cx="360362" cy="293688"/>
          </a:xfrm>
          <a:custGeom>
            <a:avLst/>
            <a:gdLst>
              <a:gd name="T0" fmla="*/ 3006036 w 21600"/>
              <a:gd name="T1" fmla="*/ 0 h 21600"/>
              <a:gd name="T2" fmla="*/ 3006036 w 21600"/>
              <a:gd name="T3" fmla="*/ 3993178 h 21600"/>
              <a:gd name="T4" fmla="*/ 4822461 w 21600"/>
              <a:gd name="T5" fmla="*/ 0 h 21600"/>
              <a:gd name="T6" fmla="*/ 1189612 w 21600"/>
              <a:gd name="T7" fmla="*/ 0 h 21600"/>
              <a:gd name="T8" fmla="*/ 1189612 w 21600"/>
              <a:gd name="T9" fmla="*/ 2150218 h 21600"/>
              <a:gd name="T10" fmla="*/ 4822461 w 21600"/>
              <a:gd name="T11" fmla="*/ 2150218 h 21600"/>
              <a:gd name="T12" fmla="*/ 1189612 w 21600"/>
              <a:gd name="T13" fmla="*/ 1075197 h 21600"/>
              <a:gd name="T14" fmla="*/ 4822461 w 21600"/>
              <a:gd name="T15" fmla="*/ 1075197 h 21600"/>
              <a:gd name="T16" fmla="*/ 5240531 w 21600"/>
              <a:gd name="T17" fmla="*/ 2918157 h 21600"/>
              <a:gd name="T18" fmla="*/ 771542 w 21600"/>
              <a:gd name="T19" fmla="*/ 291815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00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19490" name="computr2"/>
          <p:cNvSpPr>
            <a:spLocks noEditPoints="1" noChangeArrowheads="1"/>
          </p:cNvSpPr>
          <p:nvPr/>
        </p:nvSpPr>
        <p:spPr bwMode="auto">
          <a:xfrm>
            <a:off x="4500563" y="6230938"/>
            <a:ext cx="360362" cy="293687"/>
          </a:xfrm>
          <a:custGeom>
            <a:avLst/>
            <a:gdLst>
              <a:gd name="T0" fmla="*/ 3006036 w 21600"/>
              <a:gd name="T1" fmla="*/ 0 h 21600"/>
              <a:gd name="T2" fmla="*/ 3006036 w 21600"/>
              <a:gd name="T3" fmla="*/ 3993151 h 21600"/>
              <a:gd name="T4" fmla="*/ 4822461 w 21600"/>
              <a:gd name="T5" fmla="*/ 0 h 21600"/>
              <a:gd name="T6" fmla="*/ 1189612 w 21600"/>
              <a:gd name="T7" fmla="*/ 0 h 21600"/>
              <a:gd name="T8" fmla="*/ 1189612 w 21600"/>
              <a:gd name="T9" fmla="*/ 2150197 h 21600"/>
              <a:gd name="T10" fmla="*/ 4822461 w 21600"/>
              <a:gd name="T11" fmla="*/ 2150197 h 21600"/>
              <a:gd name="T12" fmla="*/ 1189612 w 21600"/>
              <a:gd name="T13" fmla="*/ 1075194 h 21600"/>
              <a:gd name="T14" fmla="*/ 4822461 w 21600"/>
              <a:gd name="T15" fmla="*/ 1075194 h 21600"/>
              <a:gd name="T16" fmla="*/ 5240531 w 21600"/>
              <a:gd name="T17" fmla="*/ 2918147 h 21600"/>
              <a:gd name="T18" fmla="*/ 771542 w 21600"/>
              <a:gd name="T19" fmla="*/ 29181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00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3240087" y="2274888"/>
            <a:ext cx="24145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Obszar przetwarzania i gromadzenia informacji</a:t>
            </a:r>
            <a:r>
              <a:rPr lang="pl-PL" altLang="pl-PL" sz="24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3168650" y="1484313"/>
            <a:ext cx="241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Obszar dostępu do sieci</a:t>
            </a:r>
            <a:r>
              <a:rPr lang="pl-PL" altLang="pl-PL" sz="24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H="1" flipV="1">
            <a:off x="3779838" y="4292600"/>
            <a:ext cx="360362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3995738" y="5516563"/>
            <a:ext cx="215900" cy="215900"/>
          </a:xfrm>
          <a:prstGeom prst="rect">
            <a:avLst/>
          </a:prstGeom>
          <a:solidFill>
            <a:srgbClr val="CCFF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>
                <a:latin typeface="+mn-lt"/>
              </a:rPr>
              <a:t>R</a:t>
            </a:r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 flipH="1" flipV="1">
            <a:off x="4787900" y="4437063"/>
            <a:ext cx="1439863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98" name="computr2"/>
          <p:cNvSpPr>
            <a:spLocks noEditPoints="1" noChangeArrowheads="1"/>
          </p:cNvSpPr>
          <p:nvPr/>
        </p:nvSpPr>
        <p:spPr bwMode="auto">
          <a:xfrm>
            <a:off x="6156325" y="5084763"/>
            <a:ext cx="360363" cy="293687"/>
          </a:xfrm>
          <a:custGeom>
            <a:avLst/>
            <a:gdLst>
              <a:gd name="T0" fmla="*/ 3006061 w 21600"/>
              <a:gd name="T1" fmla="*/ 0 h 21600"/>
              <a:gd name="T2" fmla="*/ 3006061 w 21600"/>
              <a:gd name="T3" fmla="*/ 3993151 h 21600"/>
              <a:gd name="T4" fmla="*/ 4822491 w 21600"/>
              <a:gd name="T5" fmla="*/ 0 h 21600"/>
              <a:gd name="T6" fmla="*/ 1189615 w 21600"/>
              <a:gd name="T7" fmla="*/ 0 h 21600"/>
              <a:gd name="T8" fmla="*/ 1189615 w 21600"/>
              <a:gd name="T9" fmla="*/ 2150197 h 21600"/>
              <a:gd name="T10" fmla="*/ 4822491 w 21600"/>
              <a:gd name="T11" fmla="*/ 2150197 h 21600"/>
              <a:gd name="T12" fmla="*/ 1189615 w 21600"/>
              <a:gd name="T13" fmla="*/ 1075194 h 21600"/>
              <a:gd name="T14" fmla="*/ 4822491 w 21600"/>
              <a:gd name="T15" fmla="*/ 1075194 h 21600"/>
              <a:gd name="T16" fmla="*/ 5240546 w 21600"/>
              <a:gd name="T17" fmla="*/ 2918147 h 21600"/>
              <a:gd name="T18" fmla="*/ 771561 w 21600"/>
              <a:gd name="T19" fmla="*/ 29181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00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 flipH="1" flipV="1">
            <a:off x="5219700" y="3716338"/>
            <a:ext cx="1512888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076825" y="3608388"/>
            <a:ext cx="179388" cy="17938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19503" name="laptop"/>
          <p:cNvSpPr>
            <a:spLocks noEditPoints="1" noChangeArrowheads="1"/>
          </p:cNvSpPr>
          <p:nvPr/>
        </p:nvSpPr>
        <p:spPr bwMode="auto">
          <a:xfrm>
            <a:off x="6659563" y="4508500"/>
            <a:ext cx="342900" cy="254000"/>
          </a:xfrm>
          <a:custGeom>
            <a:avLst/>
            <a:gdLst>
              <a:gd name="T0" fmla="*/ 847281 w 21600"/>
              <a:gd name="T1" fmla="*/ 0 h 21600"/>
              <a:gd name="T2" fmla="*/ 847281 w 21600"/>
              <a:gd name="T3" fmla="*/ 991882 h 21600"/>
              <a:gd name="T4" fmla="*/ 4618688 w 21600"/>
              <a:gd name="T5" fmla="*/ 0 h 21600"/>
              <a:gd name="T6" fmla="*/ 4618688 w 21600"/>
              <a:gd name="T7" fmla="*/ 991882 h 21600"/>
              <a:gd name="T8" fmla="*/ 2721769 w 21600"/>
              <a:gd name="T9" fmla="*/ 0 h 21600"/>
              <a:gd name="T10" fmla="*/ 2721769 w 21600"/>
              <a:gd name="T11" fmla="*/ 2986852 h 21600"/>
              <a:gd name="T12" fmla="*/ 0 w 21600"/>
              <a:gd name="T13" fmla="*/ 2986852 h 21600"/>
              <a:gd name="T14" fmla="*/ 5443538 w 21600"/>
              <a:gd name="T15" fmla="*/ 298685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19504" name="laptop"/>
          <p:cNvSpPr>
            <a:spLocks noEditPoints="1" noChangeArrowheads="1"/>
          </p:cNvSpPr>
          <p:nvPr/>
        </p:nvSpPr>
        <p:spPr bwMode="auto">
          <a:xfrm>
            <a:off x="2555875" y="5373688"/>
            <a:ext cx="342900" cy="254000"/>
          </a:xfrm>
          <a:custGeom>
            <a:avLst/>
            <a:gdLst>
              <a:gd name="T0" fmla="*/ 847281 w 21600"/>
              <a:gd name="T1" fmla="*/ 0 h 21600"/>
              <a:gd name="T2" fmla="*/ 847281 w 21600"/>
              <a:gd name="T3" fmla="*/ 991882 h 21600"/>
              <a:gd name="T4" fmla="*/ 4618688 w 21600"/>
              <a:gd name="T5" fmla="*/ 0 h 21600"/>
              <a:gd name="T6" fmla="*/ 4618688 w 21600"/>
              <a:gd name="T7" fmla="*/ 991882 h 21600"/>
              <a:gd name="T8" fmla="*/ 2721769 w 21600"/>
              <a:gd name="T9" fmla="*/ 0 h 21600"/>
              <a:gd name="T10" fmla="*/ 2721769 w 21600"/>
              <a:gd name="T11" fmla="*/ 2986852 h 21600"/>
              <a:gd name="T12" fmla="*/ 0 w 21600"/>
              <a:gd name="T13" fmla="*/ 2986852 h 21600"/>
              <a:gd name="T14" fmla="*/ 5443538 w 21600"/>
              <a:gd name="T15" fmla="*/ 298685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33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pic>
        <p:nvPicPr>
          <p:cNvPr id="19505" name="Picture 49" descr="j04338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013325"/>
            <a:ext cx="360363" cy="360363"/>
          </a:xfrm>
          <a:prstGeom prst="rect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06" name="Line 50"/>
          <p:cNvSpPr>
            <a:spLocks noChangeShapeType="1"/>
          </p:cNvSpPr>
          <p:nvPr/>
        </p:nvSpPr>
        <p:spPr bwMode="auto">
          <a:xfrm flipH="1">
            <a:off x="2339975" y="4221163"/>
            <a:ext cx="1295400" cy="10080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 flipH="1">
            <a:off x="2771775" y="4292600"/>
            <a:ext cx="936625" cy="10810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36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3" grpId="0" animBg="1"/>
      <p:bldP spid="19491" grpId="0" animBg="1"/>
      <p:bldP spid="19471" grpId="0" animBg="1"/>
      <p:bldP spid="19465" grpId="0" animBg="1"/>
      <p:bldP spid="19466" grpId="0" animBg="1"/>
      <p:bldP spid="19467" grpId="0" animBg="1"/>
      <p:bldP spid="19468" grpId="0" animBg="1"/>
      <p:bldP spid="19469" grpId="0" animBg="1"/>
      <p:bldP spid="19470" grpId="0" animBg="1"/>
      <p:bldP spid="19462" grpId="0" animBg="1"/>
      <p:bldP spid="19463" grpId="0" animBg="1"/>
      <p:bldP spid="19472" grpId="0"/>
      <p:bldP spid="19474" grpId="0" animBg="1"/>
      <p:bldP spid="19476" grpId="0" animBg="1"/>
      <p:bldP spid="19477" grpId="0" animBg="1"/>
      <p:bldP spid="19478" grpId="0" animBg="1"/>
      <p:bldP spid="19479" grpId="0" animBg="1"/>
      <p:bldP spid="19480" grpId="0" animBg="1"/>
      <p:bldP spid="19481" grpId="0" animBg="1"/>
      <p:bldP spid="19460" grpId="0" animBg="1"/>
      <p:bldP spid="19461" grpId="0" animBg="1"/>
      <p:bldP spid="19482" grpId="0" animBg="1"/>
      <p:bldP spid="19483" grpId="0" animBg="1"/>
      <p:bldP spid="19484" grpId="0" animBg="1"/>
      <p:bldP spid="19485" grpId="0" animBg="1"/>
      <p:bldP spid="19486" grpId="0" animBg="1"/>
      <p:bldP spid="19487" grpId="0" animBg="1"/>
      <p:bldP spid="19488" grpId="0" animBg="1"/>
      <p:bldP spid="19489" grpId="0" animBg="1"/>
      <p:bldP spid="19490" grpId="0" animBg="1"/>
      <p:bldP spid="19492" grpId="0"/>
      <p:bldP spid="19494" grpId="0"/>
      <p:bldP spid="19495" grpId="0" animBg="1"/>
      <p:bldP spid="19496" grpId="0" animBg="1"/>
      <p:bldP spid="19500" grpId="0" animBg="1"/>
      <p:bldP spid="19498" grpId="0" animBg="1"/>
      <p:bldP spid="19501" grpId="0" animBg="1"/>
      <p:bldP spid="19464" grpId="0" animBg="1"/>
      <p:bldP spid="19503" grpId="0" animBg="1"/>
      <p:bldP spid="19504" grpId="0" animBg="1"/>
      <p:bldP spid="19506" grpId="0" animBg="1"/>
      <p:bldP spid="195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Sieć komunikacyjna (1)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924425"/>
          </a:xfrm>
        </p:spPr>
        <p:txBody>
          <a:bodyPr/>
          <a:lstStyle/>
          <a:p>
            <a:pPr eaLnBrk="1" hangingPunct="1"/>
            <a:r>
              <a:rPr lang="pl-PL" altLang="pl-PL" sz="2400" b="1" dirty="0"/>
              <a:t>Sieć komunikacyjna</a:t>
            </a:r>
            <a:r>
              <a:rPr lang="pl-PL" altLang="pl-PL" sz="2400" dirty="0"/>
              <a:t> to obszar dystrybucji informacji</a:t>
            </a:r>
          </a:p>
          <a:p>
            <a:pPr eaLnBrk="1" hangingPunct="1"/>
            <a:r>
              <a:rPr lang="pl-PL" altLang="pl-PL" sz="2400" dirty="0"/>
              <a:t>Jest ona odpowiedzialna za </a:t>
            </a:r>
            <a:r>
              <a:rPr lang="pl-PL" altLang="pl-PL" sz="2400" b="1" dirty="0"/>
              <a:t>komunikację</a:t>
            </a:r>
            <a:r>
              <a:rPr lang="pl-PL" altLang="pl-PL" sz="2400" dirty="0"/>
              <a:t> pomiędzy systemami i sieciami komputerowymi dołączonymi do sieci rozległej</a:t>
            </a:r>
          </a:p>
          <a:p>
            <a:pPr eaLnBrk="1" hangingPunct="1"/>
            <a:r>
              <a:rPr lang="pl-PL" altLang="pl-PL" sz="2400" dirty="0"/>
              <a:t>Sieć komunikacyjna składa się z </a:t>
            </a:r>
            <a:r>
              <a:rPr lang="pl-PL" altLang="pl-PL" sz="2400" b="1" dirty="0"/>
              <a:t>węzłów</a:t>
            </a:r>
            <a:r>
              <a:rPr lang="pl-PL" altLang="pl-PL" sz="2400" dirty="0"/>
              <a:t> i łączących te węzły </a:t>
            </a:r>
            <a:r>
              <a:rPr lang="pl-PL" altLang="pl-PL" sz="2400" b="1" dirty="0"/>
              <a:t>łączy transmisyjnych</a:t>
            </a:r>
          </a:p>
          <a:p>
            <a:pPr eaLnBrk="1" hangingPunct="1"/>
            <a:r>
              <a:rPr lang="pl-PL" altLang="pl-PL" sz="2400" dirty="0"/>
              <a:t>W węźle znajduje się </a:t>
            </a:r>
            <a:r>
              <a:rPr lang="pl-PL" altLang="pl-PL" sz="2400" b="1" dirty="0"/>
              <a:t>specjalizowane urządzenia</a:t>
            </a:r>
            <a:r>
              <a:rPr lang="pl-PL" altLang="pl-PL" sz="2400" dirty="0"/>
              <a:t> (przełącznik, router) realizujące jeden lub kilka </a:t>
            </a:r>
            <a:r>
              <a:rPr lang="pl-PL" altLang="pl-PL" sz="2400" b="1" dirty="0"/>
              <a:t>protokołów sieci rozległych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Sieć komunikacyjna jest </a:t>
            </a:r>
            <a:r>
              <a:rPr lang="pl-PL" altLang="pl-PL" sz="2400" b="1" dirty="0"/>
              <a:t>stosunkowo rzadko zmienianą strukturą</a:t>
            </a:r>
            <a:r>
              <a:rPr lang="pl-PL" altLang="pl-PL" sz="2400" dirty="0"/>
              <a:t> sieci rozległej podlegającą rozwojowi planowanemu przez administratora sieci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9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3362</Words>
  <Application>Microsoft Office PowerPoint</Application>
  <PresentationFormat>Pokaz na ekranie (4:3)</PresentationFormat>
  <Paragraphs>626</Paragraphs>
  <Slides>61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0</vt:i4>
      </vt:variant>
      <vt:variant>
        <vt:lpstr>Tytuły slajdów</vt:lpstr>
      </vt:variant>
      <vt:variant>
        <vt:i4>61</vt:i4>
      </vt:variant>
    </vt:vector>
  </HeadingPairs>
  <TitlesOfParts>
    <vt:vector size="67" baseType="lpstr">
      <vt:lpstr>Arial</vt:lpstr>
      <vt:lpstr>Calibri</vt:lpstr>
      <vt:lpstr>Courier New</vt:lpstr>
      <vt:lpstr>Symbol</vt:lpstr>
      <vt:lpstr>Wingdings</vt:lpstr>
      <vt:lpstr>Motyw pakietu Office</vt:lpstr>
      <vt:lpstr>Rozległe sieci komputerowe</vt:lpstr>
      <vt:lpstr>Plan wykładu</vt:lpstr>
      <vt:lpstr>Plan wykładu</vt:lpstr>
      <vt:lpstr>Wprowadzenie (1)</vt:lpstr>
      <vt:lpstr>Wprowadzenie (2)</vt:lpstr>
      <vt:lpstr>Plan wykładu</vt:lpstr>
      <vt:lpstr>Struktura sieci rozległej</vt:lpstr>
      <vt:lpstr>Struktura sieci rozległej</vt:lpstr>
      <vt:lpstr>Sieć komunikacyjna (1)</vt:lpstr>
      <vt:lpstr>Sieć komunikacyjna (2)</vt:lpstr>
      <vt:lpstr>Obszar przetwarzania i gromadzenia informacji</vt:lpstr>
      <vt:lpstr>Obszar dostępu do sieci</vt:lpstr>
      <vt:lpstr>Plan wykładu</vt:lpstr>
      <vt:lpstr>Węzeł sieci rozległej</vt:lpstr>
      <vt:lpstr>Przepływ pakietów w przełączniku</vt:lpstr>
      <vt:lpstr>Przeciążenie w sieci</vt:lpstr>
      <vt:lpstr>Przeciążenie w sieci</vt:lpstr>
      <vt:lpstr>Przeciążenie w sieci</vt:lpstr>
      <vt:lpstr>Plan wykładu</vt:lpstr>
      <vt:lpstr>Reguły doboru trasy</vt:lpstr>
      <vt:lpstr>Klasyfikacja reguł doboru trasy</vt:lpstr>
      <vt:lpstr>Cele reguł doboru trasy</vt:lpstr>
      <vt:lpstr>Przykład realizacji reguły sztywnego doboru tras </vt:lpstr>
      <vt:lpstr>Metoda dystansowo-wektorowa (1)</vt:lpstr>
      <vt:lpstr>Metoda dystansowo-wektorowa (2)</vt:lpstr>
      <vt:lpstr>Metoda stanu połączenia (1) </vt:lpstr>
      <vt:lpstr>Metoda stanu połączenia (2)</vt:lpstr>
      <vt:lpstr>Plan wykładu</vt:lpstr>
      <vt:lpstr>MPLS</vt:lpstr>
      <vt:lpstr>Nagłówek MPLS</vt:lpstr>
      <vt:lpstr>Sieć MPLS (1)</vt:lpstr>
      <vt:lpstr>Sieć MPLS (2)</vt:lpstr>
      <vt:lpstr>Sieć MPLS (3)</vt:lpstr>
      <vt:lpstr>MPLS - QoS i zarządzanie ruchem</vt:lpstr>
      <vt:lpstr>Plan wykładu</vt:lpstr>
      <vt:lpstr>SD-WAN</vt:lpstr>
      <vt:lpstr>Segment Routing</vt:lpstr>
      <vt:lpstr>Frame Relay</vt:lpstr>
      <vt:lpstr>Działanie sieci Frame Relay</vt:lpstr>
      <vt:lpstr>ATM</vt:lpstr>
      <vt:lpstr>Wady i zalety komórek ATM</vt:lpstr>
      <vt:lpstr>Architektura B-ISDN ATM </vt:lpstr>
      <vt:lpstr>Typy połączeń ATM </vt:lpstr>
      <vt:lpstr>Sieć PSTN</vt:lpstr>
      <vt:lpstr>Plan wykładu</vt:lpstr>
      <vt:lpstr>WDM - Wavelength Division Multiplexing</vt:lpstr>
      <vt:lpstr>Prognozy ruchu sieciowego CISCO</vt:lpstr>
      <vt:lpstr>CAGR 23%</vt:lpstr>
      <vt:lpstr>CAGR 30%</vt:lpstr>
      <vt:lpstr>Internet Exchange Point (IXP) Seattle</vt:lpstr>
      <vt:lpstr>Ewolucja sieci optycznych</vt:lpstr>
      <vt:lpstr>Elastyczne sieci optyczne</vt:lpstr>
      <vt:lpstr>Fixed grid (WDM) vs flex grid (EON)</vt:lpstr>
      <vt:lpstr>Główne zalety sieci EON</vt:lpstr>
      <vt:lpstr>WDM</vt:lpstr>
      <vt:lpstr>EON</vt:lpstr>
      <vt:lpstr>SDM</vt:lpstr>
      <vt:lpstr>OTN (Optical Transport Network)</vt:lpstr>
      <vt:lpstr>Plan wykładu</vt:lpstr>
      <vt:lpstr>Sieci rozległe w Polsce</vt:lpstr>
      <vt:lpstr>Podsumowanie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Walkowiak</dc:creator>
  <cp:lastModifiedBy>Krzysztof Walkowiak</cp:lastModifiedBy>
  <cp:revision>58</cp:revision>
  <dcterms:created xsi:type="dcterms:W3CDTF">2016-02-17T18:48:46Z</dcterms:created>
  <dcterms:modified xsi:type="dcterms:W3CDTF">2024-05-08T11:31:31Z</dcterms:modified>
</cp:coreProperties>
</file>