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7"/>
  </p:notesMasterIdLst>
  <p:sldIdLst>
    <p:sldId id="336" r:id="rId2"/>
    <p:sldId id="335" r:id="rId3"/>
    <p:sldId id="337" r:id="rId4"/>
    <p:sldId id="338" r:id="rId5"/>
    <p:sldId id="339" r:id="rId6"/>
  </p:sldIdLst>
  <p:sldSz cx="9144000" cy="6858000" type="screen4x3"/>
  <p:notesSz cx="7099300" cy="10234613"/>
  <p:defaultTextStyle>
    <a:defPPr>
      <a:defRPr lang="pl-PL"/>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Bez stylu, siatka tabeli">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Styl jasny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1" autoAdjust="0"/>
    <p:restoredTop sz="68160" autoAdjust="0"/>
  </p:normalViewPr>
  <p:slideViewPr>
    <p:cSldViewPr>
      <p:cViewPr varScale="1">
        <p:scale>
          <a:sx n="60" d="100"/>
          <a:sy n="60" d="100"/>
        </p:scale>
        <p:origin x="209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9" d="100"/>
          <a:sy n="79" d="100"/>
        </p:scale>
        <p:origin x="-3930" y="-9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hangingPunct="1">
              <a:defRPr sz="1300" b="0">
                <a:latin typeface="Arial" charset="0"/>
                <a:cs typeface="Arial" charset="0"/>
              </a:defRPr>
            </a:lvl1pPr>
          </a:lstStyle>
          <a:p>
            <a:pPr>
              <a:defRPr/>
            </a:pPr>
            <a:endParaRPr lang="pl-PL"/>
          </a:p>
        </p:txBody>
      </p:sp>
      <p:sp>
        <p:nvSpPr>
          <p:cNvPr id="3" name="Symbol zastępczy daty 2"/>
          <p:cNvSpPr>
            <a:spLocks noGrp="1"/>
          </p:cNvSpPr>
          <p:nvPr>
            <p:ph type="dt" idx="1"/>
          </p:nvPr>
        </p:nvSpPr>
        <p:spPr>
          <a:xfrm>
            <a:off x="4021138" y="0"/>
            <a:ext cx="3076575" cy="511175"/>
          </a:xfrm>
          <a:prstGeom prst="rect">
            <a:avLst/>
          </a:prstGeom>
        </p:spPr>
        <p:txBody>
          <a:bodyPr vert="horz" lIns="99048" tIns="49524" rIns="99048" bIns="49524" rtlCol="0"/>
          <a:lstStyle>
            <a:lvl1pPr algn="r" eaLnBrk="1" hangingPunct="1">
              <a:defRPr sz="1300" b="0">
                <a:latin typeface="Arial" charset="0"/>
                <a:cs typeface="Arial" charset="0"/>
              </a:defRPr>
            </a:lvl1pPr>
          </a:lstStyle>
          <a:p>
            <a:pPr>
              <a:defRPr/>
            </a:pPr>
            <a:fld id="{AFA05B62-E861-46BE-86A3-BAAC668E650A}" type="datetimeFigureOut">
              <a:rPr lang="pl-PL"/>
              <a:pPr>
                <a:defRPr/>
              </a:pPr>
              <a:t>20.05.2020</a:t>
            </a:fld>
            <a:endParaRPr lang="pl-PL"/>
          </a:p>
        </p:txBody>
      </p:sp>
      <p:sp>
        <p:nvSpPr>
          <p:cNvPr id="4" name="Symbol zastępczy obrazu slajdu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pl-PL" noProof="0" smtClean="0"/>
          </a:p>
        </p:txBody>
      </p:sp>
      <p:sp>
        <p:nvSpPr>
          <p:cNvPr id="5" name="Symbol zastępczy notatek 4"/>
          <p:cNvSpPr>
            <a:spLocks noGrp="1"/>
          </p:cNvSpPr>
          <p:nvPr>
            <p:ph type="body" sz="quarter" idx="3"/>
          </p:nvPr>
        </p:nvSpPr>
        <p:spPr>
          <a:xfrm>
            <a:off x="709613" y="4860925"/>
            <a:ext cx="5680075" cy="4605338"/>
          </a:xfrm>
          <a:prstGeom prst="rect">
            <a:avLst/>
          </a:prstGeom>
        </p:spPr>
        <p:txBody>
          <a:bodyPr vert="horz" lIns="99048" tIns="49524" rIns="99048" bIns="49524" rtlCol="0"/>
          <a:lstStyle/>
          <a:p>
            <a:pPr lvl="0"/>
            <a:r>
              <a:rPr lang="pl-PL" noProof="0" smtClean="0"/>
              <a:t>Kliknij, aby edytować style wzorca tekstu</a:t>
            </a:r>
          </a:p>
          <a:p>
            <a:pPr lvl="1"/>
            <a:r>
              <a:rPr lang="pl-PL" noProof="0" smtClean="0"/>
              <a:t>Drugi poziom</a:t>
            </a:r>
          </a:p>
          <a:p>
            <a:pPr lvl="2"/>
            <a:r>
              <a:rPr lang="pl-PL" noProof="0" smtClean="0"/>
              <a:t>Trzeci poziom</a:t>
            </a:r>
          </a:p>
          <a:p>
            <a:pPr lvl="3"/>
            <a:r>
              <a:rPr lang="pl-PL" noProof="0" smtClean="0"/>
              <a:t>Czwarty poziom</a:t>
            </a:r>
          </a:p>
          <a:p>
            <a:pPr lvl="4"/>
            <a:r>
              <a:rPr lang="pl-PL" noProof="0" smtClean="0"/>
              <a:t>Piąty poziom</a:t>
            </a:r>
          </a:p>
        </p:txBody>
      </p:sp>
      <p:sp>
        <p:nvSpPr>
          <p:cNvPr id="6" name="Symbol zastępczy stopki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eaLnBrk="1" hangingPunct="1">
              <a:defRPr sz="1300" b="0">
                <a:latin typeface="Arial" charset="0"/>
                <a:cs typeface="Arial" charset="0"/>
              </a:defRPr>
            </a:lvl1pPr>
          </a:lstStyle>
          <a:p>
            <a:pPr>
              <a:defRPr/>
            </a:pPr>
            <a:endParaRPr lang="pl-PL"/>
          </a:p>
        </p:txBody>
      </p:sp>
      <p:sp>
        <p:nvSpPr>
          <p:cNvPr id="7" name="Symbol zastępczy numeru slajdu 6"/>
          <p:cNvSpPr>
            <a:spLocks noGrp="1"/>
          </p:cNvSpPr>
          <p:nvPr>
            <p:ph type="sldNum" sz="quarter" idx="5"/>
          </p:nvPr>
        </p:nvSpPr>
        <p:spPr>
          <a:xfrm>
            <a:off x="4021138" y="9721850"/>
            <a:ext cx="3076575" cy="511175"/>
          </a:xfrm>
          <a:prstGeom prst="rect">
            <a:avLst/>
          </a:prstGeom>
        </p:spPr>
        <p:txBody>
          <a:bodyPr vert="horz" wrap="square" lIns="99048" tIns="49524" rIns="99048" bIns="49524" numCol="1" anchor="b" anchorCtr="0" compatLnSpc="1">
            <a:prstTxWarp prst="textNoShape">
              <a:avLst/>
            </a:prstTxWarp>
          </a:bodyPr>
          <a:lstStyle>
            <a:lvl1pPr algn="r" eaLnBrk="1" hangingPunct="1">
              <a:defRPr sz="1300" b="0"/>
            </a:lvl1pPr>
          </a:lstStyle>
          <a:p>
            <a:pPr>
              <a:defRPr/>
            </a:pPr>
            <a:fld id="{70A94832-1546-420C-BF2D-284D82603159}" type="slidenum">
              <a:rPr lang="pl-PL" altLang="pl-PL"/>
              <a:pPr>
                <a:defRPr/>
              </a:pPr>
              <a:t>‹#›</a:t>
            </a:fld>
            <a:endParaRPr lang="pl-PL" altLang="pl-PL"/>
          </a:p>
        </p:txBody>
      </p:sp>
    </p:spTree>
    <p:extLst>
      <p:ext uri="{BB962C8B-B14F-4D97-AF65-F5344CB8AC3E}">
        <p14:creationId xmlns:p14="http://schemas.microsoft.com/office/powerpoint/2010/main" val="42476234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l-PL" altLang="pl-PL" b="1" dirty="0" smtClean="0"/>
              <a:t>Maszyna RAM</a:t>
            </a:r>
          </a:p>
          <a:p>
            <a:r>
              <a:rPr lang="pl-PL" altLang="pl-PL" b="0" dirty="0" smtClean="0"/>
              <a:t>Maszyna</a:t>
            </a:r>
            <a:r>
              <a:rPr lang="pl-PL" altLang="pl-PL" b="0" baseline="0" dirty="0" smtClean="0"/>
              <a:t> RAM jest takim  „teoretycznym” komputerem (modelem obliczeń) służącym m.in. do analizy algorytmów. Składa się z programu (ciągu instrukcji), licznika rozkazów, taśmy wejściowej na której zapisane są dane wejściowe (odpowiednik pliku do odczytu),  taśmy wyjściowej na której zapisywane są wyniki działania oraz nieograniczonej pamięci.</a:t>
            </a:r>
          </a:p>
          <a:p>
            <a:r>
              <a:rPr lang="pl-PL" sz="1200" kern="1200" dirty="0" smtClean="0">
                <a:solidFill>
                  <a:schemeClr val="tx1"/>
                </a:solidFill>
                <a:effectLst/>
                <a:latin typeface="+mn-lt"/>
                <a:ea typeface="+mn-ea"/>
                <a:cs typeface="+mn-cs"/>
              </a:rPr>
              <a:t>W strukturze maszyny RAM, ze względu na jej abstrakcyjny charakter, nie uwzględnia się elementów sprzętowych.</a:t>
            </a:r>
            <a:endParaRPr lang="pl-PL" altLang="pl-PL" b="1" dirty="0" smtClean="0"/>
          </a:p>
          <a:p>
            <a:endParaRPr lang="pl-PL" altLang="pl-PL" b="1" dirty="0" smtClean="0"/>
          </a:p>
          <a:p>
            <a:r>
              <a:rPr lang="pl-PL" altLang="pl-PL" b="1" dirty="0" smtClean="0"/>
              <a:t>Pamięć</a:t>
            </a:r>
            <a:endParaRPr lang="pl-PL" altLang="pl-PL" dirty="0" smtClean="0"/>
          </a:p>
          <a:p>
            <a:r>
              <a:rPr lang="pl-PL" altLang="pl-PL" dirty="0" smtClean="0"/>
              <a:t>Pamięć zawiera nieograniczoną liczbę komórek, zwanych też rejestrami, z których każda może pomieścić jedną liczbę całkowitą o dowolnie dużej wartości. Każda komórka pamięci ma swój numer (liczbę naturalną), zwany adresem komórki. Komórka o adresie 0 (zero) jest wyróżniona i nazywa się akumulatorem - wykorzystuje się ją do obliczeń arytmetycznych</a:t>
            </a:r>
            <a:r>
              <a:rPr lang="pl-PL" altLang="pl-PL" dirty="0" smtClean="0"/>
              <a:t>. Pamięć danych jest</a:t>
            </a:r>
            <a:r>
              <a:rPr lang="pl-PL" altLang="pl-PL" baseline="0" dirty="0" smtClean="0"/>
              <a:t> odseparowana od pamięci programu.</a:t>
            </a:r>
            <a:endParaRPr lang="pl-PL" altLang="pl-PL" dirty="0" smtClean="0"/>
          </a:p>
          <a:p>
            <a:endParaRPr lang="pl-PL" altLang="pl-PL" dirty="0" smtClean="0"/>
          </a:p>
          <a:p>
            <a:r>
              <a:rPr lang="pl-PL" altLang="pl-PL" b="1" dirty="0" smtClean="0"/>
              <a:t>Taśma wejściowa i </a:t>
            </a:r>
            <a:r>
              <a:rPr lang="pl-PL" altLang="pl-PL" b="1" dirty="0" smtClean="0"/>
              <a:t>wyjściowa</a:t>
            </a:r>
            <a:endParaRPr lang="pl-PL" altLang="pl-PL" dirty="0" smtClean="0"/>
          </a:p>
          <a:p>
            <a:r>
              <a:rPr lang="pl-PL" altLang="pl-PL" dirty="0" smtClean="0"/>
              <a:t>Kojarzenie taśmy wejściowej (a także wyjściowej) z nośnikiem danych, wykorzystywanym w komputerach z minionej epoki, narzuca się samo, jednakże w modelu maszyny RAM bynajmniej nie chodzi o pielęgnowanie przestarzałych technologii. Taśmę wejściową można rozumieć jako pewną abstrakcję źródła danych - a ze względów historycznych źródło to nazywa się taśmą. Należy przy tym zaznaczyć, że każdy rodzaj danych - obojętnie, czy będzie to obraz, dźwięk, napis, czy liczba rzeczywista, i niezależnie od użytej struktury danych - można sprowadzić do postaci ciągu liczb całkowitych lub nawet zakodować te dane jako ciąg zerojedynkowy (nie jest to zresztą nic nadzwyczajnego - wszak w ten sposób pamiętane są dane na dyskach komputerów).</a:t>
            </a:r>
          </a:p>
          <a:p>
            <a:endParaRPr lang="pl-PL" altLang="pl-PL" dirty="0" smtClean="0"/>
          </a:p>
          <a:p>
            <a:r>
              <a:rPr lang="pl-PL" altLang="pl-PL" dirty="0" smtClean="0"/>
              <a:t>Na taśmie tej mogą być umieszczone dowolne liczby całkowite (dane dla programu). Taśma zawiera głowicę odczytującą (i znów nie chodzi o konkretne urządzenie, ale raczej o pewną zdolność maszyny do odczytywania liczb z taśmy), która po odczytaniu jednej liczby przesuwa się na następną pozycję. Przed uruchomieniem maszyny głowica odczytująca znajduje się na początku taśmy wejściowej</a:t>
            </a:r>
            <a:r>
              <a:rPr lang="pl-PL" altLang="pl-PL" dirty="0" smtClean="0"/>
              <a:t>. </a:t>
            </a:r>
            <a:endParaRPr lang="pl-PL" altLang="pl-PL" dirty="0" smtClean="0"/>
          </a:p>
          <a:p>
            <a:endParaRPr lang="pl-PL" altLang="pl-PL" dirty="0" smtClean="0"/>
          </a:p>
          <a:p>
            <a:r>
              <a:rPr lang="pl-PL" altLang="pl-PL" dirty="0" smtClean="0"/>
              <a:t>Podobnie rzecz się ma z początkowo pustą taśmą wyjściową, która jest abstrakcją wyjścia - miejsca, w którym program może wypisać wynik obliczeń. Po każdorazowym zapisaniu liczby na taśmie wyjściowej głowica zapisująca przesuwa się o jedną pozycję w prawo - nad pierwsze wolne miejsce na taśmie - i jest gotowa do zapisu kolejnej liczby.</a:t>
            </a:r>
          </a:p>
          <a:p>
            <a:endParaRPr lang="pl-PL" altLang="pl-PL" dirty="0" smtClean="0"/>
          </a:p>
          <a:p>
            <a:r>
              <a:rPr lang="pl-PL" altLang="pl-PL" dirty="0" smtClean="0"/>
              <a:t>Obie taśmy (wejściowa oraz wyjściowa) są jednostronnie nieskończone (zazwyczaj przedstawia się je jako prawostronnie nieskończone) i w pojedynczych komórkach mogą zawierać dowolnie długie liczby całkowite</a:t>
            </a:r>
            <a:r>
              <a:rPr lang="pl-PL" altLang="pl-PL" dirty="0" smtClean="0"/>
              <a:t>.</a:t>
            </a:r>
          </a:p>
          <a:p>
            <a:endParaRPr lang="pl-PL" altLang="pl-PL" dirty="0" smtClean="0"/>
          </a:p>
          <a:p>
            <a:r>
              <a:rPr lang="pl-PL" altLang="pl-PL" dirty="0" smtClean="0"/>
              <a:t>Na</a:t>
            </a:r>
            <a:r>
              <a:rPr lang="pl-PL" altLang="pl-PL" baseline="0" dirty="0" smtClean="0"/>
              <a:t> obu taśmach nie ma możliwości pozycjonowania głowicy. Program zawsze startuje z głowicą ustawioną na początku każdej taśmy.</a:t>
            </a:r>
            <a:endParaRPr lang="pl-PL" altLang="pl-PL" dirty="0" smtClean="0"/>
          </a:p>
          <a:p>
            <a:endParaRPr lang="pl-PL" altLang="pl-PL" dirty="0" smtClean="0"/>
          </a:p>
          <a:p>
            <a:r>
              <a:rPr lang="pl-PL" altLang="pl-PL" b="1" dirty="0" smtClean="0"/>
              <a:t>Program</a:t>
            </a:r>
            <a:endParaRPr lang="pl-PL" altLang="pl-PL" dirty="0" smtClean="0"/>
          </a:p>
          <a:p>
            <a:r>
              <a:rPr lang="pl-PL" altLang="pl-PL" dirty="0" smtClean="0"/>
              <a:t>Program składa się ze skończonego ciągu rozkazów, podobnych do języka asemblera dzisiejszych procesorów - instrukcje te przechowywane są poza pamięcią maszyny RAM. </a:t>
            </a:r>
          </a:p>
          <a:p>
            <a:endParaRPr lang="pl-PL" altLang="pl-PL" dirty="0" smtClean="0"/>
          </a:p>
          <a:p>
            <a:r>
              <a:rPr lang="pl-PL" altLang="pl-PL" b="1" dirty="0" smtClean="0"/>
              <a:t>Licznik </a:t>
            </a:r>
            <a:r>
              <a:rPr lang="pl-PL" altLang="pl-PL" b="1" dirty="0" smtClean="0"/>
              <a:t>rozkazów</a:t>
            </a:r>
            <a:endParaRPr lang="pl-PL" altLang="pl-PL" dirty="0" smtClean="0"/>
          </a:p>
          <a:p>
            <a:r>
              <a:rPr lang="pl-PL" altLang="pl-PL" dirty="0" smtClean="0"/>
              <a:t>Wskazuje instrukcję w programie, która ma być wykonana jako następna. </a:t>
            </a:r>
          </a:p>
          <a:p>
            <a:endParaRPr lang="pl-PL" altLang="pl-PL" dirty="0" smtClean="0"/>
          </a:p>
        </p:txBody>
      </p:sp>
      <p:sp>
        <p:nvSpPr>
          <p:cNvPr id="410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59B421B-5648-4DC8-A05D-C6D151E2CFD7}" type="slidenum">
              <a:rPr lang="pl-PL" altLang="pl-PL" sz="1300" smtClean="0">
                <a:latin typeface="Arial" panose="020B0604020202020204" pitchFamily="34" charset="0"/>
              </a:rPr>
              <a:pPr>
                <a:spcBef>
                  <a:spcPct val="0"/>
                </a:spcBef>
              </a:pPr>
              <a:t>1</a:t>
            </a:fld>
            <a:endParaRPr lang="pl-PL" altLang="pl-PL" sz="1300" smtClean="0">
              <a:latin typeface="Arial" panose="020B0604020202020204" pitchFamily="34" charset="0"/>
            </a:endParaRPr>
          </a:p>
        </p:txBody>
      </p:sp>
    </p:spTree>
    <p:extLst>
      <p:ext uri="{BB962C8B-B14F-4D97-AF65-F5344CB8AC3E}">
        <p14:creationId xmlns:p14="http://schemas.microsoft.com/office/powerpoint/2010/main" val="2995460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l-PL" altLang="pl-PL" dirty="0" smtClean="0"/>
              <a:t>Na slajdzie przedstawiono zestaw instrukcji maszyny RAM</a:t>
            </a:r>
          </a:p>
          <a:p>
            <a:r>
              <a:rPr lang="pl-PL" altLang="pl-PL" dirty="0" smtClean="0"/>
              <a:t>Zgodnie z tym,</a:t>
            </a:r>
            <a:r>
              <a:rPr lang="pl-PL" altLang="pl-PL" baseline="0" dirty="0" smtClean="0"/>
              <a:t> co napisano wcześniej M(0) jest komórką pamięci będącej odpowiednikiem akumulatora.</a:t>
            </a:r>
          </a:p>
          <a:p>
            <a:r>
              <a:rPr lang="pl-PL" altLang="pl-PL" baseline="0" dirty="0" smtClean="0"/>
              <a:t>M( M(n) ) należy tłumaczyć jako zawartość komórki, której adres jest zapisany w komórce n-tej.</a:t>
            </a:r>
          </a:p>
          <a:p>
            <a:endParaRPr lang="pl-PL" altLang="pl-PL" baseline="0" dirty="0" smtClean="0"/>
          </a:p>
          <a:p>
            <a:r>
              <a:rPr lang="pl-PL" altLang="pl-PL" baseline="0" dirty="0" smtClean="0"/>
              <a:t>Można zauważyć brak instrukcji kopiowania z jednej komórki pamięci do drugiej (oprócz M(0) ). Stąd wniosek, że kopiowanie z jednej komórki pamięci do drugiej musi odbywać się pośrednio z wykorzystaniem akumulatora czyli komórki zerowej. Np. aby skopiować dane z komórki 2 do 3  (M(3):=M(2)) należy wykonać następujące instrukcje:</a:t>
            </a:r>
          </a:p>
          <a:p>
            <a:endParaRPr lang="pl-PL" altLang="pl-PL" baseline="0" dirty="0" smtClean="0"/>
          </a:p>
          <a:p>
            <a:r>
              <a:rPr lang="pl-PL" altLang="pl-PL" baseline="0" dirty="0" smtClean="0"/>
              <a:t>LOAD 2  	;kopiujemy do M(0) zawartość komórki 2</a:t>
            </a:r>
          </a:p>
          <a:p>
            <a:r>
              <a:rPr lang="pl-PL" altLang="pl-PL" baseline="0" dirty="0" smtClean="0"/>
              <a:t>STORE 3 	;kopiujemy do komórki 3 zawartość M(0)</a:t>
            </a:r>
          </a:p>
          <a:p>
            <a:endParaRPr lang="pl-PL" altLang="pl-PL" dirty="0" smtClean="0"/>
          </a:p>
          <a:p>
            <a:r>
              <a:rPr lang="pl-PL" altLang="pl-PL" dirty="0" smtClean="0"/>
              <a:t>Średnik w assemblerze pełni funkcję separatora - to co jest za średnikiem uważane</a:t>
            </a:r>
            <a:r>
              <a:rPr lang="pl-PL" altLang="pl-PL" baseline="0" dirty="0" smtClean="0"/>
              <a:t> jest za komentarz (do końca linii);</a:t>
            </a:r>
            <a:endParaRPr lang="pl-PL" altLang="pl-PL" dirty="0" smtClean="0"/>
          </a:p>
          <a:p>
            <a:endParaRPr lang="pl-PL" altLang="pl-PL" dirty="0" smtClean="0"/>
          </a:p>
          <a:p>
            <a:endParaRPr lang="pl-PL" altLang="pl-PL" dirty="0" smtClean="0"/>
          </a:p>
          <a:p>
            <a:endParaRPr lang="pl-PL" altLang="pl-PL" dirty="0" smtClean="0"/>
          </a:p>
        </p:txBody>
      </p:sp>
      <p:sp>
        <p:nvSpPr>
          <p:cNvPr id="410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59B421B-5648-4DC8-A05D-C6D151E2CFD7}" type="slidenum">
              <a:rPr lang="pl-PL" altLang="pl-PL" sz="1300" smtClean="0">
                <a:latin typeface="Arial" panose="020B0604020202020204" pitchFamily="34" charset="0"/>
              </a:rPr>
              <a:pPr>
                <a:spcBef>
                  <a:spcPct val="0"/>
                </a:spcBef>
              </a:pPr>
              <a:t>2</a:t>
            </a:fld>
            <a:endParaRPr lang="pl-PL" altLang="pl-PL" sz="1300" smtClean="0">
              <a:latin typeface="Arial" panose="020B0604020202020204" pitchFamily="34" charset="0"/>
            </a:endParaRPr>
          </a:p>
        </p:txBody>
      </p:sp>
    </p:spTree>
    <p:extLst>
      <p:ext uri="{BB962C8B-B14F-4D97-AF65-F5344CB8AC3E}">
        <p14:creationId xmlns:p14="http://schemas.microsoft.com/office/powerpoint/2010/main" val="2995460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l-PL" altLang="pl-PL" dirty="0" smtClean="0"/>
          </a:p>
          <a:p>
            <a:r>
              <a:rPr lang="pl-PL" altLang="pl-PL" dirty="0" smtClean="0"/>
              <a:t>Kryterium kosztu logarytmicznego opiera się na założeniu, że koszt wykonania instrukcji jest proporcjonalny do długości operandów tych instrukcji. Aby lepiej zobrazować obliczanie kosztu, posłużmy się przykładem i policzmy koszt dla instrukcji MULT ^</a:t>
            </a:r>
            <a:r>
              <a:rPr lang="pl-PL" altLang="pl-PL" dirty="0" smtClean="0"/>
              <a:t>x czyli M(0):=M(0)*M(M(x)). </a:t>
            </a:r>
          </a:p>
          <a:p>
            <a:r>
              <a:rPr lang="pl-PL" altLang="pl-PL" dirty="0" smtClean="0"/>
              <a:t>1.Najpierw </a:t>
            </a:r>
            <a:r>
              <a:rPr lang="pl-PL" altLang="pl-PL" dirty="0" smtClean="0"/>
              <a:t>musimy ustalić koszt, gdzie t( a ) jest kosztem </a:t>
            </a:r>
            <a:r>
              <a:rPr lang="pl-PL" altLang="pl-PL" dirty="0" smtClean="0"/>
              <a:t>operandu (rozkazu) </a:t>
            </a:r>
            <a:r>
              <a:rPr lang="pl-PL" altLang="pl-PL" dirty="0" smtClean="0"/>
              <a:t>a. </a:t>
            </a:r>
            <a:endParaRPr lang="pl-PL" altLang="pl-PL" dirty="0" smtClean="0"/>
          </a:p>
          <a:p>
            <a:r>
              <a:rPr lang="pl-PL" altLang="pl-PL" dirty="0" smtClean="0"/>
              <a:t>2.Aby </a:t>
            </a:r>
            <a:r>
              <a:rPr lang="pl-PL" altLang="pl-PL" dirty="0" smtClean="0"/>
              <a:t>rozpoznać liczbę całkowitą x przez maszynę, potrzeba czasu </a:t>
            </a:r>
            <a:r>
              <a:rPr lang="pl-PL" altLang="pl-PL" dirty="0" err="1" smtClean="0"/>
              <a:t>lcost</a:t>
            </a:r>
            <a:r>
              <a:rPr lang="pl-PL" altLang="pl-PL" dirty="0" smtClean="0"/>
              <a:t>( x ). </a:t>
            </a:r>
            <a:endParaRPr lang="pl-PL" altLang="pl-PL" dirty="0" smtClean="0"/>
          </a:p>
          <a:p>
            <a:r>
              <a:rPr lang="pl-PL" altLang="pl-PL" dirty="0" smtClean="0"/>
              <a:t>3.Następnie</a:t>
            </a:r>
            <a:r>
              <a:rPr lang="pl-PL" altLang="pl-PL" dirty="0" smtClean="0"/>
              <a:t>, aby odczytać m( x ) (zawartość  komórki o indeksie x) oraz odszukać rejestr m( x ) potrzeba czasu </a:t>
            </a:r>
            <a:r>
              <a:rPr lang="pl-PL" altLang="pl-PL" dirty="0" err="1" smtClean="0"/>
              <a:t>lcost</a:t>
            </a:r>
            <a:r>
              <a:rPr lang="pl-PL" altLang="pl-PL" dirty="0" smtClean="0"/>
              <a:t>( m( x ) </a:t>
            </a:r>
            <a:r>
              <a:rPr lang="pl-PL" altLang="pl-PL" dirty="0" smtClean="0"/>
              <a:t>) – rozpoznać liczbę m(x) </a:t>
            </a:r>
          </a:p>
          <a:p>
            <a:r>
              <a:rPr lang="pl-PL" altLang="pl-PL" dirty="0" smtClean="0"/>
              <a:t>4.Z </a:t>
            </a:r>
            <a:r>
              <a:rPr lang="pl-PL" altLang="pl-PL" dirty="0" smtClean="0"/>
              <a:t>kolei czytanie zawartości rejestru m( x ) kosztuje </a:t>
            </a:r>
            <a:r>
              <a:rPr lang="pl-PL" altLang="pl-PL" dirty="0" err="1" smtClean="0"/>
              <a:t>lcost</a:t>
            </a:r>
            <a:r>
              <a:rPr lang="pl-PL" altLang="pl-PL" dirty="0" smtClean="0"/>
              <a:t>( m( m( x ) ) </a:t>
            </a:r>
            <a:r>
              <a:rPr lang="pl-PL" altLang="pl-PL" dirty="0" smtClean="0"/>
              <a:t>) – rozpoznanie liczby m(m(x)) </a:t>
            </a:r>
          </a:p>
          <a:p>
            <a:endParaRPr lang="pl-PL" altLang="pl-PL" dirty="0" smtClean="0"/>
          </a:p>
          <a:p>
            <a:r>
              <a:rPr lang="pl-PL" altLang="pl-PL" dirty="0" smtClean="0"/>
              <a:t>Skoro </a:t>
            </a:r>
            <a:r>
              <a:rPr lang="pl-PL" altLang="pl-PL" dirty="0" smtClean="0"/>
              <a:t>instrukcja MULT ^x mnoży liczbę całkowitą m( m( x ) ) przez m( 0 ), widzimy, </a:t>
            </a:r>
            <a:r>
              <a:rPr lang="pl-PL" altLang="pl-PL" dirty="0" smtClean="0"/>
              <a:t>że </a:t>
            </a:r>
            <a:r>
              <a:rPr lang="pl-PL" altLang="pl-PL" dirty="0" smtClean="0"/>
              <a:t>ostatecznym kosztem, jaki należy przypisać instrukcji MULT ^x, jest </a:t>
            </a:r>
            <a:r>
              <a:rPr lang="pl-PL" altLang="pl-PL" dirty="0" err="1" smtClean="0"/>
              <a:t>lcost</a:t>
            </a:r>
            <a:r>
              <a:rPr lang="pl-PL" altLang="pl-PL" dirty="0" smtClean="0"/>
              <a:t>( m( 0 ) ) + </a:t>
            </a:r>
            <a:r>
              <a:rPr lang="pl-PL" altLang="pl-PL" dirty="0" err="1" smtClean="0"/>
              <a:t>lcost</a:t>
            </a:r>
            <a:r>
              <a:rPr lang="pl-PL" altLang="pl-PL" dirty="0" smtClean="0"/>
              <a:t>( x ) + </a:t>
            </a:r>
            <a:r>
              <a:rPr lang="pl-PL" altLang="pl-PL" dirty="0" err="1" smtClean="0"/>
              <a:t>lcost</a:t>
            </a:r>
            <a:r>
              <a:rPr lang="pl-PL" altLang="pl-PL" dirty="0" smtClean="0"/>
              <a:t>( m( x ) ) + </a:t>
            </a:r>
            <a:r>
              <a:rPr lang="pl-PL" altLang="pl-PL" dirty="0" err="1" smtClean="0"/>
              <a:t>lcost</a:t>
            </a:r>
            <a:r>
              <a:rPr lang="pl-PL" altLang="pl-PL" dirty="0" smtClean="0"/>
              <a:t>( m( m( x ) ) ). </a:t>
            </a:r>
            <a:endParaRPr lang="pl-PL" altLang="pl-PL" dirty="0" smtClean="0"/>
          </a:p>
          <a:p>
            <a:r>
              <a:rPr lang="pl-PL" altLang="pl-PL" dirty="0" smtClean="0"/>
              <a:t>Logarytmiczną </a:t>
            </a:r>
            <a:r>
              <a:rPr lang="pl-PL" altLang="pl-PL" dirty="0" smtClean="0"/>
              <a:t>złożoność pamięciową programu RAM definiujemy jako sumę </a:t>
            </a:r>
            <a:r>
              <a:rPr lang="pl-PL" altLang="pl-PL" dirty="0" err="1" smtClean="0"/>
              <a:t>lcost</a:t>
            </a:r>
            <a:r>
              <a:rPr lang="pl-PL" altLang="pl-PL" dirty="0" smtClean="0"/>
              <a:t>( ix ) po wszystkich komórkach pamięci, gdzie ix jest największą liczbą całkowitą, jaka była umieszczona w komórce pamięci o indeksie x podczas obliczeń. Przy obliczaniu sumy nie będzie nam przeszkadzało, że większość  komórek będzie zawierała wartość nieokreśloną (czyli taką, jaką posiadają przed uruchomieniem programu wszystkie komórki pamięci), ponieważ dla takiego przypadku koszt wynosi 0 (patrz: definicja funkcji </a:t>
            </a:r>
            <a:r>
              <a:rPr lang="pl-PL" altLang="pl-PL" dirty="0" err="1" smtClean="0"/>
              <a:t>lcost</a:t>
            </a:r>
            <a:r>
              <a:rPr lang="pl-PL" altLang="pl-PL" dirty="0" smtClean="0"/>
              <a:t>). Z powyższego jasno wynika, że dany program może mieć całkowicie różne złożoności czasowe i pamięciowe zależnie od tego, czy użyje się do szacowania kosztu  jednorodnego</a:t>
            </a:r>
            <a:r>
              <a:rPr lang="pl-PL" altLang="pl-PL" baseline="0" dirty="0" smtClean="0"/>
              <a:t> </a:t>
            </a:r>
            <a:r>
              <a:rPr lang="pl-PL" altLang="pl-PL" dirty="0" smtClean="0"/>
              <a:t> czy logarytmicznego. Jeżeli zakładamy, że każda liczba zajmuje jedną jednostkę pamięci lub po prostu: stałą liczbę jednostek, wówczas stosujemy koszt jednorodny (np.: analizując program napisany w języku C, używający zmiennych typu </a:t>
            </a:r>
            <a:r>
              <a:rPr lang="pl-PL" altLang="pl-PL" dirty="0" err="1" smtClean="0"/>
              <a:t>int</a:t>
            </a:r>
            <a:r>
              <a:rPr lang="pl-PL" altLang="pl-PL" dirty="0" smtClean="0"/>
              <a:t>). W przeciwnym razie, dla realistycznej analizy złożoności, bardziej właściwi może być koszt logarytmiczny (w szczególności – analizując programy w kodzie RAM).</a:t>
            </a:r>
          </a:p>
          <a:p>
            <a:endParaRPr lang="pl-PL" altLang="pl-PL" dirty="0" smtClean="0"/>
          </a:p>
          <a:p>
            <a:endParaRPr lang="pl-PL" altLang="pl-PL" dirty="0" smtClean="0"/>
          </a:p>
        </p:txBody>
      </p:sp>
      <p:sp>
        <p:nvSpPr>
          <p:cNvPr id="410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59B421B-5648-4DC8-A05D-C6D151E2CFD7}" type="slidenum">
              <a:rPr lang="pl-PL" altLang="pl-PL" sz="1300" smtClean="0">
                <a:latin typeface="Arial" panose="020B0604020202020204" pitchFamily="34" charset="0"/>
              </a:rPr>
              <a:pPr>
                <a:spcBef>
                  <a:spcPct val="0"/>
                </a:spcBef>
              </a:pPr>
              <a:t>3</a:t>
            </a:fld>
            <a:endParaRPr lang="pl-PL" altLang="pl-PL" sz="1300" smtClean="0">
              <a:latin typeface="Arial" panose="020B0604020202020204" pitchFamily="34" charset="0"/>
            </a:endParaRPr>
          </a:p>
        </p:txBody>
      </p:sp>
    </p:spTree>
    <p:extLst>
      <p:ext uri="{BB962C8B-B14F-4D97-AF65-F5344CB8AC3E}">
        <p14:creationId xmlns:p14="http://schemas.microsoft.com/office/powerpoint/2010/main" val="2995460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l-PL" altLang="pl-PL" dirty="0" smtClean="0"/>
          </a:p>
          <a:p>
            <a:endParaRPr lang="pl-PL" altLang="pl-PL" dirty="0" smtClean="0"/>
          </a:p>
        </p:txBody>
      </p:sp>
      <p:sp>
        <p:nvSpPr>
          <p:cNvPr id="410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59B421B-5648-4DC8-A05D-C6D151E2CFD7}" type="slidenum">
              <a:rPr lang="pl-PL" altLang="pl-PL" sz="1300" smtClean="0">
                <a:latin typeface="Arial" panose="020B0604020202020204" pitchFamily="34" charset="0"/>
              </a:rPr>
              <a:pPr>
                <a:spcBef>
                  <a:spcPct val="0"/>
                </a:spcBef>
              </a:pPr>
              <a:t>4</a:t>
            </a:fld>
            <a:endParaRPr lang="pl-PL" altLang="pl-PL" sz="1300" smtClean="0">
              <a:latin typeface="Arial" panose="020B0604020202020204" pitchFamily="34" charset="0"/>
            </a:endParaRPr>
          </a:p>
        </p:txBody>
      </p:sp>
    </p:spTree>
    <p:extLst>
      <p:ext uri="{BB962C8B-B14F-4D97-AF65-F5344CB8AC3E}">
        <p14:creationId xmlns:p14="http://schemas.microsoft.com/office/powerpoint/2010/main" val="2995460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l-PL" altLang="pl-PL" dirty="0" smtClean="0"/>
              <a:t>Na slajdzie przedstawiono przykładowy program. W komórce</a:t>
            </a:r>
            <a:r>
              <a:rPr lang="pl-PL" altLang="pl-PL" baseline="0" dirty="0" smtClean="0"/>
              <a:t> będzie przechowywany wykładnik, w który będzie zmniejszany o 1 w każdym przebiegu pętli. W komórce nr 2 będzie przechowywany wynik</a:t>
            </a:r>
            <a:endParaRPr lang="pl-PL" altLang="pl-PL" dirty="0" smtClean="0"/>
          </a:p>
          <a:p>
            <a:endParaRPr lang="pl-PL" altLang="pl-PL" dirty="0" smtClean="0"/>
          </a:p>
        </p:txBody>
      </p:sp>
      <p:sp>
        <p:nvSpPr>
          <p:cNvPr id="410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59B421B-5648-4DC8-A05D-C6D151E2CFD7}" type="slidenum">
              <a:rPr lang="pl-PL" altLang="pl-PL" sz="1300" smtClean="0">
                <a:latin typeface="Arial" panose="020B0604020202020204" pitchFamily="34" charset="0"/>
              </a:rPr>
              <a:pPr>
                <a:spcBef>
                  <a:spcPct val="0"/>
                </a:spcBef>
              </a:pPr>
              <a:t>5</a:t>
            </a:fld>
            <a:endParaRPr lang="pl-PL" altLang="pl-PL" sz="1300" smtClean="0">
              <a:latin typeface="Arial" panose="020B0604020202020204" pitchFamily="34" charset="0"/>
            </a:endParaRPr>
          </a:p>
        </p:txBody>
      </p:sp>
    </p:spTree>
    <p:extLst>
      <p:ext uri="{BB962C8B-B14F-4D97-AF65-F5344CB8AC3E}">
        <p14:creationId xmlns:p14="http://schemas.microsoft.com/office/powerpoint/2010/main" val="1443463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1143000" y="1122363"/>
            <a:ext cx="6858000" cy="2387600"/>
          </a:xfrm>
        </p:spPr>
        <p:txBody>
          <a:bodyPr anchor="b"/>
          <a:lstStyle>
            <a:lvl1pPr algn="ctr">
              <a:defRPr sz="4500"/>
            </a:lvl1pPr>
          </a:lstStyle>
          <a:p>
            <a:r>
              <a:rPr lang="pl-PL" smtClean="0"/>
              <a:t>Kliknij, aby edytować styl</a:t>
            </a:r>
            <a:endParaRPr lang="pl-PL"/>
          </a:p>
        </p:txBody>
      </p:sp>
      <p:sp>
        <p:nvSpPr>
          <p:cNvPr id="3" name="Podtytuł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pl-PL" smtClean="0"/>
              <a:t>Kliknij, aby edytować styl wzorca podtytułu</a:t>
            </a:r>
            <a:endParaRPr lang="pl-PL"/>
          </a:p>
        </p:txBody>
      </p:sp>
      <p:sp>
        <p:nvSpPr>
          <p:cNvPr id="4" name="Symbol zastępczy daty 3"/>
          <p:cNvSpPr>
            <a:spLocks noGrp="1"/>
          </p:cNvSpPr>
          <p:nvPr>
            <p:ph type="dt" sz="half" idx="10"/>
          </p:nvPr>
        </p:nvSpPr>
        <p:spPr/>
        <p:txBody>
          <a:bodyPr/>
          <a:lstStyle>
            <a:lvl1pPr>
              <a:defRPr/>
            </a:lvl1pPr>
          </a:lstStyle>
          <a:p>
            <a:pPr>
              <a:defRPr/>
            </a:pPr>
            <a:fld id="{5DA337E4-562D-412B-99A6-041BB436E580}" type="datetime1">
              <a:rPr lang="pl-PL" smtClean="0"/>
              <a:t>20.05.2020</a:t>
            </a:fld>
            <a:endParaRPr lang="pl-PL" dirty="0"/>
          </a:p>
        </p:txBody>
      </p:sp>
      <p:sp>
        <p:nvSpPr>
          <p:cNvPr id="5" name="Symbol zastępczy stopki 4"/>
          <p:cNvSpPr>
            <a:spLocks noGrp="1"/>
          </p:cNvSpPr>
          <p:nvPr>
            <p:ph type="ftr" sz="quarter" idx="11"/>
          </p:nvPr>
        </p:nvSpPr>
        <p:spPr/>
        <p:txBody>
          <a:bodyPr/>
          <a:lstStyle>
            <a:lvl1pPr>
              <a:defRPr/>
            </a:lvl1pPr>
          </a:lstStyle>
          <a:p>
            <a:pPr>
              <a:defRPr/>
            </a:pPr>
            <a:endParaRPr lang="pl-PL"/>
          </a:p>
        </p:txBody>
      </p:sp>
      <p:sp>
        <p:nvSpPr>
          <p:cNvPr id="6" name="Symbol zastępczy numeru slajdu 5"/>
          <p:cNvSpPr>
            <a:spLocks noGrp="1"/>
          </p:cNvSpPr>
          <p:nvPr>
            <p:ph type="sldNum" sz="quarter" idx="12"/>
          </p:nvPr>
        </p:nvSpPr>
        <p:spPr/>
        <p:txBody>
          <a:bodyPr/>
          <a:lstStyle>
            <a:lvl1pPr>
              <a:defRPr/>
            </a:lvl1pPr>
          </a:lstStyle>
          <a:p>
            <a:pPr>
              <a:defRPr/>
            </a:pPr>
            <a:fld id="{C16DB032-44D5-454D-970E-949007098BC3}" type="slidenum">
              <a:rPr lang="pl-PL" altLang="pl-PL"/>
              <a:pPr>
                <a:defRPr/>
              </a:pPr>
              <a:t>‹#›</a:t>
            </a:fld>
            <a:endParaRPr lang="pl-PL" altLang="pl-PL"/>
          </a:p>
        </p:txBody>
      </p:sp>
    </p:spTree>
    <p:extLst>
      <p:ext uri="{BB962C8B-B14F-4D97-AF65-F5344CB8AC3E}">
        <p14:creationId xmlns:p14="http://schemas.microsoft.com/office/powerpoint/2010/main" val="3849529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lvl1pPr>
              <a:defRPr/>
            </a:lvl1pPr>
          </a:lstStyle>
          <a:p>
            <a:pPr>
              <a:defRPr/>
            </a:pPr>
            <a:fld id="{00390017-9B9A-447B-9F92-920130E139A8}" type="datetime1">
              <a:rPr lang="pl-PL" smtClean="0"/>
              <a:t>20.05.2020</a:t>
            </a:fld>
            <a:endParaRPr lang="pl-PL" dirty="0"/>
          </a:p>
        </p:txBody>
      </p:sp>
      <p:sp>
        <p:nvSpPr>
          <p:cNvPr id="5" name="Symbol zastępczy stopki 4"/>
          <p:cNvSpPr>
            <a:spLocks noGrp="1"/>
          </p:cNvSpPr>
          <p:nvPr>
            <p:ph type="ftr" sz="quarter" idx="11"/>
          </p:nvPr>
        </p:nvSpPr>
        <p:spPr/>
        <p:txBody>
          <a:bodyPr/>
          <a:lstStyle>
            <a:lvl1pPr>
              <a:defRPr/>
            </a:lvl1pPr>
          </a:lstStyle>
          <a:p>
            <a:pPr>
              <a:defRPr/>
            </a:pPr>
            <a:endParaRPr lang="pl-PL"/>
          </a:p>
        </p:txBody>
      </p:sp>
      <p:sp>
        <p:nvSpPr>
          <p:cNvPr id="6" name="Symbol zastępczy numeru slajdu 5"/>
          <p:cNvSpPr>
            <a:spLocks noGrp="1"/>
          </p:cNvSpPr>
          <p:nvPr>
            <p:ph type="sldNum" sz="quarter" idx="12"/>
          </p:nvPr>
        </p:nvSpPr>
        <p:spPr/>
        <p:txBody>
          <a:bodyPr/>
          <a:lstStyle>
            <a:lvl1pPr>
              <a:defRPr/>
            </a:lvl1pPr>
          </a:lstStyle>
          <a:p>
            <a:pPr>
              <a:defRPr/>
            </a:pPr>
            <a:fld id="{0A27691F-73CC-4BD5-9374-67E177E821C8}" type="slidenum">
              <a:rPr lang="pl-PL" altLang="pl-PL"/>
              <a:pPr>
                <a:defRPr/>
              </a:pPr>
              <a:t>‹#›</a:t>
            </a:fld>
            <a:endParaRPr lang="pl-PL" altLang="pl-PL"/>
          </a:p>
        </p:txBody>
      </p:sp>
    </p:spTree>
    <p:extLst>
      <p:ext uri="{BB962C8B-B14F-4D97-AF65-F5344CB8AC3E}">
        <p14:creationId xmlns:p14="http://schemas.microsoft.com/office/powerpoint/2010/main" val="772429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543675" y="365125"/>
            <a:ext cx="1971675" cy="5811838"/>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628650" y="365125"/>
            <a:ext cx="5800725" cy="5811838"/>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lvl1pPr>
              <a:defRPr/>
            </a:lvl1pPr>
          </a:lstStyle>
          <a:p>
            <a:pPr>
              <a:defRPr/>
            </a:pPr>
            <a:fld id="{4D9BD4E0-CC78-47D3-B3D3-13E0E0CEE622}" type="datetime1">
              <a:rPr lang="pl-PL" smtClean="0"/>
              <a:t>20.05.2020</a:t>
            </a:fld>
            <a:endParaRPr lang="pl-PL" dirty="0"/>
          </a:p>
        </p:txBody>
      </p:sp>
      <p:sp>
        <p:nvSpPr>
          <p:cNvPr id="5" name="Symbol zastępczy stopki 4"/>
          <p:cNvSpPr>
            <a:spLocks noGrp="1"/>
          </p:cNvSpPr>
          <p:nvPr>
            <p:ph type="ftr" sz="quarter" idx="11"/>
          </p:nvPr>
        </p:nvSpPr>
        <p:spPr/>
        <p:txBody>
          <a:bodyPr/>
          <a:lstStyle>
            <a:lvl1pPr>
              <a:defRPr/>
            </a:lvl1pPr>
          </a:lstStyle>
          <a:p>
            <a:pPr>
              <a:defRPr/>
            </a:pPr>
            <a:endParaRPr lang="pl-PL"/>
          </a:p>
        </p:txBody>
      </p:sp>
      <p:sp>
        <p:nvSpPr>
          <p:cNvPr id="6" name="Symbol zastępczy numeru slajdu 5"/>
          <p:cNvSpPr>
            <a:spLocks noGrp="1"/>
          </p:cNvSpPr>
          <p:nvPr>
            <p:ph type="sldNum" sz="quarter" idx="12"/>
          </p:nvPr>
        </p:nvSpPr>
        <p:spPr/>
        <p:txBody>
          <a:bodyPr/>
          <a:lstStyle>
            <a:lvl1pPr>
              <a:defRPr/>
            </a:lvl1pPr>
          </a:lstStyle>
          <a:p>
            <a:pPr>
              <a:defRPr/>
            </a:pPr>
            <a:fld id="{B23319CB-D3D3-4A1D-9DB9-CB627C0AB4C0}" type="slidenum">
              <a:rPr lang="pl-PL" altLang="pl-PL"/>
              <a:pPr>
                <a:defRPr/>
              </a:pPr>
              <a:t>‹#›</a:t>
            </a:fld>
            <a:endParaRPr lang="pl-PL" altLang="pl-PL"/>
          </a:p>
        </p:txBody>
      </p:sp>
    </p:spTree>
    <p:extLst>
      <p:ext uri="{BB962C8B-B14F-4D97-AF65-F5344CB8AC3E}">
        <p14:creationId xmlns:p14="http://schemas.microsoft.com/office/powerpoint/2010/main" val="3243820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lvl1pPr>
              <a:defRPr/>
            </a:lvl1pPr>
          </a:lstStyle>
          <a:p>
            <a:pPr>
              <a:defRPr/>
            </a:pPr>
            <a:fld id="{73934159-C848-41E3-AE2C-28FA17EA0F6B}" type="datetime1">
              <a:rPr lang="pl-PL" smtClean="0"/>
              <a:t>20.05.2020</a:t>
            </a:fld>
            <a:endParaRPr lang="pl-PL" dirty="0"/>
          </a:p>
        </p:txBody>
      </p:sp>
      <p:sp>
        <p:nvSpPr>
          <p:cNvPr id="5" name="Symbol zastępczy stopki 4"/>
          <p:cNvSpPr>
            <a:spLocks noGrp="1"/>
          </p:cNvSpPr>
          <p:nvPr>
            <p:ph type="ftr" sz="quarter" idx="11"/>
          </p:nvPr>
        </p:nvSpPr>
        <p:spPr/>
        <p:txBody>
          <a:bodyPr/>
          <a:lstStyle>
            <a:lvl1pPr>
              <a:defRPr/>
            </a:lvl1pPr>
          </a:lstStyle>
          <a:p>
            <a:pPr>
              <a:defRPr/>
            </a:pPr>
            <a:endParaRPr lang="pl-PL"/>
          </a:p>
        </p:txBody>
      </p:sp>
      <p:sp>
        <p:nvSpPr>
          <p:cNvPr id="6" name="Symbol zastępczy numeru slajdu 5"/>
          <p:cNvSpPr>
            <a:spLocks noGrp="1"/>
          </p:cNvSpPr>
          <p:nvPr>
            <p:ph type="sldNum" sz="quarter" idx="12"/>
          </p:nvPr>
        </p:nvSpPr>
        <p:spPr/>
        <p:txBody>
          <a:bodyPr/>
          <a:lstStyle>
            <a:lvl1pPr>
              <a:defRPr/>
            </a:lvl1pPr>
          </a:lstStyle>
          <a:p>
            <a:pPr>
              <a:defRPr/>
            </a:pPr>
            <a:fld id="{E4F98A7E-B0AF-426A-9933-4AE8BA55BF84}" type="slidenum">
              <a:rPr lang="pl-PL" altLang="pl-PL"/>
              <a:pPr>
                <a:defRPr/>
              </a:pPr>
              <a:t>‹#›</a:t>
            </a:fld>
            <a:endParaRPr lang="pl-PL" altLang="pl-PL"/>
          </a:p>
        </p:txBody>
      </p:sp>
    </p:spTree>
    <p:extLst>
      <p:ext uri="{BB962C8B-B14F-4D97-AF65-F5344CB8AC3E}">
        <p14:creationId xmlns:p14="http://schemas.microsoft.com/office/powerpoint/2010/main" val="1509525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623888" y="1709739"/>
            <a:ext cx="7886700" cy="2852737"/>
          </a:xfrm>
        </p:spPr>
        <p:txBody>
          <a:bodyPr anchor="b"/>
          <a:lstStyle>
            <a:lvl1pPr>
              <a:defRPr sz="4500"/>
            </a:lvl1pPr>
          </a:lstStyle>
          <a:p>
            <a:r>
              <a:rPr lang="pl-PL" smtClean="0"/>
              <a:t>Kliknij, aby edytować styl</a:t>
            </a:r>
            <a:endParaRPr lang="pl-PL"/>
          </a:p>
        </p:txBody>
      </p:sp>
      <p:sp>
        <p:nvSpPr>
          <p:cNvPr id="3" name="Symbol zastępczy tekstu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lvl1pPr>
              <a:defRPr/>
            </a:lvl1pPr>
          </a:lstStyle>
          <a:p>
            <a:pPr>
              <a:defRPr/>
            </a:pPr>
            <a:fld id="{055181D4-0F35-4102-A78E-6323DA1CA33B}" type="datetime1">
              <a:rPr lang="pl-PL" smtClean="0"/>
              <a:t>20.05.2020</a:t>
            </a:fld>
            <a:endParaRPr lang="pl-PL" dirty="0"/>
          </a:p>
        </p:txBody>
      </p:sp>
      <p:sp>
        <p:nvSpPr>
          <p:cNvPr id="5" name="Symbol zastępczy stopki 4"/>
          <p:cNvSpPr>
            <a:spLocks noGrp="1"/>
          </p:cNvSpPr>
          <p:nvPr>
            <p:ph type="ftr" sz="quarter" idx="11"/>
          </p:nvPr>
        </p:nvSpPr>
        <p:spPr/>
        <p:txBody>
          <a:bodyPr/>
          <a:lstStyle>
            <a:lvl1pPr>
              <a:defRPr/>
            </a:lvl1pPr>
          </a:lstStyle>
          <a:p>
            <a:pPr>
              <a:defRPr/>
            </a:pPr>
            <a:endParaRPr lang="pl-PL"/>
          </a:p>
        </p:txBody>
      </p:sp>
      <p:sp>
        <p:nvSpPr>
          <p:cNvPr id="6" name="Symbol zastępczy numeru slajdu 5"/>
          <p:cNvSpPr>
            <a:spLocks noGrp="1"/>
          </p:cNvSpPr>
          <p:nvPr>
            <p:ph type="sldNum" sz="quarter" idx="12"/>
          </p:nvPr>
        </p:nvSpPr>
        <p:spPr/>
        <p:txBody>
          <a:bodyPr/>
          <a:lstStyle>
            <a:lvl1pPr>
              <a:defRPr/>
            </a:lvl1pPr>
          </a:lstStyle>
          <a:p>
            <a:pPr>
              <a:defRPr/>
            </a:pPr>
            <a:fld id="{48DB1C93-2429-45F4-B6D0-EB3F6D326233}" type="slidenum">
              <a:rPr lang="pl-PL" altLang="pl-PL"/>
              <a:pPr>
                <a:defRPr/>
              </a:pPr>
              <a:t>‹#›</a:t>
            </a:fld>
            <a:endParaRPr lang="pl-PL" altLang="pl-PL"/>
          </a:p>
        </p:txBody>
      </p:sp>
    </p:spTree>
    <p:extLst>
      <p:ext uri="{BB962C8B-B14F-4D97-AF65-F5344CB8AC3E}">
        <p14:creationId xmlns:p14="http://schemas.microsoft.com/office/powerpoint/2010/main" val="2963870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628650" y="1825625"/>
            <a:ext cx="3886200" cy="4351338"/>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29150" y="1825625"/>
            <a:ext cx="3886200" cy="4351338"/>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daty 3"/>
          <p:cNvSpPr>
            <a:spLocks noGrp="1"/>
          </p:cNvSpPr>
          <p:nvPr>
            <p:ph type="dt" sz="half" idx="10"/>
          </p:nvPr>
        </p:nvSpPr>
        <p:spPr/>
        <p:txBody>
          <a:bodyPr/>
          <a:lstStyle>
            <a:lvl1pPr>
              <a:defRPr/>
            </a:lvl1pPr>
          </a:lstStyle>
          <a:p>
            <a:pPr>
              <a:defRPr/>
            </a:pPr>
            <a:fld id="{CA8E4BE7-529C-4D5C-90C2-B138793CA3E8}" type="datetime1">
              <a:rPr lang="pl-PL" smtClean="0"/>
              <a:t>20.05.2020</a:t>
            </a:fld>
            <a:endParaRPr lang="pl-PL" dirty="0"/>
          </a:p>
        </p:txBody>
      </p:sp>
      <p:sp>
        <p:nvSpPr>
          <p:cNvPr id="6" name="Symbol zastępczy stopki 4"/>
          <p:cNvSpPr>
            <a:spLocks noGrp="1"/>
          </p:cNvSpPr>
          <p:nvPr>
            <p:ph type="ftr" sz="quarter" idx="11"/>
          </p:nvPr>
        </p:nvSpPr>
        <p:spPr/>
        <p:txBody>
          <a:bodyPr/>
          <a:lstStyle>
            <a:lvl1pPr>
              <a:defRPr/>
            </a:lvl1pPr>
          </a:lstStyle>
          <a:p>
            <a:pPr>
              <a:defRPr/>
            </a:pPr>
            <a:endParaRPr lang="pl-PL"/>
          </a:p>
        </p:txBody>
      </p:sp>
      <p:sp>
        <p:nvSpPr>
          <p:cNvPr id="7" name="Symbol zastępczy numeru slajdu 5"/>
          <p:cNvSpPr>
            <a:spLocks noGrp="1"/>
          </p:cNvSpPr>
          <p:nvPr>
            <p:ph type="sldNum" sz="quarter" idx="12"/>
          </p:nvPr>
        </p:nvSpPr>
        <p:spPr/>
        <p:txBody>
          <a:bodyPr/>
          <a:lstStyle>
            <a:lvl1pPr>
              <a:defRPr/>
            </a:lvl1pPr>
          </a:lstStyle>
          <a:p>
            <a:pPr>
              <a:defRPr/>
            </a:pPr>
            <a:fld id="{2CFCDB85-1F43-402E-AA40-AA66CDF2263F}" type="slidenum">
              <a:rPr lang="pl-PL" altLang="pl-PL"/>
              <a:pPr>
                <a:defRPr/>
              </a:pPr>
              <a:t>‹#›</a:t>
            </a:fld>
            <a:endParaRPr lang="pl-PL" altLang="pl-PL"/>
          </a:p>
        </p:txBody>
      </p:sp>
    </p:spTree>
    <p:extLst>
      <p:ext uri="{BB962C8B-B14F-4D97-AF65-F5344CB8AC3E}">
        <p14:creationId xmlns:p14="http://schemas.microsoft.com/office/powerpoint/2010/main" val="831717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629841" y="365126"/>
            <a:ext cx="7886700" cy="1325563"/>
          </a:xfrm>
        </p:spPr>
        <p:txBody>
          <a:bodyPr/>
          <a:lstStyle/>
          <a:p>
            <a:r>
              <a:rPr lang="pl-PL" smtClean="0"/>
              <a:t>Kliknij, aby edytować styl</a:t>
            </a:r>
            <a:endParaRPr lang="pl-PL"/>
          </a:p>
        </p:txBody>
      </p:sp>
      <p:sp>
        <p:nvSpPr>
          <p:cNvPr id="3" name="Symbol zastępczy tekstu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l-PL" smtClean="0"/>
              <a:t>Kliknij, aby edytować style wzorca tekstu</a:t>
            </a:r>
          </a:p>
        </p:txBody>
      </p:sp>
      <p:sp>
        <p:nvSpPr>
          <p:cNvPr id="4" name="Symbol zastępczy zawartości 3"/>
          <p:cNvSpPr>
            <a:spLocks noGrp="1"/>
          </p:cNvSpPr>
          <p:nvPr>
            <p:ph sz="half" idx="2"/>
          </p:nvPr>
        </p:nvSpPr>
        <p:spPr>
          <a:xfrm>
            <a:off x="629842" y="2505075"/>
            <a:ext cx="3868340" cy="3684588"/>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29150" y="2505075"/>
            <a:ext cx="3887391" cy="3684588"/>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Symbol zastępczy daty 3"/>
          <p:cNvSpPr>
            <a:spLocks noGrp="1"/>
          </p:cNvSpPr>
          <p:nvPr>
            <p:ph type="dt" sz="half" idx="10"/>
          </p:nvPr>
        </p:nvSpPr>
        <p:spPr/>
        <p:txBody>
          <a:bodyPr/>
          <a:lstStyle>
            <a:lvl1pPr>
              <a:defRPr/>
            </a:lvl1pPr>
          </a:lstStyle>
          <a:p>
            <a:pPr>
              <a:defRPr/>
            </a:pPr>
            <a:fld id="{030AD6A2-C420-4D8B-AC0E-316F9FC2CCF1}" type="datetime1">
              <a:rPr lang="pl-PL" smtClean="0"/>
              <a:t>20.05.2020</a:t>
            </a:fld>
            <a:endParaRPr lang="pl-PL" dirty="0"/>
          </a:p>
        </p:txBody>
      </p:sp>
      <p:sp>
        <p:nvSpPr>
          <p:cNvPr id="8" name="Symbol zastępczy stopki 4"/>
          <p:cNvSpPr>
            <a:spLocks noGrp="1"/>
          </p:cNvSpPr>
          <p:nvPr>
            <p:ph type="ftr" sz="quarter" idx="11"/>
          </p:nvPr>
        </p:nvSpPr>
        <p:spPr/>
        <p:txBody>
          <a:bodyPr/>
          <a:lstStyle>
            <a:lvl1pPr>
              <a:defRPr/>
            </a:lvl1pPr>
          </a:lstStyle>
          <a:p>
            <a:pPr>
              <a:defRPr/>
            </a:pPr>
            <a:endParaRPr lang="pl-PL"/>
          </a:p>
        </p:txBody>
      </p:sp>
      <p:sp>
        <p:nvSpPr>
          <p:cNvPr id="9" name="Symbol zastępczy numeru slajdu 5"/>
          <p:cNvSpPr>
            <a:spLocks noGrp="1"/>
          </p:cNvSpPr>
          <p:nvPr>
            <p:ph type="sldNum" sz="quarter" idx="12"/>
          </p:nvPr>
        </p:nvSpPr>
        <p:spPr/>
        <p:txBody>
          <a:bodyPr/>
          <a:lstStyle>
            <a:lvl1pPr>
              <a:defRPr/>
            </a:lvl1pPr>
          </a:lstStyle>
          <a:p>
            <a:pPr>
              <a:defRPr/>
            </a:pPr>
            <a:fld id="{F18EBC8F-6CC0-4666-BEE2-9FF82D8B3D4A}" type="slidenum">
              <a:rPr lang="pl-PL" altLang="pl-PL"/>
              <a:pPr>
                <a:defRPr/>
              </a:pPr>
              <a:t>‹#›</a:t>
            </a:fld>
            <a:endParaRPr lang="pl-PL" altLang="pl-PL"/>
          </a:p>
        </p:txBody>
      </p:sp>
    </p:spTree>
    <p:extLst>
      <p:ext uri="{BB962C8B-B14F-4D97-AF65-F5344CB8AC3E}">
        <p14:creationId xmlns:p14="http://schemas.microsoft.com/office/powerpoint/2010/main" val="2241662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3"/>
          <p:cNvSpPr>
            <a:spLocks noGrp="1"/>
          </p:cNvSpPr>
          <p:nvPr>
            <p:ph type="dt" sz="half" idx="10"/>
          </p:nvPr>
        </p:nvSpPr>
        <p:spPr/>
        <p:txBody>
          <a:bodyPr/>
          <a:lstStyle>
            <a:lvl1pPr>
              <a:defRPr/>
            </a:lvl1pPr>
          </a:lstStyle>
          <a:p>
            <a:pPr>
              <a:defRPr/>
            </a:pPr>
            <a:fld id="{D08B60D0-7D2B-4EC1-A616-CA0282D182A2}" type="datetime1">
              <a:rPr lang="pl-PL" smtClean="0"/>
              <a:t>20.05.2020</a:t>
            </a:fld>
            <a:endParaRPr lang="pl-PL" dirty="0"/>
          </a:p>
        </p:txBody>
      </p:sp>
      <p:sp>
        <p:nvSpPr>
          <p:cNvPr id="4" name="Symbol zastępczy stopki 4"/>
          <p:cNvSpPr>
            <a:spLocks noGrp="1"/>
          </p:cNvSpPr>
          <p:nvPr>
            <p:ph type="ftr" sz="quarter" idx="11"/>
          </p:nvPr>
        </p:nvSpPr>
        <p:spPr/>
        <p:txBody>
          <a:bodyPr/>
          <a:lstStyle>
            <a:lvl1pPr>
              <a:defRPr/>
            </a:lvl1pPr>
          </a:lstStyle>
          <a:p>
            <a:pPr>
              <a:defRPr/>
            </a:pPr>
            <a:endParaRPr lang="pl-PL"/>
          </a:p>
        </p:txBody>
      </p:sp>
      <p:sp>
        <p:nvSpPr>
          <p:cNvPr id="5" name="Symbol zastępczy numeru slajdu 5"/>
          <p:cNvSpPr>
            <a:spLocks noGrp="1"/>
          </p:cNvSpPr>
          <p:nvPr>
            <p:ph type="sldNum" sz="quarter" idx="12"/>
          </p:nvPr>
        </p:nvSpPr>
        <p:spPr/>
        <p:txBody>
          <a:bodyPr/>
          <a:lstStyle>
            <a:lvl1pPr>
              <a:defRPr/>
            </a:lvl1pPr>
          </a:lstStyle>
          <a:p>
            <a:pPr>
              <a:defRPr/>
            </a:pPr>
            <a:fld id="{C0844448-8955-417B-A99E-F0B8EA72C830}" type="slidenum">
              <a:rPr lang="pl-PL" altLang="pl-PL"/>
              <a:pPr>
                <a:defRPr/>
              </a:pPr>
              <a:t>‹#›</a:t>
            </a:fld>
            <a:endParaRPr lang="pl-PL" altLang="pl-PL"/>
          </a:p>
        </p:txBody>
      </p:sp>
    </p:spTree>
    <p:extLst>
      <p:ext uri="{BB962C8B-B14F-4D97-AF65-F5344CB8AC3E}">
        <p14:creationId xmlns:p14="http://schemas.microsoft.com/office/powerpoint/2010/main" val="3725519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3"/>
          <p:cNvSpPr>
            <a:spLocks noGrp="1"/>
          </p:cNvSpPr>
          <p:nvPr>
            <p:ph type="dt" sz="half" idx="10"/>
          </p:nvPr>
        </p:nvSpPr>
        <p:spPr/>
        <p:txBody>
          <a:bodyPr/>
          <a:lstStyle>
            <a:lvl1pPr>
              <a:defRPr/>
            </a:lvl1pPr>
          </a:lstStyle>
          <a:p>
            <a:pPr>
              <a:defRPr/>
            </a:pPr>
            <a:fld id="{CA5A1962-2128-400D-8B29-D7AF29683D75}" type="datetime1">
              <a:rPr lang="pl-PL" smtClean="0"/>
              <a:t>20.05.2020</a:t>
            </a:fld>
            <a:endParaRPr lang="pl-PL" dirty="0"/>
          </a:p>
        </p:txBody>
      </p:sp>
      <p:sp>
        <p:nvSpPr>
          <p:cNvPr id="3" name="Symbol zastępczy stopki 4"/>
          <p:cNvSpPr>
            <a:spLocks noGrp="1"/>
          </p:cNvSpPr>
          <p:nvPr>
            <p:ph type="ftr" sz="quarter" idx="11"/>
          </p:nvPr>
        </p:nvSpPr>
        <p:spPr/>
        <p:txBody>
          <a:bodyPr/>
          <a:lstStyle>
            <a:lvl1pPr>
              <a:defRPr/>
            </a:lvl1pPr>
          </a:lstStyle>
          <a:p>
            <a:pPr>
              <a:defRPr/>
            </a:pPr>
            <a:endParaRPr lang="pl-PL"/>
          </a:p>
        </p:txBody>
      </p:sp>
      <p:sp>
        <p:nvSpPr>
          <p:cNvPr id="4" name="Symbol zastępczy numeru slajdu 5"/>
          <p:cNvSpPr>
            <a:spLocks noGrp="1"/>
          </p:cNvSpPr>
          <p:nvPr>
            <p:ph type="sldNum" sz="quarter" idx="12"/>
          </p:nvPr>
        </p:nvSpPr>
        <p:spPr/>
        <p:txBody>
          <a:bodyPr/>
          <a:lstStyle>
            <a:lvl1pPr>
              <a:defRPr/>
            </a:lvl1pPr>
          </a:lstStyle>
          <a:p>
            <a:pPr>
              <a:defRPr/>
            </a:pPr>
            <a:fld id="{52E4D095-B4EC-4851-8F85-5E3DDC7237C9}" type="slidenum">
              <a:rPr lang="pl-PL" altLang="pl-PL"/>
              <a:pPr>
                <a:defRPr/>
              </a:pPr>
              <a:t>‹#›</a:t>
            </a:fld>
            <a:endParaRPr lang="pl-PL" altLang="pl-PL"/>
          </a:p>
        </p:txBody>
      </p:sp>
    </p:spTree>
    <p:extLst>
      <p:ext uri="{BB962C8B-B14F-4D97-AF65-F5344CB8AC3E}">
        <p14:creationId xmlns:p14="http://schemas.microsoft.com/office/powerpoint/2010/main" val="3163661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629841" y="457200"/>
            <a:ext cx="2949178" cy="1600200"/>
          </a:xfrm>
        </p:spPr>
        <p:txBody>
          <a:bodyPr anchor="b"/>
          <a:lstStyle>
            <a:lvl1pPr>
              <a:defRPr sz="2400"/>
            </a:lvl1pPr>
          </a:lstStyle>
          <a:p>
            <a:r>
              <a:rPr lang="pl-PL" smtClean="0"/>
              <a:t>Kliknij, aby edytować styl</a:t>
            </a:r>
            <a:endParaRPr lang="pl-PL"/>
          </a:p>
        </p:txBody>
      </p:sp>
      <p:sp>
        <p:nvSpPr>
          <p:cNvPr id="3" name="Symbol zastępczy zawartości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l-PL" smtClean="0"/>
              <a:t>Kliknij, aby edytować style wzorca tekstu</a:t>
            </a:r>
          </a:p>
        </p:txBody>
      </p:sp>
      <p:sp>
        <p:nvSpPr>
          <p:cNvPr id="5" name="Symbol zastępczy daty 3"/>
          <p:cNvSpPr>
            <a:spLocks noGrp="1"/>
          </p:cNvSpPr>
          <p:nvPr>
            <p:ph type="dt" sz="half" idx="10"/>
          </p:nvPr>
        </p:nvSpPr>
        <p:spPr/>
        <p:txBody>
          <a:bodyPr/>
          <a:lstStyle>
            <a:lvl1pPr>
              <a:defRPr/>
            </a:lvl1pPr>
          </a:lstStyle>
          <a:p>
            <a:pPr>
              <a:defRPr/>
            </a:pPr>
            <a:fld id="{23E2A82E-245C-4EBC-B1FF-5562300CF5CD}" type="datetime1">
              <a:rPr lang="pl-PL" smtClean="0"/>
              <a:t>20.05.2020</a:t>
            </a:fld>
            <a:endParaRPr lang="pl-PL" dirty="0"/>
          </a:p>
        </p:txBody>
      </p:sp>
      <p:sp>
        <p:nvSpPr>
          <p:cNvPr id="6" name="Symbol zastępczy stopki 4"/>
          <p:cNvSpPr>
            <a:spLocks noGrp="1"/>
          </p:cNvSpPr>
          <p:nvPr>
            <p:ph type="ftr" sz="quarter" idx="11"/>
          </p:nvPr>
        </p:nvSpPr>
        <p:spPr/>
        <p:txBody>
          <a:bodyPr/>
          <a:lstStyle>
            <a:lvl1pPr>
              <a:defRPr/>
            </a:lvl1pPr>
          </a:lstStyle>
          <a:p>
            <a:pPr>
              <a:defRPr/>
            </a:pPr>
            <a:endParaRPr lang="pl-PL"/>
          </a:p>
        </p:txBody>
      </p:sp>
      <p:sp>
        <p:nvSpPr>
          <p:cNvPr id="7" name="Symbol zastępczy numeru slajdu 5"/>
          <p:cNvSpPr>
            <a:spLocks noGrp="1"/>
          </p:cNvSpPr>
          <p:nvPr>
            <p:ph type="sldNum" sz="quarter" idx="12"/>
          </p:nvPr>
        </p:nvSpPr>
        <p:spPr/>
        <p:txBody>
          <a:bodyPr/>
          <a:lstStyle>
            <a:lvl1pPr>
              <a:defRPr/>
            </a:lvl1pPr>
          </a:lstStyle>
          <a:p>
            <a:pPr>
              <a:defRPr/>
            </a:pPr>
            <a:fld id="{A1B27173-8690-4B61-9916-CACBDF019554}" type="slidenum">
              <a:rPr lang="pl-PL" altLang="pl-PL"/>
              <a:pPr>
                <a:defRPr/>
              </a:pPr>
              <a:t>‹#›</a:t>
            </a:fld>
            <a:endParaRPr lang="pl-PL" altLang="pl-PL"/>
          </a:p>
        </p:txBody>
      </p:sp>
    </p:spTree>
    <p:extLst>
      <p:ext uri="{BB962C8B-B14F-4D97-AF65-F5344CB8AC3E}">
        <p14:creationId xmlns:p14="http://schemas.microsoft.com/office/powerpoint/2010/main" val="4040748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629841" y="457200"/>
            <a:ext cx="2949178" cy="1600200"/>
          </a:xfrm>
        </p:spPr>
        <p:txBody>
          <a:bodyPr anchor="b"/>
          <a:lstStyle>
            <a:lvl1pPr>
              <a:defRPr sz="2400"/>
            </a:lvl1pPr>
          </a:lstStyle>
          <a:p>
            <a:r>
              <a:rPr lang="pl-PL" smtClean="0"/>
              <a:t>Kliknij, aby edytować styl</a:t>
            </a:r>
            <a:endParaRPr lang="pl-PL"/>
          </a:p>
        </p:txBody>
      </p:sp>
      <p:sp>
        <p:nvSpPr>
          <p:cNvPr id="3" name="Symbol zastępczy obrazu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pl-PL" noProof="0" smtClean="0"/>
          </a:p>
        </p:txBody>
      </p:sp>
      <p:sp>
        <p:nvSpPr>
          <p:cNvPr id="4" name="Symbol zastępczy tekstu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l-PL" smtClean="0"/>
              <a:t>Kliknij, aby edytować style wzorca tekstu</a:t>
            </a:r>
          </a:p>
        </p:txBody>
      </p:sp>
      <p:sp>
        <p:nvSpPr>
          <p:cNvPr id="5" name="Symbol zastępczy daty 3"/>
          <p:cNvSpPr>
            <a:spLocks noGrp="1"/>
          </p:cNvSpPr>
          <p:nvPr>
            <p:ph type="dt" sz="half" idx="10"/>
          </p:nvPr>
        </p:nvSpPr>
        <p:spPr/>
        <p:txBody>
          <a:bodyPr/>
          <a:lstStyle>
            <a:lvl1pPr>
              <a:defRPr/>
            </a:lvl1pPr>
          </a:lstStyle>
          <a:p>
            <a:pPr>
              <a:defRPr/>
            </a:pPr>
            <a:fld id="{4BE46B36-A46A-4B3A-BAED-2294F19B1F0E}" type="datetime1">
              <a:rPr lang="pl-PL" smtClean="0"/>
              <a:t>20.05.2020</a:t>
            </a:fld>
            <a:endParaRPr lang="pl-PL" dirty="0"/>
          </a:p>
        </p:txBody>
      </p:sp>
      <p:sp>
        <p:nvSpPr>
          <p:cNvPr id="6" name="Symbol zastępczy stopki 4"/>
          <p:cNvSpPr>
            <a:spLocks noGrp="1"/>
          </p:cNvSpPr>
          <p:nvPr>
            <p:ph type="ftr" sz="quarter" idx="11"/>
          </p:nvPr>
        </p:nvSpPr>
        <p:spPr/>
        <p:txBody>
          <a:bodyPr/>
          <a:lstStyle>
            <a:lvl1pPr>
              <a:defRPr/>
            </a:lvl1pPr>
          </a:lstStyle>
          <a:p>
            <a:pPr>
              <a:defRPr/>
            </a:pPr>
            <a:endParaRPr lang="pl-PL"/>
          </a:p>
        </p:txBody>
      </p:sp>
      <p:sp>
        <p:nvSpPr>
          <p:cNvPr id="7" name="Symbol zastępczy numeru slajdu 5"/>
          <p:cNvSpPr>
            <a:spLocks noGrp="1"/>
          </p:cNvSpPr>
          <p:nvPr>
            <p:ph type="sldNum" sz="quarter" idx="12"/>
          </p:nvPr>
        </p:nvSpPr>
        <p:spPr/>
        <p:txBody>
          <a:bodyPr/>
          <a:lstStyle>
            <a:lvl1pPr>
              <a:defRPr/>
            </a:lvl1pPr>
          </a:lstStyle>
          <a:p>
            <a:pPr>
              <a:defRPr/>
            </a:pPr>
            <a:fld id="{49E17BC9-15D7-4A38-AED6-B6A7A1501CFB}" type="slidenum">
              <a:rPr lang="pl-PL" altLang="pl-PL"/>
              <a:pPr>
                <a:defRPr/>
              </a:pPr>
              <a:t>‹#›</a:t>
            </a:fld>
            <a:endParaRPr lang="pl-PL" altLang="pl-PL"/>
          </a:p>
        </p:txBody>
      </p:sp>
    </p:spTree>
    <p:extLst>
      <p:ext uri="{BB962C8B-B14F-4D97-AF65-F5344CB8AC3E}">
        <p14:creationId xmlns:p14="http://schemas.microsoft.com/office/powerpoint/2010/main" val="931291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ymbol zastępczy tytułu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l-PL" altLang="pl-PL" smtClean="0"/>
              <a:t>Kliknij, aby edytować styl</a:t>
            </a:r>
          </a:p>
        </p:txBody>
      </p:sp>
      <p:sp>
        <p:nvSpPr>
          <p:cNvPr id="1027" name="Symbol zastępczy tekstu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l-PL" altLang="pl-PL" smtClean="0"/>
              <a:t>Kliknij, aby edytować style wzorca tekstu</a:t>
            </a:r>
          </a:p>
          <a:p>
            <a:pPr lvl="1"/>
            <a:r>
              <a:rPr lang="pl-PL" altLang="pl-PL" smtClean="0"/>
              <a:t>Drugi poziom</a:t>
            </a:r>
          </a:p>
          <a:p>
            <a:pPr lvl="2"/>
            <a:r>
              <a:rPr lang="pl-PL" altLang="pl-PL" smtClean="0"/>
              <a:t>Trzeci poziom</a:t>
            </a:r>
          </a:p>
          <a:p>
            <a:pPr lvl="3"/>
            <a:r>
              <a:rPr lang="pl-PL" altLang="pl-PL" smtClean="0"/>
              <a:t>Czwarty poziom</a:t>
            </a:r>
          </a:p>
          <a:p>
            <a:pPr lvl="4"/>
            <a:r>
              <a:rPr lang="pl-PL" altLang="pl-PL" smtClean="0"/>
              <a:t>Piąty poziom</a:t>
            </a:r>
          </a:p>
        </p:txBody>
      </p:sp>
      <p:sp>
        <p:nvSpPr>
          <p:cNvPr id="4" name="Symbol zastępczy daty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hangingPunct="1">
              <a:defRPr sz="900">
                <a:solidFill>
                  <a:schemeClr val="tx1">
                    <a:tint val="75000"/>
                  </a:schemeClr>
                </a:solidFill>
              </a:defRPr>
            </a:lvl1pPr>
          </a:lstStyle>
          <a:p>
            <a:pPr>
              <a:defRPr/>
            </a:pPr>
            <a:fld id="{0AED7DF9-BFEA-4B06-AED1-82D7DB9ED2C4}" type="datetime1">
              <a:rPr lang="pl-PL" smtClean="0"/>
              <a:t>20.05.2020</a:t>
            </a:fld>
            <a:endParaRPr lang="pl-PL" dirty="0"/>
          </a:p>
        </p:txBody>
      </p:sp>
      <p:sp>
        <p:nvSpPr>
          <p:cNvPr id="5" name="Symbol zastępczy stopki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hangingPunct="1">
              <a:defRPr sz="900">
                <a:solidFill>
                  <a:schemeClr val="tx1">
                    <a:tint val="75000"/>
                  </a:schemeClr>
                </a:solidFill>
              </a:defRPr>
            </a:lvl1pPr>
          </a:lstStyle>
          <a:p>
            <a:pPr>
              <a:defRPr/>
            </a:pPr>
            <a:endParaRPr lang="pl-PL"/>
          </a:p>
        </p:txBody>
      </p:sp>
      <p:sp>
        <p:nvSpPr>
          <p:cNvPr id="6" name="Symbol zastępczy numeru slajdu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hangingPunct="1">
              <a:defRPr sz="900">
                <a:solidFill>
                  <a:schemeClr val="tx1">
                    <a:tint val="75000"/>
                  </a:schemeClr>
                </a:solidFill>
              </a:defRPr>
            </a:lvl1pPr>
          </a:lstStyle>
          <a:p>
            <a:pPr>
              <a:defRPr/>
            </a:pPr>
            <a:fld id="{77EE4F15-6D55-44A2-AB40-89B17032B5CF}" type="slidenum">
              <a:rPr lang="pl-PL" altLang="pl-PL"/>
              <a:pPr>
                <a:defRPr/>
              </a:pPr>
              <a:t>‹#›</a:t>
            </a:fld>
            <a:endParaRPr lang="pl-PL" altLang="pl-PL"/>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l-P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www.szkup.com/download/MaszynaRAM.pdf" TargetMode="External"/><Relationship Id="rId4" Type="http://schemas.openxmlformats.org/officeDocument/2006/relationships/hyperlink" Target="http://mmsyslo.pl/ram/maszyna.html"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0" y="0"/>
            <a:ext cx="9144000" cy="620713"/>
          </a:xfrm>
          <a:solidFill>
            <a:schemeClr val="tx2">
              <a:lumMod val="40000"/>
              <a:lumOff val="60000"/>
            </a:schemeClr>
          </a:solidFill>
        </p:spPr>
        <p:txBody>
          <a:bodyPr rtlCol="0">
            <a:noAutofit/>
          </a:bodyPr>
          <a:lstStyle/>
          <a:p>
            <a:pPr eaLnBrk="1" fontAlgn="auto" hangingPunct="1">
              <a:spcAft>
                <a:spcPts val="0"/>
              </a:spcAft>
              <a:defRPr/>
            </a:pPr>
            <a:r>
              <a:rPr lang="pl-PL" dirty="0" smtClean="0"/>
              <a:t>SDIZO-MASZYNA RAM</a:t>
            </a:r>
          </a:p>
        </p:txBody>
      </p:sp>
      <p:sp>
        <p:nvSpPr>
          <p:cNvPr id="3075" name="Prostokąt 1"/>
          <p:cNvSpPr>
            <a:spLocks noChangeArrowheads="1"/>
          </p:cNvSpPr>
          <p:nvPr/>
        </p:nvSpPr>
        <p:spPr bwMode="auto">
          <a:xfrm>
            <a:off x="0" y="620713"/>
            <a:ext cx="914400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endParaRPr lang="pl-PL" altLang="pl-PL" sz="2800" b="0"/>
          </a:p>
          <a:p>
            <a:pPr eaLnBrk="1" hangingPunct="1"/>
            <a:endParaRPr lang="pl-PL" altLang="pl-PL" sz="2800" b="0"/>
          </a:p>
          <a:p>
            <a:pPr eaLnBrk="1" hangingPunct="1"/>
            <a:endParaRPr lang="pl-PL" altLang="pl-PL" b="0"/>
          </a:p>
          <a:p>
            <a:pPr eaLnBrk="1" hangingPunct="1"/>
            <a:endParaRPr lang="pl-PL" altLang="pl-PL"/>
          </a:p>
        </p:txBody>
      </p:sp>
      <p:sp>
        <p:nvSpPr>
          <p:cNvPr id="2" name="Symbol zastępczy numeru slajdu 1"/>
          <p:cNvSpPr>
            <a:spLocks noGrp="1"/>
          </p:cNvSpPr>
          <p:nvPr>
            <p:ph type="sldNum" sz="quarter" idx="12"/>
          </p:nvPr>
        </p:nvSpPr>
        <p:spPr/>
        <p:txBody>
          <a:bodyPr/>
          <a:lstStyle/>
          <a:p>
            <a:pPr>
              <a:defRPr/>
            </a:pPr>
            <a:fld id="{C30EECFD-C4D2-422F-9CB1-99F7836BCA08}" type="slidenum">
              <a:rPr lang="pl-PL" altLang="pl-PL" smtClean="0"/>
              <a:pPr>
                <a:defRPr/>
              </a:pPr>
              <a:t>1</a:t>
            </a:fld>
            <a:endParaRPr lang="pl-PL" altLang="pl-PL"/>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4550" y="1514475"/>
            <a:ext cx="4914900" cy="3829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2587780"/>
      </p:ext>
    </p:extLst>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0" y="0"/>
            <a:ext cx="9144000" cy="620713"/>
          </a:xfrm>
          <a:solidFill>
            <a:schemeClr val="tx2">
              <a:lumMod val="40000"/>
              <a:lumOff val="60000"/>
            </a:schemeClr>
          </a:solidFill>
        </p:spPr>
        <p:txBody>
          <a:bodyPr rtlCol="0">
            <a:noAutofit/>
          </a:bodyPr>
          <a:lstStyle/>
          <a:p>
            <a:pPr eaLnBrk="1" fontAlgn="auto" hangingPunct="1">
              <a:spcAft>
                <a:spcPts val="0"/>
              </a:spcAft>
              <a:defRPr/>
            </a:pPr>
            <a:r>
              <a:rPr lang="pl-PL" dirty="0" smtClean="0"/>
              <a:t>SDIZO-MASZYNA RAM</a:t>
            </a:r>
          </a:p>
        </p:txBody>
      </p:sp>
      <p:sp>
        <p:nvSpPr>
          <p:cNvPr id="3075" name="Prostokąt 1"/>
          <p:cNvSpPr>
            <a:spLocks noChangeArrowheads="1"/>
          </p:cNvSpPr>
          <p:nvPr/>
        </p:nvSpPr>
        <p:spPr bwMode="auto">
          <a:xfrm>
            <a:off x="0" y="620713"/>
            <a:ext cx="2483768"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endParaRPr lang="pl-PL" altLang="pl-PL" sz="2800" b="0"/>
          </a:p>
          <a:p>
            <a:pPr eaLnBrk="1" hangingPunct="1"/>
            <a:endParaRPr lang="pl-PL" altLang="pl-PL" sz="2800" b="0"/>
          </a:p>
          <a:p>
            <a:pPr eaLnBrk="1" hangingPunct="1"/>
            <a:endParaRPr lang="pl-PL" altLang="pl-PL" b="0"/>
          </a:p>
          <a:p>
            <a:pPr eaLnBrk="1" hangingPunct="1"/>
            <a:endParaRPr lang="pl-PL" altLang="pl-PL"/>
          </a:p>
        </p:txBody>
      </p:sp>
      <p:sp>
        <p:nvSpPr>
          <p:cNvPr id="2" name="Symbol zastępczy numeru slajdu 1"/>
          <p:cNvSpPr>
            <a:spLocks noGrp="1"/>
          </p:cNvSpPr>
          <p:nvPr>
            <p:ph type="sldNum" sz="quarter" idx="12"/>
          </p:nvPr>
        </p:nvSpPr>
        <p:spPr/>
        <p:txBody>
          <a:bodyPr/>
          <a:lstStyle/>
          <a:p>
            <a:pPr>
              <a:defRPr/>
            </a:pPr>
            <a:fld id="{C30EECFD-C4D2-422F-9CB1-99F7836BCA08}" type="slidenum">
              <a:rPr lang="pl-PL" altLang="pl-PL" smtClean="0"/>
              <a:pPr>
                <a:defRPr/>
              </a:pPr>
              <a:t>2</a:t>
            </a:fld>
            <a:endParaRPr lang="pl-PL" altLang="pl-PL"/>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8317" y="138"/>
            <a:ext cx="6145683" cy="68266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pole tekstowe 2"/>
          <p:cNvSpPr txBox="1"/>
          <p:nvPr/>
        </p:nvSpPr>
        <p:spPr>
          <a:xfrm>
            <a:off x="107503" y="836712"/>
            <a:ext cx="2890813" cy="1477328"/>
          </a:xfrm>
          <a:prstGeom prst="rect">
            <a:avLst/>
          </a:prstGeom>
          <a:noFill/>
        </p:spPr>
        <p:txBody>
          <a:bodyPr wrap="square" rtlCol="0">
            <a:spAutoFit/>
          </a:bodyPr>
          <a:lstStyle/>
          <a:p>
            <a:r>
              <a:rPr lang="pl-PL" dirty="0" smtClean="0"/>
              <a:t>Typy operandów:</a:t>
            </a:r>
          </a:p>
          <a:p>
            <a:r>
              <a:rPr lang="pl-PL" dirty="0"/>
              <a:t> </a:t>
            </a:r>
            <a:r>
              <a:rPr lang="pl-PL" dirty="0" smtClean="0"/>
              <a:t>=n – liczba</a:t>
            </a:r>
          </a:p>
          <a:p>
            <a:r>
              <a:rPr lang="pl-PL" dirty="0" smtClean="0"/>
              <a:t> n – adresowanie bezp.</a:t>
            </a:r>
          </a:p>
          <a:p>
            <a:r>
              <a:rPr lang="pl-PL" dirty="0" smtClean="0"/>
              <a:t>^n – adresowanie </a:t>
            </a:r>
            <a:r>
              <a:rPr lang="pl-PL" dirty="0" err="1" smtClean="0"/>
              <a:t>pośr</a:t>
            </a:r>
            <a:r>
              <a:rPr lang="pl-PL" dirty="0" smtClean="0"/>
              <a:t>.</a:t>
            </a:r>
          </a:p>
          <a:p>
            <a:endParaRPr lang="pl-PL" dirty="0"/>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0" y="0"/>
            <a:ext cx="9144000" cy="620713"/>
          </a:xfrm>
          <a:solidFill>
            <a:schemeClr val="tx2">
              <a:lumMod val="40000"/>
              <a:lumOff val="60000"/>
            </a:schemeClr>
          </a:solidFill>
        </p:spPr>
        <p:txBody>
          <a:bodyPr rtlCol="0">
            <a:noAutofit/>
          </a:bodyPr>
          <a:lstStyle/>
          <a:p>
            <a:pPr eaLnBrk="1" fontAlgn="auto" hangingPunct="1">
              <a:spcAft>
                <a:spcPts val="0"/>
              </a:spcAft>
              <a:defRPr/>
            </a:pPr>
            <a:r>
              <a:rPr lang="pl-PL" dirty="0" smtClean="0"/>
              <a:t>SDIZO-MASZYNA RAM</a:t>
            </a:r>
          </a:p>
        </p:txBody>
      </p:sp>
      <p:sp>
        <p:nvSpPr>
          <p:cNvPr id="3075" name="Prostokąt 1"/>
          <p:cNvSpPr>
            <a:spLocks noChangeArrowheads="1"/>
          </p:cNvSpPr>
          <p:nvPr/>
        </p:nvSpPr>
        <p:spPr bwMode="auto">
          <a:xfrm>
            <a:off x="0" y="620713"/>
            <a:ext cx="914400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endParaRPr lang="pl-PL" altLang="pl-PL" sz="2800" b="0"/>
          </a:p>
          <a:p>
            <a:pPr eaLnBrk="1" hangingPunct="1"/>
            <a:endParaRPr lang="pl-PL" altLang="pl-PL" sz="2800" b="0"/>
          </a:p>
          <a:p>
            <a:pPr eaLnBrk="1" hangingPunct="1"/>
            <a:endParaRPr lang="pl-PL" altLang="pl-PL" b="0"/>
          </a:p>
          <a:p>
            <a:pPr eaLnBrk="1" hangingPunct="1"/>
            <a:endParaRPr lang="pl-PL" altLang="pl-PL"/>
          </a:p>
        </p:txBody>
      </p:sp>
      <p:sp>
        <p:nvSpPr>
          <p:cNvPr id="2" name="Symbol zastępczy numeru slajdu 1"/>
          <p:cNvSpPr>
            <a:spLocks noGrp="1"/>
          </p:cNvSpPr>
          <p:nvPr>
            <p:ph type="sldNum" sz="quarter" idx="12"/>
          </p:nvPr>
        </p:nvSpPr>
        <p:spPr/>
        <p:txBody>
          <a:bodyPr/>
          <a:lstStyle/>
          <a:p>
            <a:pPr>
              <a:defRPr/>
            </a:pPr>
            <a:fld id="{C30EECFD-C4D2-422F-9CB1-99F7836BCA08}" type="slidenum">
              <a:rPr lang="pl-PL" altLang="pl-PL" smtClean="0"/>
              <a:pPr>
                <a:defRPr/>
              </a:pPr>
              <a:t>3</a:t>
            </a:fld>
            <a:endParaRPr lang="pl-PL" altLang="pl-PL"/>
          </a:p>
        </p:txBody>
      </p:sp>
      <p:sp>
        <p:nvSpPr>
          <p:cNvPr id="3077" name="Prostokąt 2"/>
          <p:cNvSpPr>
            <a:spLocks noChangeArrowheads="1"/>
          </p:cNvSpPr>
          <p:nvPr/>
        </p:nvSpPr>
        <p:spPr bwMode="auto">
          <a:xfrm>
            <a:off x="595311" y="1369703"/>
            <a:ext cx="81375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endParaRPr lang="pl-PL" altLang="pl-PL" dirty="0" smtClean="0">
              <a:latin typeface="Courier New" panose="02070309020205020404" pitchFamily="49" charset="0"/>
              <a:cs typeface="Courier New" panose="02070309020205020404" pitchFamily="49" charset="0"/>
            </a:endParaRPr>
          </a:p>
          <a:p>
            <a:endParaRPr lang="pl-PL" altLang="pl-PL" dirty="0">
              <a:latin typeface="Courier New" panose="02070309020205020404" pitchFamily="49" charset="0"/>
              <a:cs typeface="Courier New" panose="02070309020205020404" pitchFamily="49" charset="0"/>
            </a:endParaRPr>
          </a:p>
        </p:txBody>
      </p:sp>
      <p:sp>
        <p:nvSpPr>
          <p:cNvPr id="3" name="Prostokąt 2"/>
          <p:cNvSpPr/>
          <p:nvPr/>
        </p:nvSpPr>
        <p:spPr>
          <a:xfrm>
            <a:off x="323528" y="861872"/>
            <a:ext cx="7793113" cy="5078313"/>
          </a:xfrm>
          <a:prstGeom prst="rect">
            <a:avLst/>
          </a:prstGeom>
        </p:spPr>
        <p:txBody>
          <a:bodyPr wrap="square">
            <a:spAutoFit/>
          </a:bodyPr>
          <a:lstStyle/>
          <a:p>
            <a:r>
              <a:rPr lang="pl-PL" b="0" dirty="0"/>
              <a:t>Kryterium kosztu </a:t>
            </a:r>
            <a:r>
              <a:rPr lang="pl-PL" b="0" dirty="0" smtClean="0"/>
              <a:t>jednorodnego mówi</a:t>
            </a:r>
            <a:r>
              <a:rPr lang="pl-PL" b="0" dirty="0"/>
              <a:t>, </a:t>
            </a:r>
            <a:r>
              <a:rPr lang="pl-PL" b="0" dirty="0" smtClean="0"/>
              <a:t>że każda </a:t>
            </a:r>
            <a:r>
              <a:rPr lang="pl-PL" b="0" dirty="0"/>
              <a:t>instrukcja kodu </a:t>
            </a:r>
            <a:r>
              <a:rPr lang="pl-PL" b="0" dirty="0" smtClean="0"/>
              <a:t>RAM wymaga </a:t>
            </a:r>
            <a:r>
              <a:rPr lang="pl-PL" b="0" dirty="0"/>
              <a:t>jednej jednostki czasu, natomiast </a:t>
            </a:r>
            <a:r>
              <a:rPr lang="pl-PL" b="0" dirty="0" smtClean="0"/>
              <a:t>każda </a:t>
            </a:r>
            <a:r>
              <a:rPr lang="pl-PL" b="0" dirty="0"/>
              <a:t>komórka </a:t>
            </a:r>
            <a:r>
              <a:rPr lang="pl-PL" b="0" dirty="0" smtClean="0"/>
              <a:t>pamięci, </a:t>
            </a:r>
            <a:r>
              <a:rPr lang="pl-PL" b="0" dirty="0"/>
              <a:t>jednej </a:t>
            </a:r>
            <a:r>
              <a:rPr lang="pl-PL" b="0" dirty="0" smtClean="0"/>
              <a:t>jednostki pamięci.</a:t>
            </a:r>
            <a:endParaRPr lang="pl-PL" b="0" dirty="0"/>
          </a:p>
          <a:p>
            <a:r>
              <a:rPr lang="pl-PL" b="0" dirty="0"/>
              <a:t>Kryterium kosztu logarytmicznego </a:t>
            </a:r>
            <a:r>
              <a:rPr lang="pl-PL" b="0" dirty="0" smtClean="0"/>
              <a:t>uwzględnia długość operandu </a:t>
            </a:r>
            <a:r>
              <a:rPr lang="pl-PL" b="0" dirty="0"/>
              <a:t>(co jest </a:t>
            </a:r>
            <a:r>
              <a:rPr lang="pl-PL" b="0" dirty="0" smtClean="0"/>
              <a:t>bardziej miarodajne </a:t>
            </a:r>
            <a:r>
              <a:rPr lang="pl-PL" b="0" dirty="0"/>
              <a:t>dla programów </a:t>
            </a:r>
            <a:r>
              <a:rPr lang="pl-PL" b="0" dirty="0" smtClean="0"/>
              <a:t>operujących </a:t>
            </a:r>
            <a:r>
              <a:rPr lang="pl-PL" b="0" dirty="0"/>
              <a:t>na liczbach o dowolnej </a:t>
            </a:r>
            <a:r>
              <a:rPr lang="pl-PL" b="0" dirty="0" smtClean="0"/>
              <a:t>wielkości</a:t>
            </a:r>
            <a:r>
              <a:rPr lang="pl-PL" b="0" dirty="0"/>
              <a:t>). </a:t>
            </a:r>
            <a:r>
              <a:rPr lang="pl-PL" b="0" dirty="0" smtClean="0"/>
              <a:t>Innymi słowy  - koszt wykonania instrukcji </a:t>
            </a:r>
            <a:r>
              <a:rPr lang="pl-PL" b="0" dirty="0"/>
              <a:t>jest proporcjonalny do </a:t>
            </a:r>
            <a:r>
              <a:rPr lang="pl-PL" b="0" dirty="0" smtClean="0"/>
              <a:t>długości </a:t>
            </a:r>
            <a:r>
              <a:rPr lang="pl-PL" b="0" dirty="0"/>
              <a:t>operandów tych instrukcji.</a:t>
            </a:r>
            <a:endParaRPr lang="pl-PL" b="0" dirty="0" smtClean="0"/>
          </a:p>
          <a:p>
            <a:r>
              <a:rPr lang="pl-PL" b="0" dirty="0"/>
              <a:t>Zdefiniujmy </a:t>
            </a:r>
            <a:r>
              <a:rPr lang="pl-PL" b="0" dirty="0" smtClean="0"/>
              <a:t>funkcję </a:t>
            </a:r>
            <a:r>
              <a:rPr lang="pl-PL" b="0" dirty="0" err="1"/>
              <a:t>lcost</a:t>
            </a:r>
            <a:r>
              <a:rPr lang="pl-PL" b="0" dirty="0"/>
              <a:t>( x </a:t>
            </a:r>
            <a:r>
              <a:rPr lang="pl-PL" b="0" dirty="0" smtClean="0"/>
              <a:t>): </a:t>
            </a:r>
            <a:r>
              <a:rPr lang="pl-PL" b="0" i="1" dirty="0" smtClean="0"/>
              <a:t>(nazwa pochodzi od </a:t>
            </a:r>
            <a:r>
              <a:rPr lang="pl-PL" b="0" i="1" dirty="0" err="1" smtClean="0"/>
              <a:t>logarithmic</a:t>
            </a:r>
            <a:r>
              <a:rPr lang="pl-PL" b="0" i="1" dirty="0" smtClean="0"/>
              <a:t> </a:t>
            </a:r>
            <a:r>
              <a:rPr lang="pl-PL" b="0" i="1" dirty="0" err="1" smtClean="0"/>
              <a:t>cost</a:t>
            </a:r>
            <a:r>
              <a:rPr lang="pl-PL" b="0" i="1" dirty="0" smtClean="0"/>
              <a:t>)</a:t>
            </a:r>
            <a:endParaRPr lang="pl-PL" b="0" i="1" dirty="0"/>
          </a:p>
          <a:p>
            <a:r>
              <a:rPr lang="pl-PL" b="0" dirty="0" err="1"/>
              <a:t>lcost</a:t>
            </a:r>
            <a:r>
              <a:rPr lang="pl-PL" b="0" dirty="0"/>
              <a:t>( x ) =  </a:t>
            </a:r>
            <a:r>
              <a:rPr lang="pl-PL" b="0" dirty="0" smtClean="0">
                <a:sym typeface="Symbol"/>
              </a:rPr>
              <a:t></a:t>
            </a:r>
            <a:r>
              <a:rPr lang="pl-PL" b="0" dirty="0" smtClean="0"/>
              <a:t>log </a:t>
            </a:r>
            <a:r>
              <a:rPr lang="pl-PL" b="0" dirty="0"/>
              <a:t>| x </a:t>
            </a:r>
            <a:r>
              <a:rPr lang="pl-PL" b="0" dirty="0" smtClean="0"/>
              <a:t>|</a:t>
            </a:r>
            <a:r>
              <a:rPr lang="pl-PL" b="0" dirty="0">
                <a:sym typeface="Symbol"/>
              </a:rPr>
              <a:t></a:t>
            </a:r>
            <a:r>
              <a:rPr lang="pl-PL" b="0" dirty="0" smtClean="0"/>
              <a:t>  </a:t>
            </a:r>
            <a:r>
              <a:rPr lang="pl-PL" b="0" dirty="0"/>
              <a:t>dla x </a:t>
            </a:r>
            <a:r>
              <a:rPr lang="pl-PL" b="0" dirty="0" smtClean="0">
                <a:sym typeface="Symbol"/>
              </a:rPr>
              <a:t></a:t>
            </a:r>
            <a:r>
              <a:rPr lang="pl-PL" b="0" dirty="0" smtClean="0"/>
              <a:t> </a:t>
            </a:r>
            <a:r>
              <a:rPr lang="pl-PL" b="0" dirty="0"/>
              <a:t>0, oraz</a:t>
            </a:r>
          </a:p>
          <a:p>
            <a:r>
              <a:rPr lang="pl-PL" b="0" dirty="0" err="1"/>
              <a:t>lcost</a:t>
            </a:r>
            <a:r>
              <a:rPr lang="pl-PL" b="0" dirty="0"/>
              <a:t>( x ) = 1 dla x = 0.</a:t>
            </a:r>
          </a:p>
          <a:p>
            <a:r>
              <a:rPr lang="pl-PL" b="0" dirty="0" err="1" smtClean="0"/>
              <a:t>lcost</a:t>
            </a:r>
            <a:r>
              <a:rPr lang="pl-PL" b="0" dirty="0"/>
              <a:t>( x ) = 0 dla x o </a:t>
            </a:r>
            <a:r>
              <a:rPr lang="pl-PL" b="0" dirty="0" smtClean="0"/>
              <a:t>nieokreślonej wartości</a:t>
            </a:r>
            <a:endParaRPr lang="pl-PL" b="0" dirty="0"/>
          </a:p>
          <a:p>
            <a:r>
              <a:rPr lang="pl-PL" b="0" dirty="0"/>
              <a:t>Dla krótszego zapisu zdefiniujemy sobie t(a) dla trzech </a:t>
            </a:r>
            <a:r>
              <a:rPr lang="pl-PL" b="0" dirty="0" smtClean="0"/>
              <a:t>możliwych </a:t>
            </a:r>
            <a:r>
              <a:rPr lang="pl-PL" b="0" dirty="0"/>
              <a:t>postaci </a:t>
            </a:r>
            <a:r>
              <a:rPr lang="pl-PL" b="0" dirty="0" smtClean="0"/>
              <a:t>operandu </a:t>
            </a:r>
            <a:r>
              <a:rPr lang="pl-PL" b="0" dirty="0"/>
              <a:t>a.</a:t>
            </a:r>
          </a:p>
          <a:p>
            <a:endParaRPr lang="pl-PL" b="0" dirty="0" smtClean="0"/>
          </a:p>
          <a:p>
            <a:r>
              <a:rPr lang="pl-PL" b="0" dirty="0" smtClean="0"/>
              <a:t>Operand </a:t>
            </a:r>
            <a:r>
              <a:rPr lang="pl-PL" b="0" dirty="0"/>
              <a:t>a Koszt t(a</a:t>
            </a:r>
            <a:r>
              <a:rPr lang="pl-PL" b="0" dirty="0" smtClean="0"/>
              <a:t>) </a:t>
            </a:r>
            <a:endParaRPr lang="pl-PL" b="0" dirty="0"/>
          </a:p>
          <a:p>
            <a:r>
              <a:rPr lang="pl-PL" b="0" dirty="0"/>
              <a:t>=x </a:t>
            </a:r>
            <a:r>
              <a:rPr lang="pl-PL" b="0" dirty="0" smtClean="0"/>
              <a:t> =&gt; </a:t>
            </a:r>
            <a:r>
              <a:rPr lang="pl-PL" b="0" dirty="0" err="1" smtClean="0"/>
              <a:t>lcost</a:t>
            </a:r>
            <a:r>
              <a:rPr lang="pl-PL" b="0" dirty="0"/>
              <a:t>( x )</a:t>
            </a:r>
          </a:p>
          <a:p>
            <a:r>
              <a:rPr lang="pl-PL" b="0" dirty="0"/>
              <a:t>x </a:t>
            </a:r>
            <a:r>
              <a:rPr lang="pl-PL" b="0" dirty="0" smtClean="0"/>
              <a:t>   =&gt; </a:t>
            </a:r>
            <a:r>
              <a:rPr lang="pl-PL" b="0" dirty="0" err="1" smtClean="0"/>
              <a:t>lcost</a:t>
            </a:r>
            <a:r>
              <a:rPr lang="pl-PL" b="0" dirty="0"/>
              <a:t>( x ) + </a:t>
            </a:r>
            <a:r>
              <a:rPr lang="pl-PL" b="0" dirty="0" err="1"/>
              <a:t>lcost</a:t>
            </a:r>
            <a:r>
              <a:rPr lang="pl-PL" b="0" dirty="0"/>
              <a:t>( m( x ) )</a:t>
            </a:r>
          </a:p>
          <a:p>
            <a:r>
              <a:rPr lang="pl-PL" b="0" dirty="0"/>
              <a:t>^x </a:t>
            </a:r>
            <a:r>
              <a:rPr lang="pl-PL" b="0" dirty="0" smtClean="0"/>
              <a:t> =&gt; </a:t>
            </a:r>
            <a:r>
              <a:rPr lang="pl-PL" b="0" dirty="0" err="1" smtClean="0"/>
              <a:t>lcost</a:t>
            </a:r>
            <a:r>
              <a:rPr lang="pl-PL" b="0" dirty="0"/>
              <a:t>( x ) + </a:t>
            </a:r>
            <a:r>
              <a:rPr lang="pl-PL" b="0" dirty="0" err="1"/>
              <a:t>lcost</a:t>
            </a:r>
            <a:r>
              <a:rPr lang="pl-PL" b="0" dirty="0"/>
              <a:t>( m( x ) ) + </a:t>
            </a:r>
            <a:r>
              <a:rPr lang="pl-PL" b="0" dirty="0" err="1"/>
              <a:t>lcost</a:t>
            </a:r>
            <a:r>
              <a:rPr lang="pl-PL" b="0" dirty="0"/>
              <a:t>(m ( m( x ) ) )</a:t>
            </a:r>
          </a:p>
        </p:txBody>
      </p:sp>
    </p:spTree>
    <p:extLst>
      <p:ext uri="{BB962C8B-B14F-4D97-AF65-F5344CB8AC3E}">
        <p14:creationId xmlns:p14="http://schemas.microsoft.com/office/powerpoint/2010/main" val="2997898636"/>
      </p:ext>
    </p:extLst>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0" y="0"/>
            <a:ext cx="9144000" cy="620713"/>
          </a:xfrm>
          <a:solidFill>
            <a:schemeClr val="tx2">
              <a:lumMod val="40000"/>
              <a:lumOff val="60000"/>
            </a:schemeClr>
          </a:solidFill>
        </p:spPr>
        <p:txBody>
          <a:bodyPr rtlCol="0">
            <a:noAutofit/>
          </a:bodyPr>
          <a:lstStyle/>
          <a:p>
            <a:pPr eaLnBrk="1" fontAlgn="auto" hangingPunct="1">
              <a:spcAft>
                <a:spcPts val="0"/>
              </a:spcAft>
              <a:defRPr/>
            </a:pPr>
            <a:r>
              <a:rPr lang="pl-PL" dirty="0" smtClean="0"/>
              <a:t>SDIZO-MASZYNA RAM</a:t>
            </a:r>
          </a:p>
        </p:txBody>
      </p:sp>
      <p:sp>
        <p:nvSpPr>
          <p:cNvPr id="3075" name="Prostokąt 1"/>
          <p:cNvSpPr>
            <a:spLocks noChangeArrowheads="1"/>
          </p:cNvSpPr>
          <p:nvPr/>
        </p:nvSpPr>
        <p:spPr bwMode="auto">
          <a:xfrm>
            <a:off x="0" y="620713"/>
            <a:ext cx="914400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endParaRPr lang="pl-PL" altLang="pl-PL" sz="2800" b="0"/>
          </a:p>
          <a:p>
            <a:pPr eaLnBrk="1" hangingPunct="1"/>
            <a:endParaRPr lang="pl-PL" altLang="pl-PL" sz="2800" b="0"/>
          </a:p>
          <a:p>
            <a:pPr eaLnBrk="1" hangingPunct="1"/>
            <a:endParaRPr lang="pl-PL" altLang="pl-PL" b="0"/>
          </a:p>
          <a:p>
            <a:pPr eaLnBrk="1" hangingPunct="1"/>
            <a:endParaRPr lang="pl-PL" altLang="pl-PL"/>
          </a:p>
        </p:txBody>
      </p:sp>
      <p:sp>
        <p:nvSpPr>
          <p:cNvPr id="2" name="Symbol zastępczy numeru slajdu 1"/>
          <p:cNvSpPr>
            <a:spLocks noGrp="1"/>
          </p:cNvSpPr>
          <p:nvPr>
            <p:ph type="sldNum" sz="quarter" idx="12"/>
          </p:nvPr>
        </p:nvSpPr>
        <p:spPr/>
        <p:txBody>
          <a:bodyPr/>
          <a:lstStyle/>
          <a:p>
            <a:pPr>
              <a:defRPr/>
            </a:pPr>
            <a:fld id="{C30EECFD-C4D2-422F-9CB1-99F7836BCA08}" type="slidenum">
              <a:rPr lang="pl-PL" altLang="pl-PL" smtClean="0"/>
              <a:pPr>
                <a:defRPr/>
              </a:pPr>
              <a:t>4</a:t>
            </a:fld>
            <a:endParaRPr lang="pl-PL" altLang="pl-PL"/>
          </a:p>
        </p:txBody>
      </p:sp>
      <p:sp>
        <p:nvSpPr>
          <p:cNvPr id="3077" name="Prostokąt 2"/>
          <p:cNvSpPr>
            <a:spLocks noChangeArrowheads="1"/>
          </p:cNvSpPr>
          <p:nvPr/>
        </p:nvSpPr>
        <p:spPr bwMode="auto">
          <a:xfrm>
            <a:off x="595311" y="1369703"/>
            <a:ext cx="81375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endParaRPr lang="pl-PL" altLang="pl-PL" dirty="0" smtClean="0">
              <a:latin typeface="Courier New" panose="02070309020205020404" pitchFamily="49" charset="0"/>
              <a:cs typeface="Courier New" panose="02070309020205020404" pitchFamily="49" charset="0"/>
            </a:endParaRPr>
          </a:p>
          <a:p>
            <a:endParaRPr lang="pl-PL" altLang="pl-PL" dirty="0">
              <a:latin typeface="Courier New" panose="02070309020205020404" pitchFamily="49" charset="0"/>
              <a:cs typeface="Courier New" panose="02070309020205020404" pitchFamily="49" charset="0"/>
            </a:endParaRPr>
          </a:p>
        </p:txBody>
      </p:sp>
      <p:sp>
        <p:nvSpPr>
          <p:cNvPr id="3" name="Prostokąt 2"/>
          <p:cNvSpPr/>
          <p:nvPr/>
        </p:nvSpPr>
        <p:spPr>
          <a:xfrm>
            <a:off x="395536" y="4797319"/>
            <a:ext cx="7793113" cy="369332"/>
          </a:xfrm>
          <a:prstGeom prst="rect">
            <a:avLst/>
          </a:prstGeom>
        </p:spPr>
        <p:txBody>
          <a:bodyPr wrap="square">
            <a:spAutoFit/>
          </a:bodyPr>
          <a:lstStyle/>
          <a:p>
            <a:r>
              <a:rPr lang="pl-PL" b="0" dirty="0" smtClean="0"/>
              <a:t>t(a) – koszt operandu a (zależy od sposobu adresowania)</a:t>
            </a:r>
            <a:endParaRPr lang="pl-PL" b="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470" y="620713"/>
            <a:ext cx="7153275" cy="406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pole tekstowe 5"/>
          <p:cNvSpPr txBox="1"/>
          <p:nvPr/>
        </p:nvSpPr>
        <p:spPr>
          <a:xfrm>
            <a:off x="539552" y="5661248"/>
            <a:ext cx="6120680" cy="646331"/>
          </a:xfrm>
          <a:prstGeom prst="rect">
            <a:avLst/>
          </a:prstGeom>
          <a:noFill/>
        </p:spPr>
        <p:txBody>
          <a:bodyPr wrap="square" rtlCol="0">
            <a:spAutoFit/>
          </a:bodyPr>
          <a:lstStyle/>
          <a:p>
            <a:r>
              <a:rPr lang="pl-PL" dirty="0" smtClean="0">
                <a:hlinkClick r:id="rId4"/>
              </a:rPr>
              <a:t>http://mmsyslo.pl/ram/maszyna.html</a:t>
            </a:r>
            <a:endParaRPr lang="pl-PL" dirty="0" smtClean="0"/>
          </a:p>
          <a:p>
            <a:r>
              <a:rPr lang="pl-PL" dirty="0" smtClean="0">
                <a:hlinkClick r:id="rId5"/>
              </a:rPr>
              <a:t>http://www.szkup.com/download/MaszynaRAM.pdf</a:t>
            </a:r>
            <a:endParaRPr lang="pl-PL" dirty="0"/>
          </a:p>
        </p:txBody>
      </p:sp>
    </p:spTree>
    <p:extLst>
      <p:ext uri="{BB962C8B-B14F-4D97-AF65-F5344CB8AC3E}">
        <p14:creationId xmlns:p14="http://schemas.microsoft.com/office/powerpoint/2010/main" val="945080073"/>
      </p:ext>
    </p:extLst>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0" y="0"/>
            <a:ext cx="9144000" cy="620713"/>
          </a:xfrm>
          <a:solidFill>
            <a:schemeClr val="tx2">
              <a:lumMod val="40000"/>
              <a:lumOff val="60000"/>
            </a:schemeClr>
          </a:solidFill>
        </p:spPr>
        <p:txBody>
          <a:bodyPr rtlCol="0">
            <a:noAutofit/>
          </a:bodyPr>
          <a:lstStyle/>
          <a:p>
            <a:pPr eaLnBrk="1" fontAlgn="auto" hangingPunct="1">
              <a:spcAft>
                <a:spcPts val="0"/>
              </a:spcAft>
              <a:defRPr/>
            </a:pPr>
            <a:r>
              <a:rPr lang="pl-PL" dirty="0" smtClean="0"/>
              <a:t>SDIZO-MASZYNA RAM</a:t>
            </a:r>
          </a:p>
        </p:txBody>
      </p:sp>
      <p:sp>
        <p:nvSpPr>
          <p:cNvPr id="3075" name="Prostokąt 1"/>
          <p:cNvSpPr>
            <a:spLocks noChangeArrowheads="1"/>
          </p:cNvSpPr>
          <p:nvPr/>
        </p:nvSpPr>
        <p:spPr bwMode="auto">
          <a:xfrm>
            <a:off x="0" y="620713"/>
            <a:ext cx="914400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endParaRPr lang="pl-PL" altLang="pl-PL" sz="2800" b="0"/>
          </a:p>
          <a:p>
            <a:pPr eaLnBrk="1" hangingPunct="1"/>
            <a:endParaRPr lang="pl-PL" altLang="pl-PL" sz="2800" b="0"/>
          </a:p>
          <a:p>
            <a:pPr eaLnBrk="1" hangingPunct="1"/>
            <a:endParaRPr lang="pl-PL" altLang="pl-PL" b="0"/>
          </a:p>
          <a:p>
            <a:pPr eaLnBrk="1" hangingPunct="1"/>
            <a:endParaRPr lang="pl-PL" altLang="pl-PL"/>
          </a:p>
        </p:txBody>
      </p:sp>
      <p:sp>
        <p:nvSpPr>
          <p:cNvPr id="2" name="Symbol zastępczy numeru slajdu 1"/>
          <p:cNvSpPr>
            <a:spLocks noGrp="1"/>
          </p:cNvSpPr>
          <p:nvPr>
            <p:ph type="sldNum" sz="quarter" idx="12"/>
          </p:nvPr>
        </p:nvSpPr>
        <p:spPr/>
        <p:txBody>
          <a:bodyPr/>
          <a:lstStyle/>
          <a:p>
            <a:pPr>
              <a:defRPr/>
            </a:pPr>
            <a:fld id="{C30EECFD-C4D2-422F-9CB1-99F7836BCA08}" type="slidenum">
              <a:rPr lang="pl-PL" altLang="pl-PL" smtClean="0"/>
              <a:pPr>
                <a:defRPr/>
              </a:pPr>
              <a:t>5</a:t>
            </a:fld>
            <a:endParaRPr lang="pl-PL" altLang="pl-PL"/>
          </a:p>
        </p:txBody>
      </p:sp>
      <p:sp>
        <p:nvSpPr>
          <p:cNvPr id="3077" name="Prostokąt 2"/>
          <p:cNvSpPr>
            <a:spLocks noChangeArrowheads="1"/>
          </p:cNvSpPr>
          <p:nvPr/>
        </p:nvSpPr>
        <p:spPr bwMode="auto">
          <a:xfrm>
            <a:off x="595311" y="1369703"/>
            <a:ext cx="81375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endParaRPr lang="pl-PL" altLang="pl-PL" dirty="0" smtClean="0">
              <a:latin typeface="Courier New" panose="02070309020205020404" pitchFamily="49" charset="0"/>
              <a:cs typeface="Courier New" panose="02070309020205020404" pitchFamily="49" charset="0"/>
            </a:endParaRPr>
          </a:p>
          <a:p>
            <a:endParaRPr lang="pl-PL" altLang="pl-PL" dirty="0">
              <a:latin typeface="Courier New" panose="02070309020205020404" pitchFamily="49" charset="0"/>
              <a:cs typeface="Courier New" panose="02070309020205020404" pitchFamily="49" charset="0"/>
            </a:endParaRPr>
          </a:p>
        </p:txBody>
      </p:sp>
      <p:graphicFrame>
        <p:nvGraphicFramePr>
          <p:cNvPr id="5" name="Tabela 4"/>
          <p:cNvGraphicFramePr>
            <a:graphicFrameLocks noGrp="1"/>
          </p:cNvGraphicFramePr>
          <p:nvPr>
            <p:extLst>
              <p:ext uri="{D42A27DB-BD31-4B8C-83A1-F6EECF244321}">
                <p14:modId xmlns:p14="http://schemas.microsoft.com/office/powerpoint/2010/main" val="1626325628"/>
              </p:ext>
            </p:extLst>
          </p:nvPr>
        </p:nvGraphicFramePr>
        <p:xfrm>
          <a:off x="1331640" y="1772816"/>
          <a:ext cx="5988876" cy="4351338"/>
        </p:xfrm>
        <a:graphic>
          <a:graphicData uri="http://schemas.openxmlformats.org/drawingml/2006/table">
            <a:tbl>
              <a:tblPr/>
              <a:tblGrid>
                <a:gridCol w="648072"/>
                <a:gridCol w="504056"/>
                <a:gridCol w="576064"/>
                <a:gridCol w="4260684"/>
              </a:tblGrid>
              <a:tr h="358754">
                <a:tc>
                  <a:txBody>
                    <a:bodyPr/>
                    <a:lstStyle/>
                    <a:p>
                      <a:pPr rtl="0"/>
                      <a:r>
                        <a:rPr lang="pl-PL" sz="1000" dirty="0">
                          <a:effectLst/>
                        </a:rPr>
                        <a:t/>
                      </a:r>
                      <a:br>
                        <a:rPr lang="pl-PL" sz="1000" dirty="0">
                          <a:effectLst/>
                        </a:rPr>
                      </a:br>
                      <a:endParaRPr lang="pl-PL" sz="1000" dirty="0">
                        <a:effectLst/>
                      </a:endParaRPr>
                    </a:p>
                  </a:txBody>
                  <a:tcPr marL="23145" marR="23145" marT="23145" marB="23145" anchor="ctr">
                    <a:lnL>
                      <a:noFill/>
                    </a:lnL>
                    <a:lnR>
                      <a:noFill/>
                    </a:lnR>
                    <a:lnT>
                      <a:noFill/>
                    </a:lnT>
                    <a:lnB>
                      <a:noFill/>
                    </a:lnB>
                  </a:tcPr>
                </a:tc>
                <a:tc>
                  <a:txBody>
                    <a:bodyPr/>
                    <a:lstStyle/>
                    <a:p>
                      <a:pPr rtl="0"/>
                      <a:r>
                        <a:rPr lang="pl-PL" sz="1000">
                          <a:effectLst/>
                        </a:rPr>
                        <a:t>READ </a:t>
                      </a:r>
                    </a:p>
                  </a:txBody>
                  <a:tcPr marL="23145" marR="23145" marT="23145" marB="23145" anchor="ctr">
                    <a:lnL>
                      <a:noFill/>
                    </a:lnL>
                    <a:lnR>
                      <a:noFill/>
                    </a:lnR>
                    <a:lnT>
                      <a:noFill/>
                    </a:lnT>
                    <a:lnB>
                      <a:noFill/>
                    </a:lnB>
                  </a:tcPr>
                </a:tc>
                <a:tc>
                  <a:txBody>
                    <a:bodyPr/>
                    <a:lstStyle/>
                    <a:p>
                      <a:pPr rtl="0"/>
                      <a:r>
                        <a:rPr lang="pl-PL" sz="1000">
                          <a:effectLst/>
                        </a:rPr>
                        <a:t>1</a:t>
                      </a:r>
                    </a:p>
                  </a:txBody>
                  <a:tcPr marL="23145" marR="23145" marT="23145" marB="23145" anchor="ctr">
                    <a:lnL>
                      <a:noFill/>
                    </a:lnL>
                    <a:lnR>
                      <a:noFill/>
                    </a:lnR>
                    <a:lnT>
                      <a:noFill/>
                    </a:lnT>
                    <a:lnB>
                      <a:noFill/>
                    </a:lnB>
                  </a:tcPr>
                </a:tc>
                <a:tc>
                  <a:txBody>
                    <a:bodyPr/>
                    <a:lstStyle/>
                    <a:p>
                      <a:pPr rtl="0"/>
                      <a:r>
                        <a:rPr lang="pl-PL" sz="1000" dirty="0" smtClean="0">
                          <a:effectLst/>
                        </a:rPr>
                        <a:t>; </a:t>
                      </a:r>
                      <a:r>
                        <a:rPr lang="pl-PL" sz="1000" dirty="0">
                          <a:effectLst/>
                        </a:rPr>
                        <a:t>wczytaj wykładnik </a:t>
                      </a:r>
                      <a:r>
                        <a:rPr lang="pl-PL" sz="1000" dirty="0" smtClean="0">
                          <a:effectLst/>
                        </a:rPr>
                        <a:t>zapisany na taśmie do </a:t>
                      </a:r>
                      <a:r>
                        <a:rPr lang="pl-PL" sz="1000" dirty="0">
                          <a:effectLst/>
                        </a:rPr>
                        <a:t>komórki nr 1</a:t>
                      </a:r>
                    </a:p>
                  </a:txBody>
                  <a:tcPr marL="23145" marR="23145" marT="23145" marB="23145" anchor="ctr">
                    <a:lnL>
                      <a:noFill/>
                    </a:lnL>
                    <a:lnR>
                      <a:noFill/>
                    </a:lnR>
                    <a:lnT>
                      <a:noFill/>
                    </a:lnT>
                    <a:lnB>
                      <a:noFill/>
                    </a:lnB>
                  </a:tcPr>
                </a:tc>
              </a:tr>
              <a:tr h="358754">
                <a:tc>
                  <a:txBody>
                    <a:bodyPr/>
                    <a:lstStyle/>
                    <a:p>
                      <a:pPr rtl="0"/>
                      <a:r>
                        <a:rPr lang="pl-PL" sz="1000">
                          <a:effectLst/>
                        </a:rPr>
                        <a:t/>
                      </a:r>
                      <a:br>
                        <a:rPr lang="pl-PL" sz="1000">
                          <a:effectLst/>
                        </a:rPr>
                      </a:br>
                      <a:endParaRPr lang="pl-PL" sz="1000">
                        <a:effectLst/>
                      </a:endParaRPr>
                    </a:p>
                  </a:txBody>
                  <a:tcPr marL="23145" marR="23145" marT="23145" marB="23145" anchor="ctr">
                    <a:lnL>
                      <a:noFill/>
                    </a:lnL>
                    <a:lnR>
                      <a:noFill/>
                    </a:lnR>
                    <a:lnT>
                      <a:noFill/>
                    </a:lnT>
                    <a:lnB>
                      <a:noFill/>
                    </a:lnB>
                  </a:tcPr>
                </a:tc>
                <a:tc>
                  <a:txBody>
                    <a:bodyPr/>
                    <a:lstStyle/>
                    <a:p>
                      <a:pPr rtl="0"/>
                      <a:r>
                        <a:rPr lang="pl-PL" sz="1000">
                          <a:effectLst/>
                        </a:rPr>
                        <a:t>LOAD </a:t>
                      </a:r>
                    </a:p>
                  </a:txBody>
                  <a:tcPr marL="23145" marR="23145" marT="23145" marB="23145" anchor="ctr">
                    <a:lnL>
                      <a:noFill/>
                    </a:lnL>
                    <a:lnR>
                      <a:noFill/>
                    </a:lnR>
                    <a:lnT>
                      <a:noFill/>
                    </a:lnT>
                    <a:lnB>
                      <a:noFill/>
                    </a:lnB>
                  </a:tcPr>
                </a:tc>
                <a:tc>
                  <a:txBody>
                    <a:bodyPr/>
                    <a:lstStyle/>
                    <a:p>
                      <a:pPr rtl="0"/>
                      <a:r>
                        <a:rPr lang="pl-PL" sz="1000">
                          <a:effectLst/>
                        </a:rPr>
                        <a:t>=1</a:t>
                      </a:r>
                    </a:p>
                  </a:txBody>
                  <a:tcPr marL="23145" marR="23145" marT="23145" marB="23145" anchor="ctr">
                    <a:lnL>
                      <a:noFill/>
                    </a:lnL>
                    <a:lnR>
                      <a:noFill/>
                    </a:lnR>
                    <a:lnT>
                      <a:noFill/>
                    </a:lnT>
                    <a:lnB>
                      <a:noFill/>
                    </a:lnB>
                  </a:tcPr>
                </a:tc>
                <a:tc>
                  <a:txBody>
                    <a:bodyPr/>
                    <a:lstStyle/>
                    <a:p>
                      <a:pPr rtl="0"/>
                      <a:r>
                        <a:rPr lang="pl-PL" sz="1000" dirty="0" smtClean="0">
                          <a:effectLst/>
                        </a:rPr>
                        <a:t>; wpisz</a:t>
                      </a:r>
                      <a:r>
                        <a:rPr lang="pl-PL" sz="1000" baseline="0" dirty="0" smtClean="0">
                          <a:effectLst/>
                        </a:rPr>
                        <a:t> do komórki M(0) wartość 1</a:t>
                      </a:r>
                      <a:endParaRPr lang="pl-PL" sz="1000" dirty="0">
                        <a:effectLst/>
                      </a:endParaRPr>
                    </a:p>
                  </a:txBody>
                  <a:tcPr marL="23145" marR="23145" marT="23145" marB="23145" anchor="ctr">
                    <a:lnL>
                      <a:noFill/>
                    </a:lnL>
                    <a:lnR>
                      <a:noFill/>
                    </a:lnR>
                    <a:lnT>
                      <a:noFill/>
                    </a:lnT>
                    <a:lnB>
                      <a:noFill/>
                    </a:lnB>
                  </a:tcPr>
                </a:tc>
              </a:tr>
              <a:tr h="358754">
                <a:tc>
                  <a:txBody>
                    <a:bodyPr/>
                    <a:lstStyle/>
                    <a:p>
                      <a:pPr rtl="0"/>
                      <a:r>
                        <a:rPr lang="pl-PL" sz="1000">
                          <a:effectLst/>
                        </a:rPr>
                        <a:t/>
                      </a:r>
                      <a:br>
                        <a:rPr lang="pl-PL" sz="1000">
                          <a:effectLst/>
                        </a:rPr>
                      </a:br>
                      <a:endParaRPr lang="pl-PL" sz="1000">
                        <a:effectLst/>
                      </a:endParaRPr>
                    </a:p>
                  </a:txBody>
                  <a:tcPr marL="23145" marR="23145" marT="23145" marB="23145" anchor="ctr">
                    <a:lnL>
                      <a:noFill/>
                    </a:lnL>
                    <a:lnR>
                      <a:noFill/>
                    </a:lnR>
                    <a:lnT>
                      <a:noFill/>
                    </a:lnT>
                    <a:lnB>
                      <a:noFill/>
                    </a:lnB>
                  </a:tcPr>
                </a:tc>
                <a:tc>
                  <a:txBody>
                    <a:bodyPr/>
                    <a:lstStyle/>
                    <a:p>
                      <a:pPr rtl="0"/>
                      <a:r>
                        <a:rPr lang="pl-PL" sz="1000">
                          <a:effectLst/>
                        </a:rPr>
                        <a:t>STORE</a:t>
                      </a:r>
                    </a:p>
                  </a:txBody>
                  <a:tcPr marL="23145" marR="23145" marT="23145" marB="23145" anchor="ctr">
                    <a:lnL>
                      <a:noFill/>
                    </a:lnL>
                    <a:lnR>
                      <a:noFill/>
                    </a:lnR>
                    <a:lnT>
                      <a:noFill/>
                    </a:lnT>
                    <a:lnB>
                      <a:noFill/>
                    </a:lnB>
                  </a:tcPr>
                </a:tc>
                <a:tc>
                  <a:txBody>
                    <a:bodyPr/>
                    <a:lstStyle/>
                    <a:p>
                      <a:pPr rtl="0"/>
                      <a:r>
                        <a:rPr lang="pl-PL" sz="1000">
                          <a:effectLst/>
                        </a:rPr>
                        <a:t>2</a:t>
                      </a:r>
                    </a:p>
                  </a:txBody>
                  <a:tcPr marL="23145" marR="23145" marT="23145" marB="23145" anchor="ctr">
                    <a:lnL>
                      <a:noFill/>
                    </a:lnL>
                    <a:lnR>
                      <a:noFill/>
                    </a:lnR>
                    <a:lnT>
                      <a:noFill/>
                    </a:lnT>
                    <a:lnB>
                      <a:noFill/>
                    </a:lnB>
                  </a:tcPr>
                </a:tc>
                <a:tc>
                  <a:txBody>
                    <a:bodyPr/>
                    <a:lstStyle/>
                    <a:p>
                      <a:pPr rtl="0"/>
                      <a:r>
                        <a:rPr lang="pl-PL" sz="1000" dirty="0" smtClean="0">
                          <a:effectLst/>
                        </a:rPr>
                        <a:t>; przekopiuj wartość M(0)</a:t>
                      </a:r>
                      <a:r>
                        <a:rPr lang="pl-PL" sz="1000" baseline="0" dirty="0" smtClean="0">
                          <a:effectLst/>
                        </a:rPr>
                        <a:t> do  M(2)</a:t>
                      </a:r>
                      <a:endParaRPr lang="pl-PL" sz="1000" dirty="0">
                        <a:effectLst/>
                      </a:endParaRPr>
                    </a:p>
                  </a:txBody>
                  <a:tcPr marL="23145" marR="23145" marT="23145" marB="23145" anchor="ctr">
                    <a:lnL>
                      <a:noFill/>
                    </a:lnL>
                    <a:lnR>
                      <a:noFill/>
                    </a:lnR>
                    <a:lnT>
                      <a:noFill/>
                    </a:lnT>
                    <a:lnB>
                      <a:noFill/>
                    </a:lnB>
                  </a:tcPr>
                </a:tc>
              </a:tr>
              <a:tr h="202522">
                <a:tc>
                  <a:txBody>
                    <a:bodyPr/>
                    <a:lstStyle/>
                    <a:p>
                      <a:pPr rtl="0"/>
                      <a:r>
                        <a:rPr lang="pl-PL" sz="1000">
                          <a:effectLst/>
                        </a:rPr>
                        <a:t>BEGIN:</a:t>
                      </a:r>
                    </a:p>
                  </a:txBody>
                  <a:tcPr marL="23145" marR="23145" marT="23145" marB="23145" anchor="ctr">
                    <a:lnL>
                      <a:noFill/>
                    </a:lnL>
                    <a:lnR>
                      <a:noFill/>
                    </a:lnR>
                    <a:lnT>
                      <a:noFill/>
                    </a:lnT>
                    <a:lnB>
                      <a:noFill/>
                    </a:lnB>
                  </a:tcPr>
                </a:tc>
                <a:tc>
                  <a:txBody>
                    <a:bodyPr/>
                    <a:lstStyle/>
                    <a:p>
                      <a:pPr rtl="0"/>
                      <a:r>
                        <a:rPr lang="pl-PL" sz="1000">
                          <a:effectLst/>
                        </a:rPr>
                        <a:t>LOAD </a:t>
                      </a:r>
                    </a:p>
                  </a:txBody>
                  <a:tcPr marL="23145" marR="23145" marT="23145" marB="23145" anchor="ctr">
                    <a:lnL>
                      <a:noFill/>
                    </a:lnL>
                    <a:lnR>
                      <a:noFill/>
                    </a:lnR>
                    <a:lnT>
                      <a:noFill/>
                    </a:lnT>
                    <a:lnB>
                      <a:noFill/>
                    </a:lnB>
                  </a:tcPr>
                </a:tc>
                <a:tc>
                  <a:txBody>
                    <a:bodyPr/>
                    <a:lstStyle/>
                    <a:p>
                      <a:pPr rtl="0"/>
                      <a:r>
                        <a:rPr lang="pl-PL" sz="1000">
                          <a:effectLst/>
                        </a:rPr>
                        <a:t>1</a:t>
                      </a:r>
                    </a:p>
                  </a:txBody>
                  <a:tcPr marL="23145" marR="23145" marT="23145" marB="23145" anchor="ctr">
                    <a:lnL>
                      <a:noFill/>
                    </a:lnL>
                    <a:lnR>
                      <a:noFill/>
                    </a:lnR>
                    <a:lnT>
                      <a:noFill/>
                    </a:lnT>
                    <a:lnB>
                      <a:noFill/>
                    </a:lnB>
                  </a:tcPr>
                </a:tc>
                <a:tc>
                  <a:txBody>
                    <a:bodyPr/>
                    <a:lstStyle/>
                    <a:p>
                      <a:pPr rtl="0"/>
                      <a:r>
                        <a:rPr lang="pl-PL" sz="1000" dirty="0" smtClean="0">
                          <a:effectLst/>
                        </a:rPr>
                        <a:t>; wpisz do M(0)</a:t>
                      </a:r>
                      <a:r>
                        <a:rPr lang="pl-PL" sz="1000" baseline="0" dirty="0" smtClean="0">
                          <a:effectLst/>
                        </a:rPr>
                        <a:t> zawartość M(1) czyli </a:t>
                      </a:r>
                      <a:r>
                        <a:rPr lang="pl-PL" sz="1000" dirty="0" smtClean="0">
                          <a:effectLst/>
                        </a:rPr>
                        <a:t>wykładnik</a:t>
                      </a:r>
                      <a:endParaRPr lang="pl-PL" sz="1000" dirty="0">
                        <a:effectLst/>
                      </a:endParaRPr>
                    </a:p>
                  </a:txBody>
                  <a:tcPr marL="23145" marR="23145" marT="23145" marB="23145" anchor="ctr">
                    <a:lnL>
                      <a:noFill/>
                    </a:lnL>
                    <a:lnR>
                      <a:noFill/>
                    </a:lnR>
                    <a:lnT>
                      <a:noFill/>
                    </a:lnT>
                    <a:lnB>
                      <a:noFill/>
                    </a:lnB>
                  </a:tcPr>
                </a:tc>
              </a:tr>
              <a:tr h="358754">
                <a:tc>
                  <a:txBody>
                    <a:bodyPr/>
                    <a:lstStyle/>
                    <a:p>
                      <a:pPr rtl="0"/>
                      <a:r>
                        <a:rPr lang="pl-PL" sz="1000">
                          <a:effectLst/>
                        </a:rPr>
                        <a:t/>
                      </a:r>
                      <a:br>
                        <a:rPr lang="pl-PL" sz="1000">
                          <a:effectLst/>
                        </a:rPr>
                      </a:br>
                      <a:endParaRPr lang="pl-PL" sz="1000">
                        <a:effectLst/>
                      </a:endParaRPr>
                    </a:p>
                  </a:txBody>
                  <a:tcPr marL="23145" marR="23145" marT="23145" marB="23145" anchor="ctr">
                    <a:lnL>
                      <a:noFill/>
                    </a:lnL>
                    <a:lnR>
                      <a:noFill/>
                    </a:lnR>
                    <a:lnT>
                      <a:noFill/>
                    </a:lnT>
                    <a:lnB>
                      <a:noFill/>
                    </a:lnB>
                  </a:tcPr>
                </a:tc>
                <a:tc>
                  <a:txBody>
                    <a:bodyPr/>
                    <a:lstStyle/>
                    <a:p>
                      <a:pPr rtl="0"/>
                      <a:r>
                        <a:rPr lang="pl-PL" sz="1000">
                          <a:effectLst/>
                        </a:rPr>
                        <a:t>JZERO</a:t>
                      </a:r>
                    </a:p>
                  </a:txBody>
                  <a:tcPr marL="23145" marR="23145" marT="23145" marB="23145" anchor="ctr">
                    <a:lnL>
                      <a:noFill/>
                    </a:lnL>
                    <a:lnR>
                      <a:noFill/>
                    </a:lnR>
                    <a:lnT>
                      <a:noFill/>
                    </a:lnT>
                    <a:lnB>
                      <a:noFill/>
                    </a:lnB>
                  </a:tcPr>
                </a:tc>
                <a:tc>
                  <a:txBody>
                    <a:bodyPr/>
                    <a:lstStyle/>
                    <a:p>
                      <a:pPr rtl="0"/>
                      <a:r>
                        <a:rPr lang="pl-PL" sz="1000">
                          <a:effectLst/>
                        </a:rPr>
                        <a:t>END</a:t>
                      </a:r>
                    </a:p>
                  </a:txBody>
                  <a:tcPr marL="23145" marR="23145" marT="23145" marB="23145" anchor="ctr">
                    <a:lnL>
                      <a:noFill/>
                    </a:lnL>
                    <a:lnR>
                      <a:noFill/>
                    </a:lnR>
                    <a:lnT>
                      <a:noFill/>
                    </a:lnT>
                    <a:lnB>
                      <a:noFill/>
                    </a:lnB>
                  </a:tcPr>
                </a:tc>
                <a:tc>
                  <a:txBody>
                    <a:bodyPr/>
                    <a:lstStyle/>
                    <a:p>
                      <a:pPr rtl="0"/>
                      <a:r>
                        <a:rPr lang="pl-PL" sz="1000" dirty="0" smtClean="0">
                          <a:effectLst/>
                        </a:rPr>
                        <a:t>;  </a:t>
                      </a:r>
                      <a:r>
                        <a:rPr lang="pl-PL" sz="1000" dirty="0">
                          <a:effectLst/>
                        </a:rPr>
                        <a:t>jeśli wykładnik = 0, to zakończ mnożenie</a:t>
                      </a:r>
                    </a:p>
                  </a:txBody>
                  <a:tcPr marL="23145" marR="23145" marT="23145" marB="23145" anchor="ctr">
                    <a:lnL>
                      <a:noFill/>
                    </a:lnL>
                    <a:lnR>
                      <a:noFill/>
                    </a:lnR>
                    <a:lnT>
                      <a:noFill/>
                    </a:lnT>
                    <a:lnB>
                      <a:noFill/>
                    </a:lnB>
                  </a:tcPr>
                </a:tc>
              </a:tr>
              <a:tr h="358754">
                <a:tc>
                  <a:txBody>
                    <a:bodyPr/>
                    <a:lstStyle/>
                    <a:p>
                      <a:pPr rtl="0"/>
                      <a:r>
                        <a:rPr lang="pl-PL" sz="1000">
                          <a:effectLst/>
                        </a:rPr>
                        <a:t/>
                      </a:r>
                      <a:br>
                        <a:rPr lang="pl-PL" sz="1000">
                          <a:effectLst/>
                        </a:rPr>
                      </a:br>
                      <a:endParaRPr lang="pl-PL" sz="1000">
                        <a:effectLst/>
                      </a:endParaRPr>
                    </a:p>
                  </a:txBody>
                  <a:tcPr marL="23145" marR="23145" marT="23145" marB="23145" anchor="ctr">
                    <a:lnL>
                      <a:noFill/>
                    </a:lnL>
                    <a:lnR>
                      <a:noFill/>
                    </a:lnR>
                    <a:lnT>
                      <a:noFill/>
                    </a:lnT>
                    <a:lnB>
                      <a:noFill/>
                    </a:lnB>
                  </a:tcPr>
                </a:tc>
                <a:tc>
                  <a:txBody>
                    <a:bodyPr/>
                    <a:lstStyle/>
                    <a:p>
                      <a:pPr rtl="0"/>
                      <a:r>
                        <a:rPr lang="pl-PL" sz="1000" dirty="0">
                          <a:effectLst/>
                        </a:rPr>
                        <a:t>SUB </a:t>
                      </a:r>
                    </a:p>
                  </a:txBody>
                  <a:tcPr marL="23145" marR="23145" marT="23145" marB="23145" anchor="ctr">
                    <a:lnL>
                      <a:noFill/>
                    </a:lnL>
                    <a:lnR>
                      <a:noFill/>
                    </a:lnR>
                    <a:lnT>
                      <a:noFill/>
                    </a:lnT>
                    <a:lnB>
                      <a:noFill/>
                    </a:lnB>
                  </a:tcPr>
                </a:tc>
                <a:tc>
                  <a:txBody>
                    <a:bodyPr/>
                    <a:lstStyle/>
                    <a:p>
                      <a:pPr rtl="0"/>
                      <a:r>
                        <a:rPr lang="pl-PL" sz="1000">
                          <a:effectLst/>
                        </a:rPr>
                        <a:t>=1</a:t>
                      </a:r>
                    </a:p>
                  </a:txBody>
                  <a:tcPr marL="23145" marR="23145" marT="23145" marB="23145" anchor="ctr">
                    <a:lnL>
                      <a:noFill/>
                    </a:lnL>
                    <a:lnR>
                      <a:noFill/>
                    </a:lnR>
                    <a:lnT>
                      <a:noFill/>
                    </a:lnT>
                    <a:lnB>
                      <a:noFill/>
                    </a:lnB>
                  </a:tcPr>
                </a:tc>
                <a:tc>
                  <a:txBody>
                    <a:bodyPr/>
                    <a:lstStyle/>
                    <a:p>
                      <a:pPr rtl="0"/>
                      <a:r>
                        <a:rPr lang="pl-PL" sz="1000" dirty="0" smtClean="0">
                          <a:effectLst/>
                        </a:rPr>
                        <a:t>; </a:t>
                      </a:r>
                      <a:r>
                        <a:rPr lang="pl-PL" sz="1000" dirty="0">
                          <a:effectLst/>
                        </a:rPr>
                        <a:t>zmniejsz wykładnik o </a:t>
                      </a:r>
                      <a:r>
                        <a:rPr lang="pl-PL" sz="1000" dirty="0" smtClean="0">
                          <a:effectLst/>
                        </a:rPr>
                        <a:t>1 (jest zapisany w M(0)</a:t>
                      </a:r>
                      <a:endParaRPr lang="pl-PL" sz="1000" dirty="0">
                        <a:effectLst/>
                      </a:endParaRPr>
                    </a:p>
                  </a:txBody>
                  <a:tcPr marL="23145" marR="23145" marT="23145" marB="23145" anchor="ctr">
                    <a:lnL>
                      <a:noFill/>
                    </a:lnL>
                    <a:lnR>
                      <a:noFill/>
                    </a:lnR>
                    <a:lnT>
                      <a:noFill/>
                    </a:lnT>
                    <a:lnB>
                      <a:noFill/>
                    </a:lnB>
                  </a:tcPr>
                </a:tc>
              </a:tr>
              <a:tr h="358754">
                <a:tc>
                  <a:txBody>
                    <a:bodyPr/>
                    <a:lstStyle/>
                    <a:p>
                      <a:pPr rtl="0"/>
                      <a:r>
                        <a:rPr lang="pl-PL" sz="1000">
                          <a:effectLst/>
                        </a:rPr>
                        <a:t/>
                      </a:r>
                      <a:br>
                        <a:rPr lang="pl-PL" sz="1000">
                          <a:effectLst/>
                        </a:rPr>
                      </a:br>
                      <a:endParaRPr lang="pl-PL" sz="1000">
                        <a:effectLst/>
                      </a:endParaRPr>
                    </a:p>
                  </a:txBody>
                  <a:tcPr marL="23145" marR="23145" marT="23145" marB="23145" anchor="ctr">
                    <a:lnL>
                      <a:noFill/>
                    </a:lnL>
                    <a:lnR>
                      <a:noFill/>
                    </a:lnR>
                    <a:lnT>
                      <a:noFill/>
                    </a:lnT>
                    <a:lnB>
                      <a:noFill/>
                    </a:lnB>
                  </a:tcPr>
                </a:tc>
                <a:tc>
                  <a:txBody>
                    <a:bodyPr/>
                    <a:lstStyle/>
                    <a:p>
                      <a:pPr rtl="0"/>
                      <a:r>
                        <a:rPr lang="pl-PL" sz="1000">
                          <a:effectLst/>
                        </a:rPr>
                        <a:t>STORE</a:t>
                      </a:r>
                    </a:p>
                  </a:txBody>
                  <a:tcPr marL="23145" marR="23145" marT="23145" marB="23145" anchor="ctr">
                    <a:lnL>
                      <a:noFill/>
                    </a:lnL>
                    <a:lnR>
                      <a:noFill/>
                    </a:lnR>
                    <a:lnT>
                      <a:noFill/>
                    </a:lnT>
                    <a:lnB>
                      <a:noFill/>
                    </a:lnB>
                  </a:tcPr>
                </a:tc>
                <a:tc>
                  <a:txBody>
                    <a:bodyPr/>
                    <a:lstStyle/>
                    <a:p>
                      <a:pPr rtl="0"/>
                      <a:r>
                        <a:rPr lang="pl-PL" sz="1000">
                          <a:effectLst/>
                        </a:rPr>
                        <a:t>1</a:t>
                      </a:r>
                    </a:p>
                  </a:txBody>
                  <a:tcPr marL="23145" marR="23145" marT="23145" marB="23145" anchor="ctr">
                    <a:lnL>
                      <a:noFill/>
                    </a:lnL>
                    <a:lnR>
                      <a:noFill/>
                    </a:lnR>
                    <a:lnT>
                      <a:noFill/>
                    </a:lnT>
                    <a:lnB>
                      <a:noFill/>
                    </a:lnB>
                  </a:tcPr>
                </a:tc>
                <a:tc>
                  <a:txBody>
                    <a:bodyPr/>
                    <a:lstStyle/>
                    <a:p>
                      <a:pPr rtl="0"/>
                      <a:r>
                        <a:rPr lang="pl-PL" sz="1000" dirty="0" smtClean="0">
                          <a:effectLst/>
                        </a:rPr>
                        <a:t>; </a:t>
                      </a:r>
                      <a:r>
                        <a:rPr lang="pl-PL" sz="1000" dirty="0">
                          <a:effectLst/>
                        </a:rPr>
                        <a:t>zapamiętaj </a:t>
                      </a:r>
                      <a:r>
                        <a:rPr lang="pl-PL" sz="1000" dirty="0" smtClean="0">
                          <a:effectLst/>
                        </a:rPr>
                        <a:t>go w komórce 1</a:t>
                      </a:r>
                      <a:r>
                        <a:rPr lang="pl-PL" sz="1000" baseline="0" dirty="0" smtClean="0">
                          <a:effectLst/>
                        </a:rPr>
                        <a:t> czyli M(1)</a:t>
                      </a:r>
                      <a:endParaRPr lang="pl-PL" sz="1000" dirty="0">
                        <a:effectLst/>
                      </a:endParaRPr>
                    </a:p>
                  </a:txBody>
                  <a:tcPr marL="23145" marR="23145" marT="23145" marB="23145" anchor="ctr">
                    <a:lnL>
                      <a:noFill/>
                    </a:lnL>
                    <a:lnR>
                      <a:noFill/>
                    </a:lnR>
                    <a:lnT>
                      <a:noFill/>
                    </a:lnT>
                    <a:lnB>
                      <a:noFill/>
                    </a:lnB>
                  </a:tcPr>
                </a:tc>
              </a:tr>
              <a:tr h="358754">
                <a:tc>
                  <a:txBody>
                    <a:bodyPr/>
                    <a:lstStyle/>
                    <a:p>
                      <a:pPr rtl="0"/>
                      <a:r>
                        <a:rPr lang="pl-PL" sz="1000">
                          <a:effectLst/>
                        </a:rPr>
                        <a:t/>
                      </a:r>
                      <a:br>
                        <a:rPr lang="pl-PL" sz="1000">
                          <a:effectLst/>
                        </a:rPr>
                      </a:br>
                      <a:endParaRPr lang="pl-PL" sz="1000">
                        <a:effectLst/>
                      </a:endParaRPr>
                    </a:p>
                  </a:txBody>
                  <a:tcPr marL="23145" marR="23145" marT="23145" marB="23145" anchor="ctr">
                    <a:lnL>
                      <a:noFill/>
                    </a:lnL>
                    <a:lnR>
                      <a:noFill/>
                    </a:lnR>
                    <a:lnT>
                      <a:noFill/>
                    </a:lnT>
                    <a:lnB>
                      <a:noFill/>
                    </a:lnB>
                  </a:tcPr>
                </a:tc>
                <a:tc>
                  <a:txBody>
                    <a:bodyPr/>
                    <a:lstStyle/>
                    <a:p>
                      <a:pPr rtl="0"/>
                      <a:r>
                        <a:rPr lang="pl-PL" sz="1000">
                          <a:effectLst/>
                        </a:rPr>
                        <a:t>LOAD </a:t>
                      </a:r>
                    </a:p>
                  </a:txBody>
                  <a:tcPr marL="23145" marR="23145" marT="23145" marB="23145" anchor="ctr">
                    <a:lnL>
                      <a:noFill/>
                    </a:lnL>
                    <a:lnR>
                      <a:noFill/>
                    </a:lnR>
                    <a:lnT>
                      <a:noFill/>
                    </a:lnT>
                    <a:lnB>
                      <a:noFill/>
                    </a:lnB>
                  </a:tcPr>
                </a:tc>
                <a:tc>
                  <a:txBody>
                    <a:bodyPr/>
                    <a:lstStyle/>
                    <a:p>
                      <a:pPr rtl="0"/>
                      <a:r>
                        <a:rPr lang="pl-PL" sz="1000">
                          <a:effectLst/>
                        </a:rPr>
                        <a:t>2</a:t>
                      </a:r>
                    </a:p>
                  </a:txBody>
                  <a:tcPr marL="23145" marR="23145" marT="23145" marB="23145" anchor="ctr">
                    <a:lnL>
                      <a:noFill/>
                    </a:lnL>
                    <a:lnR>
                      <a:noFill/>
                    </a:lnR>
                    <a:lnT>
                      <a:noFill/>
                    </a:lnT>
                    <a:lnB>
                      <a:noFill/>
                    </a:lnB>
                  </a:tcPr>
                </a:tc>
                <a:tc>
                  <a:txBody>
                    <a:bodyPr/>
                    <a:lstStyle/>
                    <a:p>
                      <a:pPr rtl="0"/>
                      <a:r>
                        <a:rPr lang="pl-PL" sz="1000" dirty="0" smtClean="0">
                          <a:effectLst/>
                        </a:rPr>
                        <a:t>; </a:t>
                      </a:r>
                      <a:r>
                        <a:rPr lang="pl-PL" sz="1000" dirty="0">
                          <a:effectLst/>
                        </a:rPr>
                        <a:t>wczytaj </a:t>
                      </a:r>
                      <a:r>
                        <a:rPr lang="pl-PL" sz="1000" dirty="0" smtClean="0">
                          <a:effectLst/>
                        </a:rPr>
                        <a:t>wynik do M(0) z M(2)</a:t>
                      </a:r>
                      <a:endParaRPr lang="pl-PL" sz="1000" dirty="0">
                        <a:effectLst/>
                      </a:endParaRPr>
                    </a:p>
                  </a:txBody>
                  <a:tcPr marL="23145" marR="23145" marT="23145" marB="23145" anchor="ctr">
                    <a:lnL>
                      <a:noFill/>
                    </a:lnL>
                    <a:lnR>
                      <a:noFill/>
                    </a:lnR>
                    <a:lnT>
                      <a:noFill/>
                    </a:lnT>
                    <a:lnB>
                      <a:noFill/>
                    </a:lnB>
                  </a:tcPr>
                </a:tc>
              </a:tr>
              <a:tr h="358754">
                <a:tc>
                  <a:txBody>
                    <a:bodyPr/>
                    <a:lstStyle/>
                    <a:p>
                      <a:pPr rtl="0"/>
                      <a:r>
                        <a:rPr lang="pl-PL" sz="1000">
                          <a:effectLst/>
                        </a:rPr>
                        <a:t/>
                      </a:r>
                      <a:br>
                        <a:rPr lang="pl-PL" sz="1000">
                          <a:effectLst/>
                        </a:rPr>
                      </a:br>
                      <a:endParaRPr lang="pl-PL" sz="1000">
                        <a:effectLst/>
                      </a:endParaRPr>
                    </a:p>
                  </a:txBody>
                  <a:tcPr marL="23145" marR="23145" marT="23145" marB="23145" anchor="ctr">
                    <a:lnL>
                      <a:noFill/>
                    </a:lnL>
                    <a:lnR>
                      <a:noFill/>
                    </a:lnR>
                    <a:lnT>
                      <a:noFill/>
                    </a:lnT>
                    <a:lnB>
                      <a:noFill/>
                    </a:lnB>
                  </a:tcPr>
                </a:tc>
                <a:tc>
                  <a:txBody>
                    <a:bodyPr/>
                    <a:lstStyle/>
                    <a:p>
                      <a:pPr rtl="0"/>
                      <a:r>
                        <a:rPr lang="pl-PL" sz="1000">
                          <a:effectLst/>
                        </a:rPr>
                        <a:t>MULT </a:t>
                      </a:r>
                    </a:p>
                  </a:txBody>
                  <a:tcPr marL="23145" marR="23145" marT="23145" marB="23145" anchor="ctr">
                    <a:lnL>
                      <a:noFill/>
                    </a:lnL>
                    <a:lnR>
                      <a:noFill/>
                    </a:lnR>
                    <a:lnT>
                      <a:noFill/>
                    </a:lnT>
                    <a:lnB>
                      <a:noFill/>
                    </a:lnB>
                  </a:tcPr>
                </a:tc>
                <a:tc>
                  <a:txBody>
                    <a:bodyPr/>
                    <a:lstStyle/>
                    <a:p>
                      <a:pPr rtl="0"/>
                      <a:r>
                        <a:rPr lang="pl-PL" sz="1000">
                          <a:effectLst/>
                        </a:rPr>
                        <a:t>2</a:t>
                      </a:r>
                    </a:p>
                  </a:txBody>
                  <a:tcPr marL="23145" marR="23145" marT="23145" marB="23145" anchor="ctr">
                    <a:lnL>
                      <a:noFill/>
                    </a:lnL>
                    <a:lnR>
                      <a:noFill/>
                    </a:lnR>
                    <a:lnT>
                      <a:noFill/>
                    </a:lnT>
                    <a:lnB>
                      <a:noFill/>
                    </a:lnB>
                  </a:tcPr>
                </a:tc>
                <a:tc>
                  <a:txBody>
                    <a:bodyPr/>
                    <a:lstStyle/>
                    <a:p>
                      <a:pPr rtl="0"/>
                      <a:r>
                        <a:rPr lang="pl-PL" sz="1000" dirty="0" smtClean="0">
                          <a:effectLst/>
                        </a:rPr>
                        <a:t>; </a:t>
                      </a:r>
                      <a:r>
                        <a:rPr lang="pl-PL" sz="1000" dirty="0">
                          <a:effectLst/>
                        </a:rPr>
                        <a:t>przemnóż </a:t>
                      </a:r>
                      <a:r>
                        <a:rPr lang="pl-PL" sz="1000" dirty="0" smtClean="0">
                          <a:effectLst/>
                        </a:rPr>
                        <a:t>wynik zapisany w M(0)  </a:t>
                      </a:r>
                      <a:r>
                        <a:rPr lang="pl-PL" sz="1000" dirty="0">
                          <a:effectLst/>
                        </a:rPr>
                        <a:t>przez 2</a:t>
                      </a:r>
                    </a:p>
                  </a:txBody>
                  <a:tcPr marL="23145" marR="23145" marT="23145" marB="23145" anchor="ctr">
                    <a:lnL>
                      <a:noFill/>
                    </a:lnL>
                    <a:lnR>
                      <a:noFill/>
                    </a:lnR>
                    <a:lnT>
                      <a:noFill/>
                    </a:lnT>
                    <a:lnB>
                      <a:noFill/>
                    </a:lnB>
                  </a:tcPr>
                </a:tc>
              </a:tr>
              <a:tr h="358754">
                <a:tc>
                  <a:txBody>
                    <a:bodyPr/>
                    <a:lstStyle/>
                    <a:p>
                      <a:pPr rtl="0"/>
                      <a:r>
                        <a:rPr lang="pl-PL" sz="1000">
                          <a:effectLst/>
                        </a:rPr>
                        <a:t/>
                      </a:r>
                      <a:br>
                        <a:rPr lang="pl-PL" sz="1000">
                          <a:effectLst/>
                        </a:rPr>
                      </a:br>
                      <a:endParaRPr lang="pl-PL" sz="1000">
                        <a:effectLst/>
                      </a:endParaRPr>
                    </a:p>
                  </a:txBody>
                  <a:tcPr marL="23145" marR="23145" marT="23145" marB="23145" anchor="ctr">
                    <a:lnL>
                      <a:noFill/>
                    </a:lnL>
                    <a:lnR>
                      <a:noFill/>
                    </a:lnR>
                    <a:lnT>
                      <a:noFill/>
                    </a:lnT>
                    <a:lnB>
                      <a:noFill/>
                    </a:lnB>
                  </a:tcPr>
                </a:tc>
                <a:tc>
                  <a:txBody>
                    <a:bodyPr/>
                    <a:lstStyle/>
                    <a:p>
                      <a:pPr rtl="0"/>
                      <a:r>
                        <a:rPr lang="pl-PL" sz="1000">
                          <a:effectLst/>
                        </a:rPr>
                        <a:t>STORE</a:t>
                      </a:r>
                    </a:p>
                  </a:txBody>
                  <a:tcPr marL="23145" marR="23145" marT="23145" marB="23145" anchor="ctr">
                    <a:lnL>
                      <a:noFill/>
                    </a:lnL>
                    <a:lnR>
                      <a:noFill/>
                    </a:lnR>
                    <a:lnT>
                      <a:noFill/>
                    </a:lnT>
                    <a:lnB>
                      <a:noFill/>
                    </a:lnB>
                  </a:tcPr>
                </a:tc>
                <a:tc>
                  <a:txBody>
                    <a:bodyPr/>
                    <a:lstStyle/>
                    <a:p>
                      <a:pPr rtl="0"/>
                      <a:r>
                        <a:rPr lang="pl-PL" sz="1000">
                          <a:effectLst/>
                        </a:rPr>
                        <a:t>2</a:t>
                      </a:r>
                    </a:p>
                  </a:txBody>
                  <a:tcPr marL="23145" marR="23145" marT="23145" marB="23145" anchor="ctr">
                    <a:lnL>
                      <a:noFill/>
                    </a:lnL>
                    <a:lnR>
                      <a:noFill/>
                    </a:lnR>
                    <a:lnT>
                      <a:noFill/>
                    </a:lnT>
                    <a:lnB>
                      <a:noFill/>
                    </a:lnB>
                  </a:tcPr>
                </a:tc>
                <a:tc>
                  <a:txBody>
                    <a:bodyPr/>
                    <a:lstStyle/>
                    <a:p>
                      <a:pPr rtl="0"/>
                      <a:r>
                        <a:rPr lang="pl-PL" sz="1000" dirty="0" smtClean="0">
                          <a:effectLst/>
                        </a:rPr>
                        <a:t>; </a:t>
                      </a:r>
                      <a:r>
                        <a:rPr lang="pl-PL" sz="1000" dirty="0">
                          <a:effectLst/>
                        </a:rPr>
                        <a:t>zapamiętaj </a:t>
                      </a:r>
                      <a:r>
                        <a:rPr lang="pl-PL" sz="1000" dirty="0" smtClean="0">
                          <a:effectLst/>
                        </a:rPr>
                        <a:t>wynik</a:t>
                      </a:r>
                      <a:r>
                        <a:rPr lang="pl-PL" sz="1000" baseline="0" dirty="0" smtClean="0">
                          <a:effectLst/>
                        </a:rPr>
                        <a:t> w komórce 2</a:t>
                      </a:r>
                      <a:endParaRPr lang="pl-PL" sz="1000" dirty="0">
                        <a:effectLst/>
                      </a:endParaRPr>
                    </a:p>
                  </a:txBody>
                  <a:tcPr marL="23145" marR="23145" marT="23145" marB="23145" anchor="ctr">
                    <a:lnL>
                      <a:noFill/>
                    </a:lnL>
                    <a:lnR>
                      <a:noFill/>
                    </a:lnR>
                    <a:lnT>
                      <a:noFill/>
                    </a:lnT>
                    <a:lnB>
                      <a:noFill/>
                    </a:lnB>
                  </a:tcPr>
                </a:tc>
              </a:tr>
              <a:tr h="358754">
                <a:tc>
                  <a:txBody>
                    <a:bodyPr/>
                    <a:lstStyle/>
                    <a:p>
                      <a:pPr rtl="0"/>
                      <a:r>
                        <a:rPr lang="pl-PL" sz="1000">
                          <a:effectLst/>
                        </a:rPr>
                        <a:t/>
                      </a:r>
                      <a:br>
                        <a:rPr lang="pl-PL" sz="1000">
                          <a:effectLst/>
                        </a:rPr>
                      </a:br>
                      <a:endParaRPr lang="pl-PL" sz="1000">
                        <a:effectLst/>
                      </a:endParaRPr>
                    </a:p>
                  </a:txBody>
                  <a:tcPr marL="23145" marR="23145" marT="23145" marB="23145" anchor="ctr">
                    <a:lnL>
                      <a:noFill/>
                    </a:lnL>
                    <a:lnR>
                      <a:noFill/>
                    </a:lnR>
                    <a:lnT>
                      <a:noFill/>
                    </a:lnT>
                    <a:lnB>
                      <a:noFill/>
                    </a:lnB>
                  </a:tcPr>
                </a:tc>
                <a:tc>
                  <a:txBody>
                    <a:bodyPr/>
                    <a:lstStyle/>
                    <a:p>
                      <a:pPr rtl="0"/>
                      <a:r>
                        <a:rPr lang="pl-PL" sz="1000">
                          <a:effectLst/>
                        </a:rPr>
                        <a:t>JUMP </a:t>
                      </a:r>
                    </a:p>
                  </a:txBody>
                  <a:tcPr marL="23145" marR="23145" marT="23145" marB="23145" anchor="ctr">
                    <a:lnL>
                      <a:noFill/>
                    </a:lnL>
                    <a:lnR>
                      <a:noFill/>
                    </a:lnR>
                    <a:lnT>
                      <a:noFill/>
                    </a:lnT>
                    <a:lnB>
                      <a:noFill/>
                    </a:lnB>
                  </a:tcPr>
                </a:tc>
                <a:tc>
                  <a:txBody>
                    <a:bodyPr/>
                    <a:lstStyle/>
                    <a:p>
                      <a:pPr rtl="0"/>
                      <a:r>
                        <a:rPr lang="pl-PL" sz="1000">
                          <a:effectLst/>
                        </a:rPr>
                        <a:t>BEGIN</a:t>
                      </a:r>
                    </a:p>
                  </a:txBody>
                  <a:tcPr marL="23145" marR="23145" marT="23145" marB="23145" anchor="ctr">
                    <a:lnL>
                      <a:noFill/>
                    </a:lnL>
                    <a:lnR>
                      <a:noFill/>
                    </a:lnR>
                    <a:lnT>
                      <a:noFill/>
                    </a:lnT>
                    <a:lnB>
                      <a:noFill/>
                    </a:lnB>
                  </a:tcPr>
                </a:tc>
                <a:tc>
                  <a:txBody>
                    <a:bodyPr/>
                    <a:lstStyle/>
                    <a:p>
                      <a:pPr rtl="0"/>
                      <a:r>
                        <a:rPr lang="pl-PL" sz="1000" dirty="0">
                          <a:effectLst/>
                        </a:rPr>
                        <a:t/>
                      </a:r>
                      <a:br>
                        <a:rPr lang="pl-PL" sz="1000" dirty="0">
                          <a:effectLst/>
                        </a:rPr>
                      </a:br>
                      <a:endParaRPr lang="pl-PL" sz="1000" dirty="0">
                        <a:effectLst/>
                      </a:endParaRPr>
                    </a:p>
                  </a:txBody>
                  <a:tcPr marL="23145" marR="23145" marT="23145" marB="23145" anchor="ctr">
                    <a:lnL>
                      <a:noFill/>
                    </a:lnL>
                    <a:lnR>
                      <a:noFill/>
                    </a:lnR>
                    <a:lnT>
                      <a:noFill/>
                    </a:lnT>
                    <a:lnB>
                      <a:noFill/>
                    </a:lnB>
                  </a:tcPr>
                </a:tc>
              </a:tr>
              <a:tr h="202522">
                <a:tc>
                  <a:txBody>
                    <a:bodyPr/>
                    <a:lstStyle/>
                    <a:p>
                      <a:pPr rtl="0"/>
                      <a:r>
                        <a:rPr lang="pl-PL" sz="1000">
                          <a:effectLst/>
                        </a:rPr>
                        <a:t>END: </a:t>
                      </a:r>
                    </a:p>
                  </a:txBody>
                  <a:tcPr marL="23145" marR="23145" marT="23145" marB="23145" anchor="ctr">
                    <a:lnL>
                      <a:noFill/>
                    </a:lnL>
                    <a:lnR>
                      <a:noFill/>
                    </a:lnR>
                    <a:lnT>
                      <a:noFill/>
                    </a:lnT>
                    <a:lnB>
                      <a:noFill/>
                    </a:lnB>
                  </a:tcPr>
                </a:tc>
                <a:tc>
                  <a:txBody>
                    <a:bodyPr/>
                    <a:lstStyle/>
                    <a:p>
                      <a:pPr rtl="0"/>
                      <a:r>
                        <a:rPr lang="pl-PL" sz="1000">
                          <a:effectLst/>
                        </a:rPr>
                        <a:t>WRITE</a:t>
                      </a:r>
                    </a:p>
                  </a:txBody>
                  <a:tcPr marL="23145" marR="23145" marT="23145" marB="23145" anchor="ctr">
                    <a:lnL>
                      <a:noFill/>
                    </a:lnL>
                    <a:lnR>
                      <a:noFill/>
                    </a:lnR>
                    <a:lnT>
                      <a:noFill/>
                    </a:lnT>
                    <a:lnB>
                      <a:noFill/>
                    </a:lnB>
                  </a:tcPr>
                </a:tc>
                <a:tc>
                  <a:txBody>
                    <a:bodyPr/>
                    <a:lstStyle/>
                    <a:p>
                      <a:pPr rtl="0"/>
                      <a:r>
                        <a:rPr lang="pl-PL" sz="1000">
                          <a:effectLst/>
                        </a:rPr>
                        <a:t>2</a:t>
                      </a:r>
                    </a:p>
                  </a:txBody>
                  <a:tcPr marL="23145" marR="23145" marT="23145" marB="23145" anchor="ctr">
                    <a:lnL>
                      <a:noFill/>
                    </a:lnL>
                    <a:lnR>
                      <a:noFill/>
                    </a:lnR>
                    <a:lnT>
                      <a:noFill/>
                    </a:lnT>
                    <a:lnB>
                      <a:noFill/>
                    </a:lnB>
                  </a:tcPr>
                </a:tc>
                <a:tc>
                  <a:txBody>
                    <a:bodyPr/>
                    <a:lstStyle/>
                    <a:p>
                      <a:pPr rtl="0"/>
                      <a:r>
                        <a:rPr lang="pl-PL" sz="1000" dirty="0" smtClean="0">
                          <a:effectLst/>
                        </a:rPr>
                        <a:t>; </a:t>
                      </a:r>
                      <a:r>
                        <a:rPr lang="pl-PL" sz="1000" dirty="0">
                          <a:effectLst/>
                        </a:rPr>
                        <a:t>wypisz </a:t>
                      </a:r>
                      <a:r>
                        <a:rPr lang="pl-PL" sz="1000" dirty="0" smtClean="0">
                          <a:effectLst/>
                        </a:rPr>
                        <a:t>wynik czyli</a:t>
                      </a:r>
                      <a:r>
                        <a:rPr lang="pl-PL" sz="1000" baseline="0" dirty="0" smtClean="0">
                          <a:effectLst/>
                        </a:rPr>
                        <a:t> zawartość M(2) na taśmę</a:t>
                      </a:r>
                      <a:endParaRPr lang="pl-PL" sz="1000" dirty="0">
                        <a:effectLst/>
                      </a:endParaRPr>
                    </a:p>
                  </a:txBody>
                  <a:tcPr marL="23145" marR="23145" marT="23145" marB="23145" anchor="ctr">
                    <a:lnL>
                      <a:noFill/>
                    </a:lnL>
                    <a:lnR>
                      <a:noFill/>
                    </a:lnR>
                    <a:lnT>
                      <a:noFill/>
                    </a:lnT>
                    <a:lnB>
                      <a:noFill/>
                    </a:lnB>
                  </a:tcPr>
                </a:tc>
              </a:tr>
              <a:tr h="358754">
                <a:tc>
                  <a:txBody>
                    <a:bodyPr/>
                    <a:lstStyle/>
                    <a:p>
                      <a:pPr rtl="0"/>
                      <a:r>
                        <a:rPr lang="pl-PL" sz="1000">
                          <a:effectLst/>
                        </a:rPr>
                        <a:t/>
                      </a:r>
                      <a:br>
                        <a:rPr lang="pl-PL" sz="1000">
                          <a:effectLst/>
                        </a:rPr>
                      </a:br>
                      <a:endParaRPr lang="pl-PL" sz="1000">
                        <a:effectLst/>
                      </a:endParaRPr>
                    </a:p>
                  </a:txBody>
                  <a:tcPr marL="23145" marR="23145" marT="23145" marB="23145" anchor="ctr">
                    <a:lnL>
                      <a:noFill/>
                    </a:lnL>
                    <a:lnR>
                      <a:noFill/>
                    </a:lnR>
                    <a:lnT>
                      <a:noFill/>
                    </a:lnT>
                    <a:lnB>
                      <a:noFill/>
                    </a:lnB>
                  </a:tcPr>
                </a:tc>
                <a:tc>
                  <a:txBody>
                    <a:bodyPr/>
                    <a:lstStyle/>
                    <a:p>
                      <a:pPr rtl="0"/>
                      <a:r>
                        <a:rPr lang="pl-PL" sz="1000">
                          <a:effectLst/>
                        </a:rPr>
                        <a:t>HALT </a:t>
                      </a:r>
                    </a:p>
                  </a:txBody>
                  <a:tcPr marL="23145" marR="23145" marT="23145" marB="23145" anchor="ctr">
                    <a:lnL>
                      <a:noFill/>
                    </a:lnL>
                    <a:lnR>
                      <a:noFill/>
                    </a:lnR>
                    <a:lnT>
                      <a:noFill/>
                    </a:lnT>
                    <a:lnB>
                      <a:noFill/>
                    </a:lnB>
                  </a:tcPr>
                </a:tc>
                <a:tc>
                  <a:txBody>
                    <a:bodyPr/>
                    <a:lstStyle/>
                    <a:p>
                      <a:pPr rtl="0"/>
                      <a:r>
                        <a:rPr lang="pl-PL" sz="1000">
                          <a:effectLst/>
                        </a:rPr>
                        <a:t/>
                      </a:r>
                      <a:br>
                        <a:rPr lang="pl-PL" sz="1000">
                          <a:effectLst/>
                        </a:rPr>
                      </a:br>
                      <a:endParaRPr lang="pl-PL" sz="1000">
                        <a:effectLst/>
                      </a:endParaRPr>
                    </a:p>
                  </a:txBody>
                  <a:tcPr marL="23145" marR="23145" marT="23145" marB="23145" anchor="ctr">
                    <a:lnL>
                      <a:noFill/>
                    </a:lnL>
                    <a:lnR>
                      <a:noFill/>
                    </a:lnR>
                    <a:lnT>
                      <a:noFill/>
                    </a:lnT>
                    <a:lnB>
                      <a:noFill/>
                    </a:lnB>
                  </a:tcPr>
                </a:tc>
                <a:tc>
                  <a:txBody>
                    <a:bodyPr/>
                    <a:lstStyle/>
                    <a:p>
                      <a:pPr rtl="0"/>
                      <a:r>
                        <a:rPr lang="pl-PL" sz="1000" dirty="0">
                          <a:effectLst/>
                        </a:rPr>
                        <a:t/>
                      </a:r>
                      <a:br>
                        <a:rPr lang="pl-PL" sz="1000" dirty="0">
                          <a:effectLst/>
                        </a:rPr>
                      </a:br>
                      <a:endParaRPr lang="pl-PL" sz="1000" dirty="0">
                        <a:effectLst/>
                      </a:endParaRPr>
                    </a:p>
                  </a:txBody>
                  <a:tcPr marL="23145" marR="23145" marT="23145" marB="23145" anchor="ctr">
                    <a:lnL>
                      <a:noFill/>
                    </a:lnL>
                    <a:lnR>
                      <a:noFill/>
                    </a:lnR>
                    <a:lnT>
                      <a:noFill/>
                    </a:lnT>
                    <a:lnB>
                      <a:noFill/>
                    </a:lnB>
                  </a:tcPr>
                </a:tc>
              </a:tr>
            </a:tbl>
          </a:graphicData>
        </a:graphic>
      </p:graphicFrame>
      <p:sp>
        <p:nvSpPr>
          <p:cNvPr id="7" name="pole tekstowe 6"/>
          <p:cNvSpPr txBox="1"/>
          <p:nvPr/>
        </p:nvSpPr>
        <p:spPr>
          <a:xfrm>
            <a:off x="323528" y="764704"/>
            <a:ext cx="8496944" cy="646331"/>
          </a:xfrm>
          <a:prstGeom prst="rect">
            <a:avLst/>
          </a:prstGeom>
          <a:noFill/>
        </p:spPr>
        <p:txBody>
          <a:bodyPr wrap="square" rtlCol="0">
            <a:spAutoFit/>
          </a:bodyPr>
          <a:lstStyle/>
          <a:p>
            <a:r>
              <a:rPr lang="pl-PL" dirty="0" smtClean="0"/>
              <a:t>Przykładowy program obliczający potęgę liczby 2 (2</a:t>
            </a:r>
            <a:r>
              <a:rPr lang="pl-PL" baseline="30000" dirty="0" smtClean="0"/>
              <a:t>n</a:t>
            </a:r>
            <a:r>
              <a:rPr lang="pl-PL" dirty="0" smtClean="0"/>
              <a:t>). Wykładnik (n) dla którego należy policzyć potęgę jest zapisany na taśmie wejściowej</a:t>
            </a:r>
            <a:endParaRPr lang="pl-PL" dirty="0"/>
          </a:p>
        </p:txBody>
      </p:sp>
    </p:spTree>
    <p:extLst>
      <p:ext uri="{BB962C8B-B14F-4D97-AF65-F5344CB8AC3E}">
        <p14:creationId xmlns:p14="http://schemas.microsoft.com/office/powerpoint/2010/main" val="305544761"/>
      </p:ext>
    </p:extLst>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4712</TotalTime>
  <Words>1366</Words>
  <Application>Microsoft Office PowerPoint</Application>
  <PresentationFormat>Pokaz na ekranie (4:3)</PresentationFormat>
  <Paragraphs>141</Paragraphs>
  <Slides>5</Slides>
  <Notes>5</Notes>
  <HiddenSlides>0</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5</vt:i4>
      </vt:variant>
    </vt:vector>
  </HeadingPairs>
  <TitlesOfParts>
    <vt:vector size="11" baseType="lpstr">
      <vt:lpstr>Arial</vt:lpstr>
      <vt:lpstr>Calibri</vt:lpstr>
      <vt:lpstr>Calibri Light</vt:lpstr>
      <vt:lpstr>Courier New</vt:lpstr>
      <vt:lpstr>Symbol</vt:lpstr>
      <vt:lpstr>Motyw pakietu Office</vt:lpstr>
      <vt:lpstr>SDIZO-MASZYNA RAM</vt:lpstr>
      <vt:lpstr>SDIZO-MASZYNA RAM</vt:lpstr>
      <vt:lpstr>SDIZO-MASZYNA RAM</vt:lpstr>
      <vt:lpstr>SDIZO-MASZYNA RAM</vt:lpstr>
      <vt:lpstr>SDIZO-MASZYNA RAM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Rozproszone i obiektowe bazy danych – sprawy organizacyjne</dc:title>
  <dc:creator>Basia</dc:creator>
  <cp:lastModifiedBy>Jarek</cp:lastModifiedBy>
  <cp:revision>337</cp:revision>
  <cp:lastPrinted>2020-05-20T18:26:26Z</cp:lastPrinted>
  <dcterms:created xsi:type="dcterms:W3CDTF">2013-09-29T10:20:04Z</dcterms:created>
  <dcterms:modified xsi:type="dcterms:W3CDTF">2020-05-20T18:37:03Z</dcterms:modified>
</cp:coreProperties>
</file>