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2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4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68760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칼럼 별칭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- 2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179512" y="1916832"/>
            <a:ext cx="8712968" cy="3960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studno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학번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,  name  AS  "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,  </a:t>
            </a:r>
            <a:r>
              <a:rPr kumimoji="1" lang="en-US" altLang="ko-KR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지도교수번호</a:t>
            </a:r>
            <a:endParaRPr kumimoji="1" lang="ko-KR" alt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student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학번    이름         지도교수번호</a:t>
            </a:r>
            <a:endParaRPr kumimoji="1" lang="ko-KR" alt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   -----------  --------------  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9411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서진수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9412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서재수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9413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이미경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3002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(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816" y="213285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72000" y="2132856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76256" y="213285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89484" y="2899544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47664" y="2899544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99792" y="289103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331640" y="2492896"/>
            <a:ext cx="1584176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195736" y="2492896"/>
            <a:ext cx="2376264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139952" y="2492896"/>
            <a:ext cx="2736304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340768"/>
            <a:ext cx="86409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Alias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1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테이블을 사용하여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empno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를 사원번호</a:t>
            </a:r>
            <a:r>
              <a:rPr lang="en-US" altLang="ko-KR" dirty="0">
                <a:solidFill>
                  <a:schemeClr val="tx1"/>
                </a:solidFill>
              </a:rPr>
              <a:t> , </a:t>
            </a:r>
            <a:r>
              <a:rPr lang="en-US" altLang="ko-KR" dirty="0" err="1">
                <a:solidFill>
                  <a:schemeClr val="tx1"/>
                </a:solidFill>
              </a:rPr>
              <a:t>ename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을 사원명</a:t>
            </a:r>
            <a:r>
              <a:rPr lang="en-US" altLang="ko-KR" dirty="0">
                <a:solidFill>
                  <a:schemeClr val="tx1"/>
                </a:solidFill>
              </a:rPr>
              <a:t> , job </a:t>
            </a:r>
            <a:r>
              <a:rPr lang="ko-KR" altLang="ko-KR" dirty="0">
                <a:solidFill>
                  <a:schemeClr val="tx1"/>
                </a:solidFill>
              </a:rPr>
              <a:t>을 직업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으로 </a:t>
            </a:r>
            <a:r>
              <a:rPr lang="ko-KR" altLang="ko-KR" dirty="0">
                <a:solidFill>
                  <a:schemeClr val="tx1"/>
                </a:solidFill>
              </a:rPr>
              <a:t>별명을 설정하여 출력하세요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3429000"/>
            <a:ext cx="86409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>
                <a:solidFill>
                  <a:schemeClr val="tx1"/>
                </a:solidFill>
              </a:rPr>
              <a:t>Alias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2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dept </a:t>
            </a:r>
            <a:r>
              <a:rPr lang="ko-KR" altLang="ko-KR" dirty="0">
                <a:solidFill>
                  <a:schemeClr val="tx1"/>
                </a:solidFill>
              </a:rPr>
              <a:t>테이블을 사용하여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deptno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를 부서</a:t>
            </a:r>
            <a:r>
              <a:rPr lang="en-US" altLang="ko-KR" dirty="0">
                <a:solidFill>
                  <a:schemeClr val="tx1"/>
                </a:solidFill>
              </a:rPr>
              <a:t># , </a:t>
            </a:r>
            <a:r>
              <a:rPr lang="en-US" altLang="ko-KR" dirty="0" err="1">
                <a:solidFill>
                  <a:schemeClr val="tx1"/>
                </a:solidFill>
              </a:rPr>
              <a:t>dname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부서명</a:t>
            </a:r>
            <a:r>
              <a:rPr lang="en-US" altLang="ko-KR" dirty="0">
                <a:solidFill>
                  <a:schemeClr val="tx1"/>
                </a:solidFill>
              </a:rPr>
              <a:t> , loc </a:t>
            </a:r>
            <a:r>
              <a:rPr lang="ko-KR" altLang="ko-KR" dirty="0">
                <a:solidFill>
                  <a:schemeClr val="tx1"/>
                </a:solidFill>
              </a:rPr>
              <a:t>를 위치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ko-KR" dirty="0">
                <a:solidFill>
                  <a:schemeClr val="tx1"/>
                </a:solidFill>
              </a:rPr>
              <a:t>로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별명을 </a:t>
            </a:r>
            <a:r>
              <a:rPr lang="ko-KR" altLang="ko-KR" dirty="0">
                <a:solidFill>
                  <a:schemeClr val="tx1"/>
                </a:solidFill>
              </a:rPr>
              <a:t>설정하여 출력하세요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80728"/>
            <a:ext cx="748883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(5) DISTINCT - </a:t>
            </a:r>
            <a:r>
              <a:rPr lang="ko-KR" altLang="ko-KR" sz="2500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sz="2500" b="1" dirty="0">
                <a:solidFill>
                  <a:schemeClr val="tx1"/>
                </a:solidFill>
              </a:rPr>
              <a:t>  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12" name="그림 11" descr="distinc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1700808"/>
            <a:ext cx="5760640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563216"/>
            <a:ext cx="8928992" cy="4242048"/>
            <a:chOff x="251520" y="1700808"/>
            <a:chExt cx="8928992" cy="424204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2132856"/>
              <a:ext cx="2771775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1840" y="2132856"/>
              <a:ext cx="2771775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27737" y="2132856"/>
              <a:ext cx="3152775" cy="29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51520" y="1700808"/>
              <a:ext cx="273630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안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131840" y="1700808"/>
              <a:ext cx="273630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012160" y="1700808"/>
              <a:ext cx="3131840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두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컬럼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979712" y="4941168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16016" y="3068960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884368" y="4077072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908720"/>
            <a:ext cx="784887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(6) </a:t>
            </a:r>
            <a:r>
              <a:rPr lang="ko-KR" altLang="ko-KR" sz="2000" b="1" dirty="0">
                <a:solidFill>
                  <a:schemeClr val="tx1"/>
                </a:solidFill>
              </a:rPr>
              <a:t>연결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ko-KR" sz="2000" b="1" dirty="0">
                <a:solidFill>
                  <a:schemeClr val="tx1"/>
                </a:solidFill>
              </a:rPr>
              <a:t>합성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연산자</a:t>
            </a:r>
            <a:r>
              <a:rPr lang="en-US" altLang="ko-KR" sz="2000" b="1" dirty="0">
                <a:solidFill>
                  <a:schemeClr val="tx1"/>
                </a:solidFill>
              </a:rPr>
              <a:t> (Concatenation)</a:t>
            </a:r>
            <a:r>
              <a:rPr lang="ko-KR" altLang="ko-KR" sz="2000" b="1" dirty="0">
                <a:solidFill>
                  <a:schemeClr val="tx1"/>
                </a:solidFill>
              </a:rPr>
              <a:t>로 칼럼을 붙여서 출력하기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그림 11" descr="연결연산자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664" y="1556792"/>
            <a:ext cx="5904656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323528" y="1196752"/>
            <a:ext cx="7200800" cy="4896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name || '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님은 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 || position || '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professor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NAME||'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님은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'||POSITION||'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박승곤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송도권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양선희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김영조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김도형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나한열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김현정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심슨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7756" y="1484784"/>
            <a:ext cx="8301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70004" y="1484784"/>
            <a:ext cx="10335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78248" y="286563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99792" y="2865636"/>
            <a:ext cx="792088" cy="27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835696" y="1844824"/>
            <a:ext cx="1368152" cy="10081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491880" y="1844824"/>
            <a:ext cx="2016224" cy="10081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04048" y="2780928"/>
            <a:ext cx="3456384" cy="936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문자를 사용한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640960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문제 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(student)</a:t>
            </a:r>
            <a:r>
              <a:rPr lang="ko-KR" altLang="ko-KR" b="1" dirty="0">
                <a:solidFill>
                  <a:schemeClr val="tx1"/>
                </a:solidFill>
              </a:rPr>
              <a:t>을 사용하여 모든 학생들이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</a:t>
            </a:r>
            <a:r>
              <a:rPr lang="en-US" altLang="ko-KR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>
                <a:solidFill>
                  <a:schemeClr val="tx1"/>
                </a:solidFill>
              </a:rPr>
              <a:t>서진수 의 키는</a:t>
            </a:r>
            <a:r>
              <a:rPr lang="en-US" altLang="ko-KR" b="1" dirty="0">
                <a:solidFill>
                  <a:schemeClr val="tx1"/>
                </a:solidFill>
              </a:rPr>
              <a:t> 180 cm, </a:t>
            </a:r>
            <a:r>
              <a:rPr lang="ko-KR" altLang="ko-KR" b="1" dirty="0">
                <a:solidFill>
                  <a:schemeClr val="tx1"/>
                </a:solidFill>
              </a:rPr>
              <a:t>몸무게는</a:t>
            </a:r>
            <a:r>
              <a:rPr lang="en-US" altLang="ko-KR" b="1" dirty="0">
                <a:solidFill>
                  <a:schemeClr val="tx1"/>
                </a:solidFill>
              </a:rPr>
              <a:t> 55 kg </a:t>
            </a:r>
            <a:r>
              <a:rPr lang="ko-KR" altLang="ko-KR" b="1" dirty="0">
                <a:solidFill>
                  <a:schemeClr val="tx1"/>
                </a:solidFill>
              </a:rPr>
              <a:t>입니다</a:t>
            </a:r>
            <a:r>
              <a:rPr lang="en-US" altLang="ko-KR" b="1" dirty="0">
                <a:solidFill>
                  <a:schemeClr val="tx1"/>
                </a:solidFill>
              </a:rPr>
              <a:t>’  </a:t>
            </a:r>
            <a:r>
              <a:rPr lang="ko-KR" altLang="ko-KR" b="1" dirty="0">
                <a:solidFill>
                  <a:schemeClr val="tx1"/>
                </a:solidFill>
              </a:rPr>
              <a:t>와 </a:t>
            </a:r>
            <a:r>
              <a:rPr lang="ko-KR" altLang="ko-KR" b="1" dirty="0" smtClean="0">
                <a:solidFill>
                  <a:schemeClr val="tx1"/>
                </a:solidFill>
              </a:rPr>
              <a:t>같은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형식으로 </a:t>
            </a:r>
            <a:r>
              <a:rPr lang="ko-KR" altLang="ko-KR" b="1" dirty="0" smtClean="0">
                <a:solidFill>
                  <a:schemeClr val="tx1"/>
                </a:solidFill>
              </a:rPr>
              <a:t>출력되도록 </a:t>
            </a:r>
            <a:r>
              <a:rPr lang="ko-KR" altLang="ko-KR" b="1" dirty="0" err="1">
                <a:solidFill>
                  <a:schemeClr val="tx1"/>
                </a:solidFill>
              </a:rPr>
              <a:t>리터럴</a:t>
            </a:r>
            <a:r>
              <a:rPr lang="ko-KR" altLang="ko-KR" b="1" dirty="0">
                <a:solidFill>
                  <a:schemeClr val="tx1"/>
                </a:solidFill>
              </a:rPr>
              <a:t> 문자를 추가하고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칼럼이름은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ko-KR" b="1" dirty="0">
                <a:solidFill>
                  <a:schemeClr val="tx1"/>
                </a:solidFill>
              </a:rPr>
              <a:t>학생의 키와 몸무게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  <a:r>
              <a:rPr lang="ko-KR" altLang="ko-KR" b="1" dirty="0" smtClean="0">
                <a:solidFill>
                  <a:schemeClr val="tx1"/>
                </a:solidFill>
              </a:rPr>
              <a:t>라는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별명으로 </a:t>
            </a:r>
            <a:r>
              <a:rPr lang="ko-KR" altLang="ko-KR" b="1" dirty="0">
                <a:solidFill>
                  <a:schemeClr val="tx1"/>
                </a:solidFill>
              </a:rPr>
              <a:t>출력해 보세요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71287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문제 </a:t>
            </a:r>
            <a:r>
              <a:rPr lang="en-US" altLang="ko-KR" b="1" dirty="0">
                <a:solidFill>
                  <a:schemeClr val="tx1"/>
                </a:solidFill>
              </a:rPr>
              <a:t>2: </a:t>
            </a:r>
            <a:r>
              <a:rPr lang="ko-KR" altLang="ko-KR" b="1" dirty="0">
                <a:solidFill>
                  <a:schemeClr val="tx1"/>
                </a:solidFill>
              </a:rPr>
              <a:t>홍길동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ko-KR" b="1" dirty="0">
                <a:solidFill>
                  <a:schemeClr val="tx1"/>
                </a:solidFill>
              </a:rPr>
              <a:t>교수</a:t>
            </a:r>
            <a:r>
              <a:rPr lang="en-US" altLang="ko-KR" b="1" dirty="0">
                <a:solidFill>
                  <a:schemeClr val="tx1"/>
                </a:solidFill>
              </a:rPr>
              <a:t>) , </a:t>
            </a:r>
            <a:r>
              <a:rPr lang="ko-KR" altLang="ko-KR" b="1" dirty="0">
                <a:solidFill>
                  <a:schemeClr val="tx1"/>
                </a:solidFill>
              </a:rPr>
              <a:t>홍길동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>
                <a:solidFill>
                  <a:schemeClr val="tx1"/>
                </a:solidFill>
              </a:rPr>
              <a:t>교수</a:t>
            </a:r>
            <a:r>
              <a:rPr lang="en-US" altLang="ko-KR" b="1" dirty="0">
                <a:solidFill>
                  <a:schemeClr val="tx1"/>
                </a:solidFill>
              </a:rPr>
              <a:t>’ </a:t>
            </a:r>
            <a:r>
              <a:rPr lang="ko-KR" altLang="ko-KR" b="1" dirty="0">
                <a:solidFill>
                  <a:schemeClr val="tx1"/>
                </a:solidFill>
              </a:rPr>
              <a:t>이렇게 나오도록 출력해보세요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132856"/>
            <a:ext cx="482453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31683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(7)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산술 연산자 사용하기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61926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283968" y="3429000"/>
            <a:ext cx="1728192" cy="2160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95536" y="1124744"/>
            <a:ext cx="64807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산술 연산자 사용시 우선순위 주의 할 것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문을 이용하여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/>
                </a:solidFill>
              </a:rPr>
              <a:t>원하는 데이터 가져오기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1986" name="AutoShape 2"/>
          <p:cNvSpPr>
            <a:spLocks noChangeArrowheads="1"/>
          </p:cNvSpPr>
          <p:nvPr/>
        </p:nvSpPr>
        <p:spPr bwMode="auto">
          <a:xfrm>
            <a:off x="683568" y="1700808"/>
            <a:ext cx="4536504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[ Column or Expression ]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FROM  [ Table  or View ]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</a:t>
            </a:r>
            <a:r>
              <a:rPr kumimoji="1" lang="en-US" altLang="ko-KR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조건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604867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(8) WHERE </a:t>
            </a:r>
            <a:r>
              <a:rPr lang="ko-KR" altLang="ko-KR" sz="2000" b="1" dirty="0">
                <a:solidFill>
                  <a:schemeClr val="tx1"/>
                </a:solidFill>
              </a:rPr>
              <a:t>절을 활용하여 원하는 조건만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조회하기</a:t>
            </a:r>
            <a:endParaRPr lang="ko-KR" altLang="ko-KR" sz="2000" b="1" dirty="0">
              <a:solidFill>
                <a:schemeClr val="tx1"/>
              </a:solidFill>
            </a:endParaRPr>
          </a:p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573016"/>
            <a:ext cx="4608512" cy="255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99592" y="4365104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573016"/>
            <a:ext cx="396044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652120" y="4509120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50405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21088"/>
            <a:ext cx="511256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012160" y="3501008"/>
            <a:ext cx="266429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WHERE </a:t>
            </a:r>
            <a:r>
              <a:rPr lang="ko-KR" altLang="en-US" b="1" dirty="0" smtClean="0">
                <a:solidFill>
                  <a:schemeClr val="tx1"/>
                </a:solidFill>
              </a:rPr>
              <a:t>절의 문자는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대소문자 구분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홑따옴표로</a:t>
            </a:r>
            <a:r>
              <a:rPr lang="ko-KR" altLang="en-US" b="1" dirty="0" smtClean="0">
                <a:solidFill>
                  <a:schemeClr val="tx1"/>
                </a:solidFill>
              </a:rPr>
              <a:t> 묶으세요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263691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522920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1"/>
            <a:endCxn id="15" idx="3"/>
          </p:cNvCxnSpPr>
          <p:nvPr/>
        </p:nvCxnSpPr>
        <p:spPr>
          <a:xfrm flipH="1" flipV="1">
            <a:off x="3203848" y="2780928"/>
            <a:ext cx="2808312" cy="140415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6" idx="3"/>
          </p:cNvCxnSpPr>
          <p:nvPr/>
        </p:nvCxnSpPr>
        <p:spPr>
          <a:xfrm flipH="1">
            <a:off x="3131840" y="4185084"/>
            <a:ext cx="2880320" cy="11881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3528" y="1124744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문자열 조회할 때 주의 사항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08520" y="1052736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날</a:t>
            </a:r>
            <a:r>
              <a:rPr lang="ko-KR" altLang="en-US" sz="2000" b="1" dirty="0">
                <a:solidFill>
                  <a:schemeClr val="tx1"/>
                </a:solidFill>
              </a:rPr>
              <a:t>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조회할 때 주의 사항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44824"/>
            <a:ext cx="4608511" cy="185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5" y="3933056"/>
            <a:ext cx="4176464" cy="187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0113" y="3933056"/>
            <a:ext cx="45243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364088" y="2204864"/>
            <a:ext cx="34563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홑따옴표로</a:t>
            </a:r>
            <a:r>
              <a:rPr lang="ko-KR" altLang="en-US" b="1" dirty="0" smtClean="0">
                <a:solidFill>
                  <a:schemeClr val="tx1"/>
                </a:solidFill>
              </a:rPr>
              <a:t> 묶으세요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대소문자 구분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5776" y="249289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86360" y="469123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6256" y="469123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1700808"/>
          <a:ext cx="8496944" cy="4248468"/>
        </p:xfrm>
        <a:graphic>
          <a:graphicData uri="http://schemas.openxmlformats.org/drawingml/2006/table">
            <a:tbl>
              <a:tblPr/>
              <a:tblGrid>
                <a:gridCol w="2581141"/>
                <a:gridCol w="5915803"/>
              </a:tblGrid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!= ,  &lt;&gt;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같지 않은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큰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크거나 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작은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작거나 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BETWEEN a AND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사이에 있는 범위 값을 모두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IN(a,b,c)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C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인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Like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특정 패턴을 가지고 있는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Is Null / Is Not Null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값을 검색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/ Null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 아닌 값을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 AND 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조건과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조건을 모두 만족하는 값만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 OR 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조건이나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 중 한가지라도 만족하는 값을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NOT  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가 아닌 모든 조건을 검색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9512" y="1052736"/>
            <a:ext cx="44644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(9) </a:t>
            </a:r>
            <a:r>
              <a:rPr lang="ko-KR" altLang="ko-KR" sz="2000" b="1" dirty="0">
                <a:solidFill>
                  <a:schemeClr val="tx1"/>
                </a:solidFill>
              </a:rPr>
              <a:t>다양한 연산자를 활용하는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방법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28092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① </a:t>
            </a:r>
            <a:r>
              <a:rPr lang="ko-KR" altLang="ko-KR" b="1" dirty="0">
                <a:solidFill>
                  <a:schemeClr val="tx1"/>
                </a:solidFill>
              </a:rPr>
              <a:t>비교 연산자를 사용하여 </a:t>
            </a:r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키가</a:t>
            </a:r>
            <a:r>
              <a:rPr lang="en-US" altLang="ko-KR" b="1" dirty="0">
                <a:solidFill>
                  <a:schemeClr val="tx1"/>
                </a:solidFill>
              </a:rPr>
              <a:t>(height) 180 cm </a:t>
            </a:r>
            <a:r>
              <a:rPr lang="ko-KR" altLang="ko-KR" b="1" dirty="0">
                <a:solidFill>
                  <a:schemeClr val="tx1"/>
                </a:solidFill>
              </a:rPr>
              <a:t>보다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크거나 </a:t>
            </a:r>
            <a:r>
              <a:rPr lang="ko-KR" altLang="ko-KR" b="1" dirty="0">
                <a:solidFill>
                  <a:schemeClr val="tx1"/>
                </a:solidFill>
              </a:rPr>
              <a:t>같은 사람을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76872"/>
            <a:ext cx="55446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51720" y="3115568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79928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② Between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 </a:t>
            </a:r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몸무게가</a:t>
            </a:r>
            <a:r>
              <a:rPr lang="en-US" altLang="ko-KR" b="1" dirty="0">
                <a:solidFill>
                  <a:schemeClr val="tx1"/>
                </a:solidFill>
              </a:rPr>
              <a:t> (weight)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60kg </a:t>
            </a:r>
            <a:r>
              <a:rPr lang="en-US" altLang="ko-KR" b="1" dirty="0">
                <a:solidFill>
                  <a:schemeClr val="tx1"/>
                </a:solidFill>
              </a:rPr>
              <a:t>~ 80kg </a:t>
            </a:r>
            <a:r>
              <a:rPr lang="ko-KR" altLang="ko-KR" b="1" dirty="0">
                <a:solidFill>
                  <a:schemeClr val="tx1"/>
                </a:solidFill>
              </a:rPr>
              <a:t>인 사람의 이름과 체중을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04864"/>
            <a:ext cx="532859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1" name="AutoShape 1"/>
          <p:cNvSpPr>
            <a:spLocks noChangeArrowheads="1"/>
          </p:cNvSpPr>
          <p:nvPr/>
        </p:nvSpPr>
        <p:spPr bwMode="auto">
          <a:xfrm>
            <a:off x="6084168" y="2708920"/>
            <a:ext cx="2808312" cy="3168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연산자는 주의 사항이 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개의 값 중에 작은 값이 먼저 오고 큰 값이 나중에 와야 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개의 값을 다 포함하여 출력됩니다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71682" name="AutoShape 2"/>
          <p:cNvCxnSpPr>
            <a:cxnSpLocks noChangeShapeType="1"/>
            <a:endCxn id="13" idx="3"/>
          </p:cNvCxnSpPr>
          <p:nvPr/>
        </p:nvCxnSpPr>
        <p:spPr bwMode="auto">
          <a:xfrm flipH="1" flipV="1">
            <a:off x="4932040" y="3140968"/>
            <a:ext cx="1152129" cy="45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" name="직사각형 12"/>
          <p:cNvSpPr/>
          <p:nvPr/>
        </p:nvSpPr>
        <p:spPr>
          <a:xfrm>
            <a:off x="1907704" y="2996952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2809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BETWEEN </a:t>
            </a:r>
            <a:r>
              <a:rPr lang="ko-KR" altLang="en-US" b="1" dirty="0" smtClean="0">
                <a:solidFill>
                  <a:schemeClr val="tx1"/>
                </a:solidFill>
              </a:rPr>
              <a:t>연산자는 아래처럼 사용 가능합니다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439248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2089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③ IN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</a:t>
            </a:r>
            <a:r>
              <a:rPr lang="en-US" altLang="ko-KR" b="1" dirty="0">
                <a:solidFill>
                  <a:schemeClr val="tx1"/>
                </a:solidFill>
              </a:rPr>
              <a:t> 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101 </a:t>
            </a:r>
            <a:r>
              <a:rPr lang="ko-KR" altLang="ko-KR" b="1" dirty="0">
                <a:solidFill>
                  <a:schemeClr val="tx1"/>
                </a:solidFill>
              </a:rPr>
              <a:t>번 학과 학생과</a:t>
            </a:r>
            <a:r>
              <a:rPr lang="en-US" altLang="ko-KR" b="1" dirty="0">
                <a:solidFill>
                  <a:schemeClr val="tx1"/>
                </a:solidFill>
              </a:rPr>
              <a:t> 201 </a:t>
            </a:r>
            <a:r>
              <a:rPr lang="ko-KR" altLang="ko-KR" b="1" dirty="0">
                <a:solidFill>
                  <a:schemeClr val="tx1"/>
                </a:solidFill>
              </a:rPr>
              <a:t>번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학과 </a:t>
            </a:r>
            <a:r>
              <a:rPr lang="ko-KR" altLang="ko-KR" b="1" dirty="0">
                <a:solidFill>
                  <a:schemeClr val="tx1"/>
                </a:solidFill>
              </a:rPr>
              <a:t>학생들을 모두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46805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3" name="AutoShape 1"/>
          <p:cNvSpPr>
            <a:spLocks noChangeArrowheads="1"/>
          </p:cNvSpPr>
          <p:nvPr/>
        </p:nvSpPr>
        <p:spPr bwMode="auto">
          <a:xfrm>
            <a:off x="4283968" y="3212976"/>
            <a:ext cx="4248472" cy="18722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 부분을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deptno1 = 101 OR deptno1 = 201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사용할 수 도 있지만 쿼리가 너무 길어져서 간편하게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사용하는 것입니다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820891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④ Like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연산자를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성이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김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ko-KR" altLang="ko-KR" b="1" dirty="0" smtClean="0">
                <a:solidFill>
                  <a:schemeClr val="tx1"/>
                </a:solidFill>
              </a:rPr>
              <a:t>씨인 사람을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조회하세요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64807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51720" y="2996952"/>
            <a:ext cx="43204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4221088"/>
            <a:ext cx="3672408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% : </a:t>
            </a:r>
            <a:r>
              <a:rPr lang="ko-KR" altLang="en-US" b="1" dirty="0" smtClean="0">
                <a:solidFill>
                  <a:schemeClr val="tx1"/>
                </a:solidFill>
              </a:rPr>
              <a:t>글자수 무관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모든 글자 가능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_  : </a:t>
            </a:r>
            <a:r>
              <a:rPr lang="ko-KR" altLang="en-US" b="1" dirty="0" smtClean="0">
                <a:solidFill>
                  <a:schemeClr val="tx1"/>
                </a:solidFill>
              </a:rPr>
              <a:t>글자수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자 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모든 글자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052736"/>
            <a:ext cx="79208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⑤ IS NULL / IS NOT NULL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연산자를 활용하기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432048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339752" y="3068960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407707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1760" y="443711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476324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11760" y="509788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3356992"/>
            <a:ext cx="1512168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 부분이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NULL </a:t>
            </a:r>
            <a:r>
              <a:rPr lang="ko-KR" altLang="en-US" b="1" dirty="0" smtClean="0">
                <a:solidFill>
                  <a:schemeClr val="tx1"/>
                </a:solidFill>
              </a:rPr>
              <a:t>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8" idx="1"/>
          </p:cNvCxnSpPr>
          <p:nvPr/>
        </p:nvCxnSpPr>
        <p:spPr>
          <a:xfrm flipH="1" flipV="1">
            <a:off x="2915816" y="321297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1"/>
            <a:endCxn id="14" idx="3"/>
          </p:cNvCxnSpPr>
          <p:nvPr/>
        </p:nvCxnSpPr>
        <p:spPr>
          <a:xfrm flipH="1">
            <a:off x="2915816" y="3861048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8" idx="1"/>
            <a:endCxn id="15" idx="3"/>
          </p:cNvCxnSpPr>
          <p:nvPr/>
        </p:nvCxnSpPr>
        <p:spPr>
          <a:xfrm flipH="1">
            <a:off x="2915816" y="3861048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1"/>
            <a:endCxn id="16" idx="3"/>
          </p:cNvCxnSpPr>
          <p:nvPr/>
        </p:nvCxnSpPr>
        <p:spPr>
          <a:xfrm flipH="1">
            <a:off x="2915816" y="3861048"/>
            <a:ext cx="792088" cy="974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1"/>
            <a:endCxn id="17" idx="3"/>
          </p:cNvCxnSpPr>
          <p:nvPr/>
        </p:nvCxnSpPr>
        <p:spPr>
          <a:xfrm flipH="1">
            <a:off x="2915816" y="3861048"/>
            <a:ext cx="792088" cy="130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508104" y="1772816"/>
            <a:ext cx="3096344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NULL </a:t>
            </a:r>
            <a:r>
              <a:rPr lang="ko-KR" altLang="en-US" b="1" dirty="0" smtClean="0">
                <a:solidFill>
                  <a:schemeClr val="tx1"/>
                </a:solidFill>
              </a:rPr>
              <a:t>은 정해지지 않아서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값을 모른다는 의미임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 </a:t>
            </a:r>
            <a:r>
              <a:rPr lang="ko-KR" altLang="en-US" b="1" dirty="0" smtClean="0">
                <a:solidFill>
                  <a:schemeClr val="tx1"/>
                </a:solidFill>
              </a:rPr>
              <a:t>과는 다름 </a:t>
            </a:r>
            <a:r>
              <a:rPr lang="en-US" altLang="ko-KR" b="1" dirty="0" smtClean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1124744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DESC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명령어로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확인하자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1772816"/>
            <a:ext cx="7344816" cy="439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SCOTT&gt;DESC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Name                          Null?  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------------------------  ------------------  </a:t>
            </a:r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EMPNO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NOT NULL  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NUMBER(4)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ENAME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VARCHAR2(10)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JOB 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VARCHAR2(9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MGR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NUMBER(4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HIREDATE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DATE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SAL 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NUMBER(7,2)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COMM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NUMBER(7,2)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DEPTNO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NUMBER(2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null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268760"/>
            <a:ext cx="7560840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75608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⑥ </a:t>
            </a:r>
            <a:r>
              <a:rPr lang="ko-KR" altLang="ko-KR" b="1" dirty="0" smtClean="0">
                <a:solidFill>
                  <a:schemeClr val="tx1"/>
                </a:solidFill>
              </a:rPr>
              <a:t>검색조건이 두 개 이상일 경우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00808"/>
            <a:ext cx="7920880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학년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170 cm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사람의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 이름과 학년과 키를 조회하세요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36912"/>
            <a:ext cx="504056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619672" y="364502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300192" y="3140968"/>
            <a:ext cx="2232248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가지 조건을 모두 만족하는 결과를 검색하실 때는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사용하여 조건을 적으시면 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1"/>
            <a:endCxn id="14" idx="3"/>
          </p:cNvCxnSpPr>
          <p:nvPr/>
        </p:nvCxnSpPr>
        <p:spPr>
          <a:xfrm flipH="1" flipV="1">
            <a:off x="2123728" y="3789040"/>
            <a:ext cx="41764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24744"/>
            <a:ext cx="8640960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이거나 또는 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80 kg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학생들의 이름과 키와 학년과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568863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259632" y="3068960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660232" y="2564904"/>
            <a:ext cx="1844675" cy="2520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가지 조건 중 한가지만 만족하는 행을 검색하고 싶으면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사용하면 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050" idx="1"/>
            <a:endCxn id="13" idx="3"/>
          </p:cNvCxnSpPr>
          <p:nvPr/>
        </p:nvCxnSpPr>
        <p:spPr>
          <a:xfrm flipH="1" flipV="1">
            <a:off x="1547664" y="3212976"/>
            <a:ext cx="5112568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268760"/>
            <a:ext cx="828092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학년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180 cm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크면서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70 kg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큰 학생들의 이름과 학년과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348880"/>
            <a:ext cx="763284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91680" y="3284984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699792" y="4797152"/>
            <a:ext cx="2880320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조건이 여러 개이고 모두 만족하는 하는 경우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여러 번 쓰면 됩니다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1026" idx="0"/>
            <a:endCxn id="13" idx="2"/>
          </p:cNvCxnSpPr>
          <p:nvPr/>
        </p:nvCxnSpPr>
        <p:spPr>
          <a:xfrm flipH="1" flipV="1">
            <a:off x="1979712" y="3717032"/>
            <a:ext cx="21602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842493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180 cm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크거나 또는 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70 kg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큰 학생들의 이름과 학년과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784887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19672" y="3140968"/>
            <a:ext cx="547260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87824" y="4869160"/>
            <a:ext cx="2880320" cy="1073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조건이 동시에 나올 경우에는 우선순위를 아주 조심하셔야 합니다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!!!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56895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AND </a:t>
            </a:r>
            <a:r>
              <a:rPr lang="ko-KR" altLang="en-US" b="1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chemeClr val="tx1"/>
                </a:solidFill>
              </a:rPr>
              <a:t>OR </a:t>
            </a:r>
            <a:r>
              <a:rPr lang="ko-KR" altLang="en-US" b="1" dirty="0" smtClean="0">
                <a:solidFill>
                  <a:schemeClr val="tx1"/>
                </a:solidFill>
              </a:rPr>
              <a:t>연산자의 우선 순위 조절 실패 사례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74888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03648" y="2996952"/>
            <a:ext cx="46085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42493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</a:t>
            </a:r>
            <a:r>
              <a:rPr lang="ko-KR" altLang="ko-KR" b="1" dirty="0" smtClean="0">
                <a:solidFill>
                  <a:schemeClr val="tx1"/>
                </a:solidFill>
              </a:rPr>
              <a:t>퀴즈</a:t>
            </a:r>
            <a:r>
              <a:rPr lang="en-US" altLang="ko-KR" b="1" dirty="0" smtClean="0">
                <a:solidFill>
                  <a:schemeClr val="tx1"/>
                </a:solidFill>
              </a:rPr>
              <a:t> 1 **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교수들의 이름을 조회하여 성 부분에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err="1" smtClean="0">
                <a:solidFill>
                  <a:schemeClr val="tx1"/>
                </a:solidFill>
              </a:rPr>
              <a:t>ㅈ</a:t>
            </a:r>
            <a:r>
              <a:rPr lang="en-US" altLang="ko-KR" b="1" dirty="0" smtClean="0">
                <a:solidFill>
                  <a:schemeClr val="tx1"/>
                </a:solidFill>
              </a:rPr>
              <a:t>’  </a:t>
            </a:r>
            <a:r>
              <a:rPr lang="ko-KR" altLang="ko-KR" b="1" dirty="0" smtClean="0">
                <a:solidFill>
                  <a:schemeClr val="tx1"/>
                </a:solidFill>
              </a:rPr>
              <a:t>이 포함된 사람의 명단을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between퀴즈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2204864"/>
            <a:ext cx="3168352" cy="4104456"/>
          </a:xfrm>
          <a:prstGeom prst="rect">
            <a:avLst/>
          </a:prstGeom>
        </p:spPr>
      </p:pic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139952" y="2276872"/>
            <a:ext cx="4536504" cy="3528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화면이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professor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테이블에서 이름을 조회한 화면입니다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ORDER BY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라는 구문은 정렬을 해서 보여달라는 뜻인데 뒤에 살펴봅니다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화면이 성 부분에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ㅈ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 들어간 사람만 출력한 화면입니다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전민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이렇게 하진 않으실 거죠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??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이런 거였으면 퀴즈도 안 냈을 겁니다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~^^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능력을 보여주세요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~~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842493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smtClean="0">
                <a:solidFill>
                  <a:schemeClr val="tx1"/>
                </a:solidFill>
              </a:rPr>
              <a:t>10) ORDER BY </a:t>
            </a:r>
            <a:r>
              <a:rPr lang="ko-KR" altLang="ko-KR" b="1" dirty="0" smtClean="0">
                <a:solidFill>
                  <a:schemeClr val="tx1"/>
                </a:solidFill>
              </a:rPr>
              <a:t>절을 사용하여 출력 결과 정렬하기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7560840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한 글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나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다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라 </a:t>
            </a:r>
            <a:r>
              <a:rPr lang="en-US" altLang="ko-KR" b="1" dirty="0" smtClean="0">
                <a:solidFill>
                  <a:schemeClr val="tx1"/>
                </a:solidFill>
              </a:rPr>
              <a:t>…..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영 어</a:t>
            </a:r>
            <a:r>
              <a:rPr lang="en-US" altLang="ko-KR" b="1" dirty="0" smtClean="0">
                <a:solidFill>
                  <a:schemeClr val="tx1"/>
                </a:solidFill>
              </a:rPr>
              <a:t>: A , B , C , D……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숫</a:t>
            </a:r>
            <a:r>
              <a:rPr lang="ko-KR" altLang="ko-KR" b="1" dirty="0" smtClean="0">
                <a:solidFill>
                  <a:schemeClr val="tx1"/>
                </a:solidFill>
              </a:rPr>
              <a:t> 자</a:t>
            </a:r>
            <a:r>
              <a:rPr lang="en-US" altLang="ko-KR" b="1" dirty="0" smtClean="0">
                <a:solidFill>
                  <a:schemeClr val="tx1"/>
                </a:solidFill>
              </a:rPr>
              <a:t>: 1 , 2 , 3 , 4……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날 짜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b="1" dirty="0" smtClean="0">
                <a:solidFill>
                  <a:schemeClr val="tx1"/>
                </a:solidFill>
              </a:rPr>
              <a:t>예전 날짜부터 시작해서 최근 날짜로 정렬</a:t>
            </a:r>
            <a:r>
              <a:rPr lang="ko-KR" altLang="en-US" b="1" dirty="0" smtClean="0">
                <a:solidFill>
                  <a:schemeClr val="tx1"/>
                </a:solidFill>
              </a:rPr>
              <a:t>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ORDER BY </a:t>
            </a:r>
            <a:r>
              <a:rPr lang="ko-KR" altLang="en-US" b="1" dirty="0" smtClean="0">
                <a:solidFill>
                  <a:schemeClr val="tx1"/>
                </a:solidFill>
              </a:rPr>
              <a:t>절을 사용하며 </a:t>
            </a:r>
            <a:r>
              <a:rPr lang="en-US" altLang="ko-KR" b="1" dirty="0" smtClean="0">
                <a:solidFill>
                  <a:schemeClr val="tx1"/>
                </a:solidFill>
              </a:rPr>
              <a:t>ASC </a:t>
            </a:r>
            <a:r>
              <a:rPr lang="ko-KR" altLang="en-US" b="1" dirty="0" smtClean="0">
                <a:solidFill>
                  <a:schemeClr val="tx1"/>
                </a:solidFill>
              </a:rPr>
              <a:t>는 오름차순 </a:t>
            </a:r>
            <a:r>
              <a:rPr lang="en-US" altLang="ko-KR" b="1" dirty="0" smtClean="0">
                <a:solidFill>
                  <a:schemeClr val="tx1"/>
                </a:solidFill>
              </a:rPr>
              <a:t>, DESC </a:t>
            </a:r>
            <a:r>
              <a:rPr lang="ko-KR" altLang="en-US" b="1" dirty="0" smtClean="0">
                <a:solidFill>
                  <a:schemeClr val="tx1"/>
                </a:solidFill>
              </a:rPr>
              <a:t>는 내림차순임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ASC </a:t>
            </a:r>
            <a:r>
              <a:rPr lang="ko-KR" altLang="en-US" b="1" dirty="0" smtClean="0">
                <a:solidFill>
                  <a:schemeClr val="tx1"/>
                </a:solidFill>
              </a:rPr>
              <a:t>방식이 기본 정렬 방식임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49694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①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ko-KR" b="1" dirty="0" smtClean="0">
                <a:solidFill>
                  <a:schemeClr val="tx1"/>
                </a:solidFill>
              </a:rPr>
              <a:t>단 키가 작은 순서대로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order_by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2132856"/>
            <a:ext cx="7704856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8424936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②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키는 작은 사람부터 출력하시고 몸무게는 많은 사람부터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12879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91680" y="3212976"/>
            <a:ext cx="504056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1052736"/>
            <a:ext cx="66967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SELECT 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데이터 조회하기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628800"/>
            <a:ext cx="75608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: SELECT  [ </a:t>
            </a:r>
            <a:r>
              <a:rPr lang="ko-KR" altLang="ko-KR" b="1" dirty="0" err="1">
                <a:solidFill>
                  <a:schemeClr val="tx1"/>
                </a:solidFill>
              </a:rPr>
              <a:t>칼럼명</a:t>
            </a:r>
            <a:r>
              <a:rPr lang="ko-KR" altLang="ko-KR" b="1" dirty="0">
                <a:solidFill>
                  <a:schemeClr val="tx1"/>
                </a:solidFill>
              </a:rPr>
              <a:t> 또는 </a:t>
            </a:r>
            <a:r>
              <a:rPr lang="ko-KR" altLang="ko-KR" b="1" dirty="0" err="1">
                <a:solidFill>
                  <a:schemeClr val="tx1"/>
                </a:solidFill>
              </a:rPr>
              <a:t>표현식</a:t>
            </a:r>
            <a:r>
              <a:rPr lang="en-US" altLang="ko-KR" b="1" dirty="0">
                <a:solidFill>
                  <a:schemeClr val="tx1"/>
                </a:solidFill>
              </a:rPr>
              <a:t> ]  FROM  [</a:t>
            </a:r>
            <a:r>
              <a:rPr lang="ko-KR" altLang="ko-KR" b="1" dirty="0" err="1">
                <a:solidFill>
                  <a:schemeClr val="tx1"/>
                </a:solidFill>
              </a:rPr>
              <a:t>테이블명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ko-KR" altLang="ko-KR" b="1" dirty="0">
                <a:solidFill>
                  <a:schemeClr val="tx1"/>
                </a:solidFill>
              </a:rPr>
              <a:t> 명</a:t>
            </a:r>
            <a:r>
              <a:rPr lang="en-US" altLang="ko-KR" b="1" dirty="0">
                <a:solidFill>
                  <a:schemeClr val="tx1"/>
                </a:solidFill>
              </a:rPr>
              <a:t>] 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2276872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모든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조회하기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755576" y="2852936"/>
            <a:ext cx="3888432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  FROM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4751512" y="2852936"/>
            <a:ext cx="2772816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emp ;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endParaRPr kumimoji="1" lang="ko-KR" altLang="ko-KR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55576" y="3717032"/>
            <a:ext cx="6831806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OM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ORA-00923: FROM keyword not found where expected  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2000" y="4149080"/>
            <a:ext cx="3600400" cy="9361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키워드는 줄 바꾸면 안됨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424936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생일과 키와 몸무게를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생일이 빠른 사람 순서대로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777686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491880" y="2780928"/>
            <a:ext cx="122413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87824" y="314096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828092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④ 칼럼의 별명을 사용한 정렬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이름을 오름차순으로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564904"/>
            <a:ext cx="525658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635896" y="3068960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5856" y="3717032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2"/>
            <a:endCxn id="14" idx="0"/>
          </p:cNvCxnSpPr>
          <p:nvPr/>
        </p:nvCxnSpPr>
        <p:spPr>
          <a:xfrm flipH="1">
            <a:off x="3563888" y="3356992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1369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(11) </a:t>
            </a:r>
            <a:r>
              <a:rPr lang="ko-KR" altLang="ko-KR" b="1" dirty="0" smtClean="0">
                <a:solidFill>
                  <a:schemeClr val="tx1"/>
                </a:solidFill>
              </a:rPr>
              <a:t>집합 연산자</a:t>
            </a:r>
            <a:r>
              <a:rPr lang="en-US" altLang="ko-KR" b="1" dirty="0" smtClean="0">
                <a:solidFill>
                  <a:schemeClr val="tx1"/>
                </a:solidFill>
              </a:rPr>
              <a:t> ( Set Operator)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집합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2204864"/>
            <a:ext cx="6480720" cy="216024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75656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집합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집합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28184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  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552" y="2060847"/>
          <a:ext cx="8064896" cy="2736305"/>
        </p:xfrm>
        <a:graphic>
          <a:graphicData uri="http://schemas.openxmlformats.org/drawingml/2006/table">
            <a:tbl>
              <a:tblPr/>
              <a:tblGrid>
                <a:gridCol w="1705834"/>
                <a:gridCol w="6359062"/>
              </a:tblGrid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내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UNION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집합을 더해서 결과를 출력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중복 값 제거하고 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UNION ALL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집합을 더해서 결과를 출력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중복 값 제거 안하고 정렬 안 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INTERSECT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집합의 교집합 결과를 출력함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MINUS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두 집합의 </a:t>
                      </a:r>
                      <a:r>
                        <a:rPr lang="ko-KR" sz="16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차집합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결과를 출력함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쿼리의 순서 중요함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39552" y="1268760"/>
            <a:ext cx="237626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512" y="1124744"/>
            <a:ext cx="568863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① UNION / UNION ALL ( </a:t>
            </a:r>
            <a:r>
              <a:rPr lang="ko-KR" altLang="ko-KR" b="1" dirty="0" smtClean="0">
                <a:solidFill>
                  <a:schemeClr val="tx1"/>
                </a:solidFill>
              </a:rPr>
              <a:t>두 집합을 더합니다</a:t>
            </a:r>
            <a:r>
              <a:rPr lang="en-US" altLang="ko-KR" b="1" dirty="0" smtClean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556792"/>
            <a:ext cx="856895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학과에 소속되어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있는 학생과 교수들의 학번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ko-KR" b="1" dirty="0" smtClean="0">
                <a:solidFill>
                  <a:schemeClr val="tx1"/>
                </a:solidFill>
              </a:rPr>
              <a:t>교수님은 교수번호</a:t>
            </a:r>
            <a:r>
              <a:rPr lang="en-US" altLang="ko-KR" b="1" dirty="0" smtClean="0">
                <a:solidFill>
                  <a:schemeClr val="tx1"/>
                </a:solidFill>
              </a:rPr>
              <a:t>) , </a:t>
            </a:r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학과번호를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unio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2564904"/>
            <a:ext cx="7632848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56895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학과와</a:t>
            </a:r>
            <a:r>
              <a:rPr lang="en-US" altLang="ko-KR" b="1" dirty="0" smtClean="0">
                <a:solidFill>
                  <a:schemeClr val="tx1"/>
                </a:solidFill>
              </a:rPr>
              <a:t> 201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학과를 전공하는 학생들의 이름을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union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988840"/>
            <a:ext cx="6840760" cy="410445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2051720" y="4293096"/>
            <a:ext cx="172819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중복 값 제거 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4293096"/>
            <a:ext cx="172819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 안 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중복값</a:t>
            </a:r>
            <a:r>
              <a:rPr lang="ko-KR" altLang="en-US" dirty="0" smtClean="0">
                <a:solidFill>
                  <a:schemeClr val="tx1"/>
                </a:solidFill>
              </a:rPr>
              <a:t> 모두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75656" y="2827536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4048" y="2840236"/>
            <a:ext cx="11521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584" y="4293096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55976" y="4077072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55976" y="4843760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705678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② INTERSECT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 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smtClean="0">
                <a:solidFill>
                  <a:schemeClr val="tx1"/>
                </a:solidFill>
              </a:rPr>
              <a:t>교집합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1628800"/>
            <a:ext cx="7992888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stduent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학과와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학과를 복수전공하는 사람의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396044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1488356" y="3729732"/>
            <a:ext cx="15121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08720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MINUS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 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smtClean="0">
                <a:solidFill>
                  <a:schemeClr val="tx1"/>
                </a:solidFill>
              </a:rPr>
              <a:t>큰 집합에서 작은 집합 빼기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268760"/>
            <a:ext cx="8424936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전체 직원의 급여를</a:t>
            </a:r>
            <a:r>
              <a:rPr lang="en-US" altLang="ko-KR" b="1" dirty="0" smtClean="0">
                <a:solidFill>
                  <a:schemeClr val="tx1"/>
                </a:solidFill>
              </a:rPr>
              <a:t> 20 % </a:t>
            </a:r>
            <a:r>
              <a:rPr lang="ko-KR" altLang="ko-KR" b="1" dirty="0" smtClean="0">
                <a:solidFill>
                  <a:schemeClr val="tx1"/>
                </a:solidFill>
              </a:rPr>
              <a:t>인상하기 위한 직원 명단을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 출력하려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직급이 전임강사인 사람들은 명단에서 제외하세요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minus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672" y="2204864"/>
            <a:ext cx="5760640" cy="410445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860032" y="2708920"/>
            <a:ext cx="576064" cy="2160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2708920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48965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사용시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484784"/>
            <a:ext cx="583264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칼럼의 개수가 다를 경우 에러 발생함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59766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788024" y="2564904"/>
            <a:ext cx="3384376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위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en-US" b="1" dirty="0" smtClean="0">
                <a:solidFill>
                  <a:schemeClr val="tx1"/>
                </a:solidFill>
              </a:rPr>
              <a:t>절은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개의 칼럼인데 아래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en-US" b="1" dirty="0" smtClean="0">
                <a:solidFill>
                  <a:schemeClr val="tx1"/>
                </a:solidFill>
              </a:rPr>
              <a:t>절은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개의 칼럼으로 칼럼의 개수가 다를 경우 에러가 발생합니다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48965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사용시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484784"/>
            <a:ext cx="583264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비교되는 칼럼끼리의 데이터 타입이 다를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64087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427984" y="2708920"/>
            <a:ext cx="4104456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</a:rPr>
              <a:t>문장의 데이터 타입과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아래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</a:rPr>
              <a:t>문장의 데이터 타입이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서로 다를 경우 에러가 발생합니다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72816"/>
            <a:ext cx="7848872" cy="3312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대소문자 구분을 하지 않아도 실행되지만 원래는 다른 문장이다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한 줄 또는 여러 줄에 걸쳐 작성해도 되며 마지막은  </a:t>
            </a:r>
            <a:r>
              <a:rPr lang="en-US" altLang="ko-KR" b="1" dirty="0" smtClean="0">
                <a:solidFill>
                  <a:schemeClr val="tx1"/>
                </a:solidFill>
              </a:rPr>
              <a:t>; (</a:t>
            </a:r>
            <a:r>
              <a:rPr lang="ko-KR" altLang="en-US" b="1" dirty="0" smtClean="0">
                <a:solidFill>
                  <a:schemeClr val="tx1"/>
                </a:solidFill>
              </a:rPr>
              <a:t>세미콜론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으로 끝맺어야만 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키워드는 분리해서는 안 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SQL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키워드라 함은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en-US" altLang="ko-KR" b="1" dirty="0" smtClean="0">
                <a:solidFill>
                  <a:schemeClr val="tx1"/>
                </a:solidFill>
              </a:rPr>
              <a:t>, FROM , WHERE  </a:t>
            </a:r>
            <a:r>
              <a:rPr lang="ko-KR" altLang="en-US" b="1" dirty="0" smtClean="0">
                <a:solidFill>
                  <a:schemeClr val="tx1"/>
                </a:solidFill>
              </a:rPr>
              <a:t>등과 같이 </a:t>
            </a:r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en-US" b="1" dirty="0" smtClean="0">
                <a:solidFill>
                  <a:schemeClr val="tx1"/>
                </a:solidFill>
              </a:rPr>
              <a:t>에서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사용하는 미리 정해놓은 단어를 말한다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547664" y="2060848"/>
            <a:ext cx="6048672" cy="28083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수고 하셨습니다</a:t>
            </a:r>
            <a:r>
              <a:rPr lang="en-US" altLang="ko-KR" b="1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다음 장에서는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</a:rPr>
              <a:t>. SQL </a:t>
            </a:r>
            <a:r>
              <a:rPr lang="ko-KR" altLang="en-US" b="1" dirty="0" smtClean="0">
                <a:solidFill>
                  <a:schemeClr val="tx1"/>
                </a:solidFill>
              </a:rPr>
              <a:t>단일 행 함수를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살펴보겠습니다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51125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화면에 보기 좋게 출력하는 </a:t>
            </a:r>
            <a:r>
              <a:rPr lang="ko-KR" altLang="en-US" sz="2500" b="1" dirty="0">
                <a:solidFill>
                  <a:schemeClr val="tx1"/>
                </a:solidFill>
              </a:rPr>
              <a:t>팁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3608" y="2132856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COL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 FOR 9999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292080" y="2348880"/>
            <a:ext cx="72008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3608" y="2924944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COL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ename</a:t>
            </a:r>
            <a:r>
              <a:rPr lang="en-US" altLang="ko-KR" b="1" dirty="0" smtClean="0">
                <a:solidFill>
                  <a:schemeClr val="tx1"/>
                </a:solidFill>
              </a:rPr>
              <a:t> FOR a8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왼쪽 화살표 15"/>
          <p:cNvSpPr/>
          <p:nvPr/>
        </p:nvSpPr>
        <p:spPr>
          <a:xfrm>
            <a:off x="5292080" y="3140968"/>
            <a:ext cx="72008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160" y="2132856"/>
            <a:ext cx="15841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숫자일 경우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2160" y="2924944"/>
            <a:ext cx="15841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r>
              <a:rPr lang="ko-KR" altLang="en-US" b="1" dirty="0">
                <a:solidFill>
                  <a:schemeClr val="tx1"/>
                </a:solidFill>
              </a:rPr>
              <a:t>자</a:t>
            </a:r>
            <a:r>
              <a:rPr lang="ko-KR" altLang="en-US" b="1" dirty="0" smtClean="0">
                <a:solidFill>
                  <a:schemeClr val="tx1"/>
                </a:solidFill>
              </a:rPr>
              <a:t>일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43608" y="3789040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SET  line  200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4653136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SET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pagesize</a:t>
            </a:r>
            <a:r>
              <a:rPr lang="en-US" altLang="ko-KR" b="1" dirty="0" smtClean="0">
                <a:solidFill>
                  <a:schemeClr val="tx1"/>
                </a:solidFill>
              </a:rPr>
              <a:t>  50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683568" y="1340768"/>
            <a:ext cx="6336704" cy="4608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FROM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   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1" dirty="0" smtClean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7369     SMITH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7499     ALLEN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7521     WARD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7566     JONES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7654     MARTIN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7698     BLAKE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14 rows selected.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1700808"/>
            <a:ext cx="2808312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원하는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컬럼만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조회하는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755576" y="2132856"/>
            <a:ext cx="5544616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name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'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교수님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FROM  professor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       '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</a:t>
            </a: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-----------------------</a:t>
            </a:r>
            <a:endParaRPr kumimoji="1" lang="en-US" altLang="ko-K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박승곤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340768"/>
            <a:ext cx="79928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표현식을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상수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,Literal 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95536" y="2170856"/>
            <a:ext cx="4032448" cy="3130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studno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STUDNO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 ---------------  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9411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서진수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9412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서재수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9413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이미경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9414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김재수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373661" y="2400944"/>
            <a:ext cx="864095" cy="2739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74192" y="3212876"/>
            <a:ext cx="1080120" cy="2880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8917" name="AutoShape 5"/>
          <p:cNvCxnSpPr>
            <a:cxnSpLocks noChangeShapeType="1"/>
          </p:cNvCxnSpPr>
          <p:nvPr/>
        </p:nvCxnSpPr>
        <p:spPr bwMode="auto">
          <a:xfrm flipH="1">
            <a:off x="1907704" y="2674912"/>
            <a:ext cx="504057" cy="5040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" name="직사각형 11"/>
          <p:cNvSpPr/>
          <p:nvPr/>
        </p:nvSpPr>
        <p:spPr>
          <a:xfrm>
            <a:off x="395536" y="1268760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칼럼 별칭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- 1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6016" y="2924944"/>
            <a:ext cx="37444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b="1" dirty="0" smtClean="0">
                <a:solidFill>
                  <a:schemeClr val="tx1"/>
                </a:solidFill>
              </a:rPr>
              <a:t> 칼럼 별칭 사용 하기 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소문자가 대문자로 출력됨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 flipV="1">
            <a:off x="1979712" y="3501008"/>
            <a:ext cx="273630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1916</Words>
  <Application>Microsoft Office PowerPoint</Application>
  <PresentationFormat>화면 슬라이드 쇼(4:3)</PresentationFormat>
  <Paragraphs>376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KOSTA</cp:lastModifiedBy>
  <cp:revision>62</cp:revision>
  <dcterms:created xsi:type="dcterms:W3CDTF">2012-11-06T06:53:25Z</dcterms:created>
  <dcterms:modified xsi:type="dcterms:W3CDTF">2017-07-24T09:51:11Z</dcterms:modified>
</cp:coreProperties>
</file>