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8352928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Inline View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</a:p>
          <a:p>
            <a:pPr>
              <a:buFontTx/>
              <a:buChar char="-"/>
            </a:pP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Student </a:t>
            </a:r>
            <a:r>
              <a:rPr lang="ko-KR" altLang="ko-KR" dirty="0" smtClean="0">
                <a:solidFill>
                  <a:schemeClr val="tx1"/>
                </a:solidFill>
              </a:rPr>
              <a:t>테이블에서 학생의 키가 동일 학년의 평균 키 보다 큰 학생들의 학년과 이름과 키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ko-KR" dirty="0" smtClean="0">
                <a:solidFill>
                  <a:schemeClr val="tx1"/>
                </a:solidFill>
              </a:rPr>
              <a:t>해당 학년의 평균 키를 출력하되</a:t>
            </a:r>
            <a:r>
              <a:rPr lang="en-US" altLang="ko-KR" dirty="0" smtClean="0">
                <a:solidFill>
                  <a:schemeClr val="tx1"/>
                </a:solidFill>
              </a:rPr>
              <a:t> Inline View </a:t>
            </a:r>
            <a:r>
              <a:rPr lang="ko-KR" altLang="ko-KR" dirty="0" smtClean="0">
                <a:solidFill>
                  <a:schemeClr val="tx1"/>
                </a:solidFill>
              </a:rPr>
              <a:t>를 사용해서 아래와 같이 출력 하세요</a:t>
            </a:r>
            <a:r>
              <a:rPr lang="en-US" altLang="ko-KR" dirty="0" smtClean="0">
                <a:solidFill>
                  <a:schemeClr val="tx1"/>
                </a:solidFill>
              </a:rPr>
              <a:t>.(</a:t>
            </a:r>
            <a:r>
              <a:rPr lang="ko-KR" altLang="ko-KR" dirty="0" smtClean="0">
                <a:solidFill>
                  <a:schemeClr val="tx1"/>
                </a:solidFill>
              </a:rPr>
              <a:t>학년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컬럼으로</a:t>
            </a:r>
            <a:r>
              <a:rPr lang="ko-KR" altLang="ko-KR" dirty="0" smtClean="0">
                <a:solidFill>
                  <a:schemeClr val="tx1"/>
                </a:solidFill>
              </a:rPr>
              <a:t> 오름차순 정렬해서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8722" name="AutoShape 2"/>
          <p:cNvSpPr>
            <a:spLocks noChangeArrowheads="1"/>
          </p:cNvSpPr>
          <p:nvPr/>
        </p:nvSpPr>
        <p:spPr bwMode="auto">
          <a:xfrm>
            <a:off x="1835696" y="2636912"/>
            <a:ext cx="4896544" cy="34563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학년       이름            키      평균키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 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1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안은수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175      170.4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1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인영민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173      170.4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1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김주현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179      170.4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2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일지매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182      175.6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2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노정호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184      175.6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3    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오나라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177      166.6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3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임세현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171      166.6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4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서진수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180      175.8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4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김재수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177      175.8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4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박동호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182      175.8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052736"/>
            <a:ext cx="367240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Materialized View (MVIEW)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mview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916832"/>
            <a:ext cx="7920880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1052736"/>
            <a:ext cx="30243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Mview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생성하기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746" name="AutoShape 2"/>
          <p:cNvSpPr>
            <a:spLocks noChangeArrowheads="1"/>
          </p:cNvSpPr>
          <p:nvPr/>
        </p:nvSpPr>
        <p:spPr bwMode="auto">
          <a:xfrm>
            <a:off x="908050" y="1677988"/>
            <a:ext cx="5248126" cy="13189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SCOTT&gt;CONN  / AS  SYSDBA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query rewrite TO scott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create materialized view TO scott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SYS&gt;CONN  scott/tiger 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9747" name="AutoShape 3"/>
          <p:cNvSpPr>
            <a:spLocks noChangeArrowheads="1"/>
          </p:cNvSpPr>
          <p:nvPr/>
        </p:nvSpPr>
        <p:spPr bwMode="auto">
          <a:xfrm>
            <a:off x="899592" y="3140968"/>
            <a:ext cx="5256584" cy="2808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CREATE MATERIALIZED VIEW  mv_prof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BUILD IMMEDIATE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REFRESH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ON DEMAND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COMPLETE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ENABLE QUERY REWRITE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AS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SELECT profno , name , pay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FROM  professor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WHERE deptno in (101,102,103)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268760"/>
            <a:ext cx="8424936" cy="4896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-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생성 문법 설명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: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* 2</a:t>
            </a:r>
            <a:r>
              <a:rPr lang="ko-KR" altLang="ko-KR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Mview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ko-KR" sz="1400" dirty="0" smtClean="0">
                <a:solidFill>
                  <a:schemeClr val="tx1"/>
                </a:solidFill>
              </a:rPr>
              <a:t>를 생성하면서 서브쿼리 부분을 수행해서 데이터를 가져 오라는 뜻입니다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* 3</a:t>
            </a:r>
            <a:r>
              <a:rPr lang="ko-KR" altLang="ko-KR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, 4</a:t>
            </a:r>
            <a:r>
              <a:rPr lang="ko-KR" altLang="ko-KR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ko-KR" sz="1400" dirty="0" smtClean="0">
                <a:solidFill>
                  <a:schemeClr val="tx1"/>
                </a:solidFill>
              </a:rPr>
              <a:t>원본 테이블에 데이터가 변경 되었을 경우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MView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ko-KR" sz="1400" dirty="0" smtClean="0">
                <a:solidFill>
                  <a:schemeClr val="tx1"/>
                </a:solidFill>
              </a:rPr>
              <a:t>와 언제 어떻게 동기화를 시킬 건지에 대한 옵션입니다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4 </a:t>
            </a:r>
            <a:r>
              <a:rPr lang="ko-KR" altLang="ko-KR" sz="1400" dirty="0" smtClean="0">
                <a:solidFill>
                  <a:schemeClr val="tx1"/>
                </a:solidFill>
              </a:rPr>
              <a:t>행의</a:t>
            </a:r>
            <a:r>
              <a:rPr lang="en-US" altLang="ko-KR" sz="1400" dirty="0" smtClean="0">
                <a:solidFill>
                  <a:schemeClr val="tx1"/>
                </a:solidFill>
              </a:rPr>
              <a:t> ON DEMAND </a:t>
            </a:r>
            <a:r>
              <a:rPr lang="ko-KR" altLang="ko-KR" sz="1400" dirty="0" smtClean="0">
                <a:solidFill>
                  <a:schemeClr val="tx1"/>
                </a:solidFill>
              </a:rPr>
              <a:t>옵션은 사용자가 수동으로 동기화 명령을 수행해서 동기화 시키는 것이고</a:t>
            </a:r>
            <a:r>
              <a:rPr lang="en-US" altLang="ko-KR" sz="1400" dirty="0" smtClean="0">
                <a:solidFill>
                  <a:schemeClr val="tx1"/>
                </a:solidFill>
              </a:rPr>
              <a:t> ON COMMIT </a:t>
            </a:r>
            <a:r>
              <a:rPr lang="ko-KR" altLang="ko-KR" sz="1400" dirty="0" smtClean="0">
                <a:solidFill>
                  <a:schemeClr val="tx1"/>
                </a:solidFill>
              </a:rPr>
              <a:t>옵션도 쓸 수 있는데 이것은 원본테이블에 데이터 변경 후</a:t>
            </a:r>
            <a:r>
              <a:rPr lang="en-US" altLang="ko-KR" sz="1400" dirty="0" smtClean="0">
                <a:solidFill>
                  <a:schemeClr val="tx1"/>
                </a:solidFill>
              </a:rPr>
              <a:t> Commit </a:t>
            </a:r>
            <a:r>
              <a:rPr lang="ko-KR" altLang="ko-KR" sz="1400" dirty="0" smtClean="0">
                <a:solidFill>
                  <a:schemeClr val="tx1"/>
                </a:solidFill>
              </a:rPr>
              <a:t>이 발생하면 자동으로 동기화 시키라는 의미입니다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그런데</a:t>
            </a:r>
            <a:r>
              <a:rPr lang="en-US" altLang="ko-KR" sz="1400" dirty="0" smtClean="0">
                <a:solidFill>
                  <a:schemeClr val="tx1"/>
                </a:solidFill>
              </a:rPr>
              <a:t> ON COMMIT </a:t>
            </a:r>
            <a:r>
              <a:rPr lang="ko-KR" altLang="ko-KR" sz="1400" dirty="0" smtClean="0">
                <a:solidFill>
                  <a:schemeClr val="tx1"/>
                </a:solidFill>
              </a:rPr>
              <a:t>옵션은 원본테이블에 데이터 변경이 많을 경우 동기화 시키느라 많은 부하를 발생 시킬 수 있기 때문에 원본테이블에 그룹함수를 사용하거나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Mview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ko-KR" sz="1400" dirty="0" smtClean="0">
                <a:solidFill>
                  <a:schemeClr val="tx1"/>
                </a:solidFill>
              </a:rPr>
              <a:t>에 조인이 되는</a:t>
            </a:r>
            <a:r>
              <a:rPr lang="en-US" altLang="ko-KR" sz="1400" dirty="0" smtClean="0">
                <a:solidFill>
                  <a:schemeClr val="tx1"/>
                </a:solidFill>
              </a:rPr>
              <a:t> SQL</a:t>
            </a:r>
            <a:r>
              <a:rPr lang="ko-KR" altLang="ko-KR" sz="1400" dirty="0" smtClean="0">
                <a:solidFill>
                  <a:schemeClr val="tx1"/>
                </a:solidFill>
              </a:rPr>
              <a:t>만 있거나 또는</a:t>
            </a:r>
            <a:r>
              <a:rPr lang="en-US" altLang="ko-KR" sz="1400" dirty="0" smtClean="0">
                <a:solidFill>
                  <a:schemeClr val="tx1"/>
                </a:solidFill>
              </a:rPr>
              <a:t> Group by </a:t>
            </a:r>
            <a:r>
              <a:rPr lang="ko-KR" altLang="ko-KR" sz="1400" dirty="0" smtClean="0">
                <a:solidFill>
                  <a:schemeClr val="tx1"/>
                </a:solidFill>
              </a:rPr>
              <a:t>절에 사용된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컬럼에</a:t>
            </a:r>
            <a:r>
              <a:rPr lang="en-US" altLang="ko-KR" sz="1400" dirty="0" smtClean="0">
                <a:solidFill>
                  <a:schemeClr val="tx1"/>
                </a:solidFill>
              </a:rPr>
              <a:t> COUNT </a:t>
            </a:r>
            <a:r>
              <a:rPr lang="ko-KR" altLang="ko-KR" sz="1400" dirty="0" smtClean="0">
                <a:solidFill>
                  <a:schemeClr val="tx1"/>
                </a:solidFill>
              </a:rPr>
              <a:t>함수가 사용되는 경우에만 사용이 가능합니다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* 5</a:t>
            </a:r>
            <a:r>
              <a:rPr lang="ko-KR" altLang="ko-KR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 : REFRESH </a:t>
            </a:r>
            <a:r>
              <a:rPr lang="ko-KR" altLang="ko-KR" sz="1400" dirty="0" smtClean="0">
                <a:solidFill>
                  <a:schemeClr val="tx1"/>
                </a:solidFill>
              </a:rPr>
              <a:t>를 하는 방법도</a:t>
            </a:r>
            <a:r>
              <a:rPr lang="en-US" altLang="ko-KR" sz="1400" dirty="0" smtClean="0">
                <a:solidFill>
                  <a:schemeClr val="tx1"/>
                </a:solidFill>
              </a:rPr>
              <a:t> 4</a:t>
            </a:r>
            <a:r>
              <a:rPr lang="ko-KR" altLang="ko-KR" sz="1400" dirty="0" smtClean="0">
                <a:solidFill>
                  <a:schemeClr val="tx1"/>
                </a:solidFill>
              </a:rPr>
              <a:t>가지가 있습니다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COMPLETE </a:t>
            </a:r>
            <a:r>
              <a:rPr lang="en-US" altLang="ko-KR" sz="1400" dirty="0" smtClean="0">
                <a:solidFill>
                  <a:schemeClr val="tx1"/>
                </a:solidFill>
              </a:rPr>
              <a:t>: MVIEW </a:t>
            </a:r>
            <a:r>
              <a:rPr lang="ko-KR" altLang="ko-KR" sz="1400" dirty="0" smtClean="0">
                <a:solidFill>
                  <a:schemeClr val="tx1"/>
                </a:solidFill>
              </a:rPr>
              <a:t>내의 데이터 전체가 원본 테이블과 동기화 되는 방법입니다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 </a:t>
            </a:r>
            <a:r>
              <a:rPr lang="ko-KR" altLang="ko-KR" sz="1400" dirty="0" smtClean="0">
                <a:solidFill>
                  <a:schemeClr val="tx1"/>
                </a:solidFill>
              </a:rPr>
              <a:t>이 옵션을 사용하려면</a:t>
            </a:r>
            <a:r>
              <a:rPr lang="en-US" altLang="ko-KR" sz="1400" dirty="0" smtClean="0">
                <a:solidFill>
                  <a:schemeClr val="tx1"/>
                </a:solidFill>
              </a:rPr>
              <a:t> ATOMIC_REFRESH=TRUE </a:t>
            </a:r>
            <a:r>
              <a:rPr lang="ko-KR" altLang="ko-KR" sz="1400" dirty="0" smtClean="0">
                <a:solidFill>
                  <a:schemeClr val="tx1"/>
                </a:solidFill>
              </a:rPr>
              <a:t>와</a:t>
            </a:r>
            <a:r>
              <a:rPr lang="en-US" altLang="ko-KR" sz="1400" dirty="0" smtClean="0">
                <a:solidFill>
                  <a:schemeClr val="tx1"/>
                </a:solidFill>
              </a:rPr>
              <a:t> COMPLETE </a:t>
            </a:r>
            <a:r>
              <a:rPr lang="ko-KR" altLang="ko-KR" sz="1400" dirty="0" smtClean="0">
                <a:solidFill>
                  <a:schemeClr val="tx1"/>
                </a:solidFill>
              </a:rPr>
              <a:t>로 설정이 되어야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  </a:t>
            </a:r>
            <a:r>
              <a:rPr lang="ko-KR" altLang="ko-KR" sz="1400" dirty="0" smtClean="0">
                <a:solidFill>
                  <a:schemeClr val="tx1"/>
                </a:solidFill>
              </a:rPr>
              <a:t>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데이터가 많을 경우 시간이 많이 소요됩니다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FAST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ko-KR" sz="1400" dirty="0" smtClean="0">
                <a:solidFill>
                  <a:schemeClr val="tx1"/>
                </a:solidFill>
              </a:rPr>
              <a:t>원본 테이블에 새로운 데이터가 입력될 경우 그 부분만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Mview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ko-KR" sz="1400" dirty="0" smtClean="0">
                <a:solidFill>
                  <a:schemeClr val="tx1"/>
                </a:solidFill>
              </a:rPr>
              <a:t>로 동기화 하는 방법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</a:t>
            </a:r>
            <a:r>
              <a:rPr lang="ko-KR" altLang="ko-KR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이 방법은</a:t>
            </a:r>
            <a:r>
              <a:rPr lang="en-US" altLang="ko-KR" sz="1400" dirty="0" smtClean="0">
                <a:solidFill>
                  <a:schemeClr val="tx1"/>
                </a:solidFill>
              </a:rPr>
              <a:t> Direct Path </a:t>
            </a:r>
            <a:r>
              <a:rPr lang="ko-KR" altLang="ko-KR" sz="1400" dirty="0" smtClean="0">
                <a:solidFill>
                  <a:schemeClr val="tx1"/>
                </a:solidFill>
              </a:rPr>
              <a:t>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Mview</a:t>
            </a:r>
            <a:r>
              <a:rPr lang="en-US" altLang="ko-KR" sz="1400" dirty="0" smtClean="0">
                <a:solidFill>
                  <a:schemeClr val="tx1"/>
                </a:solidFill>
              </a:rPr>
              <a:t> log </a:t>
            </a:r>
            <a:r>
              <a:rPr lang="ko-KR" altLang="ko-KR" sz="1400" dirty="0" smtClean="0">
                <a:solidFill>
                  <a:schemeClr val="tx1"/>
                </a:solidFill>
              </a:rPr>
              <a:t>파일 을 사용하여 동기화 하게 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FORCE </a:t>
            </a:r>
            <a:r>
              <a:rPr lang="en-US" altLang="ko-KR" sz="1400" dirty="0" smtClean="0">
                <a:solidFill>
                  <a:schemeClr val="tx1"/>
                </a:solidFill>
              </a:rPr>
              <a:t>:  FAST </a:t>
            </a:r>
            <a:r>
              <a:rPr lang="ko-KR" altLang="ko-KR" sz="1400" dirty="0" smtClean="0">
                <a:solidFill>
                  <a:schemeClr val="tx1"/>
                </a:solidFill>
              </a:rPr>
              <a:t>방법이 가능한지 살펴보고 불가능하면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 COMPLETE </a:t>
            </a:r>
            <a:r>
              <a:rPr lang="ko-KR" altLang="ko-KR" sz="1400" dirty="0" smtClean="0">
                <a:solidFill>
                  <a:schemeClr val="tx1"/>
                </a:solidFill>
              </a:rPr>
              <a:t>방법을 사용하여 동기화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   </a:t>
            </a:r>
            <a:r>
              <a:rPr lang="ko-KR" altLang="ko-KR" sz="1400" dirty="0" smtClean="0">
                <a:solidFill>
                  <a:schemeClr val="tx1"/>
                </a:solidFill>
              </a:rPr>
              <a:t>하게 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-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NEVER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ko-KR" sz="1400" dirty="0" smtClean="0">
                <a:solidFill>
                  <a:schemeClr val="tx1"/>
                </a:solidFill>
              </a:rPr>
              <a:t>동기화를 하지 않습니다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60770" name="AutoShape 2"/>
          <p:cNvSpPr>
            <a:spLocks noChangeArrowheads="1"/>
          </p:cNvSpPr>
          <p:nvPr/>
        </p:nvSpPr>
        <p:spPr bwMode="auto">
          <a:xfrm>
            <a:off x="467544" y="1628800"/>
            <a:ext cx="5184576" cy="8640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INDEX idx_mv_prof_pay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mv_prof(pay);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052736"/>
            <a:ext cx="813690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Mview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에는 데이터가 존재하므로 인덱스 생성도 가능합니다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2708920"/>
            <a:ext cx="46085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MView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관리하기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068960"/>
            <a:ext cx="79208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수동으로 원본 테이블과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Mview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데이터 동기화 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60771" name="AutoShape 3"/>
          <p:cNvSpPr>
            <a:spLocks noChangeArrowheads="1"/>
          </p:cNvSpPr>
          <p:nvPr/>
        </p:nvSpPr>
        <p:spPr bwMode="auto">
          <a:xfrm>
            <a:off x="683568" y="3717032"/>
            <a:ext cx="7632848" cy="12961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professor(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profno,name,id,position,pay,hiredate,deptno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VALUES(5000,'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나교수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','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improf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','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조교수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',320,SYSDATE,101)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COMMIT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31840" y="4581128"/>
            <a:ext cx="5040560" cy="7200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위해 이 데이터를 추가하세요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61794" name="AutoShape 2"/>
          <p:cNvSpPr>
            <a:spLocks noChangeArrowheads="1"/>
          </p:cNvSpPr>
          <p:nvPr/>
        </p:nvSpPr>
        <p:spPr bwMode="auto">
          <a:xfrm>
            <a:off x="611560" y="2132856"/>
            <a:ext cx="7992888" cy="3168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COUNT(*) FROM professor WHERE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IN(101,102,103)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COUNT(*)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10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COUNT(*)  FROM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mv_prof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COUNT(*)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9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340768"/>
            <a:ext cx="453650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동기화 전 데이터 건 수 확인하기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9592" y="2708920"/>
            <a:ext cx="122413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4149080"/>
            <a:ext cx="122413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62818" name="AutoShape 2"/>
          <p:cNvSpPr>
            <a:spLocks noChangeArrowheads="1"/>
          </p:cNvSpPr>
          <p:nvPr/>
        </p:nvSpPr>
        <p:spPr bwMode="auto">
          <a:xfrm>
            <a:off x="827584" y="1988840"/>
            <a:ext cx="5112568" cy="37444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DBMS_MVIEW.REFRESH('MV_PROF')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COUNT(*) FROM mv_prof;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COUNT(*)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10   &lt;-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동기화가 완료되었습니다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268760"/>
            <a:ext cx="5256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DBMS_MVIEW </a:t>
            </a:r>
            <a:r>
              <a:rPr lang="ko-KR" altLang="en-US" b="1" dirty="0" smtClean="0">
                <a:solidFill>
                  <a:schemeClr val="tx1"/>
                </a:solidFill>
              </a:rPr>
              <a:t>패키지로 동기화를 수행합니다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568952" cy="309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다른 동기화 명령어들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* DBMS_MVIEW.REFRESH_DEPENDENT(‘ABC’) ; 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이 명령어는</a:t>
            </a:r>
            <a:r>
              <a:rPr lang="en-US" altLang="ko-KR" dirty="0" smtClean="0">
                <a:solidFill>
                  <a:schemeClr val="tx1"/>
                </a:solidFill>
              </a:rPr>
              <a:t> ABC </a:t>
            </a:r>
            <a:r>
              <a:rPr lang="ko-KR" altLang="ko-KR" dirty="0" smtClean="0">
                <a:solidFill>
                  <a:schemeClr val="tx1"/>
                </a:solidFill>
              </a:rPr>
              <a:t>라는 테이블을 사용하는 모든</a:t>
            </a:r>
            <a:r>
              <a:rPr lang="en-US" altLang="ko-KR" dirty="0" smtClean="0">
                <a:solidFill>
                  <a:schemeClr val="tx1"/>
                </a:solidFill>
              </a:rPr>
              <a:t> MVIEW </a:t>
            </a:r>
            <a:r>
              <a:rPr lang="ko-KR" altLang="ko-KR" dirty="0" smtClean="0">
                <a:solidFill>
                  <a:schemeClr val="tx1"/>
                </a:solidFill>
              </a:rPr>
              <a:t>를 찾아서 한꺼번에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ko-KR" dirty="0" smtClean="0">
                <a:solidFill>
                  <a:schemeClr val="tx1"/>
                </a:solidFill>
              </a:rPr>
              <a:t>동기화 하라는 의미입니다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* DBMS_MVIEW.REFRESH_ALL_MVIEWS ;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이 명령어는 해당 사용자가 만든 모든</a:t>
            </a:r>
            <a:r>
              <a:rPr lang="en-US" altLang="ko-KR" dirty="0" smtClean="0">
                <a:solidFill>
                  <a:schemeClr val="tx1"/>
                </a:solidFill>
              </a:rPr>
              <a:t> MVIEW</a:t>
            </a:r>
            <a:r>
              <a:rPr lang="ko-KR" altLang="ko-KR" dirty="0" smtClean="0">
                <a:solidFill>
                  <a:schemeClr val="tx1"/>
                </a:solidFill>
              </a:rPr>
              <a:t>를 동기화 하라는 의미입니다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4005064"/>
            <a:ext cx="396044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Mview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467544" y="4725144"/>
            <a:ext cx="4318000" cy="1440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mview_name,query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user_mviews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WHERE mview_name='MV_PROF';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21" name="그림 20" descr="뷰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1680" y="1628800"/>
            <a:ext cx="5616624" cy="446449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67544" y="1124744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View </a:t>
            </a:r>
            <a:r>
              <a:rPr lang="ko-KR" altLang="en-US" b="1" dirty="0" smtClean="0">
                <a:solidFill>
                  <a:schemeClr val="tx1"/>
                </a:solidFill>
              </a:rPr>
              <a:t>란 가상의 테이블이다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38164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ko-KR" b="1" dirty="0" smtClean="0">
                <a:solidFill>
                  <a:schemeClr val="tx1"/>
                </a:solidFill>
              </a:rPr>
              <a:t>단순 </a:t>
            </a:r>
            <a:r>
              <a:rPr lang="en-US" altLang="ko-KR" b="1" dirty="0" smtClean="0">
                <a:solidFill>
                  <a:schemeClr val="tx1"/>
                </a:solidFill>
              </a:rPr>
              <a:t>View (Simple View)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2578" name="AutoShape 2"/>
          <p:cNvSpPr>
            <a:spLocks noChangeArrowheads="1"/>
          </p:cNvSpPr>
          <p:nvPr/>
        </p:nvSpPr>
        <p:spPr bwMode="auto">
          <a:xfrm>
            <a:off x="683568" y="1772816"/>
            <a:ext cx="4752528" cy="9361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SCOTT&gt;CONN  /  AS  SYSDBA;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SYS&gt;GRANT  CREATE  VIEW  TO scott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2579" name="AutoShape 3"/>
          <p:cNvSpPr>
            <a:spLocks noChangeArrowheads="1"/>
          </p:cNvSpPr>
          <p:nvPr/>
        </p:nvSpPr>
        <p:spPr bwMode="auto">
          <a:xfrm>
            <a:off x="683568" y="2780928"/>
            <a:ext cx="7416824" cy="13681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CREATE [OR REPLACE] [ FORCE | NOFORCE] VIEW view [ (alias, alias,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……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)]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AS sub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query 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[ WITH CHECK OPTION [CONSTRAINT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제약조건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 ]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[ WITH READ ONLY ]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4293096"/>
            <a:ext cx="7344816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  * OR REPLACE : </a:t>
            </a:r>
            <a:r>
              <a:rPr lang="ko-KR" altLang="ko-KR" sz="1400" dirty="0" smtClean="0">
                <a:solidFill>
                  <a:schemeClr val="tx1"/>
                </a:solidFill>
              </a:rPr>
              <a:t>같은 이름의 </a:t>
            </a:r>
            <a:r>
              <a:rPr lang="en-US" altLang="ko-KR" sz="1400" dirty="0" smtClean="0">
                <a:solidFill>
                  <a:schemeClr val="tx1"/>
                </a:solidFill>
              </a:rPr>
              <a:t>View</a:t>
            </a:r>
            <a:r>
              <a:rPr lang="ko-KR" altLang="ko-KR" sz="1400" dirty="0" smtClean="0">
                <a:solidFill>
                  <a:schemeClr val="tx1"/>
                </a:solidFill>
              </a:rPr>
              <a:t>가 있을 경우 삭제 후 다시 생성합니다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* FORCE : </a:t>
            </a:r>
            <a:r>
              <a:rPr lang="ko-KR" altLang="ko-KR" sz="1400" dirty="0" smtClean="0">
                <a:solidFill>
                  <a:schemeClr val="tx1"/>
                </a:solidFill>
              </a:rPr>
              <a:t>기본 테이블의 존재 여부에 상관없이 </a:t>
            </a:r>
            <a:r>
              <a:rPr lang="en-US" altLang="ko-KR" sz="1400" dirty="0" smtClean="0">
                <a:solidFill>
                  <a:schemeClr val="tx1"/>
                </a:solidFill>
              </a:rPr>
              <a:t>View </a:t>
            </a:r>
            <a:r>
              <a:rPr lang="ko-KR" altLang="ko-KR" sz="1400" dirty="0" smtClean="0">
                <a:solidFill>
                  <a:schemeClr val="tx1"/>
                </a:solidFill>
              </a:rPr>
              <a:t>생성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* NOFORCE : </a:t>
            </a:r>
            <a:r>
              <a:rPr lang="ko-KR" altLang="ko-KR" sz="1400" dirty="0" smtClean="0">
                <a:solidFill>
                  <a:schemeClr val="tx1"/>
                </a:solidFill>
              </a:rPr>
              <a:t>기본 테이블이 존재할 경우에만 </a:t>
            </a:r>
            <a:r>
              <a:rPr lang="en-US" altLang="ko-KR" sz="1400" dirty="0" smtClean="0">
                <a:solidFill>
                  <a:schemeClr val="tx1"/>
                </a:solidFill>
              </a:rPr>
              <a:t>View </a:t>
            </a:r>
            <a:r>
              <a:rPr lang="ko-KR" altLang="ko-KR" sz="1400" dirty="0" smtClean="0">
                <a:solidFill>
                  <a:schemeClr val="tx1"/>
                </a:solidFill>
              </a:rPr>
              <a:t>생성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ko-KR" sz="1400" dirty="0" smtClean="0">
                <a:solidFill>
                  <a:schemeClr val="tx1"/>
                </a:solidFill>
              </a:rPr>
              <a:t>기본 값입니다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* ALIAS : </a:t>
            </a:r>
            <a:r>
              <a:rPr lang="ko-KR" altLang="ko-KR" sz="1400" dirty="0" smtClean="0">
                <a:solidFill>
                  <a:schemeClr val="tx1"/>
                </a:solidFill>
              </a:rPr>
              <a:t>기본 테이블의 칼럼 이름과 다르게 지정한 </a:t>
            </a:r>
            <a:r>
              <a:rPr lang="en-US" altLang="ko-KR" sz="1400" dirty="0" smtClean="0">
                <a:solidFill>
                  <a:schemeClr val="tx1"/>
                </a:solidFill>
              </a:rPr>
              <a:t>View</a:t>
            </a:r>
            <a:r>
              <a:rPr lang="ko-KR" altLang="ko-KR" sz="1400" dirty="0" smtClean="0">
                <a:solidFill>
                  <a:schemeClr val="tx1"/>
                </a:solidFill>
              </a:rPr>
              <a:t>의 칼럼 이름을 지정합니다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* WITH CHECK OPTION : </a:t>
            </a:r>
            <a:r>
              <a:rPr lang="ko-KR" altLang="ko-KR" sz="1400" dirty="0" smtClean="0">
                <a:solidFill>
                  <a:schemeClr val="tx1"/>
                </a:solidFill>
              </a:rPr>
              <a:t>주어진 제약조건에 맞는 데이터만 입력 및 수정을 허용합니다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* WITH READ ONLY : SELECT </a:t>
            </a:r>
            <a:r>
              <a:rPr lang="ko-KR" altLang="ko-KR" sz="1400" dirty="0" smtClean="0">
                <a:solidFill>
                  <a:schemeClr val="tx1"/>
                </a:solidFill>
              </a:rPr>
              <a:t>만 가능한 읽기 전용 뷰를 생성합니다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8352928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ko-KR" b="1" dirty="0" smtClean="0">
                <a:solidFill>
                  <a:schemeClr val="tx1"/>
                </a:solidFill>
              </a:rPr>
              <a:t>생성 예제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</a:p>
          <a:p>
            <a:pPr>
              <a:buFontTx/>
              <a:buChar char="-"/>
            </a:pP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professor </a:t>
            </a:r>
            <a:r>
              <a:rPr lang="ko-KR" altLang="ko-KR" dirty="0" smtClean="0">
                <a:solidFill>
                  <a:schemeClr val="tx1"/>
                </a:solidFill>
              </a:rPr>
              <a:t>테이블의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profno</a:t>
            </a:r>
            <a:r>
              <a:rPr lang="en-US" altLang="ko-KR" dirty="0" smtClean="0">
                <a:solidFill>
                  <a:schemeClr val="tx1"/>
                </a:solidFill>
              </a:rPr>
              <a:t>, name, email, </a:t>
            </a:r>
            <a:r>
              <a:rPr lang="en-US" altLang="ko-KR" dirty="0" err="1" smtClean="0">
                <a:solidFill>
                  <a:schemeClr val="tx1"/>
                </a:solidFill>
              </a:rPr>
              <a:t>hpage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컬럼만</a:t>
            </a:r>
            <a:r>
              <a:rPr lang="ko-KR" altLang="ko-KR" dirty="0" smtClean="0">
                <a:solidFill>
                  <a:schemeClr val="tx1"/>
                </a:solidFill>
              </a:rPr>
              <a:t> 사용하는</a:t>
            </a:r>
            <a:r>
              <a:rPr lang="en-US" altLang="ko-KR" dirty="0" smtClean="0">
                <a:solidFill>
                  <a:schemeClr val="tx1"/>
                </a:solidFill>
              </a:rPr>
              <a:t> View </a:t>
            </a:r>
            <a:r>
              <a:rPr lang="ko-KR" altLang="ko-KR" dirty="0" smtClean="0">
                <a:solidFill>
                  <a:schemeClr val="tx1"/>
                </a:solidFill>
              </a:rPr>
              <a:t>를 생성하세요</a:t>
            </a:r>
            <a:r>
              <a:rPr lang="en-US" altLang="ko-KR" dirty="0" smtClean="0">
                <a:solidFill>
                  <a:schemeClr val="tx1"/>
                </a:solidFill>
              </a:rPr>
              <a:t>. View </a:t>
            </a:r>
            <a:r>
              <a:rPr lang="ko-KR" altLang="ko-KR" dirty="0" smtClean="0">
                <a:solidFill>
                  <a:schemeClr val="tx1"/>
                </a:solidFill>
              </a:rPr>
              <a:t>이름은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v_prof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로 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602" name="AutoShape 2"/>
          <p:cNvSpPr>
            <a:spLocks noChangeArrowheads="1"/>
          </p:cNvSpPr>
          <p:nvPr/>
        </p:nvSpPr>
        <p:spPr bwMode="auto">
          <a:xfrm>
            <a:off x="467544" y="2564904"/>
            <a:ext cx="5400600" cy="1944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VIEW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v_prof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name, email,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hpage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FROM professor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3603" name="AutoShape 3"/>
          <p:cNvSpPr>
            <a:spLocks noChangeArrowheads="1"/>
          </p:cNvSpPr>
          <p:nvPr/>
        </p:nvSpPr>
        <p:spPr bwMode="auto">
          <a:xfrm>
            <a:off x="467544" y="4653136"/>
            <a:ext cx="5400600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v_prof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54626" name="AutoShape 2"/>
          <p:cNvSpPr>
            <a:spLocks noChangeArrowheads="1"/>
          </p:cNvSpPr>
          <p:nvPr/>
        </p:nvSpPr>
        <p:spPr bwMode="auto">
          <a:xfrm>
            <a:off x="755576" y="1916832"/>
            <a:ext cx="5760640" cy="259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INDEX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idx_v_prof_name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ON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v_prof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(name);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ON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v_prof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(name)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*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ORA-01702: a view is not appropriate here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2276872"/>
            <a:ext cx="3312368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</a:rPr>
              <a:t>에는 데이터가 없어서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인덱스를 생성 할 수 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만약 </a:t>
            </a:r>
            <a:r>
              <a:rPr lang="en-US" altLang="ko-KR" dirty="0" smtClean="0">
                <a:solidFill>
                  <a:schemeClr val="tx1"/>
                </a:solidFill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</a:rPr>
              <a:t>가 느리다면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원본 테이블에 인덱스를 점검해 보세요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980728"/>
            <a:ext cx="54006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복합 </a:t>
            </a:r>
            <a:r>
              <a:rPr lang="en-US" altLang="ko-KR" b="1" dirty="0" smtClean="0">
                <a:solidFill>
                  <a:schemeClr val="tx1"/>
                </a:solidFill>
              </a:rPr>
              <a:t>View (Complex View)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628800"/>
            <a:ext cx="828092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생성 예제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Professor </a:t>
            </a:r>
            <a:r>
              <a:rPr lang="ko-KR" altLang="ko-KR" dirty="0" smtClean="0">
                <a:solidFill>
                  <a:schemeClr val="tx1"/>
                </a:solidFill>
              </a:rPr>
              <a:t>테이블과</a:t>
            </a:r>
            <a:r>
              <a:rPr lang="en-US" altLang="ko-KR" dirty="0" smtClean="0">
                <a:solidFill>
                  <a:schemeClr val="tx1"/>
                </a:solidFill>
              </a:rPr>
              <a:t> department </a:t>
            </a:r>
            <a:r>
              <a:rPr lang="ko-KR" altLang="ko-KR" dirty="0" smtClean="0">
                <a:solidFill>
                  <a:schemeClr val="tx1"/>
                </a:solidFill>
              </a:rPr>
              <a:t>테이블을 조인하여 교수번호와 교수이름과 소속 학과이름을 조회하는</a:t>
            </a:r>
            <a:r>
              <a:rPr lang="en-US" altLang="ko-KR" dirty="0" smtClean="0">
                <a:solidFill>
                  <a:schemeClr val="tx1"/>
                </a:solidFill>
              </a:rPr>
              <a:t> view </a:t>
            </a:r>
            <a:r>
              <a:rPr lang="ko-KR" altLang="ko-KR" dirty="0" smtClean="0">
                <a:solidFill>
                  <a:schemeClr val="tx1"/>
                </a:solidFill>
              </a:rPr>
              <a:t>를 생성하세요</a:t>
            </a:r>
            <a:r>
              <a:rPr lang="en-US" altLang="ko-KR" dirty="0" smtClean="0">
                <a:solidFill>
                  <a:schemeClr val="tx1"/>
                </a:solidFill>
              </a:rPr>
              <a:t>. View </a:t>
            </a:r>
            <a:r>
              <a:rPr lang="ko-KR" altLang="ko-KR" dirty="0" smtClean="0">
                <a:solidFill>
                  <a:schemeClr val="tx1"/>
                </a:solidFill>
              </a:rPr>
              <a:t>이름은</a:t>
            </a:r>
            <a:r>
              <a:rPr lang="en-US" altLang="ko-KR" dirty="0" smtClean="0">
                <a:solidFill>
                  <a:schemeClr val="tx1"/>
                </a:solidFill>
              </a:rPr>
              <a:t> v_prof_dept2 </a:t>
            </a:r>
            <a:r>
              <a:rPr lang="ko-KR" altLang="ko-KR" dirty="0" smtClean="0">
                <a:solidFill>
                  <a:schemeClr val="tx1"/>
                </a:solidFill>
              </a:rPr>
              <a:t>로 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650" name="AutoShape 2"/>
          <p:cNvSpPr>
            <a:spLocks noChangeArrowheads="1"/>
          </p:cNvSpPr>
          <p:nvPr/>
        </p:nvSpPr>
        <p:spPr bwMode="auto">
          <a:xfrm>
            <a:off x="1691680" y="3212976"/>
            <a:ext cx="5832648" cy="2808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OR REPLACE VIEW v_prof_dept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SELECT p.profno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,    p.name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,    d.dname  "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소속학과명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FROM professor p , department 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WHERE p.deptno = d.deptno 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980728"/>
            <a:ext cx="518457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INLINE View (</a:t>
            </a:r>
            <a:r>
              <a:rPr lang="ko-KR" altLang="ko-KR" b="1" dirty="0" err="1" smtClean="0">
                <a:solidFill>
                  <a:schemeClr val="tx1"/>
                </a:solidFill>
              </a:rPr>
              <a:t>인라인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뷰</a:t>
            </a:r>
            <a:r>
              <a:rPr lang="en-US" altLang="ko-KR" b="1" dirty="0" smtClean="0">
                <a:solidFill>
                  <a:schemeClr val="tx1"/>
                </a:solidFill>
              </a:rPr>
              <a:t>) – 1</a:t>
            </a:r>
            <a:r>
              <a:rPr lang="ko-KR" altLang="en-US" b="1" dirty="0" smtClean="0">
                <a:solidFill>
                  <a:schemeClr val="tx1"/>
                </a:solidFill>
              </a:rPr>
              <a:t>회용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484784"/>
            <a:ext cx="8136904" cy="1512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생성 예제</a:t>
            </a:r>
            <a:r>
              <a:rPr lang="en-US" altLang="ko-KR" b="1" dirty="0" smtClean="0">
                <a:solidFill>
                  <a:schemeClr val="tx1"/>
                </a:solidFill>
              </a:rPr>
              <a:t>1 :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Student </a:t>
            </a:r>
            <a:r>
              <a:rPr lang="ko-KR" altLang="ko-KR" dirty="0" smtClean="0">
                <a:solidFill>
                  <a:schemeClr val="tx1"/>
                </a:solidFill>
              </a:rPr>
              <a:t>테이블과</a:t>
            </a:r>
            <a:r>
              <a:rPr lang="en-US" altLang="ko-KR" dirty="0" smtClean="0">
                <a:solidFill>
                  <a:schemeClr val="tx1"/>
                </a:solidFill>
              </a:rPr>
              <a:t> department </a:t>
            </a:r>
            <a:r>
              <a:rPr lang="ko-KR" altLang="ko-KR" dirty="0" smtClean="0">
                <a:solidFill>
                  <a:schemeClr val="tx1"/>
                </a:solidFill>
              </a:rPr>
              <a:t>테이블을 사용하여 학과별로 학생들의 최대 키와 최대 몸무게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학과이름을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674" name="AutoShape 2"/>
          <p:cNvSpPr>
            <a:spLocks noChangeArrowheads="1"/>
          </p:cNvSpPr>
          <p:nvPr/>
        </p:nvSpPr>
        <p:spPr bwMode="auto">
          <a:xfrm>
            <a:off x="251520" y="2924944"/>
            <a:ext cx="8568952" cy="295232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학과명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2   ,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s.max_height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최대키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3   ,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s.max_weight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최대몸무게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FROM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SELECT deptno1, MAX(height)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max_height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MAX(weight)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max_weight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FROM  student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GROUP BY deptno1) s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department 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WHERE s.deptno1 =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d.deptno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10.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view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를 배웁니다 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64096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Inline View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Student </a:t>
            </a:r>
            <a:r>
              <a:rPr lang="ko-KR" altLang="ko-KR" dirty="0" smtClean="0">
                <a:solidFill>
                  <a:schemeClr val="tx1"/>
                </a:solidFill>
              </a:rPr>
              <a:t>테이블과 </a:t>
            </a:r>
            <a:r>
              <a:rPr lang="en-US" altLang="ko-KR" dirty="0" smtClean="0">
                <a:solidFill>
                  <a:schemeClr val="tx1"/>
                </a:solidFill>
              </a:rPr>
              <a:t>department </a:t>
            </a:r>
            <a:r>
              <a:rPr lang="ko-KR" altLang="ko-KR" dirty="0" smtClean="0">
                <a:solidFill>
                  <a:schemeClr val="tx1"/>
                </a:solidFill>
              </a:rPr>
              <a:t>테이블을 사용하여 학과별로 가장 키가 큰 학생들의 이름과 키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ko-KR" altLang="ko-KR" dirty="0" smtClean="0">
                <a:solidFill>
                  <a:schemeClr val="tx1"/>
                </a:solidFill>
              </a:rPr>
              <a:t>학과이름을</a:t>
            </a:r>
            <a:r>
              <a:rPr lang="en-US" altLang="ko-KR" dirty="0" smtClean="0">
                <a:solidFill>
                  <a:schemeClr val="tx1"/>
                </a:solidFill>
              </a:rPr>
              <a:t> Inline View </a:t>
            </a:r>
            <a:r>
              <a:rPr lang="ko-KR" altLang="ko-KR" dirty="0" smtClean="0">
                <a:solidFill>
                  <a:schemeClr val="tx1"/>
                </a:solidFill>
              </a:rPr>
              <a:t>를 사용하여 아래와 같이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57698" name="AutoShape 2"/>
          <p:cNvSpPr>
            <a:spLocks noChangeArrowheads="1"/>
          </p:cNvSpPr>
          <p:nvPr/>
        </p:nvSpPr>
        <p:spPr bwMode="auto">
          <a:xfrm>
            <a:off x="1403648" y="2492896"/>
            <a:ext cx="5904656" cy="34563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학과이름                   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최대키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학생이름      키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------------------------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 ---------- -------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 ---------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소프트웨어공학과   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168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이미경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168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전자공학과           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177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김재수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177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기계공학과           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182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박동호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182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컴퓨터공학과        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182 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일지매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182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문헌정보학과         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184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노정호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184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멀티미디어공학과   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179   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김주현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179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851</Words>
  <Application>Microsoft Office PowerPoint</Application>
  <PresentationFormat>화면 슬라이드 쇼(4:3)</PresentationFormat>
  <Paragraphs>192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195</cp:revision>
  <dcterms:created xsi:type="dcterms:W3CDTF">2012-11-06T06:53:25Z</dcterms:created>
  <dcterms:modified xsi:type="dcterms:W3CDTF">2013-04-18T00:04:37Z</dcterms:modified>
</cp:coreProperties>
</file>