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268760"/>
            <a:ext cx="561662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사용자에게 </a:t>
            </a:r>
            <a:r>
              <a:rPr lang="en-US" altLang="ko-KR" b="1" dirty="0" smtClean="0">
                <a:solidFill>
                  <a:schemeClr val="tx1"/>
                </a:solidFill>
              </a:rPr>
              <a:t>PROFILE </a:t>
            </a:r>
            <a:r>
              <a:rPr lang="ko-KR" altLang="ko-KR" b="1" dirty="0" smtClean="0">
                <a:solidFill>
                  <a:schemeClr val="tx1"/>
                </a:solidFill>
              </a:rPr>
              <a:t>적용시키고 확인하기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0721" name="AutoShape 1"/>
          <p:cNvSpPr>
            <a:spLocks noChangeArrowheads="1"/>
          </p:cNvSpPr>
          <p:nvPr/>
        </p:nvSpPr>
        <p:spPr bwMode="auto">
          <a:xfrm>
            <a:off x="899592" y="1844824"/>
            <a:ext cx="5256584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SYS&gt;ALTER USER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PROFILE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sample_prof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SYS&gt;ALTER USER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PROFILE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re_sample_prof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899592" y="3068960"/>
            <a:ext cx="5256584" cy="20882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username, profile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dba_users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username='SCOTT';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lang="en-US" altLang="ko-KR" sz="1600" dirty="0" smtClean="0"/>
              <a:t>USERNAME              PROFILE</a:t>
            </a:r>
            <a:endParaRPr lang="ko-KR" altLang="ko-KR" sz="1600" dirty="0" smtClean="0"/>
          </a:p>
          <a:p>
            <a:r>
              <a:rPr lang="en-US" altLang="ko-KR" sz="1600" dirty="0" smtClean="0"/>
              <a:t>------------------  --------------------------</a:t>
            </a:r>
            <a:endParaRPr lang="ko-KR" altLang="ko-KR" sz="1600" dirty="0" smtClean="0"/>
          </a:p>
          <a:p>
            <a:r>
              <a:rPr lang="en-US" altLang="ko-KR" sz="1600" dirty="0" smtClean="0"/>
              <a:t>SCOTT                   RE_SAMPLE_PROF</a:t>
            </a:r>
            <a:endParaRPr lang="ko-KR" altLang="ko-KR" sz="1600" dirty="0" smtClean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268760"/>
            <a:ext cx="50405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안 하는 </a:t>
            </a:r>
            <a:r>
              <a:rPr lang="en-US" altLang="ko-KR" b="1" dirty="0" smtClean="0">
                <a:solidFill>
                  <a:schemeClr val="tx1"/>
                </a:solidFill>
              </a:rPr>
              <a:t>PROFILE </a:t>
            </a:r>
            <a:r>
              <a:rPr lang="ko-KR" altLang="ko-KR" b="1" dirty="0" smtClean="0">
                <a:solidFill>
                  <a:schemeClr val="tx1"/>
                </a:solidFill>
              </a:rPr>
              <a:t>삭제하기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844824"/>
            <a:ext cx="8280920" cy="20162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SYS&gt;DROP PROFILE </a:t>
            </a:r>
            <a:r>
              <a:rPr lang="en-US" altLang="ko-KR" dirty="0" err="1" smtClean="0">
                <a:solidFill>
                  <a:schemeClr val="tx1"/>
                </a:solidFill>
              </a:rPr>
              <a:t>re_sample_prof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drop PROFILE </a:t>
            </a:r>
            <a:r>
              <a:rPr lang="en-US" altLang="ko-KR" dirty="0" err="1" smtClean="0">
                <a:solidFill>
                  <a:schemeClr val="tx1"/>
                </a:solidFill>
              </a:rPr>
              <a:t>re_sample_prof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ERROR at line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ORA-02382: PROFILE RE_SAMPLE_PROF has users assigned, cannot drop without CASCADE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467544" y="3933056"/>
            <a:ext cx="5472608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SYS&gt;DROP PROFILE re_sample_prof CASCADE;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467544" y="4653136"/>
            <a:ext cx="5472608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username, PROFILE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dba_users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username='SCOTT';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980728"/>
            <a:ext cx="46085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PRIVILEGE (</a:t>
            </a:r>
            <a:r>
              <a:rPr lang="ko-KR" altLang="ko-KR" b="1" dirty="0" smtClean="0">
                <a:solidFill>
                  <a:schemeClr val="tx1"/>
                </a:solidFill>
              </a:rPr>
              <a:t>권한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관리하기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340768"/>
            <a:ext cx="47525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System </a:t>
            </a:r>
            <a:r>
              <a:rPr lang="ko-KR" altLang="ko-KR" b="1" dirty="0" smtClean="0">
                <a:solidFill>
                  <a:schemeClr val="tx1"/>
                </a:solidFill>
              </a:rPr>
              <a:t>관련 주요 </a:t>
            </a:r>
            <a:r>
              <a:rPr lang="en-US" altLang="ko-KR" b="1" dirty="0" smtClean="0">
                <a:solidFill>
                  <a:schemeClr val="tx1"/>
                </a:solidFill>
              </a:rPr>
              <a:t>PRIVILEGE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1520" y="1844824"/>
          <a:ext cx="8496944" cy="4115566"/>
        </p:xfrm>
        <a:graphic>
          <a:graphicData uri="http://schemas.openxmlformats.org/drawingml/2006/table">
            <a:tbl>
              <a:tblPr/>
              <a:tblGrid>
                <a:gridCol w="1377883"/>
                <a:gridCol w="2296472"/>
                <a:gridCol w="4822589"/>
              </a:tblGrid>
              <a:tr h="175324"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대 분 류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PRIVILEGE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0648">
                <a:tc rowSpan="3"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INDEX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CREATE ANY INDEX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소유자에 상관없이 모든 테이블에 인덱스를 생성할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DROP ANY INDEX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소유자에 상관없이 모든 인덱스를 삭제할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ALTER ANY INDEX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소유자에 상관없이 모든 인덱스를 수정할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48">
                <a:tc rowSpan="7"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TABLE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CREATE TABLE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자신 소유의 테이블을 생성할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CREATE ANY TABLE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소유자에 상관없이 다른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user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이름으로 테이블을 생성할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ALTER ANY TABLE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소유자에 상관없이 모든 테이블의 구조를 수정할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DROP ANY TABLE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소유자에 상관없이 모든 사용자의 테이블을 삭제할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UPDATE ANY TABLE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소유자에 상관없이 모든 사용자의 테이블을 업데이트 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DELETE ANY TABLE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소유자에 상관없이 모든 사용자의 테이블의 데이터를 삭제 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INSERT ANY TABLE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lvl="0"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소유자에 상관없이 모든 사용자의 테이블에 데이터를 삽입 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11560" y="1628800"/>
          <a:ext cx="8064895" cy="4320481"/>
        </p:xfrm>
        <a:graphic>
          <a:graphicData uri="http://schemas.openxmlformats.org/drawingml/2006/table">
            <a:tbl>
              <a:tblPr/>
              <a:tblGrid>
                <a:gridCol w="1634337"/>
                <a:gridCol w="3215279"/>
                <a:gridCol w="3215279"/>
              </a:tblGrid>
              <a:tr h="365085">
                <a:tc rowSpan="3"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SESSION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CREATE SESSION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서버에 접속할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ALTER SESSION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접속 상태에서 환경값을 변경할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RESTRICTED SESSION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Restricted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모드로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open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된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DB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에 접속할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085">
                <a:tc rowSpan="4"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CREATE TABLESPACE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를 만들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ALTER TABLESPACE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를 수정 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DROP TABLESPACE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를 삭제 할 수 있는 권한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UNLIMITED TABLESPACE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사용용량을 무제한으로 허용 하는 권한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즉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quota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옵션 적용을 받지 않게 됨</a:t>
                      </a:r>
                    </a:p>
                  </a:txBody>
                  <a:tcPr marL="58904" marR="589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24744"/>
            <a:ext cx="59046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SYSOPER / SYSDBA PRIVILEGE 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11560" y="1844824"/>
          <a:ext cx="8064896" cy="3672405"/>
        </p:xfrm>
        <a:graphic>
          <a:graphicData uri="http://schemas.openxmlformats.org/drawingml/2006/table">
            <a:tbl>
              <a:tblPr/>
              <a:tblGrid>
                <a:gridCol w="2880320"/>
                <a:gridCol w="5184576"/>
              </a:tblGrid>
              <a:tr h="333855"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PRIVILEGE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할 수 있는 일</a:t>
                      </a:r>
                    </a:p>
                  </a:txBody>
                  <a:tcPr marL="57429" marR="57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33855">
                <a:tc rowSpan="6"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SYSOPER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Startup / shutdown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Alter database mount / open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Alter database backup control file to …..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Recover database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Alter database archivelog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Restricted session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rowSpan="4"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SYSDBA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SYSOPER PRIVILEGE with admin option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Create database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Alter tablespace … begin backup / end backup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Recover database until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29" marR="57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2809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SYSTEM </a:t>
            </a:r>
            <a:r>
              <a:rPr lang="ko-KR" altLang="ko-KR" b="1" dirty="0" smtClean="0">
                <a:solidFill>
                  <a:schemeClr val="tx1"/>
                </a:solidFill>
              </a:rPr>
              <a:t>관련 권한 할당하기</a:t>
            </a:r>
            <a:r>
              <a:rPr lang="en-US" altLang="ko-KR" b="1" dirty="0" smtClean="0">
                <a:solidFill>
                  <a:schemeClr val="tx1"/>
                </a:solidFill>
              </a:rPr>
              <a:t> / </a:t>
            </a:r>
            <a:r>
              <a:rPr lang="ko-KR" altLang="ko-KR" b="1" dirty="0" smtClean="0">
                <a:solidFill>
                  <a:schemeClr val="tx1"/>
                </a:solidFill>
              </a:rPr>
              <a:t>해제하기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611560" y="1844824"/>
            <a:ext cx="5904656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GRANT CREATE TABLE, CREATE SESSION TO SCOTT;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11560" y="3429000"/>
            <a:ext cx="5904656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REVOKE CREATE TABLE FROM SCOTT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611560" y="5013176"/>
            <a:ext cx="5904656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DBA_SYS_PRIVS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WHERE grantee='SCOTT';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4365104"/>
            <a:ext cx="71287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사용자가 가지고 있는 권한 조회하기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611560" y="2636912"/>
            <a:ext cx="7920880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GRANT CREATE TABLE, CREATE SESSION TO SCOTT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WITH</a:t>
            </a:r>
            <a:r>
              <a:rPr kumimoji="1" lang="en-US" altLang="ko-KR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ADMIN OPTION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980728"/>
            <a:ext cx="77048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 Object </a:t>
            </a:r>
            <a:r>
              <a:rPr lang="ko-KR" altLang="ko-KR" b="1" dirty="0" smtClean="0">
                <a:solidFill>
                  <a:schemeClr val="tx1"/>
                </a:solidFill>
              </a:rPr>
              <a:t>관련 </a:t>
            </a:r>
            <a:r>
              <a:rPr lang="en-US" altLang="ko-KR" b="1" dirty="0" smtClean="0">
                <a:solidFill>
                  <a:schemeClr val="tx1"/>
                </a:solidFill>
              </a:rPr>
              <a:t>PRIVILEGE – </a:t>
            </a:r>
            <a:r>
              <a:rPr lang="ko-KR" altLang="en-US" b="1" dirty="0" smtClean="0">
                <a:solidFill>
                  <a:schemeClr val="tx1"/>
                </a:solidFill>
              </a:rPr>
              <a:t>주로 </a:t>
            </a:r>
            <a:r>
              <a:rPr lang="en-US" altLang="ko-KR" b="1" dirty="0" smtClean="0">
                <a:solidFill>
                  <a:schemeClr val="tx1"/>
                </a:solidFill>
              </a:rPr>
              <a:t>DML </a:t>
            </a:r>
            <a:r>
              <a:rPr lang="ko-KR" altLang="en-US" b="1" dirty="0" smtClean="0">
                <a:solidFill>
                  <a:schemeClr val="tx1"/>
                </a:solidFill>
              </a:rPr>
              <a:t>과 관련된 권한들임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1556792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Object </a:t>
            </a:r>
            <a:r>
              <a:rPr lang="ko-KR" altLang="ko-KR" b="1" dirty="0" smtClean="0">
                <a:solidFill>
                  <a:schemeClr val="tx1"/>
                </a:solidFill>
              </a:rPr>
              <a:t>권한 할당하기</a:t>
            </a:r>
            <a:r>
              <a:rPr lang="en-US" altLang="ko-KR" b="1" dirty="0" smtClean="0">
                <a:solidFill>
                  <a:schemeClr val="tx1"/>
                </a:solidFill>
              </a:rPr>
              <a:t> / </a:t>
            </a:r>
            <a:r>
              <a:rPr lang="ko-KR" altLang="ko-KR" b="1" dirty="0" smtClean="0">
                <a:solidFill>
                  <a:schemeClr val="tx1"/>
                </a:solidFill>
              </a:rPr>
              <a:t>해제하기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916832"/>
            <a:ext cx="80648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SCOTT </a:t>
            </a:r>
            <a:r>
              <a:rPr lang="ko-KR" altLang="ko-KR" dirty="0" smtClean="0">
                <a:solidFill>
                  <a:schemeClr val="tx1"/>
                </a:solidFill>
              </a:rPr>
              <a:t>사용자에게</a:t>
            </a:r>
            <a:r>
              <a:rPr lang="en-US" altLang="ko-KR" dirty="0" smtClean="0">
                <a:solidFill>
                  <a:schemeClr val="tx1"/>
                </a:solidFill>
              </a:rPr>
              <a:t> HR </a:t>
            </a:r>
            <a:r>
              <a:rPr lang="ko-KR" altLang="ko-KR" dirty="0" smtClean="0">
                <a:solidFill>
                  <a:schemeClr val="tx1"/>
                </a:solidFill>
              </a:rPr>
              <a:t>사용자가 만든</a:t>
            </a:r>
            <a:r>
              <a:rPr lang="en-US" altLang="ko-KR" dirty="0" smtClean="0">
                <a:solidFill>
                  <a:schemeClr val="tx1"/>
                </a:solidFill>
              </a:rPr>
              <a:t> EMPLOYEES </a:t>
            </a:r>
            <a:r>
              <a:rPr lang="ko-KR" altLang="ko-KR" dirty="0" smtClean="0">
                <a:solidFill>
                  <a:schemeClr val="tx1"/>
                </a:solidFill>
              </a:rPr>
              <a:t>테이블을</a:t>
            </a:r>
            <a:r>
              <a:rPr lang="en-US" altLang="ko-KR" dirty="0" smtClean="0">
                <a:solidFill>
                  <a:schemeClr val="tx1"/>
                </a:solidFill>
              </a:rPr>
              <a:t> SELECT </a:t>
            </a:r>
            <a:r>
              <a:rPr lang="ko-KR" altLang="ko-KR" dirty="0" smtClean="0">
                <a:solidFill>
                  <a:schemeClr val="tx1"/>
                </a:solidFill>
              </a:rPr>
              <a:t>할 수 있도록 권한을 할당하세요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755576" y="2924944"/>
            <a:ext cx="6912768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GRANT  SELECT  ON  HR.EMPLOYEES  TO  SCOTT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3717032"/>
            <a:ext cx="784887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SCOTT </a:t>
            </a:r>
            <a:r>
              <a:rPr lang="ko-KR" altLang="ko-KR" dirty="0" smtClean="0">
                <a:solidFill>
                  <a:schemeClr val="tx1"/>
                </a:solidFill>
              </a:rPr>
              <a:t>사용자에게</a:t>
            </a:r>
            <a:r>
              <a:rPr lang="en-US" altLang="ko-KR" dirty="0" smtClean="0">
                <a:solidFill>
                  <a:schemeClr val="tx1"/>
                </a:solidFill>
              </a:rPr>
              <a:t> HR </a:t>
            </a:r>
            <a:r>
              <a:rPr lang="ko-KR" altLang="ko-KR" dirty="0" smtClean="0">
                <a:solidFill>
                  <a:schemeClr val="tx1"/>
                </a:solidFill>
              </a:rPr>
              <a:t>가 만든</a:t>
            </a:r>
            <a:r>
              <a:rPr lang="en-US" altLang="ko-KR" dirty="0" smtClean="0">
                <a:solidFill>
                  <a:schemeClr val="tx1"/>
                </a:solidFill>
              </a:rPr>
              <a:t> EMPLOYEES </a:t>
            </a:r>
            <a:r>
              <a:rPr lang="ko-KR" altLang="ko-KR" dirty="0" smtClean="0">
                <a:solidFill>
                  <a:schemeClr val="tx1"/>
                </a:solidFill>
              </a:rPr>
              <a:t>테이블을</a:t>
            </a:r>
            <a:r>
              <a:rPr lang="en-US" altLang="ko-KR" dirty="0" smtClean="0">
                <a:solidFill>
                  <a:schemeClr val="tx1"/>
                </a:solidFill>
              </a:rPr>
              <a:t> UPDATE </a:t>
            </a:r>
            <a:r>
              <a:rPr lang="ko-KR" altLang="ko-KR" dirty="0" smtClean="0">
                <a:solidFill>
                  <a:schemeClr val="tx1"/>
                </a:solidFill>
              </a:rPr>
              <a:t>할 수 있도록 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ko-KR" dirty="0" smtClean="0">
                <a:solidFill>
                  <a:schemeClr val="tx1"/>
                </a:solidFill>
              </a:rPr>
              <a:t>그리고 </a:t>
            </a:r>
            <a:r>
              <a:rPr lang="en-US" altLang="ko-KR" dirty="0" smtClean="0">
                <a:solidFill>
                  <a:schemeClr val="tx1"/>
                </a:solidFill>
              </a:rPr>
              <a:t>SCOTT </a:t>
            </a:r>
            <a:r>
              <a:rPr lang="ko-KR" altLang="ko-KR" dirty="0" smtClean="0">
                <a:solidFill>
                  <a:schemeClr val="tx1"/>
                </a:solidFill>
              </a:rPr>
              <a:t>사용자가 이 권한을 다른 사람에게 줄 수 있는 권한도 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755576" y="4941168"/>
            <a:ext cx="7920880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GRANT UPDATE ON HR.EMPLOYEES TO SCOTT WITH GRANT OPTION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124744"/>
            <a:ext cx="36004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Role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롤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관리하기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1628800"/>
            <a:ext cx="38164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1) ROLE </a:t>
            </a:r>
            <a:r>
              <a:rPr lang="ko-KR" altLang="ko-KR" b="1" dirty="0" smtClean="0">
                <a:solidFill>
                  <a:schemeClr val="tx1"/>
                </a:solidFill>
              </a:rPr>
              <a:t>생성하기</a:t>
            </a:r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971600" y="2132856"/>
            <a:ext cx="3222625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SYS&gt;CREATE ROLE trole;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2708920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2) ROLE </a:t>
            </a:r>
            <a:r>
              <a:rPr lang="ko-KR" altLang="ko-KR" b="1" dirty="0" smtClean="0">
                <a:solidFill>
                  <a:schemeClr val="tx1"/>
                </a:solidFill>
              </a:rPr>
              <a:t>에</a:t>
            </a:r>
            <a:r>
              <a:rPr lang="en-US" altLang="ko-KR" b="1" dirty="0" smtClean="0">
                <a:solidFill>
                  <a:schemeClr val="tx1"/>
                </a:solidFill>
              </a:rPr>
              <a:t> CREATE SESSION , CREATE TABLE </a:t>
            </a:r>
            <a:r>
              <a:rPr lang="ko-KR" altLang="ko-KR" b="1" dirty="0" smtClean="0">
                <a:solidFill>
                  <a:schemeClr val="tx1"/>
                </a:solidFill>
              </a:rPr>
              <a:t>권한 할당하기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971600" y="3201541"/>
            <a:ext cx="5760640" cy="3714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SESSION , CREATE TABLE TO trole ;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861048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3) SCOTT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사용자에게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trole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할당하기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993651" y="4293096"/>
            <a:ext cx="3362325" cy="3460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 trole  TO  SCOTT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4941168"/>
            <a:ext cx="59766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어떤 사용자가 어떤</a:t>
            </a:r>
            <a:r>
              <a:rPr lang="en-US" altLang="ko-KR" b="1" dirty="0" smtClean="0">
                <a:solidFill>
                  <a:schemeClr val="tx1"/>
                </a:solidFill>
              </a:rPr>
              <a:t> ROLE </a:t>
            </a:r>
            <a:r>
              <a:rPr lang="ko-KR" altLang="ko-KR" b="1" dirty="0" smtClean="0">
                <a:solidFill>
                  <a:schemeClr val="tx1"/>
                </a:solidFill>
              </a:rPr>
              <a:t>을 사용하는지 확인하기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1043608" y="5445224"/>
            <a:ext cx="6696744" cy="3921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dba_role_privs WHERE grantee='SCOTT';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340768"/>
            <a:ext cx="69847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ko-KR" altLang="ko-KR" b="1" dirty="0" smtClean="0">
                <a:solidFill>
                  <a:schemeClr val="tx1"/>
                </a:solidFill>
              </a:rPr>
              <a:t>어떤</a:t>
            </a:r>
            <a:r>
              <a:rPr lang="en-US" altLang="ko-KR" b="1" dirty="0" smtClean="0">
                <a:solidFill>
                  <a:schemeClr val="tx1"/>
                </a:solidFill>
              </a:rPr>
              <a:t> ROLE </a:t>
            </a:r>
            <a:r>
              <a:rPr lang="ko-KR" altLang="ko-KR" b="1" dirty="0" smtClean="0">
                <a:solidFill>
                  <a:schemeClr val="tx1"/>
                </a:solidFill>
              </a:rPr>
              <a:t>에 어떤 권한이 있는지 확인하기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755576" y="1988840"/>
            <a:ext cx="6696744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dba_sys_privs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 grantee ='CONNECT‘;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755576" y="2780928"/>
            <a:ext cx="6768752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dba_sys_privs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 grantee ='RESOURCE‘;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13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196752"/>
            <a:ext cx="676875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User</a:t>
            </a:r>
            <a:r>
              <a:rPr lang="ko-KR" altLang="ko-KR" b="1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</a:rPr>
              <a:t>Schema(</a:t>
            </a:r>
            <a:r>
              <a:rPr lang="ko-KR" altLang="ko-KR" b="1" dirty="0" smtClean="0">
                <a:solidFill>
                  <a:schemeClr val="tx1"/>
                </a:solidFill>
              </a:rPr>
              <a:t>스키마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에 대해서 알아봅니다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1988840"/>
            <a:ext cx="7776864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User :  </a:t>
            </a:r>
            <a:r>
              <a:rPr lang="ko-KR" altLang="en-US" dirty="0" err="1" smtClean="0">
                <a:solidFill>
                  <a:schemeClr val="tx1"/>
                </a:solidFill>
              </a:rPr>
              <a:t>오라클에</a:t>
            </a:r>
            <a:r>
              <a:rPr lang="ko-KR" altLang="en-US" dirty="0" smtClean="0">
                <a:solidFill>
                  <a:schemeClr val="tx1"/>
                </a:solidFill>
              </a:rPr>
              <a:t> 접속하기 위해 사용되는 사용자를 의미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Schema : </a:t>
            </a:r>
            <a:r>
              <a:rPr lang="ko-KR" altLang="en-US" dirty="0" smtClean="0">
                <a:solidFill>
                  <a:schemeClr val="tx1"/>
                </a:solidFill>
              </a:rPr>
              <a:t>특정 </a:t>
            </a:r>
            <a:r>
              <a:rPr lang="en-US" altLang="ko-KR" dirty="0" smtClean="0">
                <a:solidFill>
                  <a:schemeClr val="tx1"/>
                </a:solidFill>
              </a:rPr>
              <a:t>User </a:t>
            </a:r>
            <a:r>
              <a:rPr lang="ko-KR" altLang="en-US" dirty="0" smtClean="0">
                <a:solidFill>
                  <a:schemeClr val="tx1"/>
                </a:solidFill>
              </a:rPr>
              <a:t>가 만든 </a:t>
            </a:r>
            <a:r>
              <a:rPr lang="en-US" altLang="ko-KR" dirty="0" smtClean="0">
                <a:solidFill>
                  <a:schemeClr val="tx1"/>
                </a:solidFill>
              </a:rPr>
              <a:t>Object </a:t>
            </a:r>
            <a:r>
              <a:rPr lang="ko-KR" altLang="en-US" dirty="0" smtClean="0">
                <a:solidFill>
                  <a:schemeClr val="tx1"/>
                </a:solidFill>
              </a:rPr>
              <a:t>들의 모음을 의미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일반적으로 혼용해서 많이 사용함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980728"/>
            <a:ext cx="43924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PROFILE </a:t>
            </a:r>
            <a:r>
              <a:rPr lang="ko-KR" altLang="ko-KR" b="1" dirty="0" smtClean="0">
                <a:solidFill>
                  <a:schemeClr val="tx1"/>
                </a:solidFill>
              </a:rPr>
              <a:t>관리하기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556792"/>
            <a:ext cx="56886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1) PASSWORD PROFILE </a:t>
            </a:r>
            <a:r>
              <a:rPr lang="ko-KR" altLang="ko-KR" b="1" dirty="0" smtClean="0">
                <a:solidFill>
                  <a:schemeClr val="tx1"/>
                </a:solidFill>
              </a:rPr>
              <a:t>관련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파라미터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988840"/>
            <a:ext cx="77048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(1) FAILED_LOGIN_ATTEMPTS : </a:t>
            </a:r>
            <a:r>
              <a:rPr lang="ko-KR" altLang="en-US" b="1" dirty="0" smtClean="0">
                <a:solidFill>
                  <a:schemeClr val="tx1"/>
                </a:solidFill>
              </a:rPr>
              <a:t>로그인 실패 할 경우 계정이 잠기는데 허용될 횟수를 지정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2636912"/>
            <a:ext cx="77048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PASSWORD_LOCK_TIME : </a:t>
            </a:r>
            <a:r>
              <a:rPr lang="ko-KR" altLang="en-US" b="1" dirty="0" smtClean="0">
                <a:solidFill>
                  <a:schemeClr val="tx1"/>
                </a:solidFill>
              </a:rPr>
              <a:t>위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번의 상황에서 계정이 잠길 기간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3212976"/>
            <a:ext cx="78488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(3) PASSWORD_LIFE_TIME : </a:t>
            </a:r>
            <a:r>
              <a:rPr lang="ko-KR" altLang="en-US" b="1" dirty="0" smtClean="0">
                <a:solidFill>
                  <a:schemeClr val="tx1"/>
                </a:solidFill>
              </a:rPr>
              <a:t>암호를 변경 없이 사용할 수 있는 기간 설정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3645024"/>
            <a:ext cx="78488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PASSWORD_GRACE_TIME : </a:t>
            </a:r>
            <a:r>
              <a:rPr lang="ko-KR" altLang="en-US" b="1" dirty="0" smtClean="0">
                <a:solidFill>
                  <a:schemeClr val="tx1"/>
                </a:solidFill>
              </a:rPr>
              <a:t>암호 변경 추가 시간 설정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1600" y="4149080"/>
            <a:ext cx="78488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(5) PASSWORD_REUSE_TIME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b="1" dirty="0" smtClean="0">
                <a:solidFill>
                  <a:schemeClr val="tx1"/>
                </a:solidFill>
              </a:rPr>
              <a:t>동일한 암호를 쓸 수 없는 기간 설정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1600" y="4653136"/>
            <a:ext cx="78488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(6) PASSWORD_REUSE_MAX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b="1" dirty="0" smtClean="0">
                <a:solidFill>
                  <a:schemeClr val="tx1"/>
                </a:solidFill>
              </a:rPr>
              <a:t>동일한 암호를 쓸 수 없는 횟수 설정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340768"/>
            <a:ext cx="835292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(7) PASSWORD_VERIFY_FUNCTION : </a:t>
            </a:r>
            <a:r>
              <a:rPr lang="ko-KR" altLang="en-US" b="1" dirty="0" smtClean="0">
                <a:solidFill>
                  <a:schemeClr val="tx1"/>
                </a:solidFill>
              </a:rPr>
              <a:t>암호를 복잡하게 만드는 함수 사용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암호는 최소한</a:t>
            </a:r>
            <a:r>
              <a:rPr lang="en-US" altLang="ko-KR" dirty="0" smtClean="0">
                <a:solidFill>
                  <a:schemeClr val="tx1"/>
                </a:solidFill>
              </a:rPr>
              <a:t> 4</a:t>
            </a:r>
            <a:r>
              <a:rPr lang="ko-KR" altLang="ko-KR" dirty="0" smtClean="0">
                <a:solidFill>
                  <a:schemeClr val="tx1"/>
                </a:solidFill>
              </a:rPr>
              <a:t>글자 이상 되어야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암호는 사용자 계정과 달라야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암호는 하나의 특수문자나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알파벳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ko-KR" altLang="ko-KR" dirty="0" smtClean="0">
                <a:solidFill>
                  <a:schemeClr val="tx1"/>
                </a:solidFill>
              </a:rPr>
              <a:t>숫자가 포함되어야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암호는 이전 암호와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ko-KR" dirty="0" smtClean="0">
                <a:solidFill>
                  <a:schemeClr val="tx1"/>
                </a:solidFill>
              </a:rPr>
              <a:t>글자 이상 달라야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1. Password </a:t>
            </a:r>
            <a:r>
              <a:rPr lang="ko-KR" altLang="ko-KR" b="1" dirty="0" smtClean="0">
                <a:solidFill>
                  <a:schemeClr val="tx1"/>
                </a:solidFill>
              </a:rPr>
              <a:t>관련 </a:t>
            </a:r>
            <a:r>
              <a:rPr lang="en-US" altLang="ko-KR" b="1" dirty="0" smtClean="0">
                <a:solidFill>
                  <a:schemeClr val="tx1"/>
                </a:solidFill>
              </a:rPr>
              <a:t>PROFILE </a:t>
            </a:r>
            <a:r>
              <a:rPr lang="ko-KR" altLang="ko-KR" b="1" dirty="0" smtClean="0">
                <a:solidFill>
                  <a:schemeClr val="tx1"/>
                </a:solidFill>
              </a:rPr>
              <a:t>생성하기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조건</a:t>
            </a:r>
            <a:r>
              <a:rPr lang="en-US" altLang="ko-KR" dirty="0" smtClean="0">
                <a:solidFill>
                  <a:schemeClr val="tx1"/>
                </a:solidFill>
              </a:rPr>
              <a:t> 1: </a:t>
            </a:r>
            <a:r>
              <a:rPr lang="ko-KR" altLang="ko-KR" dirty="0" smtClean="0">
                <a:solidFill>
                  <a:schemeClr val="tx1"/>
                </a:solidFill>
              </a:rPr>
              <a:t>로그인 시도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회 실패 시 계정을</a:t>
            </a:r>
            <a:r>
              <a:rPr lang="en-US" altLang="ko-KR" dirty="0" smtClean="0">
                <a:solidFill>
                  <a:schemeClr val="tx1"/>
                </a:solidFill>
              </a:rPr>
              <a:t> 5</a:t>
            </a:r>
            <a:r>
              <a:rPr lang="ko-KR" altLang="ko-KR" dirty="0" smtClean="0">
                <a:solidFill>
                  <a:schemeClr val="tx1"/>
                </a:solidFill>
              </a:rPr>
              <a:t>일 동안 사용 못하게 할 것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조건</a:t>
            </a:r>
            <a:r>
              <a:rPr lang="en-US" altLang="ko-KR" dirty="0" smtClean="0">
                <a:solidFill>
                  <a:schemeClr val="tx1"/>
                </a:solidFill>
              </a:rPr>
              <a:t> 2: </a:t>
            </a:r>
            <a:r>
              <a:rPr lang="ko-KR" altLang="ko-KR" dirty="0" smtClean="0">
                <a:solidFill>
                  <a:schemeClr val="tx1"/>
                </a:solidFill>
              </a:rPr>
              <a:t>계정의 암호는</a:t>
            </a:r>
            <a:r>
              <a:rPr lang="en-US" altLang="ko-KR" dirty="0" smtClean="0">
                <a:solidFill>
                  <a:schemeClr val="tx1"/>
                </a:solidFill>
              </a:rPr>
              <a:t> 15</a:t>
            </a:r>
            <a:r>
              <a:rPr lang="ko-KR" altLang="ko-KR" dirty="0" smtClean="0">
                <a:solidFill>
                  <a:schemeClr val="tx1"/>
                </a:solidFill>
              </a:rPr>
              <a:t>일에 한번씩 변경하게 할 것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조건</a:t>
            </a:r>
            <a:r>
              <a:rPr lang="en-US" altLang="ko-KR" dirty="0" smtClean="0">
                <a:solidFill>
                  <a:schemeClr val="tx1"/>
                </a:solidFill>
              </a:rPr>
              <a:t> 3: </a:t>
            </a:r>
            <a:r>
              <a:rPr lang="ko-KR" altLang="ko-KR" dirty="0" smtClean="0">
                <a:solidFill>
                  <a:schemeClr val="tx1"/>
                </a:solidFill>
              </a:rPr>
              <a:t>동일한 암호는</a:t>
            </a:r>
            <a:r>
              <a:rPr lang="en-US" altLang="ko-KR" dirty="0" smtClean="0">
                <a:solidFill>
                  <a:schemeClr val="tx1"/>
                </a:solidFill>
              </a:rPr>
              <a:t> 15</a:t>
            </a:r>
            <a:r>
              <a:rPr lang="ko-KR" altLang="ko-KR" dirty="0" smtClean="0">
                <a:solidFill>
                  <a:schemeClr val="tx1"/>
                </a:solidFill>
              </a:rPr>
              <a:t>일 동안 사용 못하게 할 것 </a:t>
            </a:r>
          </a:p>
        </p:txBody>
      </p:sp>
      <p:sp>
        <p:nvSpPr>
          <p:cNvPr id="34817" name="AutoShape 1"/>
          <p:cNvSpPr>
            <a:spLocks noChangeArrowheads="1"/>
          </p:cNvSpPr>
          <p:nvPr/>
        </p:nvSpPr>
        <p:spPr bwMode="auto">
          <a:xfrm>
            <a:off x="755576" y="3068960"/>
            <a:ext cx="5616624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1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SYS&gt;CREATE PROFILE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sample_prof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LIMIT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457200" marR="0" lvl="1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FAILED_LOGIN_ATTEMPTS  3</a:t>
            </a:r>
          </a:p>
          <a:p>
            <a:pPr marL="457200" marR="0" lvl="1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PASSWORD_LOCK_TIME  5</a:t>
            </a:r>
          </a:p>
          <a:p>
            <a:pPr marL="457200" marR="0" lvl="1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PASSWORD_LIFE_TIME 15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5  PASSWORD_REUSE_TIME 15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60486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2) RESOURCE PROFILE </a:t>
            </a:r>
            <a:r>
              <a:rPr lang="ko-KR" altLang="ko-KR" b="1" dirty="0" smtClean="0">
                <a:solidFill>
                  <a:schemeClr val="tx1"/>
                </a:solidFill>
              </a:rPr>
              <a:t>관련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파라미터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844824"/>
            <a:ext cx="52565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RESOURCE_LIMIT = true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ALTER SYSTEM SET RESOURCE_LIMIT = true;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924944"/>
            <a:ext cx="8424936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CPU_PER_SESSION :</a:t>
            </a:r>
            <a:r>
              <a:rPr lang="en-US" altLang="ko-KR" dirty="0" smtClean="0">
                <a:solidFill>
                  <a:schemeClr val="tx1"/>
                </a:solidFill>
              </a:rPr>
              <a:t> 1 </a:t>
            </a:r>
            <a:r>
              <a:rPr lang="ko-KR" altLang="en-US" dirty="0" smtClean="0">
                <a:solidFill>
                  <a:schemeClr val="tx1"/>
                </a:solidFill>
              </a:rPr>
              <a:t>세션당 </a:t>
            </a:r>
            <a:r>
              <a:rPr lang="en-US" altLang="ko-KR" dirty="0" smtClean="0">
                <a:solidFill>
                  <a:schemeClr val="tx1"/>
                </a:solidFill>
              </a:rPr>
              <a:t>CPU </a:t>
            </a:r>
            <a:r>
              <a:rPr lang="ko-KR" altLang="en-US" dirty="0" smtClean="0">
                <a:solidFill>
                  <a:schemeClr val="tx1"/>
                </a:solidFill>
              </a:rPr>
              <a:t>를 쓸 수 있는 시간 지정</a:t>
            </a:r>
            <a:r>
              <a:rPr lang="en-US" altLang="ko-KR" dirty="0" smtClean="0">
                <a:solidFill>
                  <a:schemeClr val="tx1"/>
                </a:solidFill>
              </a:rPr>
              <a:t>(1/100 </a:t>
            </a:r>
            <a:r>
              <a:rPr lang="ko-KR" altLang="en-US" dirty="0" smtClean="0">
                <a:solidFill>
                  <a:schemeClr val="tx1"/>
                </a:solidFill>
              </a:rPr>
              <a:t>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 smtClean="0">
                <a:solidFill>
                  <a:schemeClr val="tx1"/>
                </a:solidFill>
              </a:rPr>
              <a:t>SESSIONS_PER_USER :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유저당 동시 접속 가능한 세션 수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 smtClean="0">
                <a:solidFill>
                  <a:schemeClr val="tx1"/>
                </a:solidFill>
              </a:rPr>
              <a:t>CONNECT_TIME 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접속 가능한 시간 지정 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</a:rPr>
              <a:t>분 단위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 smtClean="0">
                <a:solidFill>
                  <a:schemeClr val="tx1"/>
                </a:solidFill>
              </a:rPr>
              <a:t>IDLE_TIME : </a:t>
            </a:r>
            <a:r>
              <a:rPr lang="ko-KR" altLang="en-US" dirty="0" smtClean="0">
                <a:solidFill>
                  <a:schemeClr val="tx1"/>
                </a:solidFill>
              </a:rPr>
              <a:t>휴면 시간 지정 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</a:rPr>
              <a:t>분 단위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 smtClean="0">
                <a:solidFill>
                  <a:schemeClr val="tx1"/>
                </a:solidFill>
              </a:rPr>
              <a:t>LOGICAL_READS_PER_SESSION : </a:t>
            </a:r>
            <a:r>
              <a:rPr lang="en-US" altLang="ko-KR" dirty="0" smtClean="0">
                <a:solidFill>
                  <a:schemeClr val="tx1"/>
                </a:solidFill>
              </a:rPr>
              <a:t> 1 </a:t>
            </a:r>
            <a:r>
              <a:rPr lang="ko-KR" altLang="en-US" dirty="0" smtClean="0">
                <a:solidFill>
                  <a:schemeClr val="tx1"/>
                </a:solidFill>
              </a:rPr>
              <a:t>세션에서 사용 가능한 </a:t>
            </a:r>
            <a:r>
              <a:rPr lang="en-US" altLang="ko-KR" dirty="0" smtClean="0">
                <a:solidFill>
                  <a:schemeClr val="tx1"/>
                </a:solidFill>
              </a:rPr>
              <a:t>Block </a:t>
            </a:r>
            <a:r>
              <a:rPr lang="ko-KR" altLang="en-US" dirty="0" smtClean="0">
                <a:solidFill>
                  <a:schemeClr val="tx1"/>
                </a:solidFill>
              </a:rPr>
              <a:t>수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 smtClean="0">
                <a:solidFill>
                  <a:schemeClr val="tx1"/>
                </a:solidFill>
              </a:rPr>
              <a:t>PRIVATE_SGA : </a:t>
            </a:r>
            <a:r>
              <a:rPr lang="en-US" altLang="ko-KR" dirty="0" smtClean="0">
                <a:solidFill>
                  <a:schemeClr val="tx1"/>
                </a:solidFill>
              </a:rPr>
              <a:t> MTS / Shared Server </a:t>
            </a:r>
            <a:r>
              <a:rPr lang="ko-KR" altLang="en-US" dirty="0" smtClean="0">
                <a:solidFill>
                  <a:schemeClr val="tx1"/>
                </a:solidFill>
              </a:rPr>
              <a:t>의 경우 세션당 </a:t>
            </a:r>
            <a:r>
              <a:rPr lang="en-US" altLang="ko-KR" dirty="0" smtClean="0">
                <a:solidFill>
                  <a:schemeClr val="tx1"/>
                </a:solidFill>
              </a:rPr>
              <a:t>SGA </a:t>
            </a:r>
            <a:r>
              <a:rPr lang="ko-KR" altLang="en-US" dirty="0" smtClean="0">
                <a:solidFill>
                  <a:schemeClr val="tx1"/>
                </a:solidFill>
              </a:rPr>
              <a:t>사용 </a:t>
            </a:r>
            <a:r>
              <a:rPr lang="ko-KR" altLang="en-US" dirty="0" err="1" smtClean="0">
                <a:solidFill>
                  <a:schemeClr val="tx1"/>
                </a:solidFill>
              </a:rPr>
              <a:t>가능량</a:t>
            </a:r>
            <a:r>
              <a:rPr lang="ko-KR" altLang="en-US" dirty="0" smtClean="0">
                <a:solidFill>
                  <a:schemeClr val="tx1"/>
                </a:solidFill>
              </a:rPr>
              <a:t>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 smtClean="0">
                <a:solidFill>
                  <a:schemeClr val="tx1"/>
                </a:solidFill>
              </a:rPr>
              <a:t>CPU_PER_CALL :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세션당 사용 가능한 </a:t>
            </a:r>
            <a:r>
              <a:rPr lang="en-US" altLang="ko-KR" dirty="0" smtClean="0">
                <a:solidFill>
                  <a:schemeClr val="tx1"/>
                </a:solidFill>
              </a:rPr>
              <a:t>CPU </a:t>
            </a:r>
            <a:r>
              <a:rPr lang="ko-KR" altLang="en-US" dirty="0" smtClean="0">
                <a:solidFill>
                  <a:schemeClr val="tx1"/>
                </a:solidFill>
              </a:rPr>
              <a:t>시간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 smtClean="0">
                <a:solidFill>
                  <a:schemeClr val="tx1"/>
                </a:solidFill>
              </a:rPr>
              <a:t>LOGICAL_READS_PER_CALL :</a:t>
            </a:r>
            <a:r>
              <a:rPr lang="en-US" altLang="ko-KR" dirty="0" smtClean="0">
                <a:solidFill>
                  <a:schemeClr val="tx1"/>
                </a:solidFill>
              </a:rPr>
              <a:t> 1 call </a:t>
            </a:r>
            <a:r>
              <a:rPr lang="ko-KR" altLang="en-US" dirty="0" smtClean="0">
                <a:solidFill>
                  <a:schemeClr val="tx1"/>
                </a:solidFill>
              </a:rPr>
              <a:t>당 사용 가능한 </a:t>
            </a:r>
            <a:r>
              <a:rPr lang="en-US" altLang="ko-KR" dirty="0" smtClean="0">
                <a:solidFill>
                  <a:schemeClr val="tx1"/>
                </a:solidFill>
              </a:rPr>
              <a:t>Block </a:t>
            </a:r>
            <a:r>
              <a:rPr lang="ko-KR" altLang="en-US" dirty="0" smtClean="0">
                <a:solidFill>
                  <a:schemeClr val="tx1"/>
                </a:solidFill>
              </a:rPr>
              <a:t>수 지정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96752"/>
            <a:ext cx="86409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RESOURCE </a:t>
            </a:r>
            <a:r>
              <a:rPr lang="ko-KR" altLang="ko-KR" b="1" dirty="0" smtClean="0">
                <a:solidFill>
                  <a:schemeClr val="tx1"/>
                </a:solidFill>
              </a:rPr>
              <a:t>관련 </a:t>
            </a:r>
            <a:r>
              <a:rPr lang="en-US" altLang="ko-KR" b="1" dirty="0" smtClean="0">
                <a:solidFill>
                  <a:schemeClr val="tx1"/>
                </a:solidFill>
              </a:rPr>
              <a:t>PROFILE </a:t>
            </a:r>
            <a:r>
              <a:rPr lang="ko-KR" altLang="ko-KR" b="1" dirty="0" smtClean="0">
                <a:solidFill>
                  <a:schemeClr val="tx1"/>
                </a:solidFill>
              </a:rPr>
              <a:t>만들기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539552" y="1844824"/>
            <a:ext cx="5544616" cy="3794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SYS&gt;ALTER  SYSTEM SET RESOURCE_LIMIT=true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348880"/>
            <a:ext cx="820891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조건</a:t>
            </a:r>
            <a:r>
              <a:rPr lang="en-US" altLang="ko-KR" dirty="0" smtClean="0">
                <a:solidFill>
                  <a:schemeClr val="tx1"/>
                </a:solidFill>
              </a:rPr>
              <a:t> 1: 1</a:t>
            </a:r>
            <a:r>
              <a:rPr lang="ko-KR" altLang="ko-KR" dirty="0" smtClean="0">
                <a:solidFill>
                  <a:schemeClr val="tx1"/>
                </a:solidFill>
              </a:rPr>
              <a:t>명당 연속적으로</a:t>
            </a:r>
            <a:r>
              <a:rPr lang="en-US" altLang="ko-KR" dirty="0" smtClean="0">
                <a:solidFill>
                  <a:schemeClr val="tx1"/>
                </a:solidFill>
              </a:rPr>
              <a:t> CPU</a:t>
            </a:r>
            <a:r>
              <a:rPr lang="ko-KR" altLang="ko-KR" dirty="0" smtClean="0">
                <a:solidFill>
                  <a:schemeClr val="tx1"/>
                </a:solidFill>
              </a:rPr>
              <a:t>를 사용할 수 있는 시간을</a:t>
            </a:r>
            <a:r>
              <a:rPr lang="en-US" altLang="ko-KR" dirty="0" smtClean="0">
                <a:solidFill>
                  <a:schemeClr val="tx1"/>
                </a:solidFill>
              </a:rPr>
              <a:t> 10</a:t>
            </a:r>
            <a:r>
              <a:rPr lang="ko-KR" altLang="ko-KR" dirty="0" smtClean="0">
                <a:solidFill>
                  <a:schemeClr val="tx1"/>
                </a:solidFill>
              </a:rPr>
              <a:t>초로 제한할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조건</a:t>
            </a:r>
            <a:r>
              <a:rPr lang="en-US" altLang="ko-KR" dirty="0" smtClean="0">
                <a:solidFill>
                  <a:schemeClr val="tx1"/>
                </a:solidFill>
              </a:rPr>
              <a:t> 2: </a:t>
            </a:r>
            <a:r>
              <a:rPr lang="ko-KR" altLang="ko-KR" dirty="0" smtClean="0">
                <a:solidFill>
                  <a:schemeClr val="tx1"/>
                </a:solidFill>
              </a:rPr>
              <a:t>하루 중</a:t>
            </a:r>
            <a:r>
              <a:rPr lang="en-US" altLang="ko-KR" dirty="0" smtClean="0">
                <a:solidFill>
                  <a:schemeClr val="tx1"/>
                </a:solidFill>
              </a:rPr>
              <a:t> 8</a:t>
            </a:r>
            <a:r>
              <a:rPr lang="ko-KR" altLang="ko-KR" dirty="0" smtClean="0">
                <a:solidFill>
                  <a:schemeClr val="tx1"/>
                </a:solidFill>
              </a:rPr>
              <a:t>시간만</a:t>
            </a:r>
            <a:r>
              <a:rPr lang="en-US" altLang="ko-KR" dirty="0" smtClean="0">
                <a:solidFill>
                  <a:schemeClr val="tx1"/>
                </a:solidFill>
              </a:rPr>
              <a:t> DB</a:t>
            </a:r>
            <a:r>
              <a:rPr lang="ko-KR" altLang="ko-KR" dirty="0" smtClean="0">
                <a:solidFill>
                  <a:schemeClr val="tx1"/>
                </a:solidFill>
              </a:rPr>
              <a:t>에 접속 가능하게 할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조건</a:t>
            </a:r>
            <a:r>
              <a:rPr lang="en-US" altLang="ko-KR" dirty="0" smtClean="0">
                <a:solidFill>
                  <a:schemeClr val="tx1"/>
                </a:solidFill>
              </a:rPr>
              <a:t> 3: 10</a:t>
            </a:r>
            <a:r>
              <a:rPr lang="ko-KR" altLang="ko-KR" dirty="0" smtClean="0">
                <a:solidFill>
                  <a:schemeClr val="tx1"/>
                </a:solidFill>
              </a:rPr>
              <a:t>분 동안 사용하지 않으면 강제로 접속을 끊을 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611560" y="3573016"/>
            <a:ext cx="5040560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SYS&gt;CREATE  PROFILE RE_SAMPLE_PROF LIMIT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CPU_PER_SESSIN 100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CONNECT_TIME  480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  IDLE_TIME 10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13.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사용자 관리를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54006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사용자에게 </a:t>
            </a:r>
            <a:r>
              <a:rPr lang="en-US" altLang="ko-KR" b="1" dirty="0" smtClean="0">
                <a:solidFill>
                  <a:schemeClr val="tx1"/>
                </a:solidFill>
              </a:rPr>
              <a:t>PROFILE </a:t>
            </a:r>
            <a:r>
              <a:rPr lang="ko-KR" altLang="ko-KR" b="1" dirty="0" smtClean="0">
                <a:solidFill>
                  <a:schemeClr val="tx1"/>
                </a:solidFill>
              </a:rPr>
              <a:t>할당하기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1772816"/>
            <a:ext cx="727280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ko-KR" b="1" dirty="0" smtClean="0">
                <a:solidFill>
                  <a:schemeClr val="tx1"/>
                </a:solidFill>
              </a:rPr>
              <a:t>현재 모든 사용자가 적용 받고 있는 </a:t>
            </a:r>
            <a:r>
              <a:rPr lang="en-US" altLang="ko-KR" b="1" dirty="0" smtClean="0">
                <a:solidFill>
                  <a:schemeClr val="tx1"/>
                </a:solidFill>
              </a:rPr>
              <a:t>PROFILE </a:t>
            </a:r>
            <a:r>
              <a:rPr lang="ko-KR" altLang="ko-KR" b="1" dirty="0" smtClean="0">
                <a:solidFill>
                  <a:schemeClr val="tx1"/>
                </a:solidFill>
              </a:rPr>
              <a:t>확인하기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971600" y="2276872"/>
            <a:ext cx="6048672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username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사용자명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profile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적용 프로파일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FROM dba_users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3  WHERE username=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3573016"/>
            <a:ext cx="55446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해당 </a:t>
            </a:r>
            <a:r>
              <a:rPr lang="en-US" altLang="ko-KR" b="1" dirty="0" smtClean="0">
                <a:solidFill>
                  <a:schemeClr val="tx1"/>
                </a:solidFill>
              </a:rPr>
              <a:t>PROFILE </a:t>
            </a:r>
            <a:r>
              <a:rPr lang="ko-KR" altLang="ko-KR" b="1" dirty="0" smtClean="0">
                <a:solidFill>
                  <a:schemeClr val="tx1"/>
                </a:solidFill>
              </a:rPr>
              <a:t>에 어떤 내용이 있는지 확인하기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971600" y="4077072"/>
            <a:ext cx="5688632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dba_profiles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WHERE PROFILE='SAMPLE_PROF'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971600" y="5085184"/>
            <a:ext cx="5688632" cy="9361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SYS&gt; SELECT *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dba_profiles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2  WHERE profile='RE_SAMPLE_PROF'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1214</Words>
  <Application>Microsoft Office PowerPoint</Application>
  <PresentationFormat>화면 슬라이드 쇼(4:3)</PresentationFormat>
  <Paragraphs>200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228</cp:revision>
  <dcterms:created xsi:type="dcterms:W3CDTF">2012-11-06T06:53:25Z</dcterms:created>
  <dcterms:modified xsi:type="dcterms:W3CDTF">2013-04-18T00:05:11Z</dcterms:modified>
</cp:coreProperties>
</file>