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24744"/>
            <a:ext cx="66967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PL/SQL </a:t>
            </a:r>
            <a:r>
              <a:rPr lang="ko-KR" altLang="ko-KR" b="1" dirty="0" smtClean="0">
                <a:solidFill>
                  <a:schemeClr val="tx1"/>
                </a:solidFill>
              </a:rPr>
              <a:t>블록 작성시 기본 규칙과 권장 사항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2204864"/>
            <a:ext cx="8064896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ko-KR" altLang="ko-KR" sz="1500" dirty="0" smtClean="0">
                <a:solidFill>
                  <a:schemeClr val="tx1"/>
                </a:solidFill>
              </a:rPr>
              <a:t>문장은 여러 줄에 걸쳐질 수 있으나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ko-KR" sz="1500" dirty="0" smtClean="0">
                <a:solidFill>
                  <a:schemeClr val="tx1"/>
                </a:solidFill>
              </a:rPr>
              <a:t>키워드는 분리될 수 없음</a:t>
            </a:r>
            <a:r>
              <a:rPr lang="en-US" altLang="ko-KR" sz="1500" dirty="0" smtClean="0">
                <a:solidFill>
                  <a:schemeClr val="tx1"/>
                </a:solidFill>
              </a:rPr>
              <a:t>(SQL </a:t>
            </a:r>
            <a:r>
              <a:rPr lang="ko-KR" altLang="ko-KR" sz="1500" dirty="0" smtClean="0">
                <a:solidFill>
                  <a:schemeClr val="tx1"/>
                </a:solidFill>
              </a:rPr>
              <a:t>문법과 동일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endParaRPr lang="ko-KR" altLang="ko-KR" sz="15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ko-KR" sz="1500" dirty="0" smtClean="0">
                <a:solidFill>
                  <a:schemeClr val="tx1"/>
                </a:solidFill>
              </a:rPr>
              <a:t>블록의 내용을 읽기 쉽도록 공백문자를 사용하여 키워드 내지는 문장을 적절하게 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ko-KR" sz="1500" dirty="0" smtClean="0">
                <a:solidFill>
                  <a:schemeClr val="tx1"/>
                </a:solidFill>
              </a:rPr>
              <a:t>분리함으로써 의미분석이 되도록 하며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ko-KR" sz="1500" dirty="0" smtClean="0">
                <a:solidFill>
                  <a:schemeClr val="tx1"/>
                </a:solidFill>
              </a:rPr>
              <a:t>들여쓰기도 권장함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ko-KR" sz="1500" dirty="0" err="1" smtClean="0">
                <a:solidFill>
                  <a:schemeClr val="tx1"/>
                </a:solidFill>
              </a:rPr>
              <a:t>예약어는</a:t>
            </a:r>
            <a:r>
              <a:rPr lang="ko-KR" altLang="ko-KR" sz="1500" dirty="0" smtClean="0">
                <a:solidFill>
                  <a:schemeClr val="tx1"/>
                </a:solidFill>
              </a:rPr>
              <a:t> 식별자명으로 사용될 수 없으나</a:t>
            </a:r>
            <a:r>
              <a:rPr lang="en-US" altLang="ko-KR" sz="1500" dirty="0" smtClean="0">
                <a:solidFill>
                  <a:schemeClr val="tx1"/>
                </a:solidFill>
              </a:rPr>
              <a:t>, Alias </a:t>
            </a:r>
            <a:r>
              <a:rPr lang="ko-KR" altLang="ko-KR" sz="1500" dirty="0" smtClean="0">
                <a:solidFill>
                  <a:schemeClr val="tx1"/>
                </a:solidFill>
              </a:rPr>
              <a:t>로는 사용될 수 있음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 </a:t>
            </a:r>
            <a:r>
              <a:rPr lang="ko-KR" altLang="ko-KR" sz="1500" dirty="0" smtClean="0">
                <a:solidFill>
                  <a:schemeClr val="tx1"/>
                </a:solidFill>
              </a:rPr>
              <a:t>즉 이중부호</a:t>
            </a:r>
            <a:r>
              <a:rPr lang="en-US" altLang="ko-KR" sz="1500" dirty="0" smtClean="0">
                <a:solidFill>
                  <a:schemeClr val="tx1"/>
                </a:solidFill>
              </a:rPr>
              <a:t>(“ )</a:t>
            </a:r>
            <a:r>
              <a:rPr lang="ko-KR" altLang="ko-KR" sz="1500" dirty="0" smtClean="0">
                <a:solidFill>
                  <a:schemeClr val="tx1"/>
                </a:solidFill>
              </a:rPr>
              <a:t>를 함께 사용할 수는 있다는 뜻입니다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 (</a:t>
            </a:r>
            <a:r>
              <a:rPr lang="ko-KR" altLang="ko-KR" sz="1500" dirty="0" smtClean="0">
                <a:solidFill>
                  <a:schemeClr val="tx1"/>
                </a:solidFill>
              </a:rPr>
              <a:t>예</a:t>
            </a:r>
            <a:r>
              <a:rPr lang="en-US" altLang="ko-KR" sz="1500" dirty="0" smtClean="0">
                <a:solidFill>
                  <a:schemeClr val="tx1"/>
                </a:solidFill>
              </a:rPr>
              <a:t>: “ TABLE ” )</a:t>
            </a:r>
          </a:p>
          <a:p>
            <a:endParaRPr lang="ko-KR" altLang="ko-KR" sz="15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ko-KR" sz="1500" dirty="0" smtClean="0">
                <a:solidFill>
                  <a:schemeClr val="tx1"/>
                </a:solidFill>
              </a:rPr>
              <a:t>식별자명은 기본 </a:t>
            </a:r>
            <a:r>
              <a:rPr lang="ko-KR" altLang="ko-KR" sz="1500" dirty="0" err="1" smtClean="0">
                <a:solidFill>
                  <a:schemeClr val="tx1"/>
                </a:solidFill>
              </a:rPr>
              <a:t>오라클</a:t>
            </a:r>
            <a:r>
              <a:rPr lang="ko-KR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Naming Rule </a:t>
            </a:r>
            <a:r>
              <a:rPr lang="ko-KR" altLang="ko-KR" sz="1500" dirty="0" smtClean="0">
                <a:solidFill>
                  <a:schemeClr val="tx1"/>
                </a:solidFill>
              </a:rPr>
              <a:t>을 준수함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ko-KR" altLang="ko-KR" sz="15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ko-KR" sz="1500" dirty="0" err="1" smtClean="0">
                <a:solidFill>
                  <a:schemeClr val="tx1"/>
                </a:solidFill>
              </a:rPr>
              <a:t>리터럴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ko-KR" sz="1500" dirty="0" smtClean="0">
                <a:solidFill>
                  <a:schemeClr val="tx1"/>
                </a:solidFill>
              </a:rPr>
              <a:t>문자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ko-KR" sz="1500" dirty="0" smtClean="0">
                <a:solidFill>
                  <a:schemeClr val="tx1"/>
                </a:solidFill>
              </a:rPr>
              <a:t>날짜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ko-KR" sz="1500" dirty="0" smtClean="0">
                <a:solidFill>
                  <a:schemeClr val="tx1"/>
                </a:solidFill>
              </a:rPr>
              <a:t>은 단일인용부호</a:t>
            </a:r>
            <a:r>
              <a:rPr lang="en-US" altLang="ko-KR" sz="1500" dirty="0" smtClean="0">
                <a:solidFill>
                  <a:schemeClr val="tx1"/>
                </a:solidFill>
              </a:rPr>
              <a:t>(‘)</a:t>
            </a:r>
            <a:r>
              <a:rPr lang="ko-KR" altLang="ko-KR" sz="1500" dirty="0" smtClean="0">
                <a:solidFill>
                  <a:schemeClr val="tx1"/>
                </a:solidFill>
              </a:rPr>
              <a:t>로 표시해야 하며 널 값은 </a:t>
            </a:r>
            <a:r>
              <a:rPr lang="en-US" altLang="ko-KR" sz="1500" dirty="0" smtClean="0">
                <a:solidFill>
                  <a:schemeClr val="tx1"/>
                </a:solidFill>
              </a:rPr>
              <a:t>NULL </a:t>
            </a:r>
            <a:r>
              <a:rPr lang="ko-KR" altLang="ko-KR" sz="1500" dirty="0" smtClean="0">
                <a:solidFill>
                  <a:schemeClr val="tx1"/>
                </a:solidFill>
              </a:rPr>
              <a:t>상수로 기술함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ko-KR" altLang="ko-KR" sz="15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ko-KR" sz="1500" dirty="0" smtClean="0">
                <a:solidFill>
                  <a:schemeClr val="tx1"/>
                </a:solidFill>
              </a:rPr>
              <a:t>주석처리를 하고자 할 경우에 단일 행은 </a:t>
            </a:r>
            <a:r>
              <a:rPr lang="en-US" altLang="ko-KR" sz="1500" dirty="0" smtClean="0">
                <a:solidFill>
                  <a:schemeClr val="tx1"/>
                </a:solidFill>
              </a:rPr>
              <a:t>- - (</a:t>
            </a:r>
            <a:r>
              <a:rPr lang="ko-KR" altLang="ko-KR" sz="1500" dirty="0" smtClean="0">
                <a:solidFill>
                  <a:schemeClr val="tx1"/>
                </a:solidFill>
              </a:rPr>
              <a:t>하이픈 두 개</a:t>
            </a:r>
            <a:r>
              <a:rPr lang="en-US" altLang="ko-KR" sz="1500" dirty="0" smtClean="0">
                <a:solidFill>
                  <a:schemeClr val="tx1"/>
                </a:solidFill>
              </a:rPr>
              <a:t>), </a:t>
            </a:r>
            <a:r>
              <a:rPr lang="ko-KR" altLang="ko-KR" sz="1500" dirty="0" smtClean="0">
                <a:solidFill>
                  <a:schemeClr val="tx1"/>
                </a:solidFill>
              </a:rPr>
              <a:t>복수 행은 </a:t>
            </a:r>
            <a:r>
              <a:rPr lang="en-US" altLang="ko-KR" sz="1500" dirty="0" smtClean="0">
                <a:solidFill>
                  <a:schemeClr val="tx1"/>
                </a:solidFill>
              </a:rPr>
              <a:t>/* </a:t>
            </a:r>
            <a:r>
              <a:rPr lang="ko-KR" altLang="ko-KR" sz="1500" dirty="0" smtClean="0">
                <a:solidFill>
                  <a:schemeClr val="tx1"/>
                </a:solidFill>
              </a:rPr>
              <a:t>로 시작하고 </a:t>
            </a:r>
            <a:r>
              <a:rPr lang="en-US" altLang="ko-KR" sz="1500" dirty="0" smtClean="0">
                <a:solidFill>
                  <a:schemeClr val="tx1"/>
                </a:solidFill>
              </a:rPr>
              <a:t>*/ </a:t>
            </a:r>
            <a:r>
              <a:rPr lang="ko-KR" altLang="ko-KR" sz="1500" dirty="0" smtClean="0">
                <a:solidFill>
                  <a:schemeClr val="tx1"/>
                </a:solidFill>
              </a:rPr>
              <a:t>로 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 </a:t>
            </a:r>
            <a:r>
              <a:rPr lang="ko-KR" altLang="ko-KR" sz="1500" dirty="0" smtClean="0">
                <a:solidFill>
                  <a:schemeClr val="tx1"/>
                </a:solidFill>
              </a:rPr>
              <a:t>종료함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/>
            </a:r>
            <a:br>
              <a:rPr lang="en-US" altLang="ko-KR" sz="1500" dirty="0" smtClean="0">
                <a:solidFill>
                  <a:schemeClr val="tx1"/>
                </a:solidFill>
              </a:rPr>
            </a:br>
            <a:r>
              <a:rPr lang="en-US" altLang="ko-KR" sz="1500" dirty="0" smtClean="0">
                <a:solidFill>
                  <a:schemeClr val="tx1"/>
                </a:solidFill>
              </a:rPr>
              <a:t>- PL/SQL </a:t>
            </a:r>
            <a:r>
              <a:rPr lang="ko-KR" altLang="ko-KR" sz="1500" dirty="0" smtClean="0">
                <a:solidFill>
                  <a:schemeClr val="tx1"/>
                </a:solidFill>
              </a:rPr>
              <a:t>블록내의 명령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ko-KR" sz="1500" dirty="0" smtClean="0">
                <a:solidFill>
                  <a:schemeClr val="tx1"/>
                </a:solidFill>
              </a:rPr>
              <a:t>수식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ko-KR" sz="1500" dirty="0" smtClean="0">
                <a:solidFill>
                  <a:schemeClr val="tx1"/>
                </a:solidFill>
              </a:rPr>
              <a:t>에서는 오라클 함수를 사용할 수 있으나 그룹함수와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DECODE 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 </a:t>
            </a:r>
            <a:r>
              <a:rPr lang="ko-KR" altLang="ko-KR" sz="1500" dirty="0" smtClean="0">
                <a:solidFill>
                  <a:schemeClr val="tx1"/>
                </a:solidFill>
              </a:rPr>
              <a:t>함수는 </a:t>
            </a:r>
            <a:r>
              <a:rPr lang="en-US" altLang="ko-KR" sz="1500" dirty="0" smtClean="0">
                <a:solidFill>
                  <a:schemeClr val="tx1"/>
                </a:solidFill>
              </a:rPr>
              <a:t>SQL </a:t>
            </a:r>
            <a:r>
              <a:rPr lang="ko-KR" altLang="ko-KR" sz="1500" dirty="0" smtClean="0">
                <a:solidFill>
                  <a:schemeClr val="tx1"/>
                </a:solidFill>
              </a:rPr>
              <a:t>문장에 포함되어야만 사용될 수 있습니다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ko-KR" sz="1500" dirty="0" smtClean="0">
                <a:solidFill>
                  <a:schemeClr val="tx1"/>
                </a:solidFill>
              </a:rPr>
              <a:t>만약 다른 경우에 그룹함수와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 DECODE </a:t>
            </a:r>
            <a:r>
              <a:rPr lang="ko-KR" altLang="ko-KR" sz="1500" dirty="0" smtClean="0">
                <a:solidFill>
                  <a:schemeClr val="tx1"/>
                </a:solidFill>
              </a:rPr>
              <a:t>함수를 사용할 경우 에러가 발생하며 </a:t>
            </a:r>
            <a:r>
              <a:rPr lang="en-US" altLang="ko-KR" sz="1500" dirty="0" smtClean="0">
                <a:solidFill>
                  <a:schemeClr val="tx1"/>
                </a:solidFill>
              </a:rPr>
              <a:t>PL/SQL </a:t>
            </a:r>
            <a:r>
              <a:rPr lang="ko-KR" altLang="ko-KR" sz="1500" dirty="0" smtClean="0">
                <a:solidFill>
                  <a:schemeClr val="tx1"/>
                </a:solidFill>
              </a:rPr>
              <a:t>에서는 에러</a:t>
            </a:r>
            <a:r>
              <a:rPr lang="en-US" altLang="ko-KR" sz="1500" dirty="0" smtClean="0">
                <a:solidFill>
                  <a:schemeClr val="tx1"/>
                </a:solidFill>
              </a:rPr>
              <a:t>(EXCEPTION)</a:t>
            </a:r>
            <a:r>
              <a:rPr lang="ko-KR" altLang="ko-KR" sz="1500" dirty="0" smtClean="0">
                <a:solidFill>
                  <a:schemeClr val="tx1"/>
                </a:solidFill>
              </a:rPr>
              <a:t>처리와 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 </a:t>
            </a:r>
            <a:r>
              <a:rPr lang="ko-KR" altLang="ko-KR" sz="1500" dirty="0" smtClean="0">
                <a:solidFill>
                  <a:schemeClr val="tx1"/>
                </a:solidFill>
              </a:rPr>
              <a:t>관련된 함수에는 </a:t>
            </a:r>
            <a:r>
              <a:rPr lang="en-US" altLang="ko-KR" sz="1500" dirty="0" smtClean="0">
                <a:solidFill>
                  <a:schemeClr val="tx1"/>
                </a:solidFill>
              </a:rPr>
              <a:t>SQLCODE </a:t>
            </a:r>
            <a:r>
              <a:rPr lang="ko-KR" altLang="ko-KR" sz="1500" dirty="0" smtClean="0">
                <a:solidFill>
                  <a:schemeClr val="tx1"/>
                </a:solidFill>
              </a:rPr>
              <a:t>함수와 </a:t>
            </a:r>
            <a:r>
              <a:rPr lang="en-US" altLang="ko-KR" sz="1500" dirty="0" smtClean="0">
                <a:solidFill>
                  <a:schemeClr val="tx1"/>
                </a:solidFill>
              </a:rPr>
              <a:t>SQLERRM </a:t>
            </a:r>
            <a:r>
              <a:rPr lang="ko-KR" altLang="ko-KR" sz="1500" dirty="0" smtClean="0">
                <a:solidFill>
                  <a:schemeClr val="tx1"/>
                </a:solidFill>
              </a:rPr>
              <a:t>함수가 별도로 존재합니다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64807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PL/SQL </a:t>
            </a:r>
            <a:r>
              <a:rPr lang="ko-KR" altLang="ko-KR" b="1" dirty="0" smtClean="0">
                <a:solidFill>
                  <a:schemeClr val="tx1"/>
                </a:solidFill>
              </a:rPr>
              <a:t>문 내에서의</a:t>
            </a:r>
            <a:r>
              <a:rPr lang="en-US" altLang="ko-KR" b="1" dirty="0" smtClean="0">
                <a:solidFill>
                  <a:schemeClr val="tx1"/>
                </a:solidFill>
              </a:rPr>
              <a:t> SQL </a:t>
            </a:r>
            <a:r>
              <a:rPr lang="ko-KR" altLang="ko-KR" b="1" dirty="0" smtClean="0">
                <a:solidFill>
                  <a:schemeClr val="tx1"/>
                </a:solidFill>
              </a:rPr>
              <a:t>문장 사용하기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844824"/>
            <a:ext cx="777686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END </a:t>
            </a:r>
            <a:r>
              <a:rPr lang="ko-KR" altLang="ko-KR" dirty="0" smtClean="0">
                <a:solidFill>
                  <a:schemeClr val="tx1"/>
                </a:solidFill>
              </a:rPr>
              <a:t>키워드는 트랜잭션의 끝이 아니라 </a:t>
            </a:r>
            <a:r>
              <a:rPr lang="en-US" altLang="ko-KR" dirty="0" smtClean="0">
                <a:solidFill>
                  <a:schemeClr val="tx1"/>
                </a:solidFill>
              </a:rPr>
              <a:t>PL/SQL </a:t>
            </a:r>
            <a:r>
              <a:rPr lang="ko-KR" altLang="ko-KR" dirty="0" smtClean="0">
                <a:solidFill>
                  <a:schemeClr val="tx1"/>
                </a:solidFill>
              </a:rPr>
              <a:t>블록의 끝을 나타냅니다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 PL/SQL</a:t>
            </a:r>
            <a:r>
              <a:rPr lang="ko-KR" altLang="ko-KR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chemeClr val="tx1"/>
                </a:solidFill>
              </a:rPr>
              <a:t>DDL(</a:t>
            </a:r>
            <a:r>
              <a:rPr lang="ko-KR" altLang="ko-KR" dirty="0" smtClean="0">
                <a:solidFill>
                  <a:schemeClr val="tx1"/>
                </a:solidFill>
              </a:rPr>
              <a:t>데이터 </a:t>
            </a:r>
            <a:r>
              <a:rPr lang="ko-KR" altLang="ko-KR" dirty="0" err="1" smtClean="0">
                <a:solidFill>
                  <a:schemeClr val="tx1"/>
                </a:solidFill>
              </a:rPr>
              <a:t>정의어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문을 직접 지원하지 않습니다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DDL </a:t>
            </a:r>
            <a:r>
              <a:rPr lang="ko-KR" altLang="ko-KR" dirty="0" smtClean="0">
                <a:solidFill>
                  <a:schemeClr val="tx1"/>
                </a:solidFill>
              </a:rPr>
              <a:t>문은 동적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ko-KR" dirty="0" smtClean="0">
                <a:solidFill>
                  <a:schemeClr val="tx1"/>
                </a:solidFill>
              </a:rPr>
              <a:t>문입니다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r>
              <a:rPr lang="ko-KR" altLang="ko-KR" dirty="0" smtClean="0">
                <a:solidFill>
                  <a:schemeClr val="tx1"/>
                </a:solidFill>
              </a:rPr>
              <a:t>문은 런타임에 문자열로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  <a:p>
            <a:pPr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작성되며 </a:t>
            </a:r>
            <a:r>
              <a:rPr lang="ko-KR" altLang="ko-KR" dirty="0" err="1" smtClean="0">
                <a:solidFill>
                  <a:schemeClr val="tx1"/>
                </a:solidFill>
              </a:rPr>
              <a:t>파라미터의</a:t>
            </a:r>
            <a:r>
              <a:rPr lang="ko-KR" altLang="ko-KR" dirty="0" smtClean="0">
                <a:solidFill>
                  <a:schemeClr val="tx1"/>
                </a:solidFill>
              </a:rPr>
              <a:t> 위치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표시자를</a:t>
            </a:r>
            <a:r>
              <a:rPr lang="ko-KR" altLang="ko-KR" dirty="0" smtClean="0">
                <a:solidFill>
                  <a:schemeClr val="tx1"/>
                </a:solidFill>
              </a:rPr>
              <a:t> 포함할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따라서 동적 </a:t>
            </a:r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r>
              <a:rPr lang="ko-KR" altLang="ko-KR" dirty="0" smtClean="0">
                <a:solidFill>
                  <a:schemeClr val="tx1"/>
                </a:solidFill>
              </a:rPr>
              <a:t>을 사용하면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r>
              <a:rPr lang="ko-KR" altLang="ko-KR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DDL </a:t>
            </a:r>
            <a:r>
              <a:rPr lang="ko-KR" altLang="ko-KR" dirty="0" smtClean="0">
                <a:solidFill>
                  <a:schemeClr val="tx1"/>
                </a:solidFill>
              </a:rPr>
              <a:t>문을 실행할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PL/SQL</a:t>
            </a:r>
            <a:r>
              <a:rPr lang="ko-KR" altLang="ko-KR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chemeClr val="tx1"/>
                </a:solidFill>
              </a:rPr>
              <a:t>GRANT </a:t>
            </a:r>
            <a:r>
              <a:rPr lang="ko-KR" altLang="ko-KR" dirty="0" smtClean="0">
                <a:solidFill>
                  <a:schemeClr val="tx1"/>
                </a:solidFill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</a:rPr>
              <a:t>REVOKE</a:t>
            </a:r>
            <a:r>
              <a:rPr lang="ko-KR" altLang="ko-KR" dirty="0" smtClean="0">
                <a:solidFill>
                  <a:schemeClr val="tx1"/>
                </a:solidFill>
              </a:rPr>
              <a:t>와 같은 </a:t>
            </a:r>
            <a:r>
              <a:rPr lang="en-US" altLang="ko-KR" dirty="0" smtClean="0">
                <a:solidFill>
                  <a:schemeClr val="tx1"/>
                </a:solidFill>
              </a:rPr>
              <a:t>DCL(</a:t>
            </a:r>
            <a:r>
              <a:rPr lang="ko-KR" altLang="ko-KR" dirty="0" smtClean="0">
                <a:solidFill>
                  <a:schemeClr val="tx1"/>
                </a:solidFill>
              </a:rPr>
              <a:t>데이터 </a:t>
            </a:r>
            <a:r>
              <a:rPr lang="ko-KR" altLang="ko-KR" dirty="0" err="1" smtClean="0">
                <a:solidFill>
                  <a:schemeClr val="tx1"/>
                </a:solidFill>
              </a:rPr>
              <a:t>제어어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문을 직접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지원하지 않습니다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ko-KR" dirty="0" smtClean="0">
                <a:solidFill>
                  <a:schemeClr val="tx1"/>
                </a:solidFill>
              </a:rPr>
              <a:t>그러나 앞의</a:t>
            </a:r>
            <a:r>
              <a:rPr lang="en-US" altLang="ko-KR" dirty="0" smtClean="0">
                <a:solidFill>
                  <a:schemeClr val="tx1"/>
                </a:solidFill>
              </a:rPr>
              <a:t> DDL </a:t>
            </a:r>
            <a:r>
              <a:rPr lang="ko-KR" altLang="ko-KR" dirty="0" smtClean="0">
                <a:solidFill>
                  <a:schemeClr val="tx1"/>
                </a:solidFill>
              </a:rPr>
              <a:t>문과 마찬가지로 동적 </a:t>
            </a:r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r>
              <a:rPr lang="ko-KR" altLang="ko-KR" dirty="0" smtClean="0">
                <a:solidFill>
                  <a:schemeClr val="tx1"/>
                </a:solidFill>
              </a:rPr>
              <a:t>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사용하여 </a:t>
            </a:r>
            <a:r>
              <a:rPr lang="en-US" altLang="ko-KR" dirty="0" smtClean="0">
                <a:solidFill>
                  <a:schemeClr val="tx1"/>
                </a:solidFill>
              </a:rPr>
              <a:t>DCL </a:t>
            </a:r>
            <a:r>
              <a:rPr lang="ko-KR" altLang="ko-KR" dirty="0" smtClean="0">
                <a:solidFill>
                  <a:schemeClr val="tx1"/>
                </a:solidFill>
              </a:rPr>
              <a:t>문을 실행할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74168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PL/SQL </a:t>
            </a:r>
            <a:r>
              <a:rPr lang="ko-KR" altLang="ko-KR" b="1" dirty="0" smtClean="0">
                <a:solidFill>
                  <a:schemeClr val="tx1"/>
                </a:solidFill>
              </a:rPr>
              <a:t>내에서의</a:t>
            </a:r>
            <a:r>
              <a:rPr lang="en-US" altLang="ko-KR" b="1" dirty="0" smtClean="0">
                <a:solidFill>
                  <a:schemeClr val="tx1"/>
                </a:solidFill>
              </a:rPr>
              <a:t> SELECT </a:t>
            </a:r>
            <a:r>
              <a:rPr lang="ko-KR" altLang="ko-KR" b="1" dirty="0" smtClean="0">
                <a:solidFill>
                  <a:schemeClr val="tx1"/>
                </a:solidFill>
              </a:rPr>
              <a:t>문장 사용하기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55298" name="AutoShape 2"/>
          <p:cNvSpPr>
            <a:spLocks noChangeArrowheads="1"/>
          </p:cNvSpPr>
          <p:nvPr/>
        </p:nvSpPr>
        <p:spPr bwMode="auto">
          <a:xfrm>
            <a:off x="539552" y="1844824"/>
            <a:ext cx="4546600" cy="15841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</a:t>
            </a:r>
            <a:r>
              <a:rPr kumimoji="1" lang="en-US" altLang="ko-K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select_list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INTO {</a:t>
            </a:r>
            <a:r>
              <a:rPr kumimoji="1" lang="en-US" altLang="ko-K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variable_name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[, </a:t>
            </a:r>
            <a:r>
              <a:rPr kumimoji="1" lang="en-US" altLang="ko-K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variable_name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</a:t>
            </a:r>
            <a:r>
              <a:rPr kumimoji="1" lang="en-US" altLang="ko-K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...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 </a:t>
            </a:r>
            <a:r>
              <a:rPr kumimoji="1" lang="en-US" altLang="ko-K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record_name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}</a:t>
            </a:r>
            <a:endParaRPr kumimoji="1" lang="en-US" altLang="ko-KR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</a:t>
            </a:r>
            <a:r>
              <a:rPr kumimoji="1" lang="en-US" altLang="ko-K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[WHERE </a:t>
            </a:r>
            <a:r>
              <a:rPr kumimoji="1" lang="en-US" altLang="ko-K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condition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6322" name="AutoShape 2"/>
          <p:cNvSpPr>
            <a:spLocks noChangeArrowheads="1"/>
          </p:cNvSpPr>
          <p:nvPr/>
        </p:nvSpPr>
        <p:spPr bwMode="auto">
          <a:xfrm>
            <a:off x="323528" y="2060848"/>
            <a:ext cx="8208912" cy="41044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v_profno  professor.profno%TYPE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v_pay     professor.pay%TYPE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BEGIN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SELECT profno , pay INTO v_profno ,v_pay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FROM professor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WHERE profno=1001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DBMS_OUTPUT.PUT_LINE(v_profno||'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교수의 급여는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'||v_pay||'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END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/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1001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교수의 급여는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550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052736"/>
            <a:ext cx="806489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1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1001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교수의 교수번호와 급여를 조회 한 후 변수에 저장해서 화면에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052736"/>
            <a:ext cx="864096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사원번호를 입력 받아서 사원의 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번과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생일을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57346" name="AutoShape 2"/>
          <p:cNvSpPr>
            <a:spLocks noChangeArrowheads="1"/>
          </p:cNvSpPr>
          <p:nvPr/>
        </p:nvSpPr>
        <p:spPr bwMode="auto">
          <a:xfrm>
            <a:off x="539552" y="1916832"/>
            <a:ext cx="7560840" cy="42735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v_empno  emp2.empno%TYPE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v_name   emp2.name%TYPE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v_birth  emp2.birthday%TYPE;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BEGIN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SELECT empno, name, birthday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INTO v_empno ,v_name, v_birth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FROM emp2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    WHERE empno = '&amp;empno'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DBMS_OUTPUT.PUT_LINE(v_empno||'  '||v_name||'  '||v_birth);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END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/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Enter value for empno: 20000102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20000102 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김설악 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22-MAR-83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71296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3: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b="1" dirty="0" smtClean="0">
                <a:solidFill>
                  <a:schemeClr val="tx1"/>
                </a:solidFill>
              </a:rPr>
              <a:t>교수번호를 입력 받은 후</a:t>
            </a:r>
            <a:r>
              <a:rPr lang="en-US" altLang="ko-KR" b="1" dirty="0" smtClean="0">
                <a:solidFill>
                  <a:schemeClr val="tx1"/>
                </a:solidFill>
              </a:rPr>
              <a:t>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해당 교수의 교수번호와 교수이름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입사일을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2204864"/>
            <a:ext cx="7920880" cy="38884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SCOTT&gt;DECLARE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2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v_profno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professor.profno%TYPE</a:t>
            </a:r>
            <a:r>
              <a:rPr lang="en-US" altLang="ko-KR" sz="1400" dirty="0" smtClean="0">
                <a:solidFill>
                  <a:schemeClr val="tx1"/>
                </a:solidFill>
              </a:rPr>
              <a:t>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3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sz="1400" dirty="0" smtClean="0">
                <a:solidFill>
                  <a:schemeClr val="tx1"/>
                </a:solidFill>
              </a:rPr>
              <a:t>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professor.name%TYPE</a:t>
            </a:r>
            <a:r>
              <a:rPr lang="en-US" altLang="ko-KR" sz="1400" dirty="0" smtClean="0">
                <a:solidFill>
                  <a:schemeClr val="tx1"/>
                </a:solidFill>
              </a:rPr>
              <a:t>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4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professor.deptno%TYPE</a:t>
            </a:r>
            <a:r>
              <a:rPr lang="en-US" altLang="ko-KR" sz="1400" dirty="0" smtClean="0">
                <a:solidFill>
                  <a:schemeClr val="tx1"/>
                </a:solidFill>
              </a:rPr>
              <a:t>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5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v_hdate</a:t>
            </a:r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professor.hiredate%TYPE</a:t>
            </a:r>
            <a:r>
              <a:rPr lang="en-US" altLang="ko-KR" sz="1400" dirty="0" smtClean="0">
                <a:solidFill>
                  <a:schemeClr val="tx1"/>
                </a:solidFill>
              </a:rPr>
              <a:t> ;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6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7  BEGIN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8    SELECT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profno</a:t>
            </a:r>
            <a:r>
              <a:rPr lang="en-US" altLang="ko-KR" sz="1400" dirty="0" smtClean="0">
                <a:solidFill>
                  <a:schemeClr val="tx1"/>
                </a:solidFill>
              </a:rPr>
              <a:t>, name,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hiredate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9    INTO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v_profno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v_hdate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10    FROM professor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11    WHERE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profno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'&amp;</a:t>
            </a:r>
            <a:r>
              <a:rPr lang="ko-KR" altLang="ko-KR" sz="1400" b="1" dirty="0" smtClean="0">
                <a:solidFill>
                  <a:schemeClr val="tx1"/>
                </a:solidFill>
              </a:rPr>
              <a:t>교수번호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'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12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13    DBMS_OUTPUT.PUT_LINE(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v_profno</a:t>
            </a:r>
            <a:r>
              <a:rPr lang="en-US" altLang="ko-KR" sz="1400" dirty="0" smtClean="0">
                <a:solidFill>
                  <a:schemeClr val="tx1"/>
                </a:solidFill>
              </a:rPr>
              <a:t>||'  '||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sz="1400" dirty="0" smtClean="0">
                <a:solidFill>
                  <a:schemeClr val="tx1"/>
                </a:solidFill>
              </a:rPr>
              <a:t>||'  '||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||'  '||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v_hdate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14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15  END;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16  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908720"/>
            <a:ext cx="62646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PL/SQL </a:t>
            </a:r>
            <a:r>
              <a:rPr lang="ko-KR" altLang="ko-KR" b="1" dirty="0" smtClean="0">
                <a:solidFill>
                  <a:schemeClr val="tx1"/>
                </a:solidFill>
              </a:rPr>
              <a:t>내에서의</a:t>
            </a:r>
            <a:r>
              <a:rPr lang="en-US" altLang="ko-KR" b="1" dirty="0" smtClean="0">
                <a:solidFill>
                  <a:schemeClr val="tx1"/>
                </a:solidFill>
              </a:rPr>
              <a:t> DML </a:t>
            </a:r>
            <a:r>
              <a:rPr lang="ko-KR" altLang="ko-KR" b="1" dirty="0" smtClean="0">
                <a:solidFill>
                  <a:schemeClr val="tx1"/>
                </a:solidFill>
              </a:rPr>
              <a:t>문장 사용하기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1628800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 INSERT </a:t>
            </a:r>
            <a:r>
              <a:rPr lang="ko-KR" altLang="ko-KR" b="1" dirty="0" smtClean="0">
                <a:solidFill>
                  <a:schemeClr val="tx1"/>
                </a:solidFill>
              </a:rPr>
              <a:t>문장 수행하기 예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58370" name="AutoShape 2"/>
          <p:cNvSpPr>
            <a:spLocks noChangeArrowheads="1"/>
          </p:cNvSpPr>
          <p:nvPr/>
        </p:nvSpPr>
        <p:spPr bwMode="auto">
          <a:xfrm>
            <a:off x="755576" y="2348880"/>
            <a:ext cx="5904656" cy="2304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pl_test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(no  number ,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name  varchar2(10))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created.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SEQUENCE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pl_seq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Sequence created.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48064" y="2636912"/>
            <a:ext cx="3456384" cy="10801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실습을 위해 연습용 테이블과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시퀀스를 생성합니다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980728"/>
            <a:ext cx="49685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PL/SQL </a:t>
            </a:r>
            <a:r>
              <a:rPr lang="ko-KR" altLang="ko-KR" b="1" dirty="0" smtClean="0">
                <a:solidFill>
                  <a:schemeClr val="tx1"/>
                </a:solidFill>
              </a:rPr>
              <a:t>에서</a:t>
            </a:r>
            <a:r>
              <a:rPr lang="en-US" altLang="ko-KR" b="1" dirty="0" smtClean="0">
                <a:solidFill>
                  <a:schemeClr val="tx1"/>
                </a:solidFill>
              </a:rPr>
              <a:t> INSERT </a:t>
            </a:r>
            <a:r>
              <a:rPr lang="ko-KR" altLang="ko-KR" b="1" dirty="0" smtClean="0">
                <a:solidFill>
                  <a:schemeClr val="tx1"/>
                </a:solidFill>
              </a:rPr>
              <a:t>를 수행합니다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1484784"/>
            <a:ext cx="8064896" cy="460851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SCOTT&gt; BEGIN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2    INSERT INTO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pl_test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3    VALUES(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pl_seq.NEXTVAL,'AAA</a:t>
            </a:r>
            <a:r>
              <a:rPr lang="en-US" altLang="ko-KR" sz="1400" dirty="0" smtClean="0">
                <a:solidFill>
                  <a:schemeClr val="tx1"/>
                </a:solidFill>
              </a:rPr>
              <a:t>');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4  END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5   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PL/SQL procedure successfully completed.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SCOTT&gt;/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PL/SQL procedure successfully completed.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SCOTT&gt;SELECT * FROM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pl_test</a:t>
            </a:r>
            <a:r>
              <a:rPr lang="en-US" altLang="ko-KR" sz="1400" dirty="0" smtClean="0">
                <a:solidFill>
                  <a:schemeClr val="tx1"/>
                </a:solidFill>
              </a:rPr>
              <a:t>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  NO     NAME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---------- ----------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       1   AAA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        2   AAA</a:t>
            </a:r>
          </a:p>
          <a:p>
            <a:pPr latinLnBrk="0"/>
            <a:endParaRPr lang="en-US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SCOTT&gt;commit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     Commit complete.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052736"/>
            <a:ext cx="4824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INSERT </a:t>
            </a:r>
            <a:r>
              <a:rPr lang="ko-KR" altLang="ko-KR" b="1" dirty="0" smtClean="0">
                <a:solidFill>
                  <a:schemeClr val="tx1"/>
                </a:solidFill>
              </a:rPr>
              <a:t>문장 수행하기 예</a:t>
            </a:r>
            <a:r>
              <a:rPr lang="en-US" altLang="ko-KR" b="1" dirty="0" smtClean="0">
                <a:solidFill>
                  <a:schemeClr val="tx1"/>
                </a:solidFill>
              </a:rPr>
              <a:t> 2 :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467544" y="1700808"/>
            <a:ext cx="3888432" cy="1676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pl_test2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(no  number ,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name  varchar2(10),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addr  varchar2(10) 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created.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67944" y="2132856"/>
            <a:ext cx="3600400" cy="7200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실습용 테이블 생성하기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573016"/>
            <a:ext cx="806489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사용자로부터 번호</a:t>
            </a:r>
            <a:r>
              <a:rPr lang="en-US" altLang="ko-KR" b="1" dirty="0" smtClean="0">
                <a:solidFill>
                  <a:schemeClr val="tx1"/>
                </a:solidFill>
              </a:rPr>
              <a:t>(no) , </a:t>
            </a:r>
            <a:r>
              <a:rPr lang="ko-KR" altLang="ko-KR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(name) , </a:t>
            </a:r>
            <a:r>
              <a:rPr lang="ko-KR" altLang="ko-KR" b="1" dirty="0" smtClean="0">
                <a:solidFill>
                  <a:schemeClr val="tx1"/>
                </a:solidFill>
              </a:rPr>
              <a:t>주소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addr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값을 입력 받은 후</a:t>
            </a:r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pl_test2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 입력하는</a:t>
            </a:r>
            <a:r>
              <a:rPr lang="en-US" altLang="ko-KR" b="1" dirty="0" smtClean="0">
                <a:solidFill>
                  <a:schemeClr val="tx1"/>
                </a:solidFill>
              </a:rPr>
              <a:t> PL/SQL </a:t>
            </a:r>
            <a:r>
              <a:rPr lang="ko-KR" altLang="ko-KR" b="1" dirty="0" smtClean="0">
                <a:solidFill>
                  <a:schemeClr val="tx1"/>
                </a:solidFill>
              </a:rPr>
              <a:t>문장을 작성하세요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9552" y="4437112"/>
            <a:ext cx="468052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SCOTT&gt; SET VERIFY OFF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SCOTT&gt;DECLARE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2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v_no</a:t>
            </a:r>
            <a:r>
              <a:rPr lang="en-US" altLang="ko-KR" b="1" dirty="0" smtClean="0">
                <a:solidFill>
                  <a:schemeClr val="tx1"/>
                </a:solidFill>
              </a:rPr>
              <a:t> number := '&amp;no';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  3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b="1" dirty="0" smtClean="0">
                <a:solidFill>
                  <a:schemeClr val="tx1"/>
                </a:solidFill>
              </a:rPr>
              <a:t> varchar2(10) := '&amp;name'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  4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v_addr</a:t>
            </a:r>
            <a:r>
              <a:rPr lang="en-US" altLang="ko-KR" b="1" dirty="0" smtClean="0">
                <a:solidFill>
                  <a:schemeClr val="tx1"/>
                </a:solidFill>
              </a:rPr>
              <a:t> varchar2(10) := '&amp;</a:t>
            </a:r>
            <a:r>
              <a:rPr lang="en-US" altLang="ko-KR" b="1" dirty="0" err="1" smtClean="0">
                <a:solidFill>
                  <a:schemeClr val="tx1"/>
                </a:solidFill>
              </a:rPr>
              <a:t>addr</a:t>
            </a:r>
            <a:r>
              <a:rPr lang="en-US" altLang="ko-KR" b="1" dirty="0" smtClean="0">
                <a:solidFill>
                  <a:schemeClr val="tx1"/>
                </a:solidFill>
              </a:rPr>
              <a:t>'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5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6096" y="5445224"/>
            <a:ext cx="27363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뒷장에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536" y="1124744"/>
            <a:ext cx="7056784" cy="5040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6  BEGIN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7   INSERT INTO pl_test2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  8   VALUES(</a:t>
            </a:r>
            <a:r>
              <a:rPr lang="en-US" altLang="ko-KR" b="1" dirty="0" err="1" smtClean="0">
                <a:solidFill>
                  <a:schemeClr val="tx1"/>
                </a:solidFill>
              </a:rPr>
              <a:t>v_no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v_addr</a:t>
            </a:r>
            <a:r>
              <a:rPr lang="en-US" altLang="ko-KR" b="1" dirty="0" smtClean="0">
                <a:solidFill>
                  <a:schemeClr val="tx1"/>
                </a:solidFill>
              </a:rPr>
              <a:t>)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9  END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10  /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Enter value for no: 10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Enter value for name: AAA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Enter value for </a:t>
            </a:r>
            <a:r>
              <a:rPr lang="en-US" altLang="ko-KR" dirty="0" err="1" smtClean="0">
                <a:solidFill>
                  <a:schemeClr val="tx1"/>
                </a:solidFill>
              </a:rPr>
              <a:t>addr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서울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PL/SQL procedure successfully completed.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SCOTT&gt;SELECT * FROM pl_test2;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NO   NAME    ADDR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---------- ---------- 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10    AAA       </a:t>
            </a:r>
            <a:r>
              <a:rPr lang="ko-KR" altLang="ko-KR" dirty="0" smtClean="0">
                <a:solidFill>
                  <a:schemeClr val="tx1"/>
                </a:solidFill>
              </a:rPr>
              <a:t>서울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980728"/>
            <a:ext cx="54006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PL/SQL </a:t>
            </a:r>
            <a:r>
              <a:rPr lang="ko-KR" altLang="ko-KR" b="1" dirty="0" smtClean="0">
                <a:solidFill>
                  <a:schemeClr val="tx1"/>
                </a:solidFill>
              </a:rPr>
              <a:t>에서</a:t>
            </a:r>
            <a:r>
              <a:rPr lang="en-US" altLang="ko-KR" b="1" dirty="0" smtClean="0">
                <a:solidFill>
                  <a:schemeClr val="tx1"/>
                </a:solidFill>
              </a:rPr>
              <a:t> UPDATE </a:t>
            </a:r>
            <a:r>
              <a:rPr lang="ko-KR" altLang="ko-KR" b="1" dirty="0" smtClean="0">
                <a:solidFill>
                  <a:schemeClr val="tx1"/>
                </a:solidFill>
              </a:rPr>
              <a:t>를 수행합니다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60418" name="AutoShape 2"/>
          <p:cNvSpPr>
            <a:spLocks noChangeArrowheads="1"/>
          </p:cNvSpPr>
          <p:nvPr/>
        </p:nvSpPr>
        <p:spPr bwMode="auto">
          <a:xfrm>
            <a:off x="1331640" y="1628800"/>
            <a:ext cx="4608512" cy="4464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SCOTT&gt;BEGIN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UPDATE pl_test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SET name='BBB'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WHERE no = 2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END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/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pl_test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   NAME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1   AAA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2   BBB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SCOTT&gt;commit;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Commit complete.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24744"/>
            <a:ext cx="56886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PL/SQL </a:t>
            </a:r>
            <a:r>
              <a:rPr lang="ko-KR" altLang="ko-KR" b="1" dirty="0" smtClean="0">
                <a:solidFill>
                  <a:schemeClr val="tx1"/>
                </a:solidFill>
              </a:rPr>
              <a:t>에서</a:t>
            </a:r>
            <a:r>
              <a:rPr lang="en-US" altLang="ko-KR" b="1" dirty="0" smtClean="0">
                <a:solidFill>
                  <a:schemeClr val="tx1"/>
                </a:solidFill>
              </a:rPr>
              <a:t> MERGE </a:t>
            </a:r>
            <a:r>
              <a:rPr lang="ko-KR" altLang="ko-KR" b="1" dirty="0" smtClean="0">
                <a:solidFill>
                  <a:schemeClr val="tx1"/>
                </a:solidFill>
              </a:rPr>
              <a:t>작업을 수행합니다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1844824"/>
            <a:ext cx="3816424" cy="4248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SCOTT&gt;CREATE TABLE pl_merge1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2  ( no  number ,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3    name varchar2(10));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Table created.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SCOTT&gt;CREATE TABLE pl_merge2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2  AS SELECT * FROM pl_merge1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Table created.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SCOTT&gt;INSERT INTO pl_merge1 VALUES(1,'AAA');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1 row created.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SCOTT&gt;INSERT INTO pl_merge1 VALUES(2,'BBB');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1 row created.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60032" y="1844824"/>
            <a:ext cx="3816424" cy="4248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SCOTT&gt;INSERT INTO pl_merge2 VALUES(1,'CCC');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1 row created.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SCOTT&gt;INSERT INTO pl_merge2 VALUES(3,'DDD');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1 row created.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SCOTT&gt;commit;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Commit complete.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SCOTT&gt;SELECT * FROM pl_merge1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NO  NAME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---------- ----------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1   AAA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2   BBB</a:t>
            </a:r>
            <a:endParaRPr lang="ko-KR" altLang="ko-K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179512" y="1196752"/>
            <a:ext cx="4083050" cy="5040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pl_merge2;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   NAME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1   CCC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3   DDD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MERGE INTO pl_merge2 m2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USING pl_merge1 m1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ON(m1.no = m2.no)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WHEN MATCHED THEN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  UPDATE SET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   m2.name = m1.name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WHEN NOT MATCHED THEN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  INSERT VALUES(m1.no , m1.name);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END 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/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4427984" y="1196752"/>
            <a:ext cx="4464496" cy="5040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pl_merge1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   NAME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1   AAA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2   BBB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pl_merge2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   NAME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1   AAA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3   DDD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BBB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sym typeface="Wingdings" pitchFamily="2" charset="2"/>
              </a:rPr>
              <a:t>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줄이 추가되었음을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알 수 있습니다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54006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7. PL/SQL </a:t>
            </a:r>
            <a:r>
              <a:rPr lang="ko-KR" altLang="ko-KR" b="1" dirty="0" smtClean="0">
                <a:solidFill>
                  <a:schemeClr val="tx1"/>
                </a:solidFill>
              </a:rPr>
              <a:t>에서의 렉시칼</a:t>
            </a: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문자집합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700808"/>
            <a:ext cx="7776864" cy="4392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- 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식별자는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PL/SQL </a:t>
            </a:r>
            <a:r>
              <a:rPr lang="ko-KR" altLang="ko-KR" dirty="0" smtClean="0">
                <a:solidFill>
                  <a:schemeClr val="tx1"/>
                </a:solidFill>
              </a:rPr>
              <a:t>객체에게 부여되는 이름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즉 테이블 이름이나 </a:t>
            </a:r>
            <a:r>
              <a:rPr lang="ko-KR" altLang="ko-KR" dirty="0" err="1" smtClean="0">
                <a:solidFill>
                  <a:schemeClr val="tx1"/>
                </a:solidFill>
              </a:rPr>
              <a:t>변수명</a:t>
            </a:r>
            <a:r>
              <a:rPr lang="ko-KR" altLang="ko-KR" dirty="0" smtClean="0">
                <a:solidFill>
                  <a:schemeClr val="tx1"/>
                </a:solidFill>
              </a:rPr>
              <a:t> 등은 모두 식별자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오라클</a:t>
            </a:r>
            <a:r>
              <a:rPr lang="ko-KR" altLang="ko-KR" dirty="0" smtClean="0">
                <a:solidFill>
                  <a:schemeClr val="tx1"/>
                </a:solidFill>
              </a:rPr>
              <a:t> 키워드는 </a:t>
            </a:r>
            <a:r>
              <a:rPr lang="ko-KR" altLang="ko-KR" dirty="0" err="1" smtClean="0">
                <a:solidFill>
                  <a:schemeClr val="tx1"/>
                </a:solidFill>
              </a:rPr>
              <a:t>식별자로</a:t>
            </a:r>
            <a:r>
              <a:rPr lang="ko-KR" altLang="ko-KR" dirty="0" smtClean="0">
                <a:solidFill>
                  <a:schemeClr val="tx1"/>
                </a:solidFill>
              </a:rPr>
              <a:t>  사용할 수 </a:t>
            </a:r>
            <a:r>
              <a:rPr lang="ko-KR" altLang="en-US" dirty="0" smtClean="0">
                <a:solidFill>
                  <a:schemeClr val="tx1"/>
                </a:solidFill>
              </a:rPr>
              <a:t>없음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식별자</a:t>
            </a:r>
            <a:r>
              <a:rPr lang="ko-KR" altLang="ko-KR" dirty="0" smtClean="0">
                <a:solidFill>
                  <a:schemeClr val="tx1"/>
                </a:solidFill>
              </a:rPr>
              <a:t> 중에서 특별히 아래와 같은 경우 </a:t>
            </a:r>
            <a:r>
              <a:rPr lang="ko-KR" altLang="ko-KR" dirty="0" err="1" smtClean="0">
                <a:solidFill>
                  <a:schemeClr val="tx1"/>
                </a:solidFill>
              </a:rPr>
              <a:t>식별자를</a:t>
            </a:r>
            <a:r>
              <a:rPr lang="ko-KR" altLang="ko-KR" dirty="0" smtClean="0">
                <a:solidFill>
                  <a:schemeClr val="tx1"/>
                </a:solidFill>
              </a:rPr>
              <a:t> 따옴표로 묶어서 사용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가능함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식별자의 대소문자 구분이 필요한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    - </a:t>
            </a:r>
            <a:r>
              <a:rPr lang="ko-KR" altLang="ko-KR" b="1" dirty="0" smtClean="0">
                <a:solidFill>
                  <a:schemeClr val="tx1"/>
                </a:solidFill>
              </a:rPr>
              <a:t>공백과 같은 문자 포함할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    -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예약어를</a:t>
            </a:r>
            <a:r>
              <a:rPr lang="ko-KR" altLang="ko-KR" b="1" dirty="0" smtClean="0">
                <a:solidFill>
                  <a:schemeClr val="tx1"/>
                </a:solidFill>
              </a:rPr>
              <a:t> 사용해야 할 경우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atinLnBrk="0"/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dirty="0" smtClean="0">
                <a:solidFill>
                  <a:schemeClr val="tx1"/>
                </a:solidFill>
              </a:rPr>
              <a:t>이러한 변수를 연이어 사용할 때는 항상 큰 따옴표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쌍 따옴표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로 묶어야 </a:t>
            </a:r>
            <a:r>
              <a:rPr lang="ko-KR" altLang="en-US" dirty="0" smtClean="0">
                <a:solidFill>
                  <a:schemeClr val="tx1"/>
                </a:solidFill>
              </a:rPr>
              <a:t>하지만</a:t>
            </a:r>
            <a:r>
              <a:rPr lang="ko-KR" altLang="ko-KR" dirty="0" smtClean="0">
                <a:solidFill>
                  <a:schemeClr val="tx1"/>
                </a:solidFill>
              </a:rPr>
              <a:t> 따옴표로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묶인 </a:t>
            </a:r>
            <a:r>
              <a:rPr lang="ko-KR" altLang="ko-KR" dirty="0" err="1" smtClean="0">
                <a:solidFill>
                  <a:schemeClr val="tx1"/>
                </a:solidFill>
              </a:rPr>
              <a:t>식별자를</a:t>
            </a:r>
            <a:r>
              <a:rPr lang="ko-KR" altLang="ko-KR" dirty="0" smtClean="0">
                <a:solidFill>
                  <a:schemeClr val="tx1"/>
                </a:solidFill>
              </a:rPr>
              <a:t> 사용</a:t>
            </a:r>
            <a:r>
              <a:rPr lang="ko-KR" altLang="en-US" dirty="0" smtClean="0">
                <a:solidFill>
                  <a:schemeClr val="tx1"/>
                </a:solidFill>
              </a:rPr>
              <a:t>하는 </a:t>
            </a:r>
            <a:r>
              <a:rPr lang="ko-KR" altLang="ko-KR" dirty="0" smtClean="0">
                <a:solidFill>
                  <a:schemeClr val="tx1"/>
                </a:solidFill>
              </a:rPr>
              <a:t>것은 권장하지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않음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1340768"/>
            <a:ext cx="8496944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FontTx/>
              <a:buChar char="-"/>
            </a:pPr>
            <a:r>
              <a:rPr lang="ko-KR" altLang="ko-KR" b="1" dirty="0" err="1" smtClean="0">
                <a:solidFill>
                  <a:schemeClr val="tx1"/>
                </a:solidFill>
              </a:rPr>
              <a:t>구분자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</a:p>
          <a:p>
            <a:pPr latinLnBrk="0">
              <a:buFontTx/>
              <a:buChar char="-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구분자는</a:t>
            </a:r>
            <a:r>
              <a:rPr lang="ko-KR" altLang="ko-KR" dirty="0" smtClean="0">
                <a:solidFill>
                  <a:schemeClr val="tx1"/>
                </a:solidFill>
              </a:rPr>
              <a:t> 특별한 의미를 지닌 기호입니다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예를 들어</a:t>
            </a:r>
            <a:r>
              <a:rPr lang="en-US" altLang="ko-KR" dirty="0" smtClean="0">
                <a:solidFill>
                  <a:schemeClr val="tx1"/>
                </a:solidFill>
              </a:rPr>
              <a:t> SQL </a:t>
            </a:r>
            <a:r>
              <a:rPr lang="ko-KR" altLang="ko-KR" dirty="0" smtClean="0">
                <a:solidFill>
                  <a:schemeClr val="tx1"/>
                </a:solidFill>
              </a:rPr>
              <a:t>문장을 끝낼 때는 끝내는 의미를 가진</a:t>
            </a:r>
            <a:r>
              <a:rPr lang="en-US" altLang="ko-KR" dirty="0" smtClean="0">
                <a:solidFill>
                  <a:schemeClr val="tx1"/>
                </a:solidFill>
              </a:rPr>
              <a:t> ; (</a:t>
            </a:r>
            <a:r>
              <a:rPr lang="ko-KR" altLang="ko-KR" dirty="0" smtClean="0">
                <a:solidFill>
                  <a:schemeClr val="tx1"/>
                </a:solidFill>
              </a:rPr>
              <a:t>세미콜론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을 사용합니다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9552" y="2564904"/>
          <a:ext cx="8064896" cy="3168352"/>
        </p:xfrm>
        <a:graphic>
          <a:graphicData uri="http://schemas.openxmlformats.org/drawingml/2006/table">
            <a:tbl>
              <a:tblPr/>
              <a:tblGrid>
                <a:gridCol w="1123270"/>
                <a:gridCol w="2747472"/>
                <a:gridCol w="288724"/>
                <a:gridCol w="1301810"/>
                <a:gridCol w="2603620"/>
              </a:tblGrid>
              <a:tr h="396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HY신명조"/>
                        </a:rPr>
                        <a:t>기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HY신명조"/>
                        </a:rPr>
                        <a:t>  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HY신명조"/>
                        </a:rPr>
                        <a:t>호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 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400" kern="0" dirty="0">
                        <a:latin typeface="맑은 고딕"/>
                        <a:ea typeface="맑은 고딕"/>
                        <a:cs typeface="HY신명조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 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 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+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더하기 연산자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&lt;&gt;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부등호 연산자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-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빼기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 /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부정 연산자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!=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부등호 연산자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*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곱하기 연산자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||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연결 연산자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/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나누기 연산자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--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단일행 주석 표시자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=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등호 연산자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/*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주석 시작 구분자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@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원격 엑세스 표시자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*/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주석 종료 구분자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HY신명조"/>
                        </a:rPr>
                        <a:t>명령문 종료자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HY신명조"/>
                        </a:rPr>
                        <a:t>:=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HY신명조"/>
                        </a:rPr>
                        <a:t>할당 연산자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12" y="1124744"/>
            <a:ext cx="8712968" cy="4536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FontTx/>
              <a:buChar char="-"/>
            </a:pPr>
            <a:r>
              <a:rPr lang="ko-KR" altLang="ko-KR" b="1" dirty="0" err="1" smtClean="0">
                <a:solidFill>
                  <a:schemeClr val="tx1"/>
                </a:solidFill>
              </a:rPr>
              <a:t>리터럴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</a:p>
          <a:p>
            <a:pPr latinLnBrk="0">
              <a:buFontTx/>
              <a:buChar char="-"/>
            </a:pP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dirty="0" smtClean="0">
                <a:solidFill>
                  <a:schemeClr val="tx1"/>
                </a:solidFill>
              </a:rPr>
              <a:t>엄밀히 말하면 변수에 할당되는 모든 값은 </a:t>
            </a:r>
            <a:r>
              <a:rPr lang="ko-KR" altLang="ko-KR" dirty="0" err="1" smtClean="0">
                <a:solidFill>
                  <a:schemeClr val="tx1"/>
                </a:solidFill>
              </a:rPr>
              <a:t>리터럴입니다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dirty="0" smtClean="0">
                <a:solidFill>
                  <a:schemeClr val="tx1"/>
                </a:solidFill>
              </a:rPr>
              <a:t>이 말은 식별자가 아닌 모든 문자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숫자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err="1" smtClean="0">
                <a:solidFill>
                  <a:schemeClr val="tx1"/>
                </a:solidFill>
              </a:rPr>
              <a:t>부울</a:t>
            </a:r>
            <a:r>
              <a:rPr lang="ko-KR" altLang="ko-KR" dirty="0" smtClean="0">
                <a:solidFill>
                  <a:schemeClr val="tx1"/>
                </a:solidFill>
              </a:rPr>
              <a:t> 또는 날짜 값은 </a:t>
            </a:r>
            <a:r>
              <a:rPr lang="ko-KR" altLang="ko-KR" dirty="0" err="1" smtClean="0">
                <a:solidFill>
                  <a:schemeClr val="tx1"/>
                </a:solidFill>
              </a:rPr>
              <a:t>리터럴</a:t>
            </a:r>
            <a:r>
              <a:rPr lang="ko-KR" altLang="ko-KR" dirty="0" smtClean="0">
                <a:solidFill>
                  <a:schemeClr val="tx1"/>
                </a:solidFill>
              </a:rPr>
              <a:t> 이라는 의미입니다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dirty="0" err="1" smtClean="0">
                <a:solidFill>
                  <a:schemeClr val="tx1"/>
                </a:solidFill>
              </a:rPr>
              <a:t>리터럴은</a:t>
            </a:r>
            <a:r>
              <a:rPr lang="ko-KR" altLang="ko-KR" dirty="0" smtClean="0">
                <a:solidFill>
                  <a:schemeClr val="tx1"/>
                </a:solidFill>
              </a:rPr>
              <a:t> 종류가 여러 가지가 있는데 주요 </a:t>
            </a:r>
            <a:r>
              <a:rPr lang="ko-KR" altLang="ko-KR" dirty="0" err="1" smtClean="0">
                <a:solidFill>
                  <a:schemeClr val="tx1"/>
                </a:solidFill>
              </a:rPr>
              <a:t>리터럴은</a:t>
            </a:r>
            <a:r>
              <a:rPr lang="ko-KR" altLang="ko-KR" dirty="0" smtClean="0">
                <a:solidFill>
                  <a:schemeClr val="tx1"/>
                </a:solidFill>
              </a:rPr>
              <a:t> 다음과 같이 분류됩니다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문자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리터럴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모든 문자열 </a:t>
            </a:r>
            <a:r>
              <a:rPr lang="ko-KR" altLang="ko-KR" dirty="0" err="1" smtClean="0">
                <a:solidFill>
                  <a:schemeClr val="tx1"/>
                </a:solidFill>
              </a:rPr>
              <a:t>리터럴은</a:t>
            </a:r>
            <a:r>
              <a:rPr lang="ko-KR" altLang="ko-KR" dirty="0" smtClean="0">
                <a:solidFill>
                  <a:schemeClr val="tx1"/>
                </a:solidFill>
              </a:rPr>
              <a:t> 데이터 유형이 </a:t>
            </a:r>
            <a:r>
              <a:rPr lang="en-US" altLang="ko-KR" dirty="0" smtClean="0">
                <a:solidFill>
                  <a:schemeClr val="tx1"/>
                </a:solidFill>
              </a:rPr>
              <a:t>CHAR </a:t>
            </a:r>
            <a:r>
              <a:rPr lang="ko-KR" altLang="ko-KR" dirty="0" smtClean="0">
                <a:solidFill>
                  <a:schemeClr val="tx1"/>
                </a:solidFill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</a:rPr>
              <a:t>VARCHAR2</a:t>
            </a:r>
            <a:r>
              <a:rPr lang="ko-KR" altLang="ko-KR" dirty="0" smtClean="0">
                <a:solidFill>
                  <a:schemeClr val="tx1"/>
                </a:solidFill>
              </a:rPr>
              <a:t>이므로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           </a:t>
            </a:r>
            <a:r>
              <a:rPr lang="ko-KR" altLang="ko-KR" dirty="0" smtClean="0">
                <a:solidFill>
                  <a:schemeClr val="tx1"/>
                </a:solidFill>
              </a:rPr>
              <a:t>문자 </a:t>
            </a:r>
            <a:r>
              <a:rPr lang="ko-KR" altLang="ko-KR" dirty="0" err="1" smtClean="0">
                <a:solidFill>
                  <a:schemeClr val="tx1"/>
                </a:solidFill>
              </a:rPr>
              <a:t>리터럴이라고</a:t>
            </a:r>
            <a:r>
              <a:rPr lang="ko-KR" altLang="ko-KR" dirty="0" smtClean="0">
                <a:solidFill>
                  <a:schemeClr val="tx1"/>
                </a:solidFill>
              </a:rPr>
              <a:t> 합니다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abcd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12f </a:t>
            </a:r>
            <a:r>
              <a:rPr lang="ko-KR" altLang="ko-KR" dirty="0" smtClean="0">
                <a:solidFill>
                  <a:schemeClr val="tx1"/>
                </a:solidFill>
              </a:rPr>
              <a:t>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atinLnBrk="0"/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숫자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리터럴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숫자 </a:t>
            </a:r>
            <a:r>
              <a:rPr lang="ko-KR" altLang="ko-KR" dirty="0" err="1" smtClean="0">
                <a:solidFill>
                  <a:schemeClr val="tx1"/>
                </a:solidFill>
              </a:rPr>
              <a:t>리터럴은</a:t>
            </a:r>
            <a:r>
              <a:rPr lang="ko-KR" altLang="ko-KR" dirty="0" smtClean="0">
                <a:solidFill>
                  <a:schemeClr val="tx1"/>
                </a:solidFill>
              </a:rPr>
              <a:t> 정수 또는 실수 값을 나타냅니다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: 123 </a:t>
            </a:r>
            <a:r>
              <a:rPr lang="ko-KR" altLang="ko-KR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1.234 </a:t>
            </a:r>
            <a:r>
              <a:rPr lang="ko-KR" altLang="ko-KR" dirty="0" smtClean="0">
                <a:solidFill>
                  <a:schemeClr val="tx1"/>
                </a:solidFill>
              </a:rPr>
              <a:t>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부울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리터럴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ko-KR" dirty="0" err="1" smtClean="0">
                <a:solidFill>
                  <a:schemeClr val="tx1"/>
                </a:solidFill>
              </a:rPr>
              <a:t>부울</a:t>
            </a:r>
            <a:r>
              <a:rPr lang="ko-KR" altLang="ko-KR" dirty="0" smtClean="0">
                <a:solidFill>
                  <a:schemeClr val="tx1"/>
                </a:solidFill>
              </a:rPr>
              <a:t> 변수에 할당된 값은 </a:t>
            </a:r>
            <a:r>
              <a:rPr lang="ko-KR" altLang="ko-KR" dirty="0" err="1" smtClean="0">
                <a:solidFill>
                  <a:schemeClr val="tx1"/>
                </a:solidFill>
              </a:rPr>
              <a:t>부울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리터럴입니다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               TRUE, FALSE </a:t>
            </a:r>
            <a:r>
              <a:rPr lang="ko-KR" altLang="ko-KR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NULL </a:t>
            </a:r>
            <a:r>
              <a:rPr lang="ko-KR" altLang="ko-KR" dirty="0" smtClean="0">
                <a:solidFill>
                  <a:schemeClr val="tx1"/>
                </a:solidFill>
              </a:rPr>
              <a:t>은 부울 </a:t>
            </a:r>
            <a:r>
              <a:rPr lang="ko-KR" altLang="ko-KR" dirty="0" err="1" smtClean="0">
                <a:solidFill>
                  <a:schemeClr val="tx1"/>
                </a:solidFill>
              </a:rPr>
              <a:t>리터럴이거나</a:t>
            </a:r>
            <a:r>
              <a:rPr lang="ko-KR" altLang="ko-KR" dirty="0" smtClean="0">
                <a:solidFill>
                  <a:schemeClr val="tx1"/>
                </a:solidFill>
              </a:rPr>
              <a:t> 키워드입니다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772816"/>
            <a:ext cx="8064896" cy="295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주석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lang="ko-KR" altLang="ko-KR" dirty="0" smtClean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프로그래밍을 하면서 해당 프로그램의 의도나 </a:t>
            </a:r>
            <a:r>
              <a:rPr lang="ko-KR" altLang="ko-KR" dirty="0" err="1" smtClean="0">
                <a:solidFill>
                  <a:schemeClr val="tx1"/>
                </a:solidFill>
              </a:rPr>
              <a:t>순서등의</a:t>
            </a:r>
            <a:r>
              <a:rPr lang="ko-KR" altLang="ko-KR" dirty="0" smtClean="0">
                <a:solidFill>
                  <a:schemeClr val="tx1"/>
                </a:solidFill>
              </a:rPr>
              <a:t> 설명을 기록하는 것은 아주 좋은 습관입니다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이렇게 직접 프로그래밍 코드의 성능에는 영향을 주지 않지만 나중을 위해서 설명이나 해설 등을 기록해 두는 것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ko-KR" dirty="0" smtClean="0">
                <a:solidFill>
                  <a:schemeClr val="tx1"/>
                </a:solidFill>
              </a:rPr>
              <a:t> 주석이라고 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이 주석은 한 줄 주석기호인 </a:t>
            </a:r>
            <a:r>
              <a:rPr lang="en-US" altLang="ko-KR" dirty="0" smtClean="0">
                <a:solidFill>
                  <a:schemeClr val="tx1"/>
                </a:solidFill>
              </a:rPr>
              <a:t>–(</a:t>
            </a:r>
            <a:r>
              <a:rPr lang="ko-KR" altLang="ko-KR" dirty="0" smtClean="0">
                <a:solidFill>
                  <a:schemeClr val="tx1"/>
                </a:solidFill>
              </a:rPr>
              <a:t>하이픈</a:t>
            </a:r>
            <a:r>
              <a:rPr lang="en-US" altLang="ko-KR" dirty="0" smtClean="0">
                <a:solidFill>
                  <a:schemeClr val="tx1"/>
                </a:solidFill>
              </a:rPr>
              <a:t> 2</a:t>
            </a:r>
            <a:r>
              <a:rPr lang="ko-KR" altLang="ko-KR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를 사용할 수도 있고</a:t>
            </a:r>
            <a:r>
              <a:rPr lang="en-US" altLang="ko-KR" dirty="0" smtClean="0">
                <a:solidFill>
                  <a:schemeClr val="tx1"/>
                </a:solidFill>
              </a:rPr>
              <a:t> /* </a:t>
            </a:r>
            <a:r>
              <a:rPr lang="ko-KR" altLang="ko-KR" dirty="0" smtClean="0">
                <a:solidFill>
                  <a:schemeClr val="tx1"/>
                </a:solidFill>
              </a:rPr>
              <a:t>주석</a:t>
            </a:r>
            <a:r>
              <a:rPr lang="en-US" altLang="ko-KR" dirty="0" smtClean="0">
                <a:solidFill>
                  <a:schemeClr val="tx1"/>
                </a:solidFill>
              </a:rPr>
              <a:t> */ </a:t>
            </a:r>
            <a:r>
              <a:rPr lang="ko-KR" altLang="ko-KR" dirty="0" smtClean="0">
                <a:solidFill>
                  <a:schemeClr val="tx1"/>
                </a:solidFill>
              </a:rPr>
              <a:t>의 방식으로 여러 줄에 걸쳐서 기록할 수도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8. PL/SQL </a:t>
            </a:r>
            <a:r>
              <a:rPr lang="ko-KR" altLang="ko-KR" b="1" dirty="0" smtClean="0">
                <a:solidFill>
                  <a:schemeClr val="tx1"/>
                </a:solidFill>
              </a:rPr>
              <a:t>에서의 블록 구문 작성 지침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72816"/>
            <a:ext cx="8568952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latinLnBrk="0">
              <a:buAutoNum type="arabicParenR"/>
            </a:pPr>
            <a:r>
              <a:rPr lang="ko-KR" altLang="ko-KR" sz="1600" dirty="0" smtClean="0">
                <a:solidFill>
                  <a:schemeClr val="tx1"/>
                </a:solidFill>
              </a:rPr>
              <a:t>문자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리터럴이나</a:t>
            </a:r>
            <a:r>
              <a:rPr lang="ko-KR" altLang="ko-KR" sz="1600" dirty="0" smtClean="0">
                <a:solidFill>
                  <a:schemeClr val="tx1"/>
                </a:solidFill>
              </a:rPr>
              <a:t> 날짜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리터럴</a:t>
            </a:r>
            <a:r>
              <a:rPr lang="ko-KR" altLang="ko-KR" sz="1600" dirty="0" smtClean="0">
                <a:solidFill>
                  <a:schemeClr val="tx1"/>
                </a:solidFill>
              </a:rPr>
              <a:t> 사용시에는 반드시 홑 따옴표로 묶어서 표시해야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latinLnBrk="0">
              <a:buAutoNum type="arabicParenR"/>
            </a:pP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2) </a:t>
            </a:r>
            <a:r>
              <a:rPr lang="ko-KR" altLang="ko-KR" sz="1600" dirty="0" smtClean="0">
                <a:solidFill>
                  <a:schemeClr val="tx1"/>
                </a:solidFill>
              </a:rPr>
              <a:t>문장에서의 주석은 한 줄일 경우 </a:t>
            </a:r>
            <a:r>
              <a:rPr lang="en-US" altLang="ko-KR" sz="1600" dirty="0" smtClean="0">
                <a:solidFill>
                  <a:schemeClr val="tx1"/>
                </a:solidFill>
              </a:rPr>
              <a:t>-- (</a:t>
            </a:r>
            <a:r>
              <a:rPr lang="ko-KR" altLang="ko-KR" sz="1600" dirty="0" smtClean="0">
                <a:solidFill>
                  <a:schemeClr val="tx1"/>
                </a:solidFill>
              </a:rPr>
              <a:t>하이픈 두 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ko-KR" sz="1600" dirty="0" smtClean="0">
                <a:solidFill>
                  <a:schemeClr val="tx1"/>
                </a:solidFill>
              </a:rPr>
              <a:t>를 써서 표시하고 여러 줄 일 경우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/* ~ */  </a:t>
            </a:r>
            <a:r>
              <a:rPr lang="ko-KR" altLang="ko-KR" sz="1600" dirty="0" smtClean="0">
                <a:solidFill>
                  <a:schemeClr val="tx1"/>
                </a:solidFill>
              </a:rPr>
              <a:t>기호를 사용해서 표시해야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3)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프로시져</a:t>
            </a:r>
            <a:r>
              <a:rPr lang="ko-KR" altLang="ko-KR" sz="1600" dirty="0" smtClean="0">
                <a:solidFill>
                  <a:schemeClr val="tx1"/>
                </a:solidFill>
              </a:rPr>
              <a:t> 내에서는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1600" dirty="0" smtClean="0">
                <a:solidFill>
                  <a:schemeClr val="tx1"/>
                </a:solidFill>
              </a:rPr>
              <a:t> 함수만을 사용해야 하며</a:t>
            </a:r>
            <a:r>
              <a:rPr lang="en-US" altLang="ko-KR" sz="1600" dirty="0" smtClean="0">
                <a:solidFill>
                  <a:schemeClr val="tx1"/>
                </a:solidFill>
              </a:rPr>
              <a:t> DECODE </a:t>
            </a:r>
            <a:r>
              <a:rPr lang="ko-KR" altLang="ko-KR" sz="1600" dirty="0" smtClean="0">
                <a:solidFill>
                  <a:schemeClr val="tx1"/>
                </a:solidFill>
              </a:rPr>
              <a:t>함수나 그룹 함수는 사용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ko-KR" sz="1600" dirty="0" smtClean="0">
                <a:solidFill>
                  <a:schemeClr val="tx1"/>
                </a:solidFill>
              </a:rPr>
              <a:t>할 수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없습니다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ko-KR" sz="1600" dirty="0" smtClean="0">
                <a:solidFill>
                  <a:schemeClr val="tx1"/>
                </a:solidFill>
              </a:rPr>
              <a:t>이 말의 의미는</a:t>
            </a:r>
            <a:r>
              <a:rPr lang="en-US" altLang="ko-KR" sz="1600" dirty="0" smtClean="0">
                <a:solidFill>
                  <a:schemeClr val="tx1"/>
                </a:solidFill>
              </a:rPr>
              <a:t> PL/SQL </a:t>
            </a:r>
            <a:r>
              <a:rPr lang="ko-KR" altLang="ko-KR" sz="1600" dirty="0" smtClean="0">
                <a:solidFill>
                  <a:schemeClr val="tx1"/>
                </a:solidFill>
              </a:rPr>
              <a:t>내부에 포함되어 있는</a:t>
            </a:r>
            <a:r>
              <a:rPr lang="en-US" altLang="ko-KR" sz="1600" dirty="0" smtClean="0">
                <a:solidFill>
                  <a:schemeClr val="tx1"/>
                </a:solidFill>
              </a:rPr>
              <a:t> SQL </a:t>
            </a:r>
            <a:r>
              <a:rPr lang="ko-KR" altLang="ko-KR" sz="1600" dirty="0" smtClean="0">
                <a:solidFill>
                  <a:schemeClr val="tx1"/>
                </a:solidFill>
              </a:rPr>
              <a:t>문장에서는 위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ko-KR" sz="1600" dirty="0" smtClean="0">
                <a:solidFill>
                  <a:schemeClr val="tx1"/>
                </a:solidFill>
              </a:rPr>
              <a:t>함수들을 쓸 수 있지만 그 외의</a:t>
            </a:r>
            <a:r>
              <a:rPr lang="en-US" altLang="ko-KR" sz="1600" dirty="0" smtClean="0">
                <a:solidFill>
                  <a:schemeClr val="tx1"/>
                </a:solidFill>
              </a:rPr>
              <a:t> PL/SQL </a:t>
            </a:r>
            <a:r>
              <a:rPr lang="ko-KR" altLang="ko-KR" sz="1600" dirty="0" smtClean="0">
                <a:solidFill>
                  <a:schemeClr val="tx1"/>
                </a:solidFill>
              </a:rPr>
              <a:t>문장에서는 사용 할 수 없다는 의미입니다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4) </a:t>
            </a:r>
            <a:r>
              <a:rPr lang="ko-KR" altLang="ko-KR" sz="1600" dirty="0" smtClean="0">
                <a:solidFill>
                  <a:schemeClr val="tx1"/>
                </a:solidFill>
              </a:rPr>
              <a:t>시퀀스를 사용할 때</a:t>
            </a:r>
            <a:r>
              <a:rPr lang="en-US" altLang="ko-KR" sz="1600" dirty="0" smtClean="0">
                <a:solidFill>
                  <a:schemeClr val="tx1"/>
                </a:solidFill>
              </a:rPr>
              <a:t> - 11g </a:t>
            </a:r>
            <a:r>
              <a:rPr lang="ko-KR" altLang="ko-KR" sz="1600" dirty="0" smtClean="0">
                <a:solidFill>
                  <a:schemeClr val="tx1"/>
                </a:solidFill>
              </a:rPr>
              <a:t>이전 버전에서는 시퀀스를 사용하기 위해서는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SQL </a:t>
            </a:r>
            <a:r>
              <a:rPr lang="ko-KR" altLang="ko-KR" sz="1600" dirty="0" smtClean="0">
                <a:solidFill>
                  <a:schemeClr val="tx1"/>
                </a:solidFill>
              </a:rPr>
              <a:t>문장을 이용하여 시퀀스를 변수에 할당 한 후 해당 변수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값을 사용했으나</a:t>
            </a:r>
            <a:r>
              <a:rPr lang="en-US" altLang="ko-KR" sz="1600" dirty="0" smtClean="0">
                <a:solidFill>
                  <a:schemeClr val="tx1"/>
                </a:solidFill>
              </a:rPr>
              <a:t> 11g </a:t>
            </a:r>
            <a:r>
              <a:rPr lang="ko-KR" altLang="ko-KR" sz="1600" dirty="0" smtClean="0">
                <a:solidFill>
                  <a:schemeClr val="tx1"/>
                </a:solidFill>
              </a:rPr>
              <a:t>버전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ko-KR" sz="1600" dirty="0" smtClean="0">
                <a:solidFill>
                  <a:schemeClr val="tx1"/>
                </a:solidFill>
              </a:rPr>
              <a:t>부터는</a:t>
            </a:r>
            <a:r>
              <a:rPr lang="en-US" altLang="ko-KR" sz="1600" dirty="0" smtClean="0">
                <a:solidFill>
                  <a:schemeClr val="tx1"/>
                </a:solidFill>
              </a:rPr>
              <a:t> PL/SQL </a:t>
            </a:r>
            <a:r>
              <a:rPr lang="ko-KR" altLang="ko-KR" sz="1600" dirty="0" smtClean="0">
                <a:solidFill>
                  <a:schemeClr val="tx1"/>
                </a:solidFill>
              </a:rPr>
              <a:t>문장에서 바로 시퀀스를 사용 할 수 있게 되었습니다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5) </a:t>
            </a:r>
            <a:r>
              <a:rPr lang="ko-KR" altLang="ko-KR" sz="1600" dirty="0" smtClean="0">
                <a:solidFill>
                  <a:schemeClr val="tx1"/>
                </a:solidFill>
              </a:rPr>
              <a:t>데이터의 형 변환에 주의</a:t>
            </a:r>
            <a:r>
              <a:rPr lang="ko-KR" altLang="en-US" sz="1600" dirty="0" smtClean="0">
                <a:solidFill>
                  <a:schemeClr val="tx1"/>
                </a:solidFill>
              </a:rPr>
              <a:t>해</a:t>
            </a:r>
            <a:r>
              <a:rPr lang="ko-KR" altLang="ko-KR" sz="1600" dirty="0" smtClean="0">
                <a:solidFill>
                  <a:schemeClr val="tx1"/>
                </a:solidFill>
              </a:rPr>
              <a:t>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sz="1600" dirty="0" smtClean="0">
                <a:solidFill>
                  <a:schemeClr val="tx1"/>
                </a:solidFill>
              </a:rPr>
              <a:t>데이터의 형 변환은 묵시적 형 변환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ko-KR" sz="1600" dirty="0" smtClean="0">
                <a:solidFill>
                  <a:schemeClr val="tx1"/>
                </a:solidFill>
              </a:rPr>
              <a:t>자동 형 변환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ko-KR" sz="1600" dirty="0" smtClean="0">
                <a:solidFill>
                  <a:schemeClr val="tx1"/>
                </a:solidFill>
              </a:rPr>
              <a:t>과 명시적 형 변환</a:t>
            </a:r>
            <a:r>
              <a:rPr lang="en-US" altLang="ko-KR" sz="1600" dirty="0" smtClean="0">
                <a:solidFill>
                  <a:schemeClr val="tx1"/>
                </a:solidFill>
              </a:rPr>
              <a:t> (</a:t>
            </a:r>
            <a:r>
              <a:rPr lang="ko-KR" altLang="ko-KR" sz="1600" dirty="0" smtClean="0">
                <a:solidFill>
                  <a:schemeClr val="tx1"/>
                </a:solidFill>
              </a:rPr>
              <a:t>수동 형 변환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ko-KR" sz="1600" dirty="0" smtClean="0">
                <a:solidFill>
                  <a:schemeClr val="tx1"/>
                </a:solidFill>
              </a:rPr>
              <a:t>으로 </a:t>
            </a:r>
          </a:p>
          <a:p>
            <a:pPr latinLnBrk="0"/>
            <a:r>
              <a:rPr lang="ko-KR" altLang="ko-KR" sz="1600" dirty="0" smtClean="0">
                <a:solidFill>
                  <a:schemeClr val="tx1"/>
                </a:solidFill>
              </a:rPr>
              <a:t>나눌 수 있습니다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ko-KR" sz="1600" dirty="0" smtClean="0">
                <a:solidFill>
                  <a:schemeClr val="tx1"/>
                </a:solidFill>
              </a:rPr>
              <a:t>이 부분은</a:t>
            </a:r>
            <a:r>
              <a:rPr lang="en-US" altLang="ko-KR" sz="1600" dirty="0" smtClean="0">
                <a:solidFill>
                  <a:schemeClr val="tx1"/>
                </a:solidFill>
              </a:rPr>
              <a:t> SQL </a:t>
            </a:r>
            <a:r>
              <a:rPr lang="ko-KR" altLang="ko-KR" sz="1600" dirty="0" smtClean="0">
                <a:solidFill>
                  <a:schemeClr val="tx1"/>
                </a:solidFill>
              </a:rPr>
              <a:t>에서의 규칙과 동일합니다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sz="1600" dirty="0" smtClean="0">
                <a:solidFill>
                  <a:schemeClr val="tx1"/>
                </a:solidFill>
              </a:rPr>
              <a:t>묵시적 형 변환은 문자와 숫자</a:t>
            </a:r>
            <a:r>
              <a:rPr lang="en-US" altLang="ko-KR" sz="1600" dirty="0" smtClean="0">
                <a:solidFill>
                  <a:schemeClr val="tx1"/>
                </a:solidFill>
              </a:rPr>
              <a:t> , </a:t>
            </a:r>
            <a:r>
              <a:rPr lang="ko-KR" altLang="ko-KR" sz="1600" dirty="0" smtClean="0">
                <a:solidFill>
                  <a:schemeClr val="tx1"/>
                </a:solidFill>
              </a:rPr>
              <a:t>문자와 날짜를 연산 할 때 발생하며 이 부분 때문에 성능에 </a:t>
            </a:r>
          </a:p>
          <a:p>
            <a:pPr latinLnBrk="0"/>
            <a:r>
              <a:rPr lang="ko-KR" altLang="ko-KR" sz="1600" dirty="0" smtClean="0">
                <a:solidFill>
                  <a:schemeClr val="tx1"/>
                </a:solidFill>
              </a:rPr>
              <a:t>의도하지 않게 나쁜 영향을 줄 수 있으므로 데이터 형의 일치에 항상 주의하셔야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endParaRPr lang="ko-KR" altLang="ko-KR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052736"/>
            <a:ext cx="532859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ko-KR" altLang="ko-KR" b="1" dirty="0" smtClean="0">
                <a:solidFill>
                  <a:schemeClr val="tx1"/>
                </a:solidFill>
              </a:rPr>
              <a:t>중첩된</a:t>
            </a:r>
            <a:r>
              <a:rPr lang="en-US" altLang="ko-KR" b="1" dirty="0" smtClean="0">
                <a:solidFill>
                  <a:schemeClr val="tx1"/>
                </a:solidFill>
              </a:rPr>
              <a:t> PL/SQL </a:t>
            </a:r>
            <a:r>
              <a:rPr lang="ko-KR" altLang="ko-KR" b="1" dirty="0" smtClean="0">
                <a:solidFill>
                  <a:schemeClr val="tx1"/>
                </a:solidFill>
              </a:rPr>
              <a:t>블록 작성하기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80897" name="AutoShape 1"/>
          <p:cNvSpPr>
            <a:spLocks noChangeArrowheads="1"/>
          </p:cNvSpPr>
          <p:nvPr/>
        </p:nvSpPr>
        <p:spPr bwMode="auto">
          <a:xfrm>
            <a:off x="4352230" y="1052736"/>
            <a:ext cx="4540250" cy="5137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v_first VARCHAR2(5) := 'Outer';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BEGIN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DECLARE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v_second  VARCHAR2(5) := 'Inner';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BEGIN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  DBMS_OUTPUT.PUT_LINE(v_first);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  DBMS_OUTPUT.PUT_LINE(v_second);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END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DBMS_OUTPUT.PUT_LINE(v_first);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 DBMS_OUTPUT.PUT_LINE(v_second);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END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/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DBMS_OUTPUT.PUT_LINE(v_second);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*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11: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ORA-06550: line 11, column 23: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PLS-00201: identifier 'V_SECOND' must be declared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ORA-06550: line 11, column 2: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PL/SQL: Statement ignored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2996952"/>
            <a:ext cx="3600400" cy="12961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r>
              <a:rPr lang="ko-KR" altLang="en-US" dirty="0" smtClean="0">
                <a:solidFill>
                  <a:schemeClr val="tx1"/>
                </a:solidFill>
              </a:rPr>
              <a:t>번 줄의 </a:t>
            </a:r>
            <a:r>
              <a:rPr lang="en-US" altLang="ko-KR" dirty="0" err="1" smtClean="0">
                <a:solidFill>
                  <a:schemeClr val="tx1"/>
                </a:solidFill>
              </a:rPr>
              <a:t>v_second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변수 때문에 에러가 발생함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변수의 범위가 중요함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79873" name="AutoShape 1"/>
          <p:cNvSpPr>
            <a:spLocks noChangeArrowheads="1"/>
          </p:cNvSpPr>
          <p:nvPr/>
        </p:nvSpPr>
        <p:spPr bwMode="auto">
          <a:xfrm>
            <a:off x="3779912" y="1268760"/>
            <a:ext cx="4896544" cy="48965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DECLARE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v_first VARCHAR2(5) := 'Outer';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BEGIN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DECLARE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v_second  VARCHAR2(5) := 'Inner';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BEGIN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  DBMS_OUTPUT.PUT_LINE(v_first);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  DBMS_OUTPUT.PUT_LINE(v_second);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END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DBMS_OUTPUT.PUT_LINE(v_first);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END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/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Outer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sym typeface="Wingdings" pitchFamily="2" charset="2"/>
              </a:rPr>
              <a:t>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줄의 결과값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Inner 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sym typeface="Wingdings" pitchFamily="2" charset="2"/>
              </a:rPr>
              <a:t>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8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줄의 결과값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Outer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sym typeface="Wingdings" pitchFamily="2" charset="2"/>
              </a:rPr>
              <a:t>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줄의 결과값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624" y="2852936"/>
            <a:ext cx="2736304" cy="15121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문제의 라인을 삭제 한 후 실행하니 정상적으로 수행 완료됩니다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196752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PL/SQL </a:t>
            </a:r>
            <a:r>
              <a:rPr lang="ko-KR" altLang="ko-KR" b="1" dirty="0" smtClean="0">
                <a:solidFill>
                  <a:schemeClr val="tx1"/>
                </a:solidFill>
              </a:rPr>
              <a:t>이란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1700808"/>
            <a:ext cx="792088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ko-KR" dirty="0" err="1" smtClean="0">
                <a:solidFill>
                  <a:schemeClr val="tx1"/>
                </a:solidFill>
              </a:rPr>
              <a:t>오라클에서</a:t>
            </a:r>
            <a:r>
              <a:rPr lang="ko-KR" altLang="ko-KR" dirty="0" smtClean="0">
                <a:solidFill>
                  <a:schemeClr val="tx1"/>
                </a:solidFill>
              </a:rPr>
              <a:t> 제공하는 프로그래밍 언어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Procedural Language/SQL  </a:t>
            </a:r>
            <a:r>
              <a:rPr lang="ko-KR" altLang="en-US" dirty="0" smtClean="0">
                <a:solidFill>
                  <a:schemeClr val="tx1"/>
                </a:solidFill>
              </a:rPr>
              <a:t>의 약자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일반 프로그래밍 언어적인 요소를 거의 다 가지고 있어서 실무에서 요구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되는 절차적인 데이터 처리를 다 할 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있음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특히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연동되어서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막강한 기능을 구현할 수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데이터 트랜잭션 처리능력이나 정보보호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데이터에 대한 보안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예외처리 기능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객체지향 등 데이터베이스와 관련된 중요한 모든 기능을 지원하기 때문에 데이터베이스 업무를 처리하기에 최적화된 언어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54726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10. PL/SQL </a:t>
            </a:r>
            <a:r>
              <a:rPr lang="ko-KR" altLang="ko-KR" b="1" dirty="0" smtClean="0">
                <a:solidFill>
                  <a:schemeClr val="tx1"/>
                </a:solidFill>
              </a:rPr>
              <a:t>에서의 연산자 사용하기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55576" y="1844824"/>
          <a:ext cx="7416824" cy="3816422"/>
        </p:xfrm>
        <a:graphic>
          <a:graphicData uri="http://schemas.openxmlformats.org/drawingml/2006/table">
            <a:tbl>
              <a:tblPr/>
              <a:tblGrid>
                <a:gridCol w="3310467"/>
                <a:gridCol w="4106357"/>
              </a:tblGrid>
              <a:tr h="37415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>
                          <a:latin typeface="맑은 고딕"/>
                          <a:ea typeface="맑은 고딕"/>
                          <a:cs typeface="Times New Roman"/>
                        </a:rPr>
                        <a:t>연 산 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7415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**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제곱 연산자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15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+ , -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일치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15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* , /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곱하기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나누기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15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+ , - , ||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더하기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빼기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연결하기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1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맑은 고딕"/>
                          <a:cs typeface="Times New Roman"/>
                        </a:rPr>
                        <a:t>=, &lt;, &gt;, &lt;=, &gt;=, &lt;&gt;, !=, ~=, ^=,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IS NULL, LIKE, BETWEEN, IN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비교 연산자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15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NOT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논리 부정 연산자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15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AND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두 조건 모두 참일 경우 참 을 반환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15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OR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latin typeface="맑은 고딕"/>
                          <a:ea typeface="맑은 고딕"/>
                          <a:cs typeface="Times New Roman"/>
                        </a:rPr>
                        <a:t>두 조건 중 한가지만 참 일 경우 참 을 반환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51845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PL/SQL </a:t>
            </a:r>
            <a:r>
              <a:rPr lang="ko-KR" altLang="ko-KR" b="1" dirty="0" smtClean="0">
                <a:solidFill>
                  <a:schemeClr val="tx1"/>
                </a:solidFill>
              </a:rPr>
              <a:t>의 런타임 구조</a:t>
            </a:r>
            <a:r>
              <a:rPr lang="en-US" altLang="ko-KR" b="1" dirty="0" smtClean="0">
                <a:solidFill>
                  <a:schemeClr val="tx1"/>
                </a:solidFill>
              </a:rPr>
              <a:t> - 1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런타임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916832"/>
            <a:ext cx="7776864" cy="417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51845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PL/SQL </a:t>
            </a:r>
            <a:r>
              <a:rPr lang="ko-KR" altLang="ko-KR" b="1" dirty="0" smtClean="0">
                <a:solidFill>
                  <a:schemeClr val="tx1"/>
                </a:solidFill>
              </a:rPr>
              <a:t>의 런타임 구조</a:t>
            </a:r>
            <a:r>
              <a:rPr lang="en-US" altLang="ko-KR" b="1" dirty="0" smtClean="0">
                <a:solidFill>
                  <a:schemeClr val="tx1"/>
                </a:solidFill>
              </a:rPr>
              <a:t> - 2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런타임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2060848"/>
            <a:ext cx="7128792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41044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PL/SQL </a:t>
            </a:r>
            <a:r>
              <a:rPr lang="ko-KR" altLang="ko-KR" b="1" dirty="0" smtClean="0">
                <a:solidFill>
                  <a:schemeClr val="tx1"/>
                </a:solidFill>
              </a:rPr>
              <a:t>기본 구조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772816"/>
            <a:ext cx="8136904" cy="36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ko-KR" dirty="0" err="1" smtClean="0">
                <a:solidFill>
                  <a:schemeClr val="tx1"/>
                </a:solidFill>
              </a:rPr>
              <a:t>선언부</a:t>
            </a:r>
            <a:r>
              <a:rPr lang="en-US" altLang="ko-KR" dirty="0" smtClean="0">
                <a:solidFill>
                  <a:schemeClr val="tx1"/>
                </a:solidFill>
              </a:rPr>
              <a:t>(DECLARE), </a:t>
            </a:r>
            <a:r>
              <a:rPr lang="ko-KR" altLang="ko-KR" dirty="0" err="1" smtClean="0">
                <a:solidFill>
                  <a:schemeClr val="tx1"/>
                </a:solidFill>
              </a:rPr>
              <a:t>실행부</a:t>
            </a:r>
            <a:r>
              <a:rPr lang="en-US" altLang="ko-KR" dirty="0" smtClean="0">
                <a:solidFill>
                  <a:schemeClr val="tx1"/>
                </a:solidFill>
              </a:rPr>
              <a:t>(BEGIN), </a:t>
            </a:r>
            <a:r>
              <a:rPr lang="ko-KR" altLang="ko-KR" dirty="0" err="1" smtClean="0">
                <a:solidFill>
                  <a:schemeClr val="tx1"/>
                </a:solidFill>
              </a:rPr>
              <a:t>예외처리부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(EXCEPTION)</a:t>
            </a:r>
            <a:r>
              <a:rPr lang="ko-KR" altLang="ko-KR" dirty="0" smtClean="0">
                <a:solidFill>
                  <a:schemeClr val="tx1"/>
                </a:solidFill>
              </a:rPr>
              <a:t>로 구성</a:t>
            </a:r>
            <a:r>
              <a:rPr lang="ko-KR" altLang="en-US" dirty="0" smtClean="0">
                <a:solidFill>
                  <a:schemeClr val="tx1"/>
                </a:solidFill>
              </a:rPr>
              <a:t>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Anonymous PL/SQL Block(</a:t>
            </a:r>
            <a:r>
              <a:rPr lang="ko-KR" altLang="ko-KR" dirty="0" smtClean="0">
                <a:solidFill>
                  <a:schemeClr val="tx1"/>
                </a:solidFill>
              </a:rPr>
              <a:t>익명블록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Stored PL/SQL Block(</a:t>
            </a:r>
            <a:r>
              <a:rPr lang="ko-KR" altLang="ko-KR" dirty="0" smtClean="0">
                <a:solidFill>
                  <a:schemeClr val="tx1"/>
                </a:solidFill>
              </a:rPr>
              <a:t>저장된 블록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이 있</a:t>
            </a:r>
            <a:r>
              <a:rPr lang="ko-KR" altLang="en-US" dirty="0" smtClean="0">
                <a:solidFill>
                  <a:schemeClr val="tx1"/>
                </a:solidFill>
              </a:rPr>
              <a:t>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익명 블록은 주로 일회성으로 사용할 경우 많이 사용이 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저장된 블록은 서버에 </a:t>
            </a:r>
            <a:r>
              <a:rPr lang="ko-KR" altLang="ko-KR" dirty="0" err="1" smtClean="0">
                <a:solidFill>
                  <a:schemeClr val="tx1"/>
                </a:solidFill>
              </a:rPr>
              <a:t>파싱해서</a:t>
            </a:r>
            <a:r>
              <a:rPr lang="ko-KR" altLang="ko-KR" dirty="0" smtClean="0">
                <a:solidFill>
                  <a:schemeClr val="tx1"/>
                </a:solidFill>
              </a:rPr>
              <a:t> 저장해 놓고 주기적으로 반복해서 사용할 경우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사용됨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Stored PL/SQL Block </a:t>
            </a:r>
            <a:r>
              <a:rPr lang="ko-KR" altLang="ko-KR" dirty="0" smtClean="0">
                <a:solidFill>
                  <a:schemeClr val="tx1"/>
                </a:solidFill>
              </a:rPr>
              <a:t>은 다른 용어로 서브프로그램 또는 프로그램 단위라고도 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스키마를 구성하는 오브젝트로서 </a:t>
            </a:r>
            <a:r>
              <a:rPr lang="ko-KR" altLang="ko-KR" dirty="0" err="1" smtClean="0">
                <a:solidFill>
                  <a:schemeClr val="tx1"/>
                </a:solidFill>
              </a:rPr>
              <a:t>파싱</a:t>
            </a:r>
            <a:r>
              <a:rPr lang="ko-KR" altLang="ko-KR" dirty="0" smtClean="0">
                <a:solidFill>
                  <a:schemeClr val="tx1"/>
                </a:solidFill>
              </a:rPr>
              <a:t> 된 후 </a:t>
            </a:r>
            <a:r>
              <a:rPr lang="ko-KR" altLang="ko-KR" dirty="0" err="1" smtClean="0">
                <a:solidFill>
                  <a:schemeClr val="tx1"/>
                </a:solidFill>
              </a:rPr>
              <a:t>오라클</a:t>
            </a:r>
            <a:r>
              <a:rPr lang="ko-KR" altLang="ko-KR" dirty="0" smtClean="0">
                <a:solidFill>
                  <a:schemeClr val="tx1"/>
                </a:solidFill>
              </a:rPr>
              <a:t> 서버 내부에 저장되거나 </a:t>
            </a:r>
            <a:r>
              <a:rPr lang="ko-KR" altLang="ko-KR" dirty="0" err="1" smtClean="0">
                <a:solidFill>
                  <a:schemeClr val="tx1"/>
                </a:solidFill>
              </a:rPr>
              <a:t>오라클</a:t>
            </a:r>
            <a:r>
              <a:rPr lang="ko-KR" altLang="ko-KR" dirty="0" smtClean="0">
                <a:solidFill>
                  <a:schemeClr val="tx1"/>
                </a:solidFill>
              </a:rPr>
              <a:t> 툴 안에 라이브러리 형태로 저장되어 있</a:t>
            </a:r>
            <a:r>
              <a:rPr lang="ko-KR" altLang="en-US" dirty="0" smtClean="0">
                <a:solidFill>
                  <a:schemeClr val="tx1"/>
                </a:solidFill>
              </a:rPr>
              <a:t>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4464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PL/SQL BLOCK </a:t>
            </a:r>
            <a:r>
              <a:rPr lang="ko-KR" altLang="ko-KR" b="1" dirty="0" smtClean="0">
                <a:solidFill>
                  <a:schemeClr val="tx1"/>
                </a:solidFill>
              </a:rPr>
              <a:t>기본구성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7188" y="1857375"/>
            <a:ext cx="2857500" cy="857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Declare (</a:t>
            </a:r>
            <a:r>
              <a:rPr kumimoji="0" lang="ko-KR" altLang="en-US" dirty="0">
                <a:solidFill>
                  <a:schemeClr val="tx1"/>
                </a:solidFill>
              </a:rPr>
              <a:t>선 언 부</a:t>
            </a:r>
            <a:r>
              <a:rPr kumimoji="0" lang="en-US" altLang="ko-KR" dirty="0">
                <a:solidFill>
                  <a:schemeClr val="tx1"/>
                </a:solidFill>
              </a:rPr>
              <a:t>)</a:t>
            </a: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7188" y="3000375"/>
            <a:ext cx="2857500" cy="857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Executable (</a:t>
            </a:r>
            <a:r>
              <a:rPr kumimoji="0" lang="ko-KR" altLang="en-US" dirty="0">
                <a:solidFill>
                  <a:schemeClr val="tx1"/>
                </a:solidFill>
              </a:rPr>
              <a:t>실 행 부</a:t>
            </a:r>
            <a:r>
              <a:rPr kumimoji="0" lang="en-US" altLang="ko-KR" dirty="0">
                <a:solidFill>
                  <a:schemeClr val="tx1"/>
                </a:solidFill>
              </a:rPr>
              <a:t>)</a:t>
            </a: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7188" y="4143375"/>
            <a:ext cx="2857500" cy="857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Exception (</a:t>
            </a:r>
            <a:r>
              <a:rPr kumimoji="0" lang="ko-KR" altLang="en-US" dirty="0">
                <a:solidFill>
                  <a:schemeClr val="tx1"/>
                </a:solidFill>
              </a:rPr>
              <a:t>예외 </a:t>
            </a:r>
            <a:r>
              <a:rPr kumimoji="0" lang="ko-KR" altLang="en-US" dirty="0" err="1">
                <a:solidFill>
                  <a:schemeClr val="tx1"/>
                </a:solidFill>
              </a:rPr>
              <a:t>처리부</a:t>
            </a:r>
            <a:r>
              <a:rPr kumimoji="0" lang="en-US" altLang="ko-KR" dirty="0">
                <a:solidFill>
                  <a:schemeClr val="tx1"/>
                </a:solidFill>
              </a:rPr>
              <a:t>)</a:t>
            </a: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29000" y="1857375"/>
            <a:ext cx="5357813" cy="8572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>
                <a:solidFill>
                  <a:schemeClr val="tx1"/>
                </a:solidFill>
              </a:rPr>
              <a:t>모든 변수나 상수를 선언하는 부분</a:t>
            </a: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29000" y="3000375"/>
            <a:ext cx="5357813" cy="8572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 err="1">
                <a:solidFill>
                  <a:schemeClr val="tx1"/>
                </a:solidFill>
              </a:rPr>
              <a:t>제어문</a:t>
            </a:r>
            <a:r>
              <a:rPr kumimoji="0" lang="en-US" altLang="ko-KR" dirty="0">
                <a:solidFill>
                  <a:schemeClr val="tx1"/>
                </a:solidFill>
              </a:rPr>
              <a:t>,  </a:t>
            </a:r>
            <a:r>
              <a:rPr kumimoji="0" lang="ko-KR" altLang="en-US" dirty="0" err="1">
                <a:solidFill>
                  <a:schemeClr val="tx1"/>
                </a:solidFill>
              </a:rPr>
              <a:t>반복문</a:t>
            </a:r>
            <a:r>
              <a:rPr kumimoji="0" lang="en-US" altLang="ko-KR" dirty="0">
                <a:solidFill>
                  <a:schemeClr val="tx1"/>
                </a:solidFill>
              </a:rPr>
              <a:t>, </a:t>
            </a:r>
            <a:r>
              <a:rPr kumimoji="0" lang="ko-KR" altLang="en-US" dirty="0">
                <a:solidFill>
                  <a:schemeClr val="tx1"/>
                </a:solidFill>
              </a:rPr>
              <a:t>함수정의 등의 </a:t>
            </a:r>
            <a:r>
              <a:rPr kumimoji="0" lang="ko-KR" altLang="en-US" dirty="0" err="1">
                <a:solidFill>
                  <a:schemeClr val="tx1"/>
                </a:solidFill>
              </a:rPr>
              <a:t>로직을</a:t>
            </a:r>
            <a:r>
              <a:rPr kumimoji="0" lang="ko-KR" altLang="en-US" dirty="0">
                <a:solidFill>
                  <a:schemeClr val="tx1"/>
                </a:solidFill>
              </a:rPr>
              <a:t> 기술함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29000" y="4143375"/>
            <a:ext cx="5357813" cy="8572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chemeClr val="tx1"/>
                </a:solidFill>
              </a:rPr>
              <a:t>실행 도중 에러 발생시 해결하는 문장들을 기술함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5536" y="5229200"/>
            <a:ext cx="835292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블록내의 각 부분에 포함되는 명령들 중</a:t>
            </a:r>
            <a:r>
              <a:rPr lang="en-US" altLang="ko-KR" dirty="0" smtClean="0">
                <a:solidFill>
                  <a:schemeClr val="tx1"/>
                </a:solidFill>
              </a:rPr>
              <a:t> DECLARE, BEGIN , EXCEPTION </a:t>
            </a:r>
            <a:r>
              <a:rPr lang="ko-KR" altLang="ko-KR" dirty="0" smtClean="0">
                <a:solidFill>
                  <a:schemeClr val="tx1"/>
                </a:solidFill>
              </a:rPr>
              <a:t>과 같은 예약어들은</a:t>
            </a:r>
            <a:r>
              <a:rPr lang="en-US" altLang="ko-KR" dirty="0" smtClean="0">
                <a:solidFill>
                  <a:schemeClr val="tx1"/>
                </a:solidFill>
              </a:rPr>
              <a:t> ; (</a:t>
            </a:r>
            <a:r>
              <a:rPr lang="ko-KR" altLang="ko-KR" dirty="0" smtClean="0">
                <a:solidFill>
                  <a:schemeClr val="tx1"/>
                </a:solidFill>
              </a:rPr>
              <a:t>세미콜론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으로 끝나지 않지만 나머지 명령어들은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ko-KR" dirty="0" smtClean="0">
                <a:solidFill>
                  <a:schemeClr val="tx1"/>
                </a:solidFill>
              </a:rPr>
              <a:t>문장처럼 세미콜론</a:t>
            </a:r>
            <a:r>
              <a:rPr lang="en-US" altLang="ko-KR" dirty="0" smtClean="0">
                <a:solidFill>
                  <a:schemeClr val="tx1"/>
                </a:solidFill>
              </a:rPr>
              <a:t>(;)</a:t>
            </a:r>
            <a:r>
              <a:rPr lang="ko-KR" altLang="ko-KR" dirty="0" smtClean="0">
                <a:solidFill>
                  <a:schemeClr val="tx1"/>
                </a:solidFill>
              </a:rPr>
              <a:t>으로 끝이 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3250" name="AutoShape 2"/>
          <p:cNvSpPr>
            <a:spLocks noChangeArrowheads="1"/>
          </p:cNvSpPr>
          <p:nvPr/>
        </p:nvSpPr>
        <p:spPr bwMode="auto">
          <a:xfrm>
            <a:off x="611560" y="1268760"/>
            <a:ext cx="8064896" cy="1730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**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여기서 잠깐 **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은 기본적으로 처리된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문장의 결과를 화면에 출력하지 않습니다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그래서 결과를 화면에 출력하고 싶으면 아래와 같이 미리 사전작업이 필요합니다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SET  SERVEROUTPUT  ON ;  &lt;-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화면 출력기능을 활성화 시킵니다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14. 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시작하기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395536" y="1268760"/>
            <a:ext cx="6192688" cy="48245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  --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선언부 시작됨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 vno NUMBER(4)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vname  VARCHAR2(10)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BEGIN --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실행부 시작됨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    SELECT empno , ename  INTO  vno , vname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FROM  emp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WHERE  empno=7900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DBMS_OUTPUT.PUT_LINE(vno||'   '||vname)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END ; --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실행부 종료됨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13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7900   JAMES  --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 결과입니다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004048" y="1772816"/>
            <a:ext cx="3240360" cy="546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데이터베이스에서 수행된 결과 값을 저장할 변수 두 개를 선언했습니다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2" name="직선 화살표 연결선 11"/>
          <p:cNvCxnSpPr>
            <a:stCxn id="54275" idx="1"/>
          </p:cNvCxnSpPr>
          <p:nvPr/>
        </p:nvCxnSpPr>
        <p:spPr>
          <a:xfrm flipH="1" flipV="1">
            <a:off x="3059832" y="1988840"/>
            <a:ext cx="1944216" cy="57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4275" idx="1"/>
          </p:cNvCxnSpPr>
          <p:nvPr/>
        </p:nvCxnSpPr>
        <p:spPr>
          <a:xfrm flipH="1">
            <a:off x="3563888" y="2045866"/>
            <a:ext cx="1440160" cy="158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228184" y="2852936"/>
            <a:ext cx="2232248" cy="864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데이터베이스에서 수행된 결과 값을 위에서 선언한 두 변수에 저장했습니다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6" name="직선 화살표 연결선 15"/>
          <p:cNvCxnSpPr>
            <a:stCxn id="54276" idx="1"/>
          </p:cNvCxnSpPr>
          <p:nvPr/>
        </p:nvCxnSpPr>
        <p:spPr>
          <a:xfrm flipH="1" flipV="1">
            <a:off x="5076056" y="3068960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4276" idx="1"/>
          </p:cNvCxnSpPr>
          <p:nvPr/>
        </p:nvCxnSpPr>
        <p:spPr>
          <a:xfrm flipH="1" flipV="1">
            <a:off x="4499992" y="3068960"/>
            <a:ext cx="172819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228184" y="3861048"/>
            <a:ext cx="2232248" cy="546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변수에 저장된 값을 화면에 출력합니다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/>
          <p:cNvCxnSpPr>
            <a:stCxn id="54277" idx="1"/>
          </p:cNvCxnSpPr>
          <p:nvPr/>
        </p:nvCxnSpPr>
        <p:spPr>
          <a:xfrm flipH="1" flipV="1">
            <a:off x="5220072" y="4005064"/>
            <a:ext cx="1008112" cy="129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156176" y="4509120"/>
            <a:ext cx="2349500" cy="5040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작성된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블록을 실행시킵니다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3" name="직선 화살표 연결선 22"/>
          <p:cNvCxnSpPr>
            <a:stCxn id="54278" idx="1"/>
          </p:cNvCxnSpPr>
          <p:nvPr/>
        </p:nvCxnSpPr>
        <p:spPr>
          <a:xfrm flipH="1" flipV="1">
            <a:off x="1403648" y="4653136"/>
            <a:ext cx="475252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2215</Words>
  <Application>Microsoft Office PowerPoint</Application>
  <PresentationFormat>화면 슬라이드 쇼(4:3)</PresentationFormat>
  <Paragraphs>493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243</cp:revision>
  <dcterms:created xsi:type="dcterms:W3CDTF">2012-11-06T06:53:25Z</dcterms:created>
  <dcterms:modified xsi:type="dcterms:W3CDTF">2013-04-18T00:05:22Z</dcterms:modified>
</cp:coreProperties>
</file>