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73E0-963F-4ABD-BABE-18953CD7393C}" type="datetimeFigureOut">
              <a:rPr lang="ko-KR" altLang="en-US" smtClean="0"/>
              <a:pPr/>
              <a:t>2013-04-18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CFA04-C600-42F7-A118-FB3FA9C795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300" dirty="0" smtClean="0"/>
              <a:t>다양한 예제로 쉽게 배우는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5600" dirty="0" err="1" smtClean="0"/>
              <a:t>오라클</a:t>
            </a:r>
            <a:r>
              <a:rPr lang="ko-KR" altLang="en-US" sz="5600" dirty="0" smtClean="0"/>
              <a:t> </a:t>
            </a:r>
            <a:r>
              <a:rPr lang="en-US" altLang="ko-KR" sz="5600" dirty="0" smtClean="0"/>
              <a:t>SQL </a:t>
            </a:r>
            <a:r>
              <a:rPr lang="ko-KR" altLang="en-US" sz="5600" dirty="0" smtClean="0"/>
              <a:t>과 </a:t>
            </a:r>
            <a:r>
              <a:rPr lang="en-US" altLang="ko-KR" sz="5600" dirty="0" smtClean="0"/>
              <a:t>PL/SQL</a:t>
            </a:r>
            <a:endParaRPr lang="ko-KR" altLang="en-US" sz="5600" dirty="0"/>
          </a:p>
        </p:txBody>
      </p:sp>
      <p:pic>
        <p:nvPicPr>
          <p:cNvPr id="13" name="그림 12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700808"/>
            <a:ext cx="8424936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INTERVAL YEAR TO MONTH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INTERVAL YEAR TO MONTH </a:t>
            </a:r>
            <a:r>
              <a:rPr lang="ko-KR" altLang="ko-KR" sz="1600" dirty="0" smtClean="0">
                <a:solidFill>
                  <a:schemeClr val="tx1"/>
                </a:solidFill>
              </a:rPr>
              <a:t>데이터 유형은 연도와 월의 간격을 저장하거나 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조작하는 데 사용됩니다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구문은 </a:t>
            </a:r>
            <a:r>
              <a:rPr lang="en-US" altLang="ko-KR" sz="1600" dirty="0" smtClean="0">
                <a:solidFill>
                  <a:schemeClr val="tx1"/>
                </a:solidFill>
              </a:rPr>
              <a:t>INTERVAL YEAR[(precision)] TO MONTH</a:t>
            </a:r>
            <a:r>
              <a:rPr lang="ko-KR" altLang="ko-KR" sz="1600" dirty="0" smtClean="0">
                <a:solidFill>
                  <a:schemeClr val="tx1"/>
                </a:solidFill>
              </a:rPr>
              <a:t>이며 여기서 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precision</a:t>
            </a:r>
            <a:r>
              <a:rPr lang="ko-KR" altLang="ko-KR" sz="1600" dirty="0" smtClean="0">
                <a:solidFill>
                  <a:schemeClr val="tx1"/>
                </a:solidFill>
              </a:rPr>
              <a:t>은 연도 필드의 자릿수를 지정합니다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자릿수를 지정할 때 기호 상수 또는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변수는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사용할 수 없으며 </a:t>
            </a:r>
            <a:r>
              <a:rPr lang="en-US" altLang="ko-KR" sz="1600" dirty="0" smtClean="0">
                <a:solidFill>
                  <a:schemeClr val="tx1"/>
                </a:solidFill>
              </a:rPr>
              <a:t>0-4 </a:t>
            </a:r>
            <a:r>
              <a:rPr lang="ko-KR" altLang="ko-KR" sz="1600" dirty="0" smtClean="0">
                <a:solidFill>
                  <a:schemeClr val="tx1"/>
                </a:solidFill>
              </a:rPr>
              <a:t>범위의 정수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리터럴을</a:t>
            </a:r>
            <a:r>
              <a:rPr lang="ko-KR" altLang="ko-KR" sz="1600" dirty="0" smtClean="0">
                <a:solidFill>
                  <a:schemeClr val="tx1"/>
                </a:solidFill>
              </a:rPr>
              <a:t> 사용해야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기본값은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ko-KR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• INTERVAL DAY TO SECOND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초의 간격을 저장하거나 조작하는 데 사용됩니다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구문은 </a:t>
            </a:r>
            <a:r>
              <a:rPr lang="en-US" altLang="ko-KR" sz="1600" dirty="0" smtClean="0">
                <a:solidFill>
                  <a:schemeClr val="tx1"/>
                </a:solidFill>
              </a:rPr>
              <a:t>INTERVAL DAY[(precision1)] TO SECOND[(precision2)]</a:t>
            </a:r>
            <a:r>
              <a:rPr lang="ko-KR" altLang="ko-KR" sz="1600" dirty="0" smtClean="0">
                <a:solidFill>
                  <a:schemeClr val="tx1"/>
                </a:solidFill>
              </a:rPr>
              <a:t>이며 여기서 </a:t>
            </a:r>
            <a:r>
              <a:rPr lang="en-US" altLang="ko-KR" sz="1600" dirty="0" smtClean="0">
                <a:solidFill>
                  <a:schemeClr val="tx1"/>
                </a:solidFill>
              </a:rPr>
              <a:t>precision1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및  </a:t>
            </a:r>
            <a:r>
              <a:rPr lang="en-US" altLang="ko-KR" sz="1600" dirty="0" smtClean="0">
                <a:solidFill>
                  <a:schemeClr val="tx1"/>
                </a:solidFill>
              </a:rPr>
              <a:t>precision2</a:t>
            </a:r>
            <a:r>
              <a:rPr lang="ko-KR" altLang="ko-KR" sz="1600" dirty="0" smtClean="0">
                <a:solidFill>
                  <a:schemeClr val="tx1"/>
                </a:solidFill>
              </a:rPr>
              <a:t>는 각각 일 필드와 초 필드의 자릿수를 지정합니다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두 경우 모두 자릿수를 지정할 때 기호 상수 또는 변수는 사용할 수 없으며 </a:t>
            </a:r>
            <a:r>
              <a:rPr lang="en-US" altLang="ko-KR" sz="1600" dirty="0" smtClean="0">
                <a:solidFill>
                  <a:schemeClr val="tx1"/>
                </a:solidFill>
              </a:rPr>
              <a:t>0-9 </a:t>
            </a:r>
            <a:r>
              <a:rPr lang="ko-KR" altLang="ko-KR" sz="1600" dirty="0" smtClean="0">
                <a:solidFill>
                  <a:schemeClr val="tx1"/>
                </a:solidFill>
              </a:rPr>
              <a:t>범위의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정수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리터럴을</a:t>
            </a:r>
            <a:r>
              <a:rPr lang="ko-KR" altLang="ko-KR" sz="1600" dirty="0" smtClean="0">
                <a:solidFill>
                  <a:schemeClr val="tx1"/>
                </a:solidFill>
              </a:rPr>
              <a:t> 사용해야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기본값은 각각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ko-KR" sz="1600" dirty="0" smtClean="0">
                <a:solidFill>
                  <a:schemeClr val="tx1"/>
                </a:solidFill>
              </a:rPr>
              <a:t>와 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ko-KR" altLang="ko-KR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변수의 데이터 타입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계속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Reference </a:t>
            </a:r>
            <a:r>
              <a:rPr lang="ko-KR" altLang="ko-KR" b="1" dirty="0" smtClean="0">
                <a:solidFill>
                  <a:schemeClr val="tx1"/>
                </a:solidFill>
              </a:rPr>
              <a:t>변수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참조 변수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988840"/>
            <a:ext cx="8496944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en-US" altLang="ko-KR" dirty="0" err="1" smtClean="0">
                <a:solidFill>
                  <a:schemeClr val="tx1"/>
                </a:solidFill>
              </a:rPr>
              <a:t>Vno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dirty="0" smtClean="0">
                <a:solidFill>
                  <a:schemeClr val="tx1"/>
                </a:solidFill>
              </a:rPr>
              <a:t>  &lt;-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ko-KR" altLang="ko-KR" dirty="0" smtClean="0">
                <a:solidFill>
                  <a:schemeClr val="tx1"/>
                </a:solidFill>
              </a:rPr>
              <a:t>와 동일한 데이터형으로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ko-KR" altLang="ko-KR" dirty="0" smtClean="0">
                <a:solidFill>
                  <a:schemeClr val="tx1"/>
                </a:solidFill>
              </a:rPr>
              <a:t>선언함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Vname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dirty="0" smtClean="0">
                <a:solidFill>
                  <a:schemeClr val="tx1"/>
                </a:solidFill>
              </a:rPr>
              <a:t> &lt;-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테이블의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ename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과 동일한 데이터형으로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              </a:t>
            </a:r>
            <a:r>
              <a:rPr lang="ko-KR" altLang="ko-KR" dirty="0" smtClean="0">
                <a:solidFill>
                  <a:schemeClr val="tx1"/>
                </a:solidFill>
              </a:rPr>
              <a:t> 선언함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en-US" altLang="ko-KR" dirty="0" err="1" smtClean="0">
                <a:solidFill>
                  <a:schemeClr val="tx1"/>
                </a:solidFill>
              </a:rPr>
              <a:t>Vrow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emp%ROWTYPE</a:t>
            </a:r>
            <a:r>
              <a:rPr lang="en-US" altLang="ko-KR" dirty="0" smtClean="0">
                <a:solidFill>
                  <a:schemeClr val="tx1"/>
                </a:solidFill>
              </a:rPr>
              <a:t>  &lt;- </a:t>
            </a:r>
            <a:r>
              <a:rPr lang="en-US" altLang="ko-KR" dirty="0" err="1" smtClean="0">
                <a:solidFill>
                  <a:schemeClr val="tx1"/>
                </a:solidFill>
              </a:rPr>
              <a:t>emp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테이블의 여러 </a:t>
            </a:r>
            <a:r>
              <a:rPr lang="ko-KR" altLang="ko-KR" dirty="0" err="1" smtClean="0">
                <a:solidFill>
                  <a:schemeClr val="tx1"/>
                </a:solidFill>
              </a:rPr>
              <a:t>컬럼을</a:t>
            </a:r>
            <a:r>
              <a:rPr lang="ko-KR" altLang="ko-KR" dirty="0" smtClean="0">
                <a:solidFill>
                  <a:schemeClr val="tx1"/>
                </a:solidFill>
              </a:rPr>
              <a:t> 한꺼번에 저장할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                     </a:t>
            </a:r>
            <a:r>
              <a:rPr lang="ko-KR" altLang="ko-KR" dirty="0" smtClean="0">
                <a:solidFill>
                  <a:schemeClr val="tx1"/>
                </a:solidFill>
              </a:rPr>
              <a:t>변수로 선언함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75252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arenBoth"/>
            </a:pPr>
            <a:r>
              <a:rPr lang="en-US" altLang="ko-KR" b="1" dirty="0" smtClean="0">
                <a:solidFill>
                  <a:schemeClr val="tx1"/>
                </a:solidFill>
              </a:rPr>
              <a:t>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사용하여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/>
            <a:r>
              <a:rPr lang="en-US" altLang="ko-KR" b="1" dirty="0" smtClean="0">
                <a:solidFill>
                  <a:schemeClr val="tx1"/>
                </a:solidFill>
              </a:rPr>
              <a:t>    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 조회하기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628800"/>
            <a:ext cx="8424936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3121" name="AutoShape 1"/>
          <p:cNvSpPr>
            <a:spLocks noChangeArrowheads="1"/>
          </p:cNvSpPr>
          <p:nvPr/>
        </p:nvSpPr>
        <p:spPr bwMode="auto">
          <a:xfrm>
            <a:off x="179512" y="4437112"/>
            <a:ext cx="3024336" cy="1584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SCOTT&gt;CREATE TABLE emp3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AS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SELECT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,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      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FROM </a:t>
            </a:r>
            <a:r>
              <a:rPr kumimoji="1" lang="en-US" altLang="ko-K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3122" name="AutoShape 2"/>
          <p:cNvSpPr>
            <a:spLocks noChangeArrowheads="1"/>
          </p:cNvSpPr>
          <p:nvPr/>
        </p:nvSpPr>
        <p:spPr bwMode="auto">
          <a:xfrm>
            <a:off x="3491880" y="1340768"/>
            <a:ext cx="5472608" cy="47942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SERVEROUTPUT ON;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vno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emp3.empno%TYPE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vname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emp3.ename%TYPE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emp3.sal%TYPE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SELECT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sal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INTO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,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FROM emp3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WHERE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empno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=7900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DBMS_OUTPUT.PUT_LINE(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vno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 '||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vname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||'   '||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vsal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15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7900   JAMES   950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1520" y="1988840"/>
            <a:ext cx="2952328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 - emp3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테이블에서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ko-KR" altLang="ko-KR" b="1" dirty="0" smtClean="0">
                <a:solidFill>
                  <a:schemeClr val="tx1"/>
                </a:solidFill>
              </a:rPr>
              <a:t>가</a:t>
            </a:r>
            <a:r>
              <a:rPr lang="en-US" altLang="ko-KR" b="1" dirty="0" smtClean="0">
                <a:solidFill>
                  <a:schemeClr val="tx1"/>
                </a:solidFill>
              </a:rPr>
              <a:t> 7900 </a:t>
            </a:r>
            <a:r>
              <a:rPr lang="ko-KR" altLang="ko-KR" b="1" dirty="0" smtClean="0">
                <a:solidFill>
                  <a:schemeClr val="tx1"/>
                </a:solidFill>
              </a:rPr>
              <a:t>번인 사원의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sal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조회하여 화면에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520" y="3933056"/>
            <a:ext cx="295232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실습용 테이블 생성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3203848" y="378904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851920" y="2060848"/>
            <a:ext cx="3096344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8568952" cy="936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ROWTYPE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활용하여 데이터 출력하기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앞의 예</a:t>
            </a:r>
            <a:r>
              <a:rPr lang="en-US" altLang="ko-KR" b="1" dirty="0" smtClean="0">
                <a:solidFill>
                  <a:schemeClr val="tx1"/>
                </a:solidFill>
              </a:rPr>
              <a:t> 1</a:t>
            </a:r>
            <a:r>
              <a:rPr lang="ko-KR" altLang="ko-KR" b="1" dirty="0" smtClean="0">
                <a:solidFill>
                  <a:schemeClr val="tx1"/>
                </a:solidFill>
              </a:rPr>
              <a:t>번에서 출력했던 내용을</a:t>
            </a:r>
            <a:r>
              <a:rPr lang="en-US" altLang="ko-KR" b="1" dirty="0" smtClean="0">
                <a:solidFill>
                  <a:schemeClr val="tx1"/>
                </a:solidFill>
              </a:rPr>
              <a:t> ROWTYPE 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사용하여 출력하세요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2097" name="AutoShape 1"/>
          <p:cNvSpPr>
            <a:spLocks noChangeArrowheads="1"/>
          </p:cNvSpPr>
          <p:nvPr/>
        </p:nvSpPr>
        <p:spPr bwMode="auto">
          <a:xfrm>
            <a:off x="467544" y="2204864"/>
            <a:ext cx="6984776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SERVEROUTPUT ON;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v_row  emp3%ROWTYPE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SELECT * INTO v_row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FROM emp3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 WHERE empno=7900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DBMS_OUTPUT.PUT_LINE(v_row.empno||'**'||v_row.ename||'**'||v_row.sal);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7900**JAMES**950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55576" y="2852936"/>
            <a:ext cx="2952328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7344816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(3) ROWTYPE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활용한 데이터의 입력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528" y="3068960"/>
            <a:ext cx="4032448" cy="309634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SCOTT&gt;CREATE TABLE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row_test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(  no NUMBER,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    name  VARCHAR2(10),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4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hdate</a:t>
            </a:r>
            <a:r>
              <a:rPr lang="en-US" altLang="ko-KR" sz="1400" dirty="0" smtClean="0">
                <a:solidFill>
                  <a:schemeClr val="tx1"/>
                </a:solidFill>
              </a:rPr>
              <a:t>  DATE 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Table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SCOTT&gt;CREATE  TABLE  row_test2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AS  SELECT  * 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row_test</a:t>
            </a:r>
            <a:r>
              <a:rPr lang="en-US" altLang="ko-KR" sz="1400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Table created.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88024" y="1700808"/>
            <a:ext cx="4032448" cy="4464496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SCOTT&gt;INSERT  INTO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row_test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VALUES (1,'AAA',SYSDATE);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SCOTT&gt;INSERT 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row_test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VALUES (2,'BBB',SYSDATE);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SCOTT&gt;INSERT  INTO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row_test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VALUES (3,'CCC',SYSDATE);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 row created.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SCOTT&gt;COMMIT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99592" y="2132856"/>
            <a:ext cx="273630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실습용 테이블 생성하기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30049" name="AutoShape 1"/>
          <p:cNvSpPr>
            <a:spLocks noChangeArrowheads="1"/>
          </p:cNvSpPr>
          <p:nvPr/>
        </p:nvSpPr>
        <p:spPr bwMode="auto">
          <a:xfrm>
            <a:off x="3275856" y="1268760"/>
            <a:ext cx="4680520" cy="482453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row_test%ROWTYPE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SELECT * INTO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FROM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row_test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WHERE no=1 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  INSERT INTO row_test2 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VALUES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10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11 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completed.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 *  FROM row_test2;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NO   NAME   HDATE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-----------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   AAA    27-MAR-12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35896" y="2060848"/>
            <a:ext cx="3168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95536" y="1772816"/>
            <a:ext cx="259228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ROWTYPE </a:t>
            </a:r>
            <a:r>
              <a:rPr lang="ko-KR" altLang="en-US" dirty="0" smtClean="0">
                <a:solidFill>
                  <a:schemeClr val="tx1"/>
                </a:solidFill>
              </a:rPr>
              <a:t>변수를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활용한 데이터 입력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504056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(4) ROWTYPE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활용한 데이터의 변경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9025" name="AutoShape 1"/>
          <p:cNvSpPr>
            <a:spLocks noChangeArrowheads="1"/>
          </p:cNvSpPr>
          <p:nvPr/>
        </p:nvSpPr>
        <p:spPr bwMode="auto">
          <a:xfrm>
            <a:off x="179512" y="1700808"/>
            <a:ext cx="4464050" cy="45365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 </a:t>
            </a:r>
            <a:r>
              <a:rPr kumimoji="1" lang="en-US" altLang="ko-KR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row_test%ROWTYPE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SELECT *  INTO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 FROM 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row_test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 WHERE no=1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</a:t>
            </a:r>
            <a:r>
              <a:rPr kumimoji="1" lang="en-US" altLang="ko-K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    v_record.name := 'DDD'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UPDATE row_test2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SET row=</a:t>
            </a:r>
            <a:r>
              <a:rPr kumimoji="1" lang="en-US" altLang="ko-K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v_record</a:t>
            </a: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WHERE no=1;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11560" y="2476004"/>
            <a:ext cx="31683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67544" y="3789040"/>
            <a:ext cx="30243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026" name="AutoShape 2"/>
          <p:cNvSpPr>
            <a:spLocks noChangeArrowheads="1"/>
          </p:cNvSpPr>
          <p:nvPr/>
        </p:nvSpPr>
        <p:spPr bwMode="auto">
          <a:xfrm>
            <a:off x="5076056" y="1700808"/>
            <a:ext cx="3600400" cy="266429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SCOTT&gt;SELECT * FROM row_test2;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NO  NAME   HDATE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 ---------- -------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1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DDD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27-MAR-12   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dirty="0" smtClean="0"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원래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AAA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였던 값이 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‘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DDD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’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로 변경되었습니다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itchFamily="34" charset="0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568952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1.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%TYPE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사용하여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</a:t>
            </a:r>
            <a:r>
              <a:rPr lang="en-US" altLang="ko-KR" b="1" dirty="0" smtClean="0">
                <a:solidFill>
                  <a:schemeClr val="tx1"/>
                </a:solidFill>
              </a:rPr>
              <a:t> , dept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조인하여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=7900 </a:t>
            </a:r>
            <a:r>
              <a:rPr lang="ko-KR" altLang="ko-KR" b="1" dirty="0" smtClean="0">
                <a:solidFill>
                  <a:schemeClr val="tx1"/>
                </a:solidFill>
              </a:rPr>
              <a:t>인 사람의 정보를</a:t>
            </a:r>
            <a:r>
              <a:rPr lang="en-US" altLang="ko-KR" b="1" dirty="0" smtClean="0">
                <a:solidFill>
                  <a:schemeClr val="tx1"/>
                </a:solidFill>
              </a:rPr>
              <a:t> 4</a:t>
            </a:r>
            <a:r>
              <a:rPr lang="ko-KR" altLang="ko-KR" b="1" dirty="0" smtClean="0">
                <a:solidFill>
                  <a:schemeClr val="tx1"/>
                </a:solidFill>
              </a:rPr>
              <a:t>개의 변수에 넣은 후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empno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ename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을 아래와 같이 나오도록 출력하세요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92896"/>
            <a:ext cx="828092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모서리가 둥근 직사각형 12"/>
          <p:cNvSpPr/>
          <p:nvPr/>
        </p:nvSpPr>
        <p:spPr>
          <a:xfrm>
            <a:off x="395536" y="4077072"/>
            <a:ext cx="6120680" cy="201622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SCOTT&gt;SET  SERVEROUTPUT  ON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SCOTT&gt;DECLARE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2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emp.empno%TYPE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;  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3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emp.ename%TYPE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;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4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dept.deptno%TYPE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  5 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v_dname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600" b="1" dirty="0" err="1" smtClean="0">
                <a:solidFill>
                  <a:schemeClr val="tx1"/>
                </a:solidFill>
              </a:rPr>
              <a:t>dept.dname%TYPE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6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24128" y="5589240"/>
            <a:ext cx="2664296" cy="5040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1268760"/>
            <a:ext cx="8640960" cy="4536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 7  BEGIN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8   SELECT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e.empno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d.deptno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d.dname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9   INTO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v_dname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10   FROM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600" dirty="0" smtClean="0">
                <a:solidFill>
                  <a:schemeClr val="tx1"/>
                </a:solidFill>
              </a:rPr>
              <a:t> e, dept d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11   WHERE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e.empno</a:t>
            </a:r>
            <a:r>
              <a:rPr lang="en-US" altLang="ko-KR" sz="1600" dirty="0" smtClean="0">
                <a:solidFill>
                  <a:schemeClr val="tx1"/>
                </a:solidFill>
              </a:rPr>
              <a:t>=7900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12   AND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e.deptno</a:t>
            </a:r>
            <a:r>
              <a:rPr lang="en-US" altLang="ko-KR" sz="1600" dirty="0" smtClean="0">
                <a:solidFill>
                  <a:schemeClr val="tx1"/>
                </a:solidFill>
              </a:rPr>
              <a:t>=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d.deptno</a:t>
            </a:r>
            <a:r>
              <a:rPr lang="en-US" altLang="ko-KR" sz="1600" dirty="0" smtClean="0">
                <a:solidFill>
                  <a:schemeClr val="tx1"/>
                </a:solidFill>
              </a:rPr>
              <a:t>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13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14  DBMS_OUTPUT.PUT_LINE(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sz="16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v_ename</a:t>
            </a:r>
            <a:r>
              <a:rPr lang="en-US" altLang="ko-KR" sz="16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v_deptno</a:t>
            </a:r>
            <a:r>
              <a:rPr lang="en-US" altLang="ko-KR" sz="1600" dirty="0" smtClean="0">
                <a:solidFill>
                  <a:schemeClr val="tx1"/>
                </a:solidFill>
              </a:rPr>
              <a:t>||'   '||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v_dname</a:t>
            </a:r>
            <a:r>
              <a:rPr lang="en-US" altLang="ko-KR" sz="1600" dirty="0" smtClean="0">
                <a:solidFill>
                  <a:schemeClr val="tx1"/>
                </a:solidFill>
              </a:rPr>
              <a:t>)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15  END ;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16  /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7900   JAMES   30   SALES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en-US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5220072" y="1340768"/>
            <a:ext cx="30963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124744"/>
            <a:ext cx="7992888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예제 </a:t>
            </a:r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사용자로부터 두 개의 숫자를 입력 받아서 합을 구하세요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5953" name="AutoShape 1"/>
          <p:cNvSpPr>
            <a:spLocks noChangeArrowheads="1"/>
          </p:cNvSpPr>
          <p:nvPr/>
        </p:nvSpPr>
        <p:spPr bwMode="auto">
          <a:xfrm>
            <a:off x="179512" y="1628800"/>
            <a:ext cx="8784976" cy="4521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VERIFY OFF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 SERVEROUTPUT ON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SCOTT&gt;DECLARE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2   v_no1  NUMBER := &amp;no1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3   v_no2  NUMBER := &amp;no2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4   v_sum  NUMBER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5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6  BEGIN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7   v_sum := v_no1 + v_no2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8  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DBMS_OUTPUT.PUT_LINE('</a:t>
            </a:r>
            <a:r>
              <a: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첫번째 수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'||v_no1||', </a:t>
            </a:r>
            <a:r>
              <a: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두번째 수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'||v_no2||' , </a:t>
            </a:r>
            <a:r>
              <a: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합은 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'||v_sum||' </a:t>
            </a:r>
            <a:r>
              <a:rPr kumimoji="1" lang="ko-KR" altLang="en-US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r>
              <a:rPr kumimoji="1" lang="en-US" altLang="ko-KR" sz="13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');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9  END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10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no1: 20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no2: 40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첫번째 수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20,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두번째 수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40 ,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합은 </a:t>
            </a: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60 </a:t>
            </a:r>
            <a:r>
              <a:rPr kumimoji="1" lang="ko-KR" altLang="en-US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입니다</a:t>
            </a:r>
            <a:endParaRPr kumimoji="1" lang="ko-KR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  <a:endParaRPr kumimoji="1" lang="en-US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99592" y="1988840"/>
            <a:ext cx="7200800" cy="25922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장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19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2) </a:t>
            </a:r>
            <a:r>
              <a:rPr lang="ko-KR" altLang="ko-KR" b="1" dirty="0" smtClean="0">
                <a:solidFill>
                  <a:schemeClr val="tx1"/>
                </a:solidFill>
              </a:rPr>
              <a:t>복합 변수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조합 변수라고도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record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552" y="2204864"/>
            <a:ext cx="7848872" cy="20162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1988840"/>
            <a:ext cx="8208912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412776"/>
            <a:ext cx="367240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(1) PL/SQL 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251520" y="1988840"/>
            <a:ext cx="3744416" cy="122413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① TYPE </a:t>
            </a: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type_name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RECORD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( field_declaration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[, </a:t>
            </a: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field_declaration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맑은 고딕" pitchFamily="50" charset="-127"/>
                <a:cs typeface="굴림" pitchFamily="50" charset="-127"/>
              </a:rPr>
              <a:t>…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) ;</a:t>
            </a:r>
          </a:p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② Identifier </a:t>
            </a:r>
            <a:r>
              <a:rPr kumimoji="1" lang="en-US" altLang="ko-KR" sz="14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type_name</a:t>
            </a:r>
            <a:endParaRPr kumimoji="1" lang="en-US" altLang="ko-KR" sz="14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55976" y="1115624"/>
            <a:ext cx="4608512" cy="4968552"/>
            <a:chOff x="4067944" y="1484784"/>
            <a:chExt cx="4608512" cy="4968552"/>
          </a:xfrm>
        </p:grpSpPr>
        <p:sp>
          <p:nvSpPr>
            <p:cNvPr id="16" name="직사각형 15"/>
            <p:cNvSpPr/>
            <p:nvPr/>
          </p:nvSpPr>
          <p:spPr>
            <a:xfrm>
              <a:off x="4067944" y="1628800"/>
              <a:ext cx="4536504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맑은 고딕"/>
                </a:defRPr>
              </a:lvl9pPr>
            </a:lstStyle>
            <a:p>
              <a:r>
                <a:rPr lang="en-US" altLang="ko-KR" sz="1200" b="1" dirty="0" smtClean="0"/>
                <a:t>SQL&gt; set </a:t>
              </a:r>
              <a:r>
                <a:rPr lang="en-US" altLang="ko-KR" sz="1200" b="1" dirty="0" err="1" smtClean="0"/>
                <a:t>serveroutput</a:t>
              </a:r>
              <a:r>
                <a:rPr lang="en-US" altLang="ko-KR" sz="1200" b="1" dirty="0" smtClean="0"/>
                <a:t> on</a:t>
              </a:r>
            </a:p>
            <a:p>
              <a:r>
                <a:rPr lang="en-US" altLang="ko-KR" sz="1200" b="1" dirty="0" smtClean="0"/>
                <a:t>SQL&gt; declare</a:t>
              </a:r>
            </a:p>
            <a:p>
              <a:r>
                <a:rPr lang="en-US" altLang="ko-KR" sz="1200" b="1" dirty="0" smtClean="0"/>
                <a:t>  2    type </a:t>
              </a:r>
              <a:r>
                <a:rPr lang="en-US" altLang="ko-KR" sz="1200" b="1" dirty="0" err="1" smtClean="0"/>
                <a:t>emp_record_type</a:t>
              </a:r>
              <a:r>
                <a:rPr lang="en-US" altLang="ko-KR" sz="1200" b="1" dirty="0" smtClean="0"/>
                <a:t> is record</a:t>
              </a:r>
            </a:p>
            <a:p>
              <a:r>
                <a:rPr lang="en-US" altLang="ko-KR" sz="1200" b="1" dirty="0" smtClean="0"/>
                <a:t>  3    ( </a:t>
              </a:r>
              <a:r>
                <a:rPr lang="en-US" altLang="ko-KR" sz="1200" b="1" dirty="0" err="1" smtClean="0"/>
                <a:t>emp_no</a:t>
              </a:r>
              <a:r>
                <a:rPr lang="en-US" altLang="ko-KR" sz="1200" b="1" dirty="0" smtClean="0"/>
                <a:t>  </a:t>
              </a:r>
              <a:r>
                <a:rPr lang="en-US" altLang="ko-KR" sz="1200" b="1" dirty="0" err="1" smtClean="0"/>
                <a:t>emp.empno%type</a:t>
              </a:r>
              <a:r>
                <a:rPr lang="en-US" altLang="ko-KR" sz="1200" b="1" dirty="0" smtClean="0"/>
                <a:t>,</a:t>
              </a:r>
            </a:p>
            <a:p>
              <a:r>
                <a:rPr lang="en-US" altLang="ko-KR" sz="1200" b="1" dirty="0" smtClean="0"/>
                <a:t>  4      </a:t>
              </a:r>
              <a:r>
                <a:rPr lang="en-US" altLang="ko-KR" sz="1200" b="1" dirty="0" err="1" smtClean="0"/>
                <a:t>emp_name</a:t>
              </a:r>
              <a:r>
                <a:rPr lang="en-US" altLang="ko-KR" sz="1200" b="1" dirty="0" smtClean="0"/>
                <a:t>  </a:t>
              </a:r>
              <a:r>
                <a:rPr lang="en-US" altLang="ko-KR" sz="1200" b="1" dirty="0" err="1" smtClean="0"/>
                <a:t>emp.ename%type</a:t>
              </a:r>
              <a:r>
                <a:rPr lang="en-US" altLang="ko-KR" sz="1200" b="1" dirty="0" smtClean="0"/>
                <a:t>,</a:t>
              </a:r>
            </a:p>
            <a:p>
              <a:r>
                <a:rPr lang="en-US" altLang="ko-KR" sz="1200" b="1" dirty="0" smtClean="0"/>
                <a:t>  5      job   </a:t>
              </a:r>
              <a:r>
                <a:rPr lang="en-US" altLang="ko-KR" sz="1200" b="1" dirty="0" err="1" smtClean="0"/>
                <a:t>emp.job%type</a:t>
              </a:r>
              <a:r>
                <a:rPr lang="en-US" altLang="ko-KR" sz="1200" b="1" dirty="0" smtClean="0"/>
                <a:t>);</a:t>
              </a:r>
            </a:p>
            <a:p>
              <a:r>
                <a:rPr lang="en-US" altLang="ko-KR" sz="1200" b="1" dirty="0" smtClean="0"/>
                <a:t>  6</a:t>
              </a:r>
            </a:p>
            <a:p>
              <a:r>
                <a:rPr lang="en-US" altLang="ko-KR" sz="1200" b="1" dirty="0" smtClean="0"/>
                <a:t>  7  v_rec1  </a:t>
              </a:r>
              <a:r>
                <a:rPr lang="en-US" altLang="ko-KR" sz="1200" b="1" dirty="0" err="1" smtClean="0"/>
                <a:t>emp_record_type</a:t>
              </a:r>
              <a:r>
                <a:rPr lang="en-US" altLang="ko-KR" sz="1200" b="1" dirty="0" smtClean="0"/>
                <a:t>;</a:t>
              </a:r>
            </a:p>
            <a:p>
              <a:r>
                <a:rPr lang="en-US" altLang="ko-KR" sz="1200" b="1" dirty="0" smtClean="0"/>
                <a:t>  8</a:t>
              </a:r>
            </a:p>
            <a:p>
              <a:r>
                <a:rPr lang="en-US" altLang="ko-KR" sz="1200" b="1" dirty="0" smtClean="0"/>
                <a:t>  9  begin</a:t>
              </a:r>
            </a:p>
            <a:p>
              <a:r>
                <a:rPr lang="en-US" altLang="ko-KR" sz="1200" b="1" dirty="0" smtClean="0"/>
                <a:t> 10    select </a:t>
              </a:r>
              <a:r>
                <a:rPr lang="en-US" altLang="ko-KR" sz="1200" b="1" dirty="0" err="1" smtClean="0"/>
                <a:t>empno,ename,job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11    into v_rec1</a:t>
              </a:r>
            </a:p>
            <a:p>
              <a:r>
                <a:rPr lang="en-US" altLang="ko-KR" sz="1200" b="1" dirty="0" smtClean="0"/>
                <a:t> 12    from </a:t>
              </a:r>
              <a:r>
                <a:rPr lang="en-US" altLang="ko-KR" sz="1200" b="1" dirty="0" err="1" smtClean="0"/>
                <a:t>emp</a:t>
              </a:r>
              <a:endParaRPr lang="en-US" altLang="ko-KR" sz="1200" b="1" dirty="0" smtClean="0"/>
            </a:p>
            <a:p>
              <a:r>
                <a:rPr lang="en-US" altLang="ko-KR" sz="1200" b="1" dirty="0" smtClean="0"/>
                <a:t> 13    where </a:t>
              </a:r>
              <a:r>
                <a:rPr lang="en-US" altLang="ko-KR" sz="1200" b="1" dirty="0" err="1" smtClean="0"/>
                <a:t>empno</a:t>
              </a:r>
              <a:r>
                <a:rPr lang="en-US" altLang="ko-KR" sz="1200" b="1" dirty="0" smtClean="0"/>
                <a:t>=7499;</a:t>
              </a:r>
            </a:p>
            <a:p>
              <a:r>
                <a:rPr lang="en-US" altLang="ko-KR" sz="1200" b="1" dirty="0" smtClean="0"/>
                <a:t> 14</a:t>
              </a:r>
            </a:p>
            <a:p>
              <a:r>
                <a:rPr lang="en-US" altLang="ko-KR" sz="1200" b="1" dirty="0" smtClean="0"/>
                <a:t> 15    </a:t>
              </a:r>
              <a:r>
                <a:rPr lang="en-US" altLang="ko-KR" sz="1200" b="1" dirty="0" err="1" smtClean="0"/>
                <a:t>dbms_output.put_line</a:t>
              </a:r>
              <a:r>
                <a:rPr lang="en-US" altLang="ko-KR" sz="1200" b="1" dirty="0" smtClean="0"/>
                <a:t>('</a:t>
              </a:r>
              <a:r>
                <a:rPr lang="ko-KR" altLang="en-US" sz="1200" b="1" dirty="0" smtClean="0"/>
                <a:t>사원번호     사원명      업무</a:t>
              </a:r>
              <a:r>
                <a:rPr lang="en-US" altLang="ko-KR" sz="1200" b="1" dirty="0" smtClean="0"/>
                <a:t>');</a:t>
              </a:r>
            </a:p>
            <a:p>
              <a:r>
                <a:rPr lang="en-US" altLang="ko-KR" sz="1200" b="1" dirty="0" smtClean="0"/>
                <a:t> 16    </a:t>
              </a:r>
              <a:r>
                <a:rPr lang="en-US" altLang="ko-KR" sz="1200" b="1" dirty="0" err="1" smtClean="0"/>
                <a:t>dbms_output.put_line</a:t>
              </a:r>
              <a:r>
                <a:rPr lang="en-US" altLang="ko-KR" sz="1200" b="1" dirty="0" smtClean="0"/>
                <a:t>(v_rec1.emp_no||'     '||</a:t>
              </a:r>
            </a:p>
            <a:p>
              <a:r>
                <a:rPr lang="en-US" altLang="ko-KR" sz="1200" b="1" dirty="0" smtClean="0"/>
                <a:t> 17                         v_rec1.emp_name||'     '||</a:t>
              </a:r>
            </a:p>
            <a:p>
              <a:r>
                <a:rPr lang="en-US" altLang="ko-KR" sz="1200" b="1" dirty="0" smtClean="0"/>
                <a:t> 18                         v_rec1.job);</a:t>
              </a:r>
            </a:p>
            <a:p>
              <a:r>
                <a:rPr lang="en-US" altLang="ko-KR" sz="1200" b="1" dirty="0" smtClean="0"/>
                <a:t> 19  end;</a:t>
              </a:r>
            </a:p>
            <a:p>
              <a:r>
                <a:rPr lang="en-US" altLang="ko-KR" sz="1200" b="1" dirty="0" smtClean="0"/>
                <a:t> 20  /</a:t>
              </a:r>
            </a:p>
            <a:p>
              <a:r>
                <a:rPr lang="ko-KR" altLang="en-US" sz="1200" b="1" dirty="0" smtClean="0"/>
                <a:t>사원번호     사원명      업무</a:t>
              </a:r>
            </a:p>
            <a:p>
              <a:r>
                <a:rPr lang="en-US" altLang="ko-KR" sz="1200" b="1" dirty="0" smtClean="0"/>
                <a:t>7499          ALLEN     SALESMAN</a:t>
              </a:r>
            </a:p>
            <a:p>
              <a:endParaRPr lang="en-US" altLang="ko-KR" sz="1200" b="1" dirty="0" smtClean="0"/>
            </a:p>
            <a:p>
              <a:r>
                <a:rPr lang="en-US" altLang="ko-KR" sz="1200" b="1" dirty="0" smtClean="0"/>
                <a:t>PL/SQL procedure successfully completed.</a:t>
              </a:r>
              <a:endParaRPr lang="en-US" altLang="ko-KR" sz="12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67944" y="1484784"/>
              <a:ext cx="4608512" cy="49685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4499992" y="1628800"/>
            <a:ext cx="2952328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4320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1: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51520" y="1628800"/>
            <a:ext cx="8712968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활용하여 부서번호가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30</a:t>
            </a:r>
            <a:r>
              <a:rPr lang="ko-KR" altLang="ko-KR" b="1" dirty="0" smtClean="0">
                <a:solidFill>
                  <a:schemeClr val="tx1"/>
                </a:solidFill>
              </a:rPr>
              <a:t>번인 부서의 부서번호와 부서명과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err="1" smtClean="0">
                <a:solidFill>
                  <a:schemeClr val="tx1"/>
                </a:solidFill>
              </a:rPr>
              <a:t>지역명을</a:t>
            </a:r>
            <a:r>
              <a:rPr lang="en-US" altLang="ko-KR" b="1" dirty="0" smtClean="0">
                <a:solidFill>
                  <a:schemeClr val="tx1"/>
                </a:solidFill>
              </a:rPr>
              <a:t> 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변수에 저장한 후 출력하세요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데이터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타입은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dept_record_type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로 하겠습니다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7544" y="2780928"/>
            <a:ext cx="7056784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SQL&gt; SET SERVEROUTPUT ON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SQL&gt; DECLARE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2    TYPE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dept_record_type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IS RECORD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 3    (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dept.deptno%TYPE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 4    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dname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dept.dname%TYPE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,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 5      loc   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dept.loc%TYPE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);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 6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  7  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v_dept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  </a:t>
            </a:r>
            <a:r>
              <a:rPr lang="en-US" altLang="ko-KR" sz="1500" b="1" dirty="0" err="1" smtClean="0">
                <a:solidFill>
                  <a:schemeClr val="tx1"/>
                </a:solidFill>
              </a:rPr>
              <a:t>dept_record_type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;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8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 9  BEGIN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10    SELECT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500" dirty="0" smtClean="0">
                <a:solidFill>
                  <a:schemeClr val="tx1"/>
                </a:solidFill>
              </a:rPr>
              <a:t> ,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dname</a:t>
            </a:r>
            <a:r>
              <a:rPr lang="en-US" altLang="ko-KR" sz="1500" dirty="0" smtClean="0">
                <a:solidFill>
                  <a:schemeClr val="tx1"/>
                </a:solidFill>
              </a:rPr>
              <a:t> , loc 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11    INTO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v_dept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12    FROM dept</a:t>
            </a:r>
            <a:endParaRPr lang="ko-KR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13    WHERE </a:t>
            </a:r>
            <a:r>
              <a:rPr lang="en-US" altLang="ko-KR" sz="1500" dirty="0" err="1" smtClean="0">
                <a:solidFill>
                  <a:schemeClr val="tx1"/>
                </a:solidFill>
              </a:rPr>
              <a:t>deptno</a:t>
            </a:r>
            <a:r>
              <a:rPr lang="en-US" altLang="ko-KR" sz="1500" dirty="0" smtClean="0">
                <a:solidFill>
                  <a:schemeClr val="tx1"/>
                </a:solidFill>
              </a:rPr>
              <a:t>=30;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60032" y="5301208"/>
            <a:ext cx="237626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1560" y="1916832"/>
            <a:ext cx="8280920" cy="36724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14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15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부서번호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     </a:t>
            </a:r>
            <a:r>
              <a:rPr lang="ko-KR" altLang="ko-KR" dirty="0" smtClean="0">
                <a:solidFill>
                  <a:schemeClr val="tx1"/>
                </a:solidFill>
              </a:rPr>
              <a:t>위치</a:t>
            </a:r>
            <a:r>
              <a:rPr lang="en-US" altLang="ko-KR" dirty="0" smtClean="0">
                <a:solidFill>
                  <a:schemeClr val="tx1"/>
                </a:solidFill>
              </a:rPr>
              <a:t>');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16    DBMS_OUTPUT.PUT_LINE(</a:t>
            </a:r>
            <a:r>
              <a:rPr lang="en-US" altLang="ko-KR" dirty="0" err="1" smtClean="0">
                <a:solidFill>
                  <a:schemeClr val="tx1"/>
                </a:solidFill>
              </a:rPr>
              <a:t>v_dept.deptno</a:t>
            </a:r>
            <a:r>
              <a:rPr lang="en-US" altLang="ko-KR" dirty="0" smtClean="0">
                <a:solidFill>
                  <a:schemeClr val="tx1"/>
                </a:solidFill>
              </a:rPr>
              <a:t>||'         '||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17                            </a:t>
            </a:r>
            <a:r>
              <a:rPr lang="en-US" altLang="ko-KR" dirty="0" err="1" smtClean="0">
                <a:solidFill>
                  <a:schemeClr val="tx1"/>
                </a:solidFill>
              </a:rPr>
              <a:t>v_dept.dname</a:t>
            </a:r>
            <a:r>
              <a:rPr lang="en-US" altLang="ko-KR" dirty="0" smtClean="0">
                <a:solidFill>
                  <a:schemeClr val="tx1"/>
                </a:solidFill>
              </a:rPr>
              <a:t>||'         '||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18                            v_dept.loc);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19  END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20  /</a:t>
            </a:r>
          </a:p>
          <a:p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dirty="0" smtClean="0">
                <a:solidFill>
                  <a:schemeClr val="tx1"/>
                </a:solidFill>
              </a:rPr>
              <a:t>부서번호</a:t>
            </a:r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  <a:r>
              <a:rPr lang="ko-KR" altLang="ko-KR" dirty="0" smtClean="0">
                <a:solidFill>
                  <a:schemeClr val="tx1"/>
                </a:solidFill>
              </a:rPr>
              <a:t>부서명</a:t>
            </a:r>
            <a:r>
              <a:rPr lang="en-US" altLang="ko-KR" dirty="0" smtClean="0">
                <a:solidFill>
                  <a:schemeClr val="tx1"/>
                </a:solidFill>
              </a:rPr>
              <a:t>         </a:t>
            </a:r>
            <a:r>
              <a:rPr lang="ko-KR" altLang="ko-KR" dirty="0" smtClean="0">
                <a:solidFill>
                  <a:schemeClr val="tx1"/>
                </a:solidFill>
              </a:rPr>
              <a:t>위치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30               SALES        CHICAGO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PL/SQL procedure successfully completed.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92080" y="1340768"/>
            <a:ext cx="33123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268760"/>
            <a:ext cx="85689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Record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사용 예</a:t>
            </a:r>
            <a:r>
              <a:rPr lang="en-US" altLang="ko-KR" b="1" dirty="0" smtClean="0">
                <a:solidFill>
                  <a:schemeClr val="tx1"/>
                </a:solidFill>
              </a:rPr>
              <a:t> 2: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emp2 </a:t>
            </a:r>
            <a:r>
              <a:rPr lang="ko-KR" altLang="ko-KR" b="1" dirty="0" smtClean="0">
                <a:solidFill>
                  <a:schemeClr val="tx1"/>
                </a:solidFill>
              </a:rPr>
              <a:t>테이블을 사용하여 사용자로부터 사원 번호를 입력 받은 후 아래와 같이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사원이름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직급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생일</a:t>
            </a:r>
            <a:r>
              <a:rPr lang="en-US" altLang="ko-KR" b="1" dirty="0" smtClean="0">
                <a:solidFill>
                  <a:schemeClr val="tx1"/>
                </a:solidFill>
              </a:rPr>
              <a:t> , </a:t>
            </a:r>
            <a:r>
              <a:rPr lang="ko-KR" altLang="ko-KR" b="1" dirty="0" smtClean="0">
                <a:solidFill>
                  <a:schemeClr val="tx1"/>
                </a:solidFill>
              </a:rPr>
              <a:t>연락처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급여를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ko-KR" altLang="ko-KR" b="1" dirty="0" smtClean="0">
                <a:solidFill>
                  <a:schemeClr val="tx1"/>
                </a:solidFill>
              </a:rPr>
              <a:t>단 직급이 없는 사원은 직급을 사원으로 표시해서 출력하세요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0833" name="AutoShape 1"/>
          <p:cNvSpPr>
            <a:spLocks noChangeArrowheads="1"/>
          </p:cNvSpPr>
          <p:nvPr/>
        </p:nvSpPr>
        <p:spPr bwMode="auto">
          <a:xfrm>
            <a:off x="920750" y="3248025"/>
            <a:ext cx="4011290" cy="212519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Enter value for empno: 20000102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사원번호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20000102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 원 명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김설악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직    급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</a:t>
            </a: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사원</a:t>
            </a: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생    일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22-MAR-83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연 락 처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031)234-5678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급    여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 30000000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83568" y="1196752"/>
            <a:ext cx="7200800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SCOTT&gt; DECLARE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</a:rPr>
              <a:t>2  TYPE e2_rec_type IS RECORD (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3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vempno</a:t>
            </a:r>
            <a:r>
              <a:rPr lang="en-US" altLang="ko-KR" b="1" dirty="0" smtClean="0">
                <a:solidFill>
                  <a:schemeClr val="tx1"/>
                </a:solidFill>
              </a:rPr>
              <a:t>    emp2.empno%TYPE,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4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vname</a:t>
            </a:r>
            <a:r>
              <a:rPr lang="en-US" altLang="ko-KR" b="1" dirty="0" smtClean="0">
                <a:solidFill>
                  <a:schemeClr val="tx1"/>
                </a:solidFill>
              </a:rPr>
              <a:t>      emp2.name%TYPE,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5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vposition</a:t>
            </a:r>
            <a:r>
              <a:rPr lang="en-US" altLang="ko-KR" b="1" dirty="0" smtClean="0">
                <a:solidFill>
                  <a:schemeClr val="tx1"/>
                </a:solidFill>
              </a:rPr>
              <a:t>   emp2.position%TYPE,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6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vbirth</a:t>
            </a:r>
            <a:r>
              <a:rPr lang="en-US" altLang="ko-KR" b="1" dirty="0" smtClean="0">
                <a:solidFill>
                  <a:schemeClr val="tx1"/>
                </a:solidFill>
              </a:rPr>
              <a:t>      emp2.birthday%TYPE,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7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vtel</a:t>
            </a:r>
            <a:r>
              <a:rPr lang="en-US" altLang="ko-KR" b="1" dirty="0" smtClean="0">
                <a:solidFill>
                  <a:schemeClr val="tx1"/>
                </a:solidFill>
              </a:rPr>
              <a:t>        emp2.tel%TYPE,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8     </a:t>
            </a:r>
            <a:r>
              <a:rPr lang="en-US" altLang="ko-KR" b="1" dirty="0" err="1" smtClean="0">
                <a:solidFill>
                  <a:schemeClr val="tx1"/>
                </a:solidFill>
              </a:rPr>
              <a:t>vpay</a:t>
            </a:r>
            <a:r>
              <a:rPr lang="en-US" altLang="ko-KR" b="1" dirty="0" smtClean="0">
                <a:solidFill>
                  <a:schemeClr val="tx1"/>
                </a:solidFill>
              </a:rPr>
              <a:t>       emp2.pay%TYPE 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9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10  v_e2_record  e2_rec_type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11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12  </a:t>
            </a:r>
            <a:r>
              <a:rPr lang="en-US" altLang="ko-KR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dirty="0" smtClean="0">
                <a:solidFill>
                  <a:schemeClr val="tx1"/>
                </a:solidFill>
              </a:rPr>
              <a:t> emp2.empno%TYPE := '&amp;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';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5229200"/>
            <a:ext cx="22322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다음 장에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39552" y="1196752"/>
            <a:ext cx="8064896" cy="49685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13  BEGIN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14     SELECT </a:t>
            </a:r>
            <a:r>
              <a:rPr lang="en-US" altLang="ko-KR" dirty="0" err="1" smtClean="0">
                <a:solidFill>
                  <a:schemeClr val="tx1"/>
                </a:solidFill>
              </a:rPr>
              <a:t>empno,name,NVL</a:t>
            </a:r>
            <a:r>
              <a:rPr lang="en-US" altLang="ko-KR" dirty="0" smtClean="0">
                <a:solidFill>
                  <a:schemeClr val="tx1"/>
                </a:solidFill>
              </a:rPr>
              <a:t>(position,'</a:t>
            </a:r>
            <a:r>
              <a:rPr lang="ko-KR" altLang="ko-KR" dirty="0" smtClean="0">
                <a:solidFill>
                  <a:schemeClr val="tx1"/>
                </a:solidFill>
              </a:rPr>
              <a:t>사원</a:t>
            </a:r>
            <a:r>
              <a:rPr lang="en-US" altLang="ko-KR" dirty="0" smtClean="0">
                <a:solidFill>
                  <a:schemeClr val="tx1"/>
                </a:solidFill>
              </a:rPr>
              <a:t>'),</a:t>
            </a:r>
            <a:r>
              <a:rPr lang="en-US" altLang="ko-KR" dirty="0" err="1" smtClean="0">
                <a:solidFill>
                  <a:schemeClr val="tx1"/>
                </a:solidFill>
              </a:rPr>
              <a:t>birthday,tel,pay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15     INTO v_e2_record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16     FROM emp2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17     WHERE </a:t>
            </a:r>
            <a:r>
              <a:rPr lang="en-US" altLang="ko-KR" dirty="0" err="1" smtClean="0">
                <a:solidFill>
                  <a:schemeClr val="tx1"/>
                </a:solidFill>
              </a:rPr>
              <a:t>empno</a:t>
            </a:r>
            <a:r>
              <a:rPr lang="en-US" altLang="ko-KR" dirty="0" smtClean="0">
                <a:solidFill>
                  <a:schemeClr val="tx1"/>
                </a:solidFill>
              </a:rPr>
              <a:t>=</a:t>
            </a:r>
            <a:r>
              <a:rPr lang="en-US" altLang="ko-KR" dirty="0" err="1" smtClean="0">
                <a:solidFill>
                  <a:schemeClr val="tx1"/>
                </a:solidFill>
              </a:rPr>
              <a:t>v_empno</a:t>
            </a:r>
            <a:r>
              <a:rPr lang="en-US" altLang="ko-KR" dirty="0" smtClean="0">
                <a:solidFill>
                  <a:schemeClr val="tx1"/>
                </a:solidFill>
              </a:rPr>
              <a:t> 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18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19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'||v_e2_record.vempno);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20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사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 명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'||v_e2_record.vname);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21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직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ko-KR" dirty="0" smtClean="0">
                <a:solidFill>
                  <a:schemeClr val="tx1"/>
                </a:solidFill>
              </a:rPr>
              <a:t>급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'||v_e2_record.vposition);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22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생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ko-KR" dirty="0" smtClean="0">
                <a:solidFill>
                  <a:schemeClr val="tx1"/>
                </a:solidFill>
              </a:rPr>
              <a:t>일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'||v_e2_record.vbirth);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23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연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락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 처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'||v_e2_record.vtel);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24     DBMS_OUTPUT.PUT_LINE('</a:t>
            </a:r>
            <a:r>
              <a:rPr lang="ko-KR" altLang="ko-KR" dirty="0" smtClean="0">
                <a:solidFill>
                  <a:schemeClr val="tx1"/>
                </a:solidFill>
              </a:rPr>
              <a:t>급</a:t>
            </a:r>
            <a:r>
              <a:rPr lang="en-US" altLang="ko-KR" dirty="0" smtClean="0">
                <a:solidFill>
                  <a:schemeClr val="tx1"/>
                </a:solidFill>
              </a:rPr>
              <a:t>       </a:t>
            </a:r>
            <a:r>
              <a:rPr lang="ko-KR" altLang="ko-KR" dirty="0" smtClean="0">
                <a:solidFill>
                  <a:schemeClr val="tx1"/>
                </a:solidFill>
              </a:rPr>
              <a:t>여</a:t>
            </a:r>
            <a:r>
              <a:rPr lang="en-US" altLang="ko-KR" dirty="0" smtClean="0">
                <a:solidFill>
                  <a:schemeClr val="tx1"/>
                </a:solidFill>
              </a:rPr>
              <a:t>: '||v_e2_record.vpay);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25  END;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26  /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056" y="1340768"/>
            <a:ext cx="28803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앞 장에서 계속</a:t>
            </a:r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980728"/>
            <a:ext cx="720080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(2) PL/SQL Table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</a:t>
            </a:r>
            <a:r>
              <a:rPr lang="en-US" altLang="ko-KR" b="1" dirty="0" smtClean="0">
                <a:solidFill>
                  <a:schemeClr val="tx1"/>
                </a:solidFill>
              </a:rPr>
              <a:t> (</a:t>
            </a:r>
            <a:r>
              <a:rPr lang="ko-KR" altLang="ko-KR" b="1" dirty="0" smtClean="0">
                <a:solidFill>
                  <a:schemeClr val="tx1"/>
                </a:solidFill>
              </a:rPr>
              <a:t>컬렉션이라고도 부릅니다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39552" y="1412776"/>
            <a:ext cx="2232248" cy="12961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연관 배열 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중첩 테이블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* VARRAY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3" name="그림 12" descr="연관배열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60" y="3140968"/>
            <a:ext cx="2664296" cy="2592288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251520" y="2708920"/>
            <a:ext cx="3312368" cy="4320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* </a:t>
            </a:r>
            <a:r>
              <a:rPr lang="ko-KR" altLang="ko-KR" dirty="0" smtClean="0">
                <a:solidFill>
                  <a:schemeClr val="tx1"/>
                </a:solidFill>
              </a:rPr>
              <a:t>연관 배열</a:t>
            </a:r>
            <a:r>
              <a:rPr lang="en-US" altLang="ko-KR" dirty="0" smtClean="0">
                <a:solidFill>
                  <a:schemeClr val="tx1"/>
                </a:solidFill>
              </a:rPr>
              <a:t>(INDEX BY Table)</a:t>
            </a:r>
            <a:r>
              <a:rPr lang="ko-KR" altLang="ko-KR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95936" y="2492896"/>
            <a:ext cx="475252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</a:rPr>
              <a:t>- (Unique) Key </a:t>
            </a:r>
            <a:r>
              <a:rPr lang="ko-KR" altLang="ko-KR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ko-KR" sz="1400" dirty="0" smtClean="0">
                <a:solidFill>
                  <a:schemeClr val="tx1"/>
                </a:solidFill>
              </a:rPr>
              <a:t>이 열에 들어가는 데이터 유형은 아래 두 가지 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</a:rPr>
              <a:t>•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숫자일 경우</a:t>
            </a:r>
            <a:r>
              <a:rPr lang="en-US" altLang="ko-KR" sz="1400" dirty="0" smtClean="0">
                <a:solidFill>
                  <a:schemeClr val="tx1"/>
                </a:solidFill>
              </a:rPr>
              <a:t> - BINARY_INTEGER </a:t>
            </a:r>
            <a:r>
              <a:rPr lang="ko-KR" altLang="ko-KR" sz="1400" dirty="0" smtClean="0">
                <a:solidFill>
                  <a:schemeClr val="tx1"/>
                </a:solidFill>
              </a:rPr>
              <a:t>또는 </a:t>
            </a:r>
            <a:r>
              <a:rPr lang="en-US" altLang="ko-KR" sz="1400" dirty="0" smtClean="0">
                <a:solidFill>
                  <a:schemeClr val="tx1"/>
                </a:solidFill>
              </a:rPr>
              <a:t>PLS_INTEGER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sz="1400" dirty="0" smtClean="0">
                <a:solidFill>
                  <a:schemeClr val="tx1"/>
                </a:solidFill>
              </a:rPr>
              <a:t>이 두 가지 숫자 데이터 유형은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</a:t>
            </a:r>
            <a:r>
              <a:rPr lang="ko-KR" altLang="ko-KR" sz="1400" dirty="0" smtClean="0">
                <a:solidFill>
                  <a:schemeClr val="tx1"/>
                </a:solidFill>
              </a:rPr>
              <a:t>보다 적은 저장 영역이 필요하며 해당 데이터 유형에 </a:t>
            </a:r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ko-KR" altLang="ko-KR" sz="1400" dirty="0" smtClean="0">
                <a:solidFill>
                  <a:schemeClr val="tx1"/>
                </a:solidFill>
              </a:rPr>
              <a:t>대한 산술 연산은 </a:t>
            </a:r>
            <a:r>
              <a:rPr lang="en-US" altLang="ko-KR" sz="1400" dirty="0" smtClean="0">
                <a:solidFill>
                  <a:schemeClr val="tx1"/>
                </a:solidFill>
              </a:rPr>
              <a:t>NUMBER </a:t>
            </a:r>
            <a:r>
              <a:rPr lang="ko-KR" altLang="ko-KR" sz="1400" dirty="0" smtClean="0">
                <a:solidFill>
                  <a:schemeClr val="tx1"/>
                </a:solidFill>
              </a:rPr>
              <a:t>산술보다 빠릅니다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</a:rPr>
              <a:t>•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문자일 경우 </a:t>
            </a:r>
            <a:r>
              <a:rPr lang="en-US" altLang="ko-KR" sz="1400" dirty="0" smtClean="0">
                <a:solidFill>
                  <a:schemeClr val="tx1"/>
                </a:solidFill>
              </a:rPr>
              <a:t>– VARCHAR2 </a:t>
            </a:r>
            <a:r>
              <a:rPr lang="ko-KR" altLang="ko-KR" sz="1400" dirty="0" smtClean="0">
                <a:solidFill>
                  <a:schemeClr val="tx1"/>
                </a:solidFill>
              </a:rPr>
              <a:t>또는 하위 유형 중 하나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- </a:t>
            </a:r>
            <a:r>
              <a:rPr lang="ko-KR" altLang="ko-KR" sz="1400" b="1" dirty="0" smtClean="0">
                <a:solidFill>
                  <a:schemeClr val="tx1"/>
                </a:solidFill>
              </a:rPr>
              <a:t>값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(value) </a:t>
            </a:r>
            <a:r>
              <a:rPr lang="ko-KR" altLang="ko-KR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en-US" altLang="ko-KR" sz="1400" dirty="0" smtClean="0">
                <a:solidFill>
                  <a:schemeClr val="tx1"/>
                </a:solidFill>
              </a:rPr>
              <a:t>Value</a:t>
            </a:r>
            <a:r>
              <a:rPr lang="ko-KR" altLang="ko-KR" sz="1400" dirty="0" smtClean="0">
                <a:solidFill>
                  <a:schemeClr val="tx1"/>
                </a:solidFill>
              </a:rPr>
              <a:t>열은 실제 값이 들어가는 곳으로 입력되는 데이터의 종류에 따라 스칼라 데이터 유형 또는 레코드 데이터 유형일 수 있습니다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스칼라 데이터 유형의 열은 행당 하나의 값만 보유할 수 있지만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ko-KR" sz="1400" dirty="0" smtClean="0">
                <a:solidFill>
                  <a:schemeClr val="tx1"/>
                </a:solidFill>
              </a:rPr>
              <a:t>레코드 데이터 유형의 열은 행당 여러 값을 보유할 수 있습니다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1628800"/>
            <a:ext cx="849694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ko-KR" altLang="ko-KR" dirty="0" smtClean="0">
                <a:solidFill>
                  <a:schemeClr val="tx1"/>
                </a:solidFill>
              </a:rPr>
              <a:t>연관 배열은 변수 선언 당시 채워지지 않으며 키나 값을 포함하지 않으므로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선언에서 연관  배열을 초기화할 수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ko-KR" altLang="ko-KR" dirty="0" smtClean="0">
                <a:solidFill>
                  <a:schemeClr val="tx1"/>
                </a:solidFill>
              </a:rPr>
              <a:t>연관 배열을 채우려면 명시적 실행 문이 필요합니다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• </a:t>
            </a:r>
            <a:r>
              <a:rPr lang="ko-KR" altLang="ko-KR" dirty="0" smtClean="0">
                <a:solidFill>
                  <a:schemeClr val="tx1"/>
                </a:solidFill>
              </a:rPr>
              <a:t>데이터베이스 테이블의 크기와 마찬가지로 연관 배열의 크기에도 제약이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없습니다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따라서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새 행이 추가됨에 따라 연관 배열이 증가하도록 행 수가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동적으로 늘어날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키는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순차적이 아닐 수 있으며 양수 및 음수일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3528" y="1196752"/>
            <a:ext cx="41044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en-US" b="1" dirty="0" smtClean="0">
                <a:solidFill>
                  <a:schemeClr val="tx1"/>
                </a:solidFill>
              </a:rPr>
              <a:t>연관 배열의 주요 특징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908720"/>
            <a:ext cx="5256584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 Table (</a:t>
            </a:r>
            <a:r>
              <a:rPr lang="ko-KR" altLang="ko-KR" b="1" dirty="0" smtClean="0">
                <a:solidFill>
                  <a:schemeClr val="tx1"/>
                </a:solidFill>
              </a:rPr>
              <a:t>컬렉션 타입</a:t>
            </a:r>
            <a:r>
              <a:rPr lang="en-US" altLang="ko-KR" b="1" dirty="0" smtClean="0">
                <a:solidFill>
                  <a:schemeClr val="tx1"/>
                </a:solidFill>
              </a:rPr>
              <a:t>) </a:t>
            </a:r>
            <a:r>
              <a:rPr lang="ko-KR" altLang="ko-KR" b="1" dirty="0" smtClean="0">
                <a:solidFill>
                  <a:schemeClr val="tx1"/>
                </a:solidFill>
              </a:rPr>
              <a:t>정의와 선언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15713" name="Rectangle 1"/>
          <p:cNvSpPr>
            <a:spLocks noChangeArrowheads="1"/>
          </p:cNvSpPr>
          <p:nvPr/>
        </p:nvSpPr>
        <p:spPr bwMode="auto">
          <a:xfrm>
            <a:off x="467544" y="1412776"/>
            <a:ext cx="7704856" cy="136815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① TYPE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type_name 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IS TABLE OF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{column_type|variable%type|table.column%type} [NOT NULL]| table%ROWTYPE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entury Gothic" pitchFamily="34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[INDEX BY BINARY_INTEGER]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② Identifier </a:t>
            </a:r>
            <a:r>
              <a:rPr kumimoji="1" lang="en-US" altLang="ko-KR" sz="1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type_name</a:t>
            </a: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2924944"/>
            <a:ext cx="8496944" cy="331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1400" b="1" dirty="0" smtClean="0">
                <a:solidFill>
                  <a:schemeClr val="tx1"/>
                </a:solidFill>
              </a:rPr>
              <a:t>① 정의부분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i="1" dirty="0" err="1" smtClean="0">
                <a:solidFill>
                  <a:schemeClr val="tx1"/>
                </a:solidFill>
              </a:rPr>
              <a:t>type_name</a:t>
            </a:r>
            <a:r>
              <a:rPr lang="en-US" altLang="ko-KR" sz="1400" i="1" dirty="0" smtClean="0">
                <a:solidFill>
                  <a:schemeClr val="tx1"/>
                </a:solidFill>
              </a:rPr>
              <a:t> </a:t>
            </a:r>
            <a:r>
              <a:rPr lang="ko-KR" altLang="ko-KR" sz="1400" dirty="0" smtClean="0">
                <a:solidFill>
                  <a:schemeClr val="tx1"/>
                </a:solidFill>
              </a:rPr>
              <a:t>은 </a:t>
            </a:r>
            <a:r>
              <a:rPr lang="en-US" altLang="ko-KR" sz="1400" dirty="0" smtClean="0">
                <a:solidFill>
                  <a:schemeClr val="tx1"/>
                </a:solidFill>
              </a:rPr>
              <a:t>PL/SQL Table </a:t>
            </a:r>
            <a:r>
              <a:rPr lang="ko-KR" altLang="ko-KR" sz="1400" dirty="0" smtClean="0">
                <a:solidFill>
                  <a:schemeClr val="tx1"/>
                </a:solidFill>
              </a:rPr>
              <a:t>유형의 이름으로 일반적인 프로그래밍 언어에서의 배열과 비슷한 의미입니다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위</a:t>
            </a:r>
            <a:r>
              <a:rPr lang="en-US" altLang="ko-KR" sz="1400" dirty="0" smtClean="0">
                <a:solidFill>
                  <a:schemeClr val="tx1"/>
                </a:solidFill>
              </a:rPr>
              <a:t> Record Type</a:t>
            </a:r>
            <a:r>
              <a:rPr lang="ko-KR" altLang="ko-KR" sz="1400" dirty="0" smtClean="0">
                <a:solidFill>
                  <a:schemeClr val="tx1"/>
                </a:solidFill>
              </a:rPr>
              <a:t>과 다른 부분은</a:t>
            </a:r>
            <a:r>
              <a:rPr lang="en-US" altLang="ko-KR" sz="1400" dirty="0" smtClean="0">
                <a:solidFill>
                  <a:schemeClr val="tx1"/>
                </a:solidFill>
              </a:rPr>
              <a:t> Record Type</a:t>
            </a:r>
            <a:r>
              <a:rPr lang="ko-KR" altLang="ko-KR" sz="1400" dirty="0" smtClean="0">
                <a:solidFill>
                  <a:schemeClr val="tx1"/>
                </a:solidFill>
              </a:rPr>
              <a:t>은 다른 유형의 데이터 타입을 사용하지만 이</a:t>
            </a:r>
            <a:r>
              <a:rPr lang="en-US" altLang="ko-KR" sz="1400" dirty="0" smtClean="0">
                <a:solidFill>
                  <a:schemeClr val="tx1"/>
                </a:solidFill>
              </a:rPr>
              <a:t> Table Type </a:t>
            </a:r>
            <a:r>
              <a:rPr lang="ko-KR" altLang="ko-KR" sz="1400" dirty="0" smtClean="0">
                <a:solidFill>
                  <a:schemeClr val="tx1"/>
                </a:solidFill>
              </a:rPr>
              <a:t>형은 동일한 유형의 데이터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ko-KR" sz="1400" dirty="0" smtClean="0">
                <a:solidFill>
                  <a:schemeClr val="tx1"/>
                </a:solidFill>
              </a:rPr>
              <a:t>또는 데이터 구조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ko-KR" sz="1400" dirty="0" smtClean="0">
                <a:solidFill>
                  <a:schemeClr val="tx1"/>
                </a:solidFill>
              </a:rPr>
              <a:t>들을 하나의 연속적인 메모리 공간에 확보하기 위해 사용한다는 점입니다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i="1" dirty="0" smtClean="0">
                <a:solidFill>
                  <a:schemeClr val="tx1"/>
                </a:solidFill>
              </a:rPr>
              <a:t>INDEX BY </a:t>
            </a:r>
            <a:r>
              <a:rPr lang="ko-KR" altLang="ko-KR" sz="1400" dirty="0" smtClean="0">
                <a:solidFill>
                  <a:schemeClr val="tx1"/>
                </a:solidFill>
              </a:rPr>
              <a:t>절은 그 배열내의 요소</a:t>
            </a:r>
            <a:r>
              <a:rPr lang="en-US" altLang="ko-KR" sz="1400" dirty="0" smtClean="0">
                <a:solidFill>
                  <a:schemeClr val="tx1"/>
                </a:solidFill>
              </a:rPr>
              <a:t>(element)</a:t>
            </a:r>
            <a:r>
              <a:rPr lang="ko-KR" altLang="ko-KR" sz="1400" dirty="0" smtClean="0">
                <a:solidFill>
                  <a:schemeClr val="tx1"/>
                </a:solidFill>
              </a:rPr>
              <a:t>에 접근하기 위한 첨자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ko-KR" sz="1400" dirty="0" smtClean="0">
                <a:solidFill>
                  <a:schemeClr val="tx1"/>
                </a:solidFill>
              </a:rPr>
              <a:t>위치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ko-KR" sz="1400" dirty="0" smtClean="0">
                <a:solidFill>
                  <a:schemeClr val="tx1"/>
                </a:solidFill>
              </a:rPr>
              <a:t>값으로 사용되며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ko-KR" sz="1400" dirty="0" smtClean="0">
                <a:solidFill>
                  <a:schemeClr val="tx1"/>
                </a:solidFill>
              </a:rPr>
              <a:t>범위는 </a:t>
            </a:r>
            <a:r>
              <a:rPr lang="en-US" altLang="ko-KR" sz="1400" dirty="0" smtClean="0">
                <a:solidFill>
                  <a:schemeClr val="tx1"/>
                </a:solidFill>
              </a:rPr>
              <a:t>BINARY_INTEGER </a:t>
            </a:r>
            <a:r>
              <a:rPr lang="ko-KR" altLang="ko-KR" sz="1400" dirty="0" smtClean="0">
                <a:solidFill>
                  <a:schemeClr val="tx1"/>
                </a:solidFill>
              </a:rPr>
              <a:t>의 범위</a:t>
            </a:r>
            <a:r>
              <a:rPr lang="en-US" altLang="ko-KR" sz="1400" dirty="0" smtClean="0">
                <a:solidFill>
                  <a:schemeClr val="tx1"/>
                </a:solidFill>
              </a:rPr>
              <a:t>(-2,147,483,647 - 2,147,483,647 </a:t>
            </a:r>
            <a:r>
              <a:rPr lang="ko-KR" altLang="ko-KR" sz="1400" dirty="0" smtClean="0">
                <a:solidFill>
                  <a:schemeClr val="tx1"/>
                </a:solidFill>
              </a:rPr>
              <a:t>사이의 정수</a:t>
            </a:r>
            <a:r>
              <a:rPr lang="en-US" altLang="ko-KR" sz="1400" dirty="0" smtClean="0">
                <a:solidFill>
                  <a:schemeClr val="tx1"/>
                </a:solidFill>
              </a:rPr>
              <a:t>) </a:t>
            </a:r>
            <a:r>
              <a:rPr lang="ko-KR" altLang="ko-KR" sz="1400" dirty="0" smtClean="0">
                <a:solidFill>
                  <a:schemeClr val="tx1"/>
                </a:solidFill>
              </a:rPr>
              <a:t>에 속합니다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ko-KR" altLang="ko-KR" sz="1400" b="1" dirty="0" smtClean="0">
                <a:solidFill>
                  <a:schemeClr val="tx1"/>
                </a:solidFill>
              </a:rPr>
              <a:t>② 선언부분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ko-KR" altLang="ko-KR" sz="1400" dirty="0" smtClean="0">
                <a:solidFill>
                  <a:schemeClr val="tx1"/>
                </a:solidFill>
              </a:rPr>
              <a:t>기본적으로 복합형의 데이터는 우선 정의를 하고 해당 정의를 통해 실제 복합 변수를 선언하는 단계로 구성됩니다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위의</a:t>
            </a:r>
            <a:r>
              <a:rPr lang="en-US" altLang="ko-KR" sz="1400" dirty="0" smtClean="0">
                <a:solidFill>
                  <a:schemeClr val="tx1"/>
                </a:solidFill>
              </a:rPr>
              <a:t> Record Type </a:t>
            </a:r>
            <a:r>
              <a:rPr lang="ko-KR" altLang="ko-KR" sz="1400" dirty="0" smtClean="0">
                <a:solidFill>
                  <a:schemeClr val="tx1"/>
                </a:solidFill>
              </a:rPr>
              <a:t>형태와 사용방법은 동일하며 이 선언부분에서 실제 복합 변수에 대한 기억공간이 확보가 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(</a:t>
            </a:r>
            <a:r>
              <a:rPr lang="ko-KR" altLang="ko-KR" sz="1400" dirty="0" smtClean="0">
                <a:solidFill>
                  <a:schemeClr val="tx1"/>
                </a:solidFill>
              </a:rPr>
              <a:t>정의 부분에서는 메모리에 공간이 확보되지는 않으며 단지 복합 데이터 형에 대한 기술이 이루어지는 부분입니다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.)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3528" y="1196752"/>
            <a:ext cx="8352928" cy="475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PL/SQL</a:t>
            </a:r>
            <a:r>
              <a:rPr lang="ko-KR" altLang="ko-KR" b="1" dirty="0" smtClean="0">
                <a:solidFill>
                  <a:schemeClr val="tx1"/>
                </a:solidFill>
              </a:rPr>
              <a:t>에서 변수를 사용하는 이유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변수는 데이터의 임시 저장 영역입니다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저장된 값을 조작하기 위해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저장된 값을 반복해서 재 사용할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변수 생성 규칙</a:t>
            </a:r>
            <a:endParaRPr lang="ko-KR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반드시 문자로 시작해야만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smtClean="0">
                <a:solidFill>
                  <a:schemeClr val="tx1"/>
                </a:solidFill>
              </a:rPr>
              <a:t>문자나 숫자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특수문자를 포함할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err="1" smtClean="0">
                <a:solidFill>
                  <a:schemeClr val="tx1"/>
                </a:solidFill>
              </a:rPr>
              <a:t>변수명은</a:t>
            </a:r>
            <a:r>
              <a:rPr lang="en-US" altLang="ko-KR" dirty="0" smtClean="0">
                <a:solidFill>
                  <a:schemeClr val="tx1"/>
                </a:solidFill>
              </a:rPr>
              <a:t> 30 bytes </a:t>
            </a:r>
            <a:r>
              <a:rPr lang="ko-KR" altLang="ko-KR" dirty="0" smtClean="0">
                <a:solidFill>
                  <a:schemeClr val="tx1"/>
                </a:solidFill>
              </a:rPr>
              <a:t>이하여야 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- </a:t>
            </a:r>
            <a:r>
              <a:rPr lang="ko-KR" altLang="ko-KR" dirty="0" err="1" smtClean="0">
                <a:solidFill>
                  <a:schemeClr val="tx1"/>
                </a:solidFill>
              </a:rPr>
              <a:t>예약어를</a:t>
            </a:r>
            <a:r>
              <a:rPr lang="ko-KR" altLang="ko-KR" dirty="0" smtClean="0">
                <a:solidFill>
                  <a:schemeClr val="tx1"/>
                </a:solidFill>
              </a:rPr>
              <a:t> 포함하면 안됩니다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선언부에서</a:t>
            </a:r>
            <a:r>
              <a:rPr lang="ko-KR" altLang="ko-KR" b="1" dirty="0" smtClean="0">
                <a:solidFill>
                  <a:schemeClr val="tx1"/>
                </a:solidFill>
              </a:rPr>
              <a:t> 선언되고 원한다면 특정 값으로 초기화도 가능합니다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err="1" smtClean="0">
                <a:solidFill>
                  <a:schemeClr val="tx1"/>
                </a:solidFill>
              </a:rPr>
              <a:t>실행부에서</a:t>
            </a:r>
            <a:r>
              <a:rPr lang="ko-KR" altLang="ko-KR" b="1" dirty="0" smtClean="0">
                <a:solidFill>
                  <a:schemeClr val="tx1"/>
                </a:solidFill>
              </a:rPr>
              <a:t> 실행되면서 값이 할당이 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서브 프로그램의 </a:t>
            </a:r>
            <a:r>
              <a:rPr lang="ko-KR" altLang="ko-KR" b="1" dirty="0" err="1" smtClean="0">
                <a:solidFill>
                  <a:schemeClr val="tx1"/>
                </a:solidFill>
              </a:rPr>
              <a:t>파라미터로</a:t>
            </a:r>
            <a:r>
              <a:rPr lang="ko-KR" altLang="ko-KR" b="1" dirty="0" smtClean="0">
                <a:solidFill>
                  <a:schemeClr val="tx1"/>
                </a:solidFill>
              </a:rPr>
              <a:t> 전달되기도 하며 서브 프로그램의 출력결과를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 </a:t>
            </a:r>
            <a:r>
              <a:rPr lang="ko-KR" altLang="ko-KR" b="1" dirty="0" smtClean="0">
                <a:solidFill>
                  <a:schemeClr val="tx1"/>
                </a:solidFill>
              </a:rPr>
              <a:t>저장하기도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1520" y="1124744"/>
            <a:ext cx="8712968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Table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사용 예 </a:t>
            </a:r>
            <a:r>
              <a:rPr lang="en-US" altLang="ko-KR" b="1" dirty="0" smtClean="0">
                <a:solidFill>
                  <a:schemeClr val="tx1"/>
                </a:solidFill>
              </a:rPr>
              <a:t>1: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 Table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변수를 사용하여 사원번호가</a:t>
            </a:r>
            <a:r>
              <a:rPr lang="en-US" altLang="ko-KR" b="1" dirty="0" smtClean="0">
                <a:solidFill>
                  <a:schemeClr val="tx1"/>
                </a:solidFill>
              </a:rPr>
              <a:t> 7499 </a:t>
            </a:r>
            <a:r>
              <a:rPr lang="ko-KR" altLang="ko-KR" b="1" dirty="0" smtClean="0">
                <a:solidFill>
                  <a:schemeClr val="tx1"/>
                </a:solidFill>
              </a:rPr>
              <a:t>인 사원의 이름을 조회해서 해당 변수에 저장 한 후 출력해보세요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단</a:t>
            </a:r>
            <a:r>
              <a:rPr lang="en-US" altLang="ko-KR" b="1" dirty="0" smtClean="0">
                <a:solidFill>
                  <a:schemeClr val="tx1"/>
                </a:solidFill>
              </a:rPr>
              <a:t> Table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이름은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</a:rPr>
              <a:t>tbl_emp_name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으로 하세요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9512" y="2852936"/>
            <a:ext cx="4104456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SQL&gt; SET SERVEROUTPUT ON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SQL&gt; DECLARE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2 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VARCHAR2(20);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3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4    TYPE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tbl_emp_name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 IS  TABLE  OF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5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emp.ename%TYPE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6    INDEX  BY  BINARY_INTEGER;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7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  8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tbl_emp_name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9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644008" y="2852936"/>
            <a:ext cx="4248472" cy="33123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 10  BEGIN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11    SELECT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ename</a:t>
            </a:r>
            <a:r>
              <a:rPr lang="en-US" altLang="ko-KR" sz="1400" dirty="0" smtClean="0">
                <a:solidFill>
                  <a:schemeClr val="tx1"/>
                </a:solidFill>
              </a:rPr>
              <a:t>  INTO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t_name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12    FROM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13    WHERE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empno</a:t>
            </a:r>
            <a:r>
              <a:rPr lang="en-US" altLang="ko-KR" sz="1400" dirty="0" smtClean="0">
                <a:solidFill>
                  <a:schemeClr val="tx1"/>
                </a:solidFill>
              </a:rPr>
              <a:t>=7499;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14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15   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(0) := </a:t>
            </a:r>
            <a:r>
              <a:rPr lang="en-US" altLang="ko-KR" sz="1400" b="1" dirty="0" err="1" smtClean="0">
                <a:solidFill>
                  <a:schemeClr val="tx1"/>
                </a:solidFill>
              </a:rPr>
              <a:t>t_name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16    DBMS_OUTPUT.PUT_LINE(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v_name</a:t>
            </a:r>
            <a:r>
              <a:rPr lang="en-US" altLang="ko-KR" sz="1400" dirty="0" smtClean="0">
                <a:solidFill>
                  <a:schemeClr val="tx1"/>
                </a:solidFill>
              </a:rPr>
              <a:t>(0));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17  END 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18  /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b="1" dirty="0" smtClean="0">
                <a:solidFill>
                  <a:schemeClr val="tx1"/>
                </a:solidFill>
              </a:rPr>
              <a:t>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23528" y="836712"/>
            <a:ext cx="8136904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Table Type </a:t>
            </a:r>
            <a:r>
              <a:rPr lang="ko-KR" altLang="ko-KR" b="1" dirty="0" smtClean="0">
                <a:solidFill>
                  <a:schemeClr val="tx1"/>
                </a:solidFill>
              </a:rPr>
              <a:t>변수 사용 예 </a:t>
            </a:r>
            <a:r>
              <a:rPr lang="en-US" altLang="ko-KR" b="1" dirty="0" smtClean="0">
                <a:solidFill>
                  <a:schemeClr val="tx1"/>
                </a:solidFill>
              </a:rPr>
              <a:t>2: 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For </a:t>
            </a:r>
            <a:r>
              <a:rPr lang="ko-KR" altLang="ko-KR" b="1" dirty="0" smtClean="0">
                <a:solidFill>
                  <a:schemeClr val="tx1"/>
                </a:solidFill>
              </a:rPr>
              <a:t>반복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문을 사용하여 변수에 여러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건의 데이터를 입력하는 방법입</a:t>
            </a:r>
            <a:r>
              <a:rPr lang="ko-KR" altLang="en-US" b="1" dirty="0" smtClean="0">
                <a:solidFill>
                  <a:schemeClr val="tx1"/>
                </a:solidFill>
              </a:rPr>
              <a:t>니다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3665" name="AutoShape 1"/>
          <p:cNvSpPr>
            <a:spLocks noChangeArrowheads="1"/>
          </p:cNvSpPr>
          <p:nvPr/>
        </p:nvSpPr>
        <p:spPr bwMode="auto">
          <a:xfrm>
            <a:off x="323528" y="1916832"/>
            <a:ext cx="5040560" cy="42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SQL&gt; DECLARE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TYPE e_table_type  IS  TABLE OF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emp.ename%TYPE 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 INDEX BY  BINARY_INTEGER ;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 tab_type  e_table_type;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7   a  BINARY_INTEGER := 0;</a:t>
            </a:r>
            <a:endParaRPr kumimoji="1" lang="en-US" altLang="ko-KR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8  BEGIN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9     FOR i  IN (SELECT  ename FROM  emp)  LOOP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10         a := a+1;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11         tab_type(a) := i.ename;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12     END  LOOP 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13     FOR j  IN  1..a  LOOP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14       DBMS_OUTPUT.PUT_LINE (tab_type(j));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15     END LOOP ;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16 END ; 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17  /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3666" name="AutoShape 2"/>
          <p:cNvSpPr>
            <a:spLocks noChangeArrowheads="1"/>
          </p:cNvSpPr>
          <p:nvPr/>
        </p:nvSpPr>
        <p:spPr bwMode="auto">
          <a:xfrm>
            <a:off x="5796136" y="1916832"/>
            <a:ext cx="1944216" cy="4292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출력 결과 화면 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</a:t>
            </a: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SMITH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ALLEN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WARD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JONES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MARTIN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BLAKE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CLARK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KING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TURNER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ADAMS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JAMES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FORD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MILLER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24744"/>
            <a:ext cx="40324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3. </a:t>
            </a:r>
            <a:r>
              <a:rPr lang="ko-KR" altLang="ko-KR" b="1" dirty="0" smtClean="0">
                <a:solidFill>
                  <a:schemeClr val="tx1"/>
                </a:solidFill>
              </a:rPr>
              <a:t>비</a:t>
            </a:r>
            <a:r>
              <a:rPr lang="en-US" altLang="ko-KR" b="1" dirty="0" smtClean="0">
                <a:solidFill>
                  <a:schemeClr val="tx1"/>
                </a:solidFill>
              </a:rPr>
              <a:t> PL/SQL </a:t>
            </a:r>
            <a:r>
              <a:rPr lang="ko-KR" altLang="ko-KR" b="1" dirty="0" smtClean="0">
                <a:solidFill>
                  <a:schemeClr val="tx1"/>
                </a:solidFill>
              </a:rPr>
              <a:t>변수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55576" y="1556792"/>
            <a:ext cx="273630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err="1" smtClean="0">
                <a:solidFill>
                  <a:schemeClr val="tx1"/>
                </a:solidFill>
              </a:rPr>
              <a:t>바인드</a:t>
            </a:r>
            <a:r>
              <a:rPr lang="ko-KR" altLang="ko-KR" b="1" dirty="0" smtClean="0">
                <a:solidFill>
                  <a:schemeClr val="tx1"/>
                </a:solidFill>
              </a:rPr>
              <a:t> 변수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2204864"/>
            <a:ext cx="8424936" cy="3888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buFontTx/>
              <a:buChar char="-"/>
            </a:pP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err="1" smtClean="0">
                <a:solidFill>
                  <a:schemeClr val="tx1"/>
                </a:solidFill>
              </a:rPr>
              <a:t>바인드</a:t>
            </a:r>
            <a:r>
              <a:rPr lang="ko-KR" altLang="ko-KR" dirty="0" smtClean="0">
                <a:solidFill>
                  <a:schemeClr val="tx1"/>
                </a:solidFill>
              </a:rPr>
              <a:t> 변수는 호스트 환경에서 생성되어 데이터를 저장하므로 호스트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변수라고도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ko-KR" altLang="ko-KR" dirty="0" smtClean="0">
              <a:solidFill>
                <a:schemeClr val="tx1"/>
              </a:solidFill>
            </a:endParaRPr>
          </a:p>
          <a:p>
            <a:pPr latinLnBrk="0">
              <a:buFontTx/>
              <a:buChar char="-"/>
            </a:pPr>
            <a:r>
              <a:rPr lang="en-US" altLang="ko-KR" b="1" dirty="0" smtClean="0">
                <a:solidFill>
                  <a:schemeClr val="tx1"/>
                </a:solidFill>
              </a:rPr>
              <a:t> VARIABLE </a:t>
            </a:r>
            <a:r>
              <a:rPr lang="ko-KR" altLang="ko-KR" dirty="0" smtClean="0">
                <a:solidFill>
                  <a:schemeClr val="tx1"/>
                </a:solidFill>
              </a:rPr>
              <a:t>키워드를 사용하여 생성되며 </a:t>
            </a:r>
            <a:r>
              <a:rPr lang="en-US" altLang="ko-KR" b="1" dirty="0" smtClean="0">
                <a:solidFill>
                  <a:schemeClr val="tx1"/>
                </a:solidFill>
              </a:rPr>
              <a:t>SQL </a:t>
            </a:r>
            <a:r>
              <a:rPr lang="ko-KR" altLang="ko-KR" dirty="0" smtClean="0">
                <a:solidFill>
                  <a:schemeClr val="tx1"/>
                </a:solidFill>
              </a:rPr>
              <a:t>문과 </a:t>
            </a:r>
            <a:r>
              <a:rPr lang="en-US" altLang="ko-KR" b="1" dirty="0" smtClean="0">
                <a:solidFill>
                  <a:schemeClr val="tx1"/>
                </a:solidFill>
              </a:rPr>
              <a:t>PL/SQL </a:t>
            </a:r>
            <a:r>
              <a:rPr lang="ko-KR" altLang="ko-KR" dirty="0" smtClean="0">
                <a:solidFill>
                  <a:schemeClr val="tx1"/>
                </a:solidFill>
              </a:rPr>
              <a:t>블록에서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사용됩니다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PL/SQL </a:t>
            </a:r>
            <a:r>
              <a:rPr lang="ko-KR" altLang="ko-KR" dirty="0" smtClean="0">
                <a:solidFill>
                  <a:schemeClr val="tx1"/>
                </a:solidFill>
              </a:rPr>
              <a:t>블록이 실행된 후에도 액세스할 수 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ko-KR" dirty="0" smtClean="0">
                <a:solidFill>
                  <a:schemeClr val="tx1"/>
                </a:solidFill>
              </a:rPr>
              <a:t>앞에 콜론을 사용하여 참조하며 </a:t>
            </a:r>
            <a:r>
              <a:rPr lang="en-US" altLang="ko-KR" b="1" dirty="0" smtClean="0">
                <a:solidFill>
                  <a:schemeClr val="tx1"/>
                </a:solidFill>
              </a:rPr>
              <a:t>PRINT </a:t>
            </a:r>
            <a:r>
              <a:rPr lang="ko-KR" altLang="ko-KR" dirty="0" smtClean="0">
                <a:solidFill>
                  <a:schemeClr val="tx1"/>
                </a:solidFill>
              </a:rPr>
              <a:t>명령을 사용하여 값을 출력할 수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단 치환변수와는 구분을 해야 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치환 변수는 사용자에게 어떤 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smtClean="0">
                <a:solidFill>
                  <a:schemeClr val="tx1"/>
                </a:solidFill>
              </a:rPr>
              <a:t>값을 입력 받아서 치환하며</a:t>
            </a:r>
            <a:r>
              <a:rPr lang="en-US" altLang="ko-KR" dirty="0" smtClean="0">
                <a:solidFill>
                  <a:schemeClr val="tx1"/>
                </a:solidFill>
              </a:rPr>
              <a:t>  </a:t>
            </a:r>
            <a:r>
              <a:rPr lang="ko-KR" altLang="ko-KR" dirty="0" err="1" smtClean="0">
                <a:solidFill>
                  <a:schemeClr val="tx1"/>
                </a:solidFill>
              </a:rPr>
              <a:t>접두</a:t>
            </a:r>
            <a:r>
              <a:rPr lang="ko-KR" altLang="ko-KR" dirty="0" smtClean="0">
                <a:solidFill>
                  <a:schemeClr val="tx1"/>
                </a:solidFill>
              </a:rPr>
              <a:t> 문자로</a:t>
            </a:r>
            <a:r>
              <a:rPr lang="en-US" altLang="ko-KR" dirty="0" smtClean="0">
                <a:solidFill>
                  <a:schemeClr val="tx1"/>
                </a:solidFill>
              </a:rPr>
              <a:t> &amp; (</a:t>
            </a:r>
            <a:r>
              <a:rPr lang="ko-KR" altLang="ko-KR" dirty="0" err="1" smtClean="0">
                <a:solidFill>
                  <a:schemeClr val="tx1"/>
                </a:solidFill>
              </a:rPr>
              <a:t>앰퍼샌트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ko-KR" dirty="0" smtClean="0">
                <a:solidFill>
                  <a:schemeClr val="tx1"/>
                </a:solidFill>
              </a:rPr>
              <a:t>를 사용합니다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1617" name="AutoShape 1"/>
          <p:cNvSpPr>
            <a:spLocks noChangeArrowheads="1"/>
          </p:cNvSpPr>
          <p:nvPr/>
        </p:nvSpPr>
        <p:spPr bwMode="auto">
          <a:xfrm>
            <a:off x="971600" y="1772816"/>
            <a:ext cx="6408712" cy="388843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BEGIN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SELECT (pay*12)+NVL(bonus,0) INTO :v_bind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FROM professor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WHERE profno=1001 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END;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/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SCOTT&gt;PRINT v_bind ;  -- </a:t>
            </a:r>
            <a:r>
              <a:rPr kumimoji="1" lang="ko-KR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바인드 변수에 담긴 값을 출력합니다</a:t>
            </a: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V_BIND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-------------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6700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15616" y="3861048"/>
            <a:ext cx="2160240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0593" name="AutoShape 1"/>
          <p:cNvSpPr>
            <a:spLocks noChangeArrowheads="1"/>
          </p:cNvSpPr>
          <p:nvPr/>
        </p:nvSpPr>
        <p:spPr bwMode="auto">
          <a:xfrm>
            <a:off x="611560" y="1268760"/>
            <a:ext cx="6984776" cy="3960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SCOTT&gt;SET AUTOPRINT ON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SCOTT&gt; BEGIN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2     SELECT (pay*12)+NVL(bonus,0) INTO :v_bind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3     FROM professor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4     WHERE profno=1001 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5  END;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6  /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PL/SQL procedure successfully completed.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V_BIND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------</a:t>
            </a: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SansMS" charset="0"/>
                <a:ea typeface="맑은 고딕" pitchFamily="50" charset="-127"/>
                <a:cs typeface="굴림" pitchFamily="50" charset="-127"/>
              </a:rPr>
              <a:t>---------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     6700</a:t>
            </a:r>
            <a:endParaRPr kumimoji="1" lang="en-US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SansMS" charset="0"/>
              <a:ea typeface="맑은 고딕" pitchFamily="50" charset="-127"/>
              <a:cs typeface="굴림" pitchFamily="50" charset="-127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7584" y="1412776"/>
            <a:ext cx="3024336" cy="3600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1560" y="1124744"/>
            <a:ext cx="43924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2. </a:t>
            </a:r>
            <a:r>
              <a:rPr lang="ko-KR" altLang="ko-KR" b="1" dirty="0" smtClean="0">
                <a:solidFill>
                  <a:schemeClr val="tx1"/>
                </a:solidFill>
              </a:rPr>
              <a:t>주요 변수들의 종류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pic>
        <p:nvPicPr>
          <p:cNvPr id="12" name="그림 11" descr="변수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4" y="1628800"/>
            <a:ext cx="7416824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052736"/>
            <a:ext cx="30243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1) </a:t>
            </a:r>
            <a:r>
              <a:rPr lang="ko-KR" altLang="ko-KR" b="1" dirty="0" smtClean="0">
                <a:solidFill>
                  <a:schemeClr val="tx1"/>
                </a:solidFill>
              </a:rPr>
              <a:t>단순 변수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1560" y="1412776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-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 와</a:t>
            </a:r>
            <a:r>
              <a:rPr lang="en-US" altLang="ko-KR" b="1" dirty="0" smtClean="0">
                <a:solidFill>
                  <a:schemeClr val="tx1"/>
                </a:solidFill>
              </a:rPr>
              <a:t> Reference </a:t>
            </a:r>
            <a:r>
              <a:rPr lang="ko-KR" altLang="ko-KR" b="1" dirty="0" smtClean="0">
                <a:solidFill>
                  <a:schemeClr val="tx1"/>
                </a:solidFill>
              </a:rPr>
              <a:t>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1844824"/>
            <a:ext cx="1985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(1) SCALAR </a:t>
            </a:r>
            <a:r>
              <a:rPr lang="ko-KR" altLang="ko-KR" b="1" dirty="0" smtClean="0"/>
              <a:t>변수</a:t>
            </a:r>
            <a:endParaRPr lang="ko-KR" altLang="en-US" dirty="0"/>
          </a:p>
        </p:txBody>
      </p:sp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899592" y="2276872"/>
            <a:ext cx="6768752" cy="7920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문 법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:</a:t>
            </a:r>
          </a:p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Identifier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[CONSTANT]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datatype</a:t>
            </a:r>
            <a:r>
              <a:rPr kumimoji="1" lang="en-US" altLang="ko-KR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[NOT NULL] [:= | DEFAULT </a:t>
            </a:r>
            <a:r>
              <a:rPr kumimoji="1" lang="en-US" altLang="ko-KR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expr</a:t>
            </a:r>
            <a:r>
              <a:rPr kumimoji="1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];</a:t>
            </a:r>
            <a:endParaRPr kumimoji="1" lang="ko-KR" altLang="ko-K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9552" y="3501008"/>
            <a:ext cx="8136904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 스칼라 변수 선언 예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err="1" smtClean="0">
                <a:solidFill>
                  <a:schemeClr val="tx1"/>
                </a:solidFill>
              </a:rPr>
              <a:t>Vno</a:t>
            </a:r>
            <a:r>
              <a:rPr lang="en-US" altLang="ko-KR" dirty="0" smtClean="0">
                <a:solidFill>
                  <a:schemeClr val="tx1"/>
                </a:solidFill>
              </a:rPr>
              <a:t>  number(5,3) &lt;- </a:t>
            </a:r>
            <a:r>
              <a:rPr lang="ko-KR" altLang="ko-KR" dirty="0" smtClean="0">
                <a:solidFill>
                  <a:schemeClr val="tx1"/>
                </a:solidFill>
              </a:rPr>
              <a:t>숫자를 저장하는 변수로 총</a:t>
            </a:r>
            <a:r>
              <a:rPr lang="en-US" altLang="ko-KR" dirty="0" smtClean="0">
                <a:solidFill>
                  <a:schemeClr val="tx1"/>
                </a:solidFill>
              </a:rPr>
              <a:t> 5</a:t>
            </a:r>
            <a:r>
              <a:rPr lang="ko-KR" altLang="ko-KR" dirty="0" smtClean="0">
                <a:solidFill>
                  <a:schemeClr val="tx1"/>
                </a:solidFill>
              </a:rPr>
              <a:t>자리이며 소수점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이하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                       3</a:t>
            </a:r>
            <a:r>
              <a:rPr lang="ko-KR" altLang="ko-KR" dirty="0" smtClean="0">
                <a:solidFill>
                  <a:schemeClr val="tx1"/>
                </a:solidFill>
              </a:rPr>
              <a:t>자리를 의미합니다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err="1" smtClean="0">
                <a:solidFill>
                  <a:schemeClr val="tx1"/>
                </a:solidFill>
              </a:rPr>
              <a:t>Vname</a:t>
            </a:r>
            <a:r>
              <a:rPr lang="en-US" altLang="ko-KR" dirty="0" smtClean="0">
                <a:solidFill>
                  <a:schemeClr val="tx1"/>
                </a:solidFill>
              </a:rPr>
              <a:t> varchar2(10) &lt;- </a:t>
            </a:r>
            <a:r>
              <a:rPr lang="ko-KR" altLang="ko-KR" dirty="0" smtClean="0">
                <a:solidFill>
                  <a:schemeClr val="tx1"/>
                </a:solidFill>
              </a:rPr>
              <a:t>문자를 저장하는 변수로 총</a:t>
            </a:r>
            <a:r>
              <a:rPr lang="en-US" altLang="ko-KR" dirty="0" smtClean="0">
                <a:solidFill>
                  <a:schemeClr val="tx1"/>
                </a:solidFill>
              </a:rPr>
              <a:t> 10 </a:t>
            </a:r>
            <a:r>
              <a:rPr lang="ko-KR" altLang="ko-KR" dirty="0" smtClean="0">
                <a:solidFill>
                  <a:schemeClr val="tx1"/>
                </a:solidFill>
              </a:rPr>
              <a:t>바이트의 길이를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                        </a:t>
            </a:r>
            <a:r>
              <a:rPr lang="ko-KR" altLang="ko-KR" dirty="0" smtClean="0">
                <a:solidFill>
                  <a:schemeClr val="tx1"/>
                </a:solidFill>
              </a:rPr>
              <a:t> 저장할 수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err="1" smtClean="0">
                <a:solidFill>
                  <a:schemeClr val="tx1"/>
                </a:solidFill>
              </a:rPr>
              <a:t>Vday</a:t>
            </a:r>
            <a:r>
              <a:rPr lang="en-US" altLang="ko-KR" dirty="0" smtClean="0">
                <a:solidFill>
                  <a:schemeClr val="tx1"/>
                </a:solidFill>
              </a:rPr>
              <a:t>  date &lt;- </a:t>
            </a:r>
            <a:r>
              <a:rPr lang="ko-KR" altLang="ko-KR" dirty="0" smtClean="0">
                <a:solidFill>
                  <a:schemeClr val="tx1"/>
                </a:solidFill>
              </a:rPr>
              <a:t>날짜를 저장하는 변수입니다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544" y="1196752"/>
            <a:ext cx="417646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변수의 데이터 타입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72816"/>
            <a:ext cx="8208912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b="1" dirty="0" smtClean="0">
                <a:solidFill>
                  <a:schemeClr val="tx1"/>
                </a:solidFill>
              </a:rPr>
              <a:t>• CHAR [(</a:t>
            </a:r>
            <a:r>
              <a:rPr lang="ko-KR" altLang="ko-KR" b="1" dirty="0" smtClean="0">
                <a:solidFill>
                  <a:schemeClr val="tx1"/>
                </a:solidFill>
              </a:rPr>
              <a:t>최대길이</a:t>
            </a:r>
            <a:r>
              <a:rPr lang="en-US" altLang="ko-KR" b="1" dirty="0" smtClean="0">
                <a:solidFill>
                  <a:schemeClr val="tx1"/>
                </a:solidFill>
              </a:rPr>
              <a:t>)]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이 타입은 고정 길이의 문자를 저장하며 최대</a:t>
            </a:r>
            <a:r>
              <a:rPr lang="en-US" altLang="ko-KR" dirty="0" smtClean="0">
                <a:solidFill>
                  <a:schemeClr val="tx1"/>
                </a:solidFill>
              </a:rPr>
              <a:t> 32,767 </a:t>
            </a:r>
            <a:r>
              <a:rPr lang="ko-KR" altLang="ko-KR" dirty="0" smtClean="0">
                <a:solidFill>
                  <a:schemeClr val="tx1"/>
                </a:solidFill>
              </a:rPr>
              <a:t>바이트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값을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저장합니다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기본 최소값은</a:t>
            </a:r>
            <a:r>
              <a:rPr lang="en-US" altLang="ko-KR" dirty="0" smtClean="0">
                <a:solidFill>
                  <a:schemeClr val="tx1"/>
                </a:solidFill>
              </a:rPr>
              <a:t> 1</a:t>
            </a:r>
            <a:r>
              <a:rPr lang="ko-KR" altLang="ko-KR" dirty="0" smtClean="0">
                <a:solidFill>
                  <a:schemeClr val="tx1"/>
                </a:solidFill>
              </a:rPr>
              <a:t>로 설정되어 있습니다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• VARCHAR2 (</a:t>
            </a:r>
            <a:r>
              <a:rPr lang="ko-KR" altLang="ko-KR" b="1" dirty="0" smtClean="0">
                <a:solidFill>
                  <a:schemeClr val="tx1"/>
                </a:solidFill>
              </a:rPr>
              <a:t>최대길이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이 타입은 가변 길이의 문자를 저장하며 최대</a:t>
            </a:r>
            <a:r>
              <a:rPr lang="en-US" altLang="ko-KR" dirty="0" smtClean="0">
                <a:solidFill>
                  <a:schemeClr val="tx1"/>
                </a:solidFill>
              </a:rPr>
              <a:t> 32,767 </a:t>
            </a:r>
            <a:r>
              <a:rPr lang="ko-KR" altLang="ko-KR" dirty="0" smtClean="0">
                <a:solidFill>
                  <a:schemeClr val="tx1"/>
                </a:solidFill>
              </a:rPr>
              <a:t>바이트 값을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저장합니다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ko-KR" dirty="0" smtClean="0">
                <a:solidFill>
                  <a:schemeClr val="tx1"/>
                </a:solidFill>
              </a:rPr>
              <a:t>기본 값은 없습니다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 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</a:t>
            </a:r>
            <a:r>
              <a:rPr lang="en-US" altLang="ko-KR" b="1" dirty="0" smtClean="0">
                <a:solidFill>
                  <a:schemeClr val="tx1"/>
                </a:solidFill>
              </a:rPr>
              <a:t>• NUMBER [(</a:t>
            </a:r>
            <a:r>
              <a:rPr lang="ko-KR" altLang="ko-KR" b="1" dirty="0" smtClean="0">
                <a:solidFill>
                  <a:schemeClr val="tx1"/>
                </a:solidFill>
              </a:rPr>
              <a:t>전체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자리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ko-KR" b="1" dirty="0" smtClean="0">
                <a:solidFill>
                  <a:schemeClr val="tx1"/>
                </a:solidFill>
              </a:rPr>
              <a:t>소수점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이하 자리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ko-KR" b="1" dirty="0" smtClean="0">
                <a:solidFill>
                  <a:schemeClr val="tx1"/>
                </a:solidFill>
              </a:rPr>
              <a:t>수</a:t>
            </a:r>
            <a:r>
              <a:rPr lang="en-US" altLang="ko-KR" b="1" dirty="0" smtClean="0">
                <a:solidFill>
                  <a:schemeClr val="tx1"/>
                </a:solidFill>
              </a:rPr>
              <a:t>)]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이 타입은 전체 자리수와 소수점 이하의 자리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수를 가진 숫자입니다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</a:t>
            </a:r>
            <a:r>
              <a:rPr lang="ko-KR" altLang="ko-KR" dirty="0" smtClean="0">
                <a:solidFill>
                  <a:schemeClr val="tx1"/>
                </a:solidFill>
              </a:rPr>
              <a:t>전체 자리수의 범위는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ko-KR" dirty="0" smtClean="0">
                <a:solidFill>
                  <a:schemeClr val="tx1"/>
                </a:solidFill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</a:rPr>
              <a:t>38</a:t>
            </a:r>
            <a:r>
              <a:rPr lang="ko-KR" altLang="ko-KR" dirty="0" smtClean="0">
                <a:solidFill>
                  <a:schemeClr val="tx1"/>
                </a:solidFill>
              </a:rPr>
              <a:t>까지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ko-KR" dirty="0" smtClean="0">
                <a:solidFill>
                  <a:schemeClr val="tx1"/>
                </a:solidFill>
              </a:rPr>
              <a:t>소수점 이하 자리수의 범위는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dirty="0" smtClean="0">
                <a:solidFill>
                  <a:schemeClr val="tx1"/>
                </a:solidFill>
              </a:rPr>
              <a:t>     -84 </a:t>
            </a:r>
            <a:r>
              <a:rPr lang="ko-KR" altLang="ko-KR" dirty="0" smtClean="0">
                <a:solidFill>
                  <a:schemeClr val="tx1"/>
                </a:solidFill>
              </a:rPr>
              <a:t>부터 </a:t>
            </a:r>
            <a:r>
              <a:rPr lang="en-US" altLang="ko-KR" dirty="0" smtClean="0">
                <a:solidFill>
                  <a:schemeClr val="tx1"/>
                </a:solidFill>
              </a:rPr>
              <a:t>127 </a:t>
            </a:r>
            <a:r>
              <a:rPr lang="ko-KR" altLang="ko-KR" dirty="0" smtClean="0">
                <a:solidFill>
                  <a:schemeClr val="tx1"/>
                </a:solidFill>
              </a:rPr>
              <a:t>까지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ko-KR" dirty="0" smtClean="0">
                <a:solidFill>
                  <a:schemeClr val="tx1"/>
                </a:solidFill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변수의 데이터 타입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계속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552" y="1700808"/>
            <a:ext cx="8136904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BINARY_INTEGER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-2,147,483,647 - 2,147,483,647 </a:t>
            </a:r>
            <a:r>
              <a:rPr lang="ko-KR" altLang="ko-KR" sz="1600" dirty="0" smtClean="0">
                <a:solidFill>
                  <a:schemeClr val="tx1"/>
                </a:solidFill>
              </a:rPr>
              <a:t>사이의 정수를 저장하는 타입입니다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PLS_INTEGER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-2,147,483,647 - 2,147,483,647 </a:t>
            </a:r>
            <a:r>
              <a:rPr lang="ko-KR" altLang="ko-KR" sz="1600" dirty="0" smtClean="0">
                <a:solidFill>
                  <a:schemeClr val="tx1"/>
                </a:solidFill>
              </a:rPr>
              <a:t>사이의 부호 있는 정수에 대한 기본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유형입니다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PLS_INTEGER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NUMBER </a:t>
            </a:r>
            <a:r>
              <a:rPr lang="ko-KR" altLang="ko-KR" sz="1600" dirty="0" smtClean="0">
                <a:solidFill>
                  <a:schemeClr val="tx1"/>
                </a:solidFill>
              </a:rPr>
              <a:t>값보다 저장 공간이 적게 필요하고 연산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ko-KR" altLang="ko-KR" sz="1600" dirty="0" smtClean="0">
                <a:solidFill>
                  <a:schemeClr val="tx1"/>
                </a:solidFill>
              </a:rPr>
              <a:t> 속도가 더 빠릅니다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Oracle Database 11</a:t>
            </a:r>
            <a:r>
              <a:rPr lang="en-US" altLang="ko-KR" sz="1600" i="1" dirty="0" smtClean="0">
                <a:solidFill>
                  <a:schemeClr val="tx1"/>
                </a:solidFill>
              </a:rPr>
              <a:t>g</a:t>
            </a:r>
            <a:r>
              <a:rPr lang="ko-KR" altLang="ko-KR" sz="1600" dirty="0" smtClean="0">
                <a:solidFill>
                  <a:schemeClr val="tx1"/>
                </a:solidFill>
              </a:rPr>
              <a:t>에서는 </a:t>
            </a:r>
            <a:r>
              <a:rPr lang="en-US" altLang="ko-KR" sz="1600" dirty="0" smtClean="0">
                <a:solidFill>
                  <a:schemeClr val="tx1"/>
                </a:solidFill>
              </a:rPr>
              <a:t> PLS_INTEGER </a:t>
            </a:r>
            <a:r>
              <a:rPr lang="ko-KR" altLang="ko-KR" sz="1600" dirty="0" smtClean="0">
                <a:solidFill>
                  <a:schemeClr val="tx1"/>
                </a:solidFill>
              </a:rPr>
              <a:t>및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BINARY_INTEGER </a:t>
            </a:r>
            <a:r>
              <a:rPr lang="ko-KR" altLang="ko-KR" sz="1600" dirty="0" smtClean="0">
                <a:solidFill>
                  <a:schemeClr val="tx1"/>
                </a:solidFill>
              </a:rPr>
              <a:t>데이터 유형은 동일합니다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PLS_INTEGER </a:t>
            </a:r>
            <a:r>
              <a:rPr lang="ko-KR" altLang="ko-KR" sz="1600" dirty="0" smtClean="0">
                <a:solidFill>
                  <a:schemeClr val="tx1"/>
                </a:solidFill>
              </a:rPr>
              <a:t>및 </a:t>
            </a:r>
            <a:r>
              <a:rPr lang="en-US" altLang="ko-KR" sz="1600" dirty="0" smtClean="0">
                <a:solidFill>
                  <a:schemeClr val="tx1"/>
                </a:solidFill>
              </a:rPr>
              <a:t>BINARY_INTEGER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값의 산술 연산은 </a:t>
            </a:r>
            <a:r>
              <a:rPr lang="en-US" altLang="ko-KR" sz="1600" dirty="0" smtClean="0">
                <a:solidFill>
                  <a:schemeClr val="tx1"/>
                </a:solidFill>
              </a:rPr>
              <a:t>NUMBER </a:t>
            </a:r>
            <a:r>
              <a:rPr lang="ko-KR" altLang="ko-KR" sz="1600" dirty="0" smtClean="0">
                <a:solidFill>
                  <a:schemeClr val="tx1"/>
                </a:solidFill>
              </a:rPr>
              <a:t>값보다</a:t>
            </a:r>
            <a:r>
              <a:rPr lang="en-US" altLang="ko-KR" sz="1600" dirty="0" smtClean="0">
                <a:solidFill>
                  <a:schemeClr val="tx1"/>
                </a:solidFill>
              </a:rPr>
              <a:t>  </a:t>
            </a:r>
            <a:r>
              <a:rPr lang="ko-KR" altLang="ko-KR" sz="1600" dirty="0" smtClean="0">
                <a:solidFill>
                  <a:schemeClr val="tx1"/>
                </a:solidFill>
              </a:rPr>
              <a:t>빠릅니다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• BOOLEAN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논리적 계산에 사용 가능한 세 가지 값</a:t>
            </a:r>
            <a:r>
              <a:rPr lang="en-US" altLang="ko-KR" sz="1600" dirty="0" smtClean="0">
                <a:solidFill>
                  <a:schemeClr val="tx1"/>
                </a:solidFill>
              </a:rPr>
              <a:t>(TRUE, FALSE, NULL)</a:t>
            </a:r>
            <a:r>
              <a:rPr lang="ko-KR" altLang="ko-KR" sz="1600" dirty="0" smtClean="0">
                <a:solidFill>
                  <a:schemeClr val="tx1"/>
                </a:solidFill>
              </a:rPr>
              <a:t>중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하나를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저장하는 기본 유형입니다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• BINARY_FLOAT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IEEE 754 </a:t>
            </a:r>
            <a:r>
              <a:rPr lang="ko-KR" altLang="ko-KR" sz="1600" dirty="0" smtClean="0">
                <a:solidFill>
                  <a:schemeClr val="tx1"/>
                </a:solidFill>
              </a:rPr>
              <a:t>형식의 부동 소수점 수를 나타냅니다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값을 저장하기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5</a:t>
            </a:r>
            <a:r>
              <a:rPr lang="ko-KR" altLang="ko-KR" sz="1600" dirty="0" smtClean="0">
                <a:solidFill>
                  <a:schemeClr val="tx1"/>
                </a:solidFill>
              </a:rPr>
              <a:t>바이트가 필요합니다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변수의 데이터 타입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계속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7544" y="1700808"/>
            <a:ext cx="8208912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BINARY_DOUBLE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IEEE 754 </a:t>
            </a:r>
            <a:r>
              <a:rPr lang="ko-KR" altLang="ko-KR" sz="1600" dirty="0" smtClean="0">
                <a:solidFill>
                  <a:schemeClr val="tx1"/>
                </a:solidFill>
              </a:rPr>
              <a:t>형식의 부동 소수점 수를 나타냅니다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값을 저장하기 위해 </a:t>
            </a:r>
            <a:r>
              <a:rPr lang="en-US" altLang="ko-KR" sz="1600" dirty="0" smtClean="0">
                <a:solidFill>
                  <a:schemeClr val="tx1"/>
                </a:solidFill>
              </a:rPr>
              <a:t>9</a:t>
            </a:r>
            <a:r>
              <a:rPr lang="ko-KR" altLang="ko-KR" sz="1600" dirty="0" smtClean="0">
                <a:solidFill>
                  <a:schemeClr val="tx1"/>
                </a:solidFill>
              </a:rPr>
              <a:t>바이트가 필요합니다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DATE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날짜 및 시간에 대한 기본 유형입니다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DATE </a:t>
            </a:r>
            <a:r>
              <a:rPr lang="ko-KR" altLang="ko-KR" sz="1600" dirty="0" smtClean="0">
                <a:solidFill>
                  <a:schemeClr val="tx1"/>
                </a:solidFill>
              </a:rPr>
              <a:t>값은 자정 이후 경과한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시간을 초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ko-KR" sz="1600" dirty="0" smtClean="0">
                <a:solidFill>
                  <a:schemeClr val="tx1"/>
                </a:solidFill>
              </a:rPr>
              <a:t>단위로 포함합니다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날짜의 범위는 </a:t>
            </a:r>
            <a:r>
              <a:rPr lang="en-US" altLang="ko-KR" sz="1600" dirty="0" smtClean="0">
                <a:solidFill>
                  <a:schemeClr val="tx1"/>
                </a:solidFill>
              </a:rPr>
              <a:t>4712 B.C. - 9999 A.D </a:t>
            </a:r>
            <a:r>
              <a:rPr lang="ko-KR" altLang="ko-KR" sz="1600" dirty="0" smtClean="0">
                <a:solidFill>
                  <a:schemeClr val="tx1"/>
                </a:solidFill>
              </a:rPr>
              <a:t>사이입니다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 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b="1" dirty="0" smtClean="0">
                <a:solidFill>
                  <a:schemeClr val="tx1"/>
                </a:solidFill>
              </a:rPr>
              <a:t>   • TIMESTAMP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600" dirty="0" smtClean="0">
                <a:solidFill>
                  <a:schemeClr val="tx1"/>
                </a:solidFill>
              </a:rPr>
              <a:t>DATE </a:t>
            </a:r>
            <a:r>
              <a:rPr lang="ko-KR" altLang="ko-KR" sz="1600" dirty="0" smtClean="0">
                <a:solidFill>
                  <a:schemeClr val="tx1"/>
                </a:solidFill>
              </a:rPr>
              <a:t>데이터 유형을 확장하고 연도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월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일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시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분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ko-KR" sz="1600" dirty="0" smtClean="0">
                <a:solidFill>
                  <a:schemeClr val="tx1"/>
                </a:solidFill>
              </a:rPr>
              <a:t>초 및 소수로 표시되는 </a:t>
            </a: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초 단위를 저장합니다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구문은 </a:t>
            </a:r>
            <a:r>
              <a:rPr lang="en-US" altLang="ko-KR" sz="1600" dirty="0" smtClean="0">
                <a:solidFill>
                  <a:schemeClr val="tx1"/>
                </a:solidFill>
              </a:rPr>
              <a:t>TIMESTAMP[(precision)]</a:t>
            </a:r>
            <a:r>
              <a:rPr lang="ko-KR" altLang="ko-KR" sz="1600" dirty="0" smtClean="0">
                <a:solidFill>
                  <a:schemeClr val="tx1"/>
                </a:solidFill>
              </a:rPr>
              <a:t>이며 여기서 선택적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err="1" smtClean="0">
                <a:solidFill>
                  <a:schemeClr val="tx1"/>
                </a:solidFill>
              </a:rPr>
              <a:t>파라미터인</a:t>
            </a:r>
            <a:r>
              <a:rPr lang="ko-KR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precision</a:t>
            </a:r>
            <a:r>
              <a:rPr lang="ko-KR" altLang="ko-KR" sz="1600" dirty="0" smtClean="0">
                <a:solidFill>
                  <a:schemeClr val="tx1"/>
                </a:solidFill>
              </a:rPr>
              <a:t>은 초 필드의 소수 부분 자릿수를 지정합니다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    </a:t>
            </a:r>
            <a:r>
              <a:rPr lang="ko-KR" altLang="ko-KR" sz="1600" dirty="0" smtClean="0">
                <a:solidFill>
                  <a:schemeClr val="tx1"/>
                </a:solidFill>
              </a:rPr>
              <a:t>자릿수를 지정하려면 </a:t>
            </a:r>
            <a:r>
              <a:rPr lang="en-US" altLang="ko-KR" sz="1600" dirty="0" smtClean="0">
                <a:solidFill>
                  <a:schemeClr val="tx1"/>
                </a:solidFill>
              </a:rPr>
              <a:t>0 </a:t>
            </a:r>
            <a:r>
              <a:rPr lang="ko-KR" altLang="ko-KR" sz="1600" dirty="0" smtClean="0">
                <a:solidFill>
                  <a:schemeClr val="tx1"/>
                </a:solidFill>
              </a:rPr>
              <a:t>– </a:t>
            </a:r>
            <a:r>
              <a:rPr lang="en-US" altLang="ko-KR" sz="1600" dirty="0" smtClean="0">
                <a:solidFill>
                  <a:schemeClr val="tx1"/>
                </a:solidFill>
              </a:rPr>
              <a:t>9 </a:t>
            </a:r>
            <a:r>
              <a:rPr lang="ko-KR" altLang="ko-KR" sz="1600" dirty="0" smtClean="0">
                <a:solidFill>
                  <a:schemeClr val="tx1"/>
                </a:solidFill>
              </a:rPr>
              <a:t>범위의 정수를 사용해야 합니다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ko-KR" sz="1600" dirty="0" smtClean="0">
                <a:solidFill>
                  <a:schemeClr val="tx1"/>
                </a:solidFill>
              </a:rPr>
              <a:t>기본값은 </a:t>
            </a:r>
            <a:r>
              <a:rPr lang="en-US" altLang="ko-KR" sz="1600" dirty="0" smtClean="0">
                <a:solidFill>
                  <a:schemeClr val="tx1"/>
                </a:solidFill>
              </a:rPr>
              <a:t>6</a:t>
            </a:r>
            <a:r>
              <a:rPr lang="ko-KR" altLang="ko-KR" sz="16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ko-KR" altLang="ko-KR" sz="1600" dirty="0" smtClean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SQL과 PLSQL책 표지.png"/>
          <p:cNvPicPr>
            <a:picLocks noChangeAspect="1"/>
          </p:cNvPicPr>
          <p:nvPr/>
        </p:nvPicPr>
        <p:blipFill>
          <a:blip r:embed="rId2" cstate="print"/>
          <a:srcRect l="53285" r="17112" b="42048"/>
          <a:stretch>
            <a:fillRect/>
          </a:stretch>
        </p:blipFill>
        <p:spPr>
          <a:xfrm>
            <a:off x="72008" y="119472"/>
            <a:ext cx="827584" cy="717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>
            <a:off x="0" y="9087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88" y="6309320"/>
            <a:ext cx="9144000" cy="720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16416" y="6453336"/>
            <a:ext cx="648072" cy="2880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59632" y="0"/>
            <a:ext cx="6912768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4000" b="1" dirty="0" smtClean="0">
                <a:solidFill>
                  <a:schemeClr val="tx1"/>
                </a:solidFill>
              </a:rPr>
              <a:t>15.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4000" b="1" dirty="0" smtClean="0">
                <a:solidFill>
                  <a:schemeClr val="tx1"/>
                </a:solidFill>
              </a:rPr>
              <a:t>PL/SQL </a:t>
            </a:r>
            <a:r>
              <a:rPr lang="ko-KR" altLang="en-US" sz="4000" b="1" dirty="0" smtClean="0">
                <a:solidFill>
                  <a:schemeClr val="tx1"/>
                </a:solidFill>
              </a:rPr>
              <a:t>변수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5536" y="1124744"/>
            <a:ext cx="489654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- </a:t>
            </a:r>
            <a:r>
              <a:rPr lang="ko-KR" altLang="ko-KR" b="1" dirty="0" smtClean="0">
                <a:solidFill>
                  <a:schemeClr val="tx1"/>
                </a:solidFill>
              </a:rPr>
              <a:t>주요</a:t>
            </a:r>
            <a:r>
              <a:rPr lang="en-US" altLang="ko-KR" b="1" dirty="0" smtClean="0">
                <a:solidFill>
                  <a:schemeClr val="tx1"/>
                </a:solidFill>
              </a:rPr>
              <a:t> SCALAR </a:t>
            </a:r>
            <a:r>
              <a:rPr lang="ko-KR" altLang="ko-KR" b="1" dirty="0" smtClean="0">
                <a:solidFill>
                  <a:schemeClr val="tx1"/>
                </a:solidFill>
              </a:rPr>
              <a:t>변수의 데이터 타입</a:t>
            </a:r>
            <a:r>
              <a:rPr lang="en-US" altLang="ko-KR" b="1" dirty="0" smtClean="0">
                <a:solidFill>
                  <a:schemeClr val="tx1"/>
                </a:solidFill>
              </a:rPr>
              <a:t> - </a:t>
            </a:r>
            <a:r>
              <a:rPr lang="ko-KR" altLang="en-US" b="1" dirty="0" smtClean="0">
                <a:solidFill>
                  <a:schemeClr val="tx1"/>
                </a:solidFill>
              </a:rPr>
              <a:t>계속</a:t>
            </a:r>
            <a:r>
              <a:rPr lang="ko-KR" altLang="ko-KR" b="1" dirty="0" smtClean="0">
                <a:solidFill>
                  <a:schemeClr val="tx1"/>
                </a:solidFill>
              </a:rPr>
              <a:t> </a:t>
            </a:r>
            <a:endParaRPr lang="ko-KR" altLang="ko-KR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5536" y="1628800"/>
            <a:ext cx="8352928" cy="4464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400" b="1" dirty="0" smtClean="0">
                <a:solidFill>
                  <a:schemeClr val="tx1"/>
                </a:solidFill>
              </a:rPr>
              <a:t>• TIMESTAMP WITH TIME ZONE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400" dirty="0" smtClean="0">
                <a:solidFill>
                  <a:schemeClr val="tx1"/>
                </a:solidFill>
              </a:rPr>
              <a:t>TIMESTAMP </a:t>
            </a:r>
            <a:r>
              <a:rPr lang="ko-KR" altLang="ko-KR" sz="1400" dirty="0" smtClean="0">
                <a:solidFill>
                  <a:schemeClr val="tx1"/>
                </a:solidFill>
              </a:rPr>
              <a:t>데이터 유형을 확장하고 시간대 변위를 포함합니다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시간대 변위는 로컬시간과 </a:t>
            </a:r>
            <a:r>
              <a:rPr lang="en-US" altLang="ko-KR" sz="1400" dirty="0" smtClean="0">
                <a:solidFill>
                  <a:schemeClr val="tx1"/>
                </a:solidFill>
              </a:rPr>
              <a:t>UTC(Coordinated Universal Time</a:t>
            </a:r>
            <a:r>
              <a:rPr lang="ko-KR" altLang="ko-KR" sz="1400" dirty="0" smtClean="0">
                <a:solidFill>
                  <a:schemeClr val="tx1"/>
                </a:solidFill>
              </a:rPr>
              <a:t>—이전의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그리니치</a:t>
            </a:r>
            <a:r>
              <a:rPr lang="ko-KR" altLang="ko-KR" sz="1400" dirty="0" smtClean="0">
                <a:solidFill>
                  <a:schemeClr val="tx1"/>
                </a:solidFill>
              </a:rPr>
              <a:t> 표준시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ko-KR" sz="1400" dirty="0" smtClean="0">
                <a:solidFill>
                  <a:schemeClr val="tx1"/>
                </a:solidFill>
              </a:rPr>
              <a:t>의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차이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ko-KR" sz="1400" dirty="0" smtClean="0">
                <a:solidFill>
                  <a:schemeClr val="tx1"/>
                </a:solidFill>
              </a:rPr>
              <a:t>시간과 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ko-KR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구문은 </a:t>
            </a:r>
            <a:r>
              <a:rPr lang="en-US" altLang="ko-KR" sz="1400" dirty="0" smtClean="0">
                <a:solidFill>
                  <a:schemeClr val="tx1"/>
                </a:solidFill>
              </a:rPr>
              <a:t>TIMESTAMP[(precision)] WITH TIME ZONE</a:t>
            </a:r>
            <a:r>
              <a:rPr lang="ko-KR" altLang="ko-KR" sz="1400" dirty="0" smtClean="0">
                <a:solidFill>
                  <a:schemeClr val="tx1"/>
                </a:solidFill>
              </a:rPr>
              <a:t>이며 여기서 선택적 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precision</a:t>
            </a:r>
            <a:r>
              <a:rPr lang="ko-KR" altLang="ko-KR" sz="1400" dirty="0" smtClean="0">
                <a:solidFill>
                  <a:schemeClr val="tx1"/>
                </a:solidFill>
              </a:rPr>
              <a:t>은 초 필드의 소수 부분 자릿수를 지정합니다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자릿수를 지정하려면 </a:t>
            </a:r>
            <a:r>
              <a:rPr lang="en-US" altLang="ko-KR" sz="1400" dirty="0" smtClean="0">
                <a:solidFill>
                  <a:schemeClr val="tx1"/>
                </a:solidFill>
              </a:rPr>
              <a:t>0</a:t>
            </a:r>
            <a:r>
              <a:rPr lang="ko-KR" altLang="ko-KR" sz="1400" dirty="0" smtClean="0">
                <a:solidFill>
                  <a:schemeClr val="tx1"/>
                </a:solidFill>
              </a:rPr>
              <a:t>– </a:t>
            </a:r>
            <a:r>
              <a:rPr lang="en-US" altLang="ko-KR" sz="1400" dirty="0" smtClean="0">
                <a:solidFill>
                  <a:schemeClr val="tx1"/>
                </a:solidFill>
              </a:rPr>
              <a:t>9 </a:t>
            </a:r>
            <a:r>
              <a:rPr lang="ko-KR" altLang="ko-KR" sz="1400" dirty="0" smtClean="0">
                <a:solidFill>
                  <a:schemeClr val="tx1"/>
                </a:solidFill>
              </a:rPr>
              <a:t>범위의 정수를 사용해야 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r>
              <a:rPr lang="ko-KR" altLang="ko-KR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 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• TIMESTAMP WITH LOCAL TIME ZONE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이 타입은 </a:t>
            </a:r>
            <a:r>
              <a:rPr lang="en-US" altLang="ko-KR" sz="1400" dirty="0" smtClean="0">
                <a:solidFill>
                  <a:schemeClr val="tx1"/>
                </a:solidFill>
              </a:rPr>
              <a:t>TIMESTAMP </a:t>
            </a:r>
            <a:r>
              <a:rPr lang="ko-KR" altLang="ko-KR" sz="1400" dirty="0" smtClean="0">
                <a:solidFill>
                  <a:schemeClr val="tx1"/>
                </a:solidFill>
              </a:rPr>
              <a:t>데이터 유형을 확장하고 시간대 변위를 포함합니다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시간대 변위는 로컬시간과 </a:t>
            </a:r>
            <a:r>
              <a:rPr lang="en-US" altLang="ko-KR" sz="1400" dirty="0" smtClean="0">
                <a:solidFill>
                  <a:schemeClr val="tx1"/>
                </a:solidFill>
              </a:rPr>
              <a:t>UTC(Coordinated Universal Time—</a:t>
            </a:r>
            <a:r>
              <a:rPr lang="ko-KR" altLang="ko-KR" sz="1400" dirty="0" smtClean="0">
                <a:solidFill>
                  <a:schemeClr val="tx1"/>
                </a:solidFill>
              </a:rPr>
              <a:t>이전의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그리니치</a:t>
            </a:r>
            <a:r>
              <a:rPr lang="ko-KR" altLang="ko-KR" sz="1400" dirty="0" smtClean="0">
                <a:solidFill>
                  <a:schemeClr val="tx1"/>
                </a:solidFill>
              </a:rPr>
              <a:t> 표준시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ko-KR" sz="1400" dirty="0" smtClean="0">
                <a:solidFill>
                  <a:schemeClr val="tx1"/>
                </a:solidFill>
              </a:rPr>
              <a:t>의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차이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ko-KR" sz="1400" dirty="0" smtClean="0">
                <a:solidFill>
                  <a:schemeClr val="tx1"/>
                </a:solidFill>
              </a:rPr>
              <a:t>시간과 분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r>
              <a:rPr lang="ko-KR" altLang="ko-KR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구문은 </a:t>
            </a:r>
            <a:r>
              <a:rPr lang="en-US" altLang="ko-KR" sz="1400" dirty="0" smtClean="0">
                <a:solidFill>
                  <a:schemeClr val="tx1"/>
                </a:solidFill>
              </a:rPr>
              <a:t>TIMESTAMP[(precision)] WITH LOCAL TIME</a:t>
            </a:r>
            <a:r>
              <a:rPr lang="ko-KR" altLang="ko-KR" sz="1400" dirty="0" smtClean="0">
                <a:solidFill>
                  <a:schemeClr val="tx1"/>
                </a:solidFill>
              </a:rPr>
              <a:t>이며 여기서 선택적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파라미터</a:t>
            </a:r>
            <a:r>
              <a:rPr lang="ko-KR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precision</a:t>
            </a:r>
            <a:r>
              <a:rPr lang="ko-KR" altLang="ko-KR" sz="1400" dirty="0" smtClean="0">
                <a:solidFill>
                  <a:schemeClr val="tx1"/>
                </a:solidFill>
              </a:rPr>
              <a:t>은 초 필드의 소수 부분 자릿수를 지정합니다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자릿수를 지정할 때 기호 상수 또는 변수는 사용할 수 없으며 </a:t>
            </a:r>
            <a:r>
              <a:rPr lang="en-US" altLang="ko-KR" sz="1400" dirty="0" smtClean="0">
                <a:solidFill>
                  <a:schemeClr val="tx1"/>
                </a:solidFill>
              </a:rPr>
              <a:t>0-9 </a:t>
            </a:r>
            <a:r>
              <a:rPr lang="ko-KR" altLang="ko-KR" sz="1400" dirty="0" smtClean="0">
                <a:solidFill>
                  <a:schemeClr val="tx1"/>
                </a:solidFill>
              </a:rPr>
              <a:t>범위의 정수 </a:t>
            </a:r>
            <a:r>
              <a:rPr lang="ko-KR" altLang="ko-KR" sz="1400" dirty="0" err="1" smtClean="0">
                <a:solidFill>
                  <a:schemeClr val="tx1"/>
                </a:solidFill>
              </a:rPr>
              <a:t>리터럴을</a:t>
            </a:r>
            <a:r>
              <a:rPr lang="ko-KR" altLang="ko-KR" sz="1400" dirty="0" smtClean="0">
                <a:solidFill>
                  <a:schemeClr val="tx1"/>
                </a:solidFill>
              </a:rPr>
              <a:t>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사용해야 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기본값은 </a:t>
            </a:r>
            <a:r>
              <a:rPr lang="en-US" altLang="ko-KR" sz="1400" dirty="0" smtClean="0">
                <a:solidFill>
                  <a:schemeClr val="tx1"/>
                </a:solidFill>
              </a:rPr>
              <a:t>6</a:t>
            </a:r>
            <a:r>
              <a:rPr lang="ko-KR" altLang="ko-KR" sz="1400" dirty="0" smtClean="0">
                <a:solidFill>
                  <a:schemeClr val="tx1"/>
                </a:solidFill>
              </a:rPr>
              <a:t>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이 데이터 유형은 데이터베이스 열에 값을 삽입하면 해당 값이 데이터베이스 시간대로 </a:t>
            </a:r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정규화되고 시간대 변위가 열에 저장되지 않는다는 점에서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TIMESTAMP WITH TIME ZONE </a:t>
            </a:r>
            <a:r>
              <a:rPr lang="ko-KR" altLang="ko-KR" sz="1400" dirty="0" smtClean="0">
                <a:solidFill>
                  <a:schemeClr val="tx1"/>
                </a:solidFill>
              </a:rPr>
              <a:t>과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   </a:t>
            </a:r>
            <a:r>
              <a:rPr lang="ko-KR" altLang="ko-KR" sz="1400" dirty="0" smtClean="0">
                <a:solidFill>
                  <a:schemeClr val="tx1"/>
                </a:solidFill>
              </a:rPr>
              <a:t>다릅니다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 </a:t>
            </a:r>
            <a:r>
              <a:rPr lang="ko-KR" altLang="ko-KR" sz="1400" dirty="0" smtClean="0">
                <a:solidFill>
                  <a:schemeClr val="tx1"/>
                </a:solidFill>
              </a:rPr>
              <a:t>값을 검색할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Oracle </a:t>
            </a:r>
            <a:r>
              <a:rPr lang="ko-KR" altLang="ko-KR" sz="1400" dirty="0" smtClean="0">
                <a:solidFill>
                  <a:schemeClr val="tx1"/>
                </a:solidFill>
              </a:rPr>
              <a:t>서버는 로컬 세션 시간대의 값을 반환합니다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2200</Words>
  <Application>Microsoft Office PowerPoint</Application>
  <PresentationFormat>화면 슬라이드 쇼(4:3)</PresentationFormat>
  <Paragraphs>589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다양한 예제로 쉽게 배우는  오라클 SQL 과 PL/SQL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다양한 예제로 쉽게 배우는 오라클 SQL 과 PL/SQL</dc:title>
  <dc:creator>jinsu</dc:creator>
  <cp:lastModifiedBy>kost</cp:lastModifiedBy>
  <cp:revision>258</cp:revision>
  <dcterms:created xsi:type="dcterms:W3CDTF">2012-11-06T06:53:25Z</dcterms:created>
  <dcterms:modified xsi:type="dcterms:W3CDTF">2013-04-18T00:05:32Z</dcterms:modified>
</cp:coreProperties>
</file>