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>
        <p:scale>
          <a:sx n="75" d="100"/>
          <a:sy n="75" d="100"/>
        </p:scale>
        <p:origin x="-122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268760"/>
            <a:ext cx="8208912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&lt; IF </a:t>
            </a:r>
            <a:r>
              <a:rPr lang="ko-KR" altLang="ko-KR" b="1" dirty="0" smtClean="0">
                <a:solidFill>
                  <a:schemeClr val="tx1"/>
                </a:solidFill>
              </a:rPr>
              <a:t>문 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&gt;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사용자로부터 사원번호를 입력 받아 해당 사원번호의 사원의 보너스가</a:t>
            </a:r>
            <a:r>
              <a:rPr lang="en-US" altLang="ko-KR" b="1" dirty="0" smtClean="0">
                <a:solidFill>
                  <a:schemeClr val="tx1"/>
                </a:solidFill>
              </a:rPr>
              <a:t> 0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클 경우 해당 사원의 보너스 금액을 출력하고 만약 보너스가</a:t>
            </a:r>
            <a:r>
              <a:rPr lang="en-US" altLang="ko-KR" b="1" dirty="0" smtClean="0">
                <a:solidFill>
                  <a:schemeClr val="tx1"/>
                </a:solidFill>
              </a:rPr>
              <a:t> 0 </a:t>
            </a:r>
            <a:r>
              <a:rPr lang="ko-KR" altLang="ko-KR" b="1" dirty="0" smtClean="0">
                <a:solidFill>
                  <a:schemeClr val="tx1"/>
                </a:solidFill>
              </a:rPr>
              <a:t>보다 작을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보너스가 없습니다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r>
              <a:rPr lang="ko-KR" altLang="ko-KR" b="1" dirty="0" smtClean="0">
                <a:solidFill>
                  <a:schemeClr val="tx1"/>
                </a:solidFill>
              </a:rPr>
              <a:t>라는 문장을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( </a:t>
            </a:r>
            <a:r>
              <a:rPr lang="ko-KR" altLang="ko-KR" b="1" dirty="0" smtClean="0">
                <a:solidFill>
                  <a:schemeClr val="tx1"/>
                </a:solidFill>
              </a:rPr>
              <a:t>조건이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가지 이므로 </a:t>
            </a:r>
            <a:r>
              <a:rPr lang="en-US" altLang="ko-KR" b="1" dirty="0" smtClean="0">
                <a:solidFill>
                  <a:schemeClr val="tx1"/>
                </a:solidFill>
              </a:rPr>
              <a:t>IF – THEN – ELSE – END IF </a:t>
            </a:r>
            <a:r>
              <a:rPr lang="ko-KR" altLang="ko-KR" b="1" dirty="0" smtClean="0">
                <a:solidFill>
                  <a:schemeClr val="tx1"/>
                </a:solidFill>
              </a:rPr>
              <a:t>문장을 사용하세요</a:t>
            </a:r>
            <a:r>
              <a:rPr lang="en-US" altLang="ko-KR" b="1" dirty="0" smtClean="0">
                <a:solidFill>
                  <a:schemeClr val="tx1"/>
                </a:solidFill>
              </a:rPr>
              <a:t>).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3212976"/>
            <a:ext cx="8208912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ko-KR" b="1" dirty="0" smtClean="0">
                <a:solidFill>
                  <a:schemeClr val="tx1"/>
                </a:solidFill>
              </a:rPr>
              <a:t>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번을 입력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받아 사원</a:t>
            </a:r>
            <a:r>
              <a:rPr lang="en-US" altLang="ko-KR" b="1" dirty="0" smtClean="0">
                <a:solidFill>
                  <a:schemeClr val="tx1"/>
                </a:solidFill>
              </a:rPr>
              <a:t>(EMP)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그 해당 사원의 이름과 연봉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세금을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(</a:t>
            </a:r>
            <a:r>
              <a:rPr lang="ko-KR" altLang="ko-KR" b="1" dirty="0" smtClean="0">
                <a:solidFill>
                  <a:schemeClr val="tx1"/>
                </a:solidFill>
              </a:rPr>
              <a:t>단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세금은 연봉액수에 따라 </a:t>
            </a:r>
            <a:r>
              <a:rPr lang="en-US" altLang="ko-KR" b="1" dirty="0" smtClean="0">
                <a:solidFill>
                  <a:schemeClr val="tx1"/>
                </a:solidFill>
              </a:rPr>
              <a:t>5000 </a:t>
            </a:r>
            <a:r>
              <a:rPr lang="ko-KR" altLang="ko-KR" b="1" dirty="0" smtClean="0">
                <a:solidFill>
                  <a:schemeClr val="tx1"/>
                </a:solidFill>
              </a:rPr>
              <a:t>만원 이상이면</a:t>
            </a:r>
            <a:r>
              <a:rPr lang="en-US" altLang="ko-KR" b="1" dirty="0" smtClean="0">
                <a:solidFill>
                  <a:schemeClr val="tx1"/>
                </a:solidFill>
              </a:rPr>
              <a:t> 5%,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           4000</a:t>
            </a:r>
            <a:r>
              <a:rPr lang="ko-KR" altLang="ko-KR" b="1" dirty="0" smtClean="0">
                <a:solidFill>
                  <a:schemeClr val="tx1"/>
                </a:solidFill>
              </a:rPr>
              <a:t>만원부터</a:t>
            </a:r>
            <a:r>
              <a:rPr lang="en-US" altLang="ko-KR" b="1" dirty="0" smtClean="0">
                <a:solidFill>
                  <a:schemeClr val="tx1"/>
                </a:solidFill>
              </a:rPr>
              <a:t> 4999 </a:t>
            </a:r>
            <a:r>
              <a:rPr lang="ko-KR" altLang="ko-KR" b="1" dirty="0" smtClean="0">
                <a:solidFill>
                  <a:schemeClr val="tx1"/>
                </a:solidFill>
              </a:rPr>
              <a:t>만원까지는</a:t>
            </a:r>
            <a:r>
              <a:rPr lang="en-US" altLang="ko-KR" b="1" dirty="0" smtClean="0">
                <a:solidFill>
                  <a:schemeClr val="tx1"/>
                </a:solidFill>
              </a:rPr>
              <a:t> 4% ,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           3000</a:t>
            </a:r>
            <a:r>
              <a:rPr lang="ko-KR" altLang="ko-KR" b="1" dirty="0" smtClean="0">
                <a:solidFill>
                  <a:schemeClr val="tx1"/>
                </a:solidFill>
              </a:rPr>
              <a:t>만원부터</a:t>
            </a:r>
            <a:r>
              <a:rPr lang="en-US" altLang="ko-KR" b="1" dirty="0" smtClean="0">
                <a:solidFill>
                  <a:schemeClr val="tx1"/>
                </a:solidFill>
              </a:rPr>
              <a:t> 3999 </a:t>
            </a:r>
            <a:r>
              <a:rPr lang="ko-KR" altLang="ko-KR" b="1" dirty="0" smtClean="0">
                <a:solidFill>
                  <a:schemeClr val="tx1"/>
                </a:solidFill>
              </a:rPr>
              <a:t>만원까지는</a:t>
            </a:r>
            <a:r>
              <a:rPr lang="en-US" altLang="ko-KR" b="1" dirty="0" smtClean="0">
                <a:solidFill>
                  <a:schemeClr val="tx1"/>
                </a:solidFill>
              </a:rPr>
              <a:t> 3% ,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           2000</a:t>
            </a:r>
            <a:r>
              <a:rPr lang="ko-KR" altLang="ko-KR" b="1" dirty="0" smtClean="0">
                <a:solidFill>
                  <a:schemeClr val="tx1"/>
                </a:solidFill>
              </a:rPr>
              <a:t>만원부터</a:t>
            </a:r>
            <a:r>
              <a:rPr lang="en-US" altLang="ko-KR" b="1" dirty="0" smtClean="0">
                <a:solidFill>
                  <a:schemeClr val="tx1"/>
                </a:solidFill>
              </a:rPr>
              <a:t> 2999 </a:t>
            </a:r>
            <a:r>
              <a:rPr lang="ko-KR" altLang="ko-KR" b="1" dirty="0" smtClean="0">
                <a:solidFill>
                  <a:schemeClr val="tx1"/>
                </a:solidFill>
              </a:rPr>
              <a:t>만원까지는</a:t>
            </a:r>
            <a:r>
              <a:rPr lang="en-US" altLang="ko-KR" b="1" dirty="0" smtClean="0">
                <a:solidFill>
                  <a:schemeClr val="tx1"/>
                </a:solidFill>
              </a:rPr>
              <a:t> 2% ,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           </a:t>
            </a:r>
            <a:r>
              <a:rPr lang="ko-KR" altLang="ko-KR" b="1" dirty="0" smtClean="0">
                <a:solidFill>
                  <a:schemeClr val="tx1"/>
                </a:solidFill>
              </a:rPr>
              <a:t>나머지는</a:t>
            </a:r>
            <a:r>
              <a:rPr lang="en-US" altLang="ko-KR" b="1" dirty="0" smtClean="0">
                <a:solidFill>
                  <a:schemeClr val="tx1"/>
                </a:solidFill>
              </a:rPr>
              <a:t> 1% </a:t>
            </a:r>
            <a:r>
              <a:rPr lang="ko-KR" altLang="ko-KR" b="1" dirty="0" smtClean="0">
                <a:solidFill>
                  <a:schemeClr val="tx1"/>
                </a:solidFill>
              </a:rPr>
              <a:t>로 차등 계산하세요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조건이 여러 가지 이므로</a:t>
            </a:r>
            <a:r>
              <a:rPr lang="en-US" altLang="ko-KR" b="1" dirty="0" smtClean="0">
                <a:solidFill>
                  <a:schemeClr val="tx1"/>
                </a:solidFill>
              </a:rPr>
              <a:t> IF – THEN – ELSIF – ELSE - END IF </a:t>
            </a:r>
            <a:r>
              <a:rPr lang="ko-KR" altLang="ko-KR" b="1" dirty="0" smtClean="0">
                <a:solidFill>
                  <a:schemeClr val="tx1"/>
                </a:solidFill>
              </a:rPr>
              <a:t>문장을 사용하세요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59046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CASE </a:t>
            </a:r>
            <a:r>
              <a:rPr lang="ko-KR" altLang="ko-KR" b="1" dirty="0" smtClean="0">
                <a:solidFill>
                  <a:schemeClr val="tx1"/>
                </a:solidFill>
              </a:rPr>
              <a:t>문 과</a:t>
            </a:r>
            <a:r>
              <a:rPr lang="en-US" altLang="ko-KR" b="1" dirty="0" smtClean="0">
                <a:solidFill>
                  <a:schemeClr val="tx1"/>
                </a:solidFill>
              </a:rPr>
              <a:t> CASE </a:t>
            </a:r>
            <a:r>
              <a:rPr lang="ko-KR" altLang="ko-KR" b="1" dirty="0" smtClean="0">
                <a:solidFill>
                  <a:schemeClr val="tx1"/>
                </a:solidFill>
              </a:rPr>
              <a:t>식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50529" name="AutoShape 1"/>
          <p:cNvSpPr>
            <a:spLocks noChangeArrowheads="1"/>
          </p:cNvSpPr>
          <p:nvPr/>
        </p:nvSpPr>
        <p:spPr bwMode="auto">
          <a:xfrm>
            <a:off x="2498700" y="2111946"/>
            <a:ext cx="3873500" cy="29732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CASE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[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THEN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결과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WHEN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THEN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결과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…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WHEN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THEN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결과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기본값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24744"/>
            <a:ext cx="8064896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CASE </a:t>
            </a:r>
            <a:r>
              <a:rPr lang="ko-KR" altLang="ko-KR" b="1" dirty="0" smtClean="0">
                <a:solidFill>
                  <a:schemeClr val="tx1"/>
                </a:solidFill>
              </a:rPr>
              <a:t>문 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1: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사용자로부터 사원 번호를 입력 받은 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EMP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EMPNO ,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ENAME, DEPTNO , DNAME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단</a:t>
            </a:r>
            <a:r>
              <a:rPr lang="en-US" altLang="ko-KR" b="1" dirty="0" smtClean="0">
                <a:solidFill>
                  <a:schemeClr val="tx1"/>
                </a:solidFill>
              </a:rPr>
              <a:t> DNAME </a:t>
            </a:r>
            <a:r>
              <a:rPr lang="ko-KR" altLang="ko-KR" b="1" dirty="0" smtClean="0">
                <a:solidFill>
                  <a:schemeClr val="tx1"/>
                </a:solidFill>
              </a:rPr>
              <a:t>의 값은 아래와 같습니다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DEPTNO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10 </a:t>
            </a:r>
            <a:r>
              <a:rPr lang="ko-KR" altLang="ko-KR" b="1" dirty="0" smtClean="0">
                <a:solidFill>
                  <a:schemeClr val="tx1"/>
                </a:solidFill>
              </a:rPr>
              <a:t>이면 </a:t>
            </a:r>
            <a:r>
              <a:rPr lang="en-US" altLang="ko-KR" b="1" dirty="0" smtClean="0">
                <a:solidFill>
                  <a:schemeClr val="tx1"/>
                </a:solidFill>
              </a:rPr>
              <a:t>’ACCOUNT’ 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DEPTNO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20 </a:t>
            </a:r>
            <a:r>
              <a:rPr lang="ko-KR" altLang="ko-KR" b="1" dirty="0" smtClean="0">
                <a:solidFill>
                  <a:schemeClr val="tx1"/>
                </a:solidFill>
              </a:rPr>
              <a:t>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‘RESEARCH’ 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DEPTNO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30 </a:t>
            </a:r>
            <a:r>
              <a:rPr lang="ko-KR" altLang="ko-KR" b="1" dirty="0" smtClean="0">
                <a:solidFill>
                  <a:schemeClr val="tx1"/>
                </a:solidFill>
              </a:rPr>
              <a:t>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‘SALES’ 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DEPTNO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40 </a:t>
            </a:r>
            <a:r>
              <a:rPr lang="ko-KR" altLang="ko-KR" b="1" dirty="0" smtClean="0">
                <a:solidFill>
                  <a:schemeClr val="tx1"/>
                </a:solidFill>
              </a:rPr>
              <a:t>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‘OPERATIONS’ </a:t>
            </a:r>
            <a:r>
              <a:rPr lang="ko-KR" altLang="ko-KR" b="1" dirty="0" smtClean="0">
                <a:solidFill>
                  <a:schemeClr val="tx1"/>
                </a:solidFill>
              </a:rPr>
              <a:t>로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505" name="AutoShape 1"/>
          <p:cNvSpPr>
            <a:spLocks noChangeArrowheads="1"/>
          </p:cNvSpPr>
          <p:nvPr/>
        </p:nvSpPr>
        <p:spPr bwMode="auto">
          <a:xfrm>
            <a:off x="971600" y="3789040"/>
            <a:ext cx="6768752" cy="20162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DECLARE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v_empno    emp.empno%TYPE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v_ename    emp.ename%TYPE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v_deptno   emp.deptno%TYPE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v_dname    varchar2(10)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0" y="5157192"/>
            <a:ext cx="3024336" cy="43204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48481" name="AutoShape 1"/>
          <p:cNvSpPr>
            <a:spLocks noChangeArrowheads="1"/>
          </p:cNvSpPr>
          <p:nvPr/>
        </p:nvSpPr>
        <p:spPr bwMode="auto">
          <a:xfrm>
            <a:off x="755576" y="1268760"/>
            <a:ext cx="7560840" cy="4730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  SELECT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  INTO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v_empno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v_ename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v_deptno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  FROM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  WHERE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&amp;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11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v_dname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:= CASE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v_deptno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                 WHEN 10 THEN 'ACCOUNT'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                   WHEN 20 THEN 'RESEARCH'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14                   WHEN 30 THEN 'SALES'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15                   WHEN 40 THEN 'OPERATIONS'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16               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17      DBMS_OUTPUT.PUT_LINE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v_empno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 '||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v_ename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 '||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v_deptno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 '||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v_dname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18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19  /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Enter value for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7900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7900  JAMES  30  SALES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2564904"/>
            <a:ext cx="4320480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08104" y="1412776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 장에서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51920" y="4437112"/>
            <a:ext cx="4968552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tx1"/>
                </a:solidFill>
              </a:rPr>
              <a:t>11    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v_dname</a:t>
            </a:r>
            <a:r>
              <a:rPr lang="en-US" altLang="ko-KR" sz="1300" dirty="0" smtClean="0">
                <a:solidFill>
                  <a:schemeClr val="tx1"/>
                </a:solidFill>
              </a:rPr>
              <a:t> := CASE</a:t>
            </a:r>
            <a:endParaRPr lang="ko-KR" altLang="ko-KR" sz="1300" dirty="0" smtClean="0">
              <a:solidFill>
                <a:schemeClr val="tx1"/>
              </a:solidFill>
            </a:endParaRPr>
          </a:p>
          <a:p>
            <a:r>
              <a:rPr lang="en-US" altLang="ko-KR" sz="1300" dirty="0" smtClean="0">
                <a:solidFill>
                  <a:schemeClr val="tx1"/>
                </a:solidFill>
              </a:rPr>
              <a:t> 12                 WHEN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= 10</a:t>
            </a:r>
            <a:r>
              <a:rPr lang="en-US" altLang="ko-KR" sz="1300" dirty="0" smtClean="0">
                <a:solidFill>
                  <a:schemeClr val="tx1"/>
                </a:solidFill>
              </a:rPr>
              <a:t> THEN 'ACCOUNT'</a:t>
            </a:r>
            <a:endParaRPr lang="ko-KR" altLang="ko-KR" sz="1300" dirty="0" smtClean="0">
              <a:solidFill>
                <a:schemeClr val="tx1"/>
              </a:solidFill>
            </a:endParaRPr>
          </a:p>
          <a:p>
            <a:r>
              <a:rPr lang="en-US" altLang="ko-KR" sz="1300" dirty="0" smtClean="0">
                <a:solidFill>
                  <a:schemeClr val="tx1"/>
                </a:solidFill>
              </a:rPr>
              <a:t> 13                 WHEN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= 20</a:t>
            </a:r>
            <a:r>
              <a:rPr lang="en-US" altLang="ko-KR" sz="1300" dirty="0" smtClean="0">
                <a:solidFill>
                  <a:schemeClr val="tx1"/>
                </a:solidFill>
              </a:rPr>
              <a:t> THEN 'RESEARCH'</a:t>
            </a:r>
            <a:endParaRPr lang="ko-KR" altLang="ko-KR" sz="1300" dirty="0" smtClean="0">
              <a:solidFill>
                <a:schemeClr val="tx1"/>
              </a:solidFill>
            </a:endParaRPr>
          </a:p>
          <a:p>
            <a:r>
              <a:rPr lang="en-US" altLang="ko-KR" sz="1300" dirty="0" smtClean="0">
                <a:solidFill>
                  <a:schemeClr val="tx1"/>
                </a:solidFill>
              </a:rPr>
              <a:t> 14                 WHEN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= 30</a:t>
            </a:r>
            <a:r>
              <a:rPr lang="en-US" altLang="ko-KR" sz="1300" dirty="0" smtClean="0">
                <a:solidFill>
                  <a:schemeClr val="tx1"/>
                </a:solidFill>
              </a:rPr>
              <a:t> THEN 'SALES'</a:t>
            </a:r>
            <a:endParaRPr lang="ko-KR" altLang="ko-KR" sz="1300" dirty="0" smtClean="0">
              <a:solidFill>
                <a:schemeClr val="tx1"/>
              </a:solidFill>
            </a:endParaRPr>
          </a:p>
          <a:p>
            <a:r>
              <a:rPr lang="en-US" altLang="ko-KR" sz="1300" dirty="0" smtClean="0">
                <a:solidFill>
                  <a:schemeClr val="tx1"/>
                </a:solidFill>
              </a:rPr>
              <a:t> 15                 WHEN 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= 40</a:t>
            </a:r>
            <a:r>
              <a:rPr lang="en-US" altLang="ko-KR" sz="1300" dirty="0" smtClean="0">
                <a:solidFill>
                  <a:schemeClr val="tx1"/>
                </a:solidFill>
              </a:rPr>
              <a:t> THEN 'OPERATIONS'</a:t>
            </a:r>
            <a:endParaRPr lang="ko-KR" altLang="ko-KR" sz="1300" dirty="0" smtClean="0">
              <a:solidFill>
                <a:schemeClr val="tx1"/>
              </a:solidFill>
            </a:endParaRPr>
          </a:p>
          <a:p>
            <a:r>
              <a:rPr lang="en-US" altLang="ko-KR" sz="1300" dirty="0" smtClean="0">
                <a:solidFill>
                  <a:schemeClr val="tx1"/>
                </a:solidFill>
              </a:rPr>
              <a:t> 16               END ;</a:t>
            </a:r>
            <a:endParaRPr lang="ko-KR" altLang="ko-KR" sz="1300" dirty="0" smtClean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052736"/>
            <a:ext cx="856895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CASE </a:t>
            </a:r>
            <a:r>
              <a:rPr lang="ko-KR" altLang="ko-KR" b="1" dirty="0" smtClean="0">
                <a:solidFill>
                  <a:schemeClr val="tx1"/>
                </a:solidFill>
              </a:rPr>
              <a:t>문 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EMP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사용자로부터 사원 번호를 입력 받아 해당 사원의</a:t>
            </a:r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empno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ename</a:t>
            </a:r>
            <a:r>
              <a:rPr lang="en-US" altLang="ko-KR" b="1" dirty="0" smtClean="0">
                <a:solidFill>
                  <a:schemeClr val="tx1"/>
                </a:solidFill>
              </a:rPr>
              <a:t> ,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sal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b="1" dirty="0" smtClean="0">
                <a:solidFill>
                  <a:schemeClr val="tx1"/>
                </a:solidFill>
              </a:rPr>
              <a:t>, 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인상후</a:t>
            </a:r>
            <a:r>
              <a:rPr lang="ko-KR" altLang="ko-KR" b="1" dirty="0" smtClean="0">
                <a:solidFill>
                  <a:schemeClr val="tx1"/>
                </a:solidFill>
              </a:rPr>
              <a:t> 연봉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up_sal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단 부서번호가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10 </a:t>
            </a:r>
            <a:r>
              <a:rPr lang="ko-KR" altLang="ko-KR" b="1" dirty="0" smtClean="0">
                <a:solidFill>
                  <a:schemeClr val="tx1"/>
                </a:solidFill>
              </a:rPr>
              <a:t>번 부서는 현재 연봉의</a:t>
            </a:r>
            <a:r>
              <a:rPr lang="en-US" altLang="ko-KR" b="1" dirty="0" smtClean="0">
                <a:solidFill>
                  <a:schemeClr val="tx1"/>
                </a:solidFill>
              </a:rPr>
              <a:t> 10% </a:t>
            </a:r>
            <a:r>
              <a:rPr lang="ko-KR" altLang="ko-KR" b="1" dirty="0" smtClean="0">
                <a:solidFill>
                  <a:schemeClr val="tx1"/>
                </a:solidFill>
              </a:rPr>
              <a:t>인상하고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20 </a:t>
            </a:r>
            <a:r>
              <a:rPr lang="ko-KR" altLang="ko-KR" b="1" dirty="0" smtClean="0">
                <a:solidFill>
                  <a:schemeClr val="tx1"/>
                </a:solidFill>
              </a:rPr>
              <a:t>번</a:t>
            </a:r>
            <a:r>
              <a:rPr lang="en-US" altLang="ko-KR" b="1" dirty="0" smtClean="0">
                <a:solidFill>
                  <a:schemeClr val="tx1"/>
                </a:solidFill>
              </a:rPr>
              <a:t> , 30 </a:t>
            </a:r>
            <a:r>
              <a:rPr lang="ko-KR" altLang="ko-KR" b="1" dirty="0" smtClean="0">
                <a:solidFill>
                  <a:schemeClr val="tx1"/>
                </a:solidFill>
              </a:rPr>
              <a:t>번 부서는</a:t>
            </a:r>
            <a:r>
              <a:rPr lang="en-US" altLang="ko-KR" b="1" dirty="0" smtClean="0">
                <a:solidFill>
                  <a:schemeClr val="tx1"/>
                </a:solidFill>
              </a:rPr>
              <a:t> 20 % </a:t>
            </a:r>
            <a:r>
              <a:rPr lang="ko-KR" altLang="ko-KR" b="1" dirty="0" smtClean="0">
                <a:solidFill>
                  <a:schemeClr val="tx1"/>
                </a:solidFill>
              </a:rPr>
              <a:t>인상하고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30 </a:t>
            </a:r>
            <a:r>
              <a:rPr lang="ko-KR" altLang="ko-KR" b="1" dirty="0" smtClean="0">
                <a:solidFill>
                  <a:schemeClr val="tx1"/>
                </a:solidFill>
              </a:rPr>
              <a:t>번 보다 클 경우</a:t>
            </a:r>
            <a:r>
              <a:rPr lang="en-US" altLang="ko-KR" b="1" dirty="0" smtClean="0">
                <a:solidFill>
                  <a:schemeClr val="tx1"/>
                </a:solidFill>
              </a:rPr>
              <a:t> 30% </a:t>
            </a:r>
            <a:r>
              <a:rPr lang="ko-KR" altLang="ko-KR" b="1" dirty="0" smtClean="0">
                <a:solidFill>
                  <a:schemeClr val="tx1"/>
                </a:solidFill>
              </a:rPr>
              <a:t>를 인상하세요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7584" y="2996952"/>
            <a:ext cx="6624736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SCOTT&gt; DECLARE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     </a:t>
            </a:r>
            <a:r>
              <a:rPr lang="en-US" altLang="ko-KR" dirty="0" err="1" smtClean="0">
                <a:solidFill>
                  <a:schemeClr val="tx1"/>
                </a:solidFill>
              </a:rPr>
              <a:t>v_empno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</a:rPr>
              <a:t>emp.empno%TYPE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     </a:t>
            </a:r>
            <a:r>
              <a:rPr lang="en-US" altLang="ko-KR" dirty="0" err="1" smtClean="0">
                <a:solidFill>
                  <a:schemeClr val="tx1"/>
                </a:solidFill>
              </a:rPr>
              <a:t>v_ename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</a:rPr>
              <a:t>emp.ename%TYPE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4       </a:t>
            </a:r>
            <a:r>
              <a:rPr lang="en-US" altLang="ko-KR" dirty="0" err="1" smtClean="0">
                <a:solidFill>
                  <a:schemeClr val="tx1"/>
                </a:solidFill>
              </a:rPr>
              <a:t>v_sal</a:t>
            </a:r>
            <a:r>
              <a:rPr lang="en-US" altLang="ko-KR" dirty="0" smtClean="0">
                <a:solidFill>
                  <a:schemeClr val="tx1"/>
                </a:solidFill>
              </a:rPr>
              <a:t>  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emp.sal%TYPE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5       </a:t>
            </a:r>
            <a:r>
              <a:rPr lang="en-US" altLang="ko-KR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emp.deptno%TYPE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6       </a:t>
            </a:r>
            <a:r>
              <a:rPr lang="en-US" altLang="ko-KR" dirty="0" err="1" smtClean="0">
                <a:solidFill>
                  <a:schemeClr val="tx1"/>
                </a:solidFill>
              </a:rPr>
              <a:t>v_up_sal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en-US" altLang="ko-KR" dirty="0" err="1" smtClean="0">
                <a:solidFill>
                  <a:schemeClr val="tx1"/>
                </a:solidFill>
              </a:rPr>
              <a:t>emp.sal%TYPE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9952" y="5157192"/>
            <a:ext cx="29523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7504" y="1124744"/>
            <a:ext cx="8964488" cy="5040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  7  BEGIN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8       SELECT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400" dirty="0" smtClean="0">
                <a:solidFill>
                  <a:schemeClr val="tx1"/>
                </a:solidFill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ename</a:t>
            </a:r>
            <a:r>
              <a:rPr lang="en-US" altLang="ko-KR" sz="1400" dirty="0" smtClean="0">
                <a:solidFill>
                  <a:schemeClr val="tx1"/>
                </a:solidFill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</a:t>
            </a:r>
            <a:r>
              <a:rPr lang="en-US" altLang="ko-KR" sz="1400" dirty="0" smtClean="0">
                <a:solidFill>
                  <a:schemeClr val="tx1"/>
                </a:solidFill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deptno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9       INTO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v_empno</a:t>
            </a:r>
            <a:r>
              <a:rPr lang="en-US" altLang="ko-KR" sz="1400" dirty="0" smtClean="0">
                <a:solidFill>
                  <a:schemeClr val="tx1"/>
                </a:solidFill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v_ename</a:t>
            </a:r>
            <a:r>
              <a:rPr lang="en-US" altLang="ko-KR" sz="1400" dirty="0" smtClean="0">
                <a:solidFill>
                  <a:schemeClr val="tx1"/>
                </a:solidFill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v_sal</a:t>
            </a:r>
            <a:r>
              <a:rPr lang="en-US" altLang="ko-KR" sz="1400" dirty="0" smtClean="0">
                <a:solidFill>
                  <a:schemeClr val="tx1"/>
                </a:solidFill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v_deptno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10       FROM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11       WHERE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400" dirty="0" smtClean="0">
                <a:solidFill>
                  <a:schemeClr val="tx1"/>
                </a:solidFill>
              </a:rPr>
              <a:t> = &amp;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400" dirty="0" smtClean="0">
                <a:solidFill>
                  <a:schemeClr val="tx1"/>
                </a:solidFill>
              </a:rPr>
              <a:t>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12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v_up_sal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:= CASE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13                     WHEN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10 THEN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v_sal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 1.1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14                     WHEN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IN (20,30) THEN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v_sal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*1.2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15                     WHEN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&gt; 30 THEN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v_sal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*1.3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16                     ELSE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v_sal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17                  END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18    DBMS_OUTPUT.PUT_LINE ('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사원번호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'||'  '||'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이름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'||'    '||'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급여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'||'  '||'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부서번호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'||'  '||'</a:t>
            </a:r>
            <a:r>
              <a:rPr lang="ko-KR" altLang="ko-KR" sz="1300" b="1" dirty="0" err="1" smtClean="0">
                <a:solidFill>
                  <a:schemeClr val="tx1"/>
                </a:solidFill>
              </a:rPr>
              <a:t>인상후급여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');</a:t>
            </a:r>
            <a:endParaRPr lang="ko-KR" altLang="ko-KR" sz="1300" dirty="0" smtClean="0">
              <a:solidFill>
                <a:schemeClr val="tx1"/>
              </a:solidFill>
            </a:endParaRPr>
          </a:p>
          <a:p>
            <a:r>
              <a:rPr lang="en-US" altLang="ko-KR" sz="1300" b="1" dirty="0" smtClean="0">
                <a:solidFill>
                  <a:schemeClr val="tx1"/>
                </a:solidFill>
              </a:rPr>
              <a:t> 19    DBMS_OUTPUT.PUT_LINE (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v_empno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||'     '||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v_ename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||'     '||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v_sal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||'   '||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||'        '||</a:t>
            </a:r>
            <a:r>
              <a:rPr lang="en-US" altLang="ko-KR" sz="1300" b="1" dirty="0" err="1" smtClean="0">
                <a:solidFill>
                  <a:schemeClr val="tx1"/>
                </a:solidFill>
              </a:rPr>
              <a:t>v_up_sal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);</a:t>
            </a:r>
            <a:endParaRPr lang="ko-KR" altLang="ko-KR" sz="13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20  END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21   /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Enter value for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400" dirty="0" smtClean="0">
                <a:solidFill>
                  <a:schemeClr val="tx1"/>
                </a:solidFill>
              </a:rPr>
              <a:t>: 7900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ko-KR" altLang="ko-KR" sz="1400" dirty="0" smtClean="0">
                <a:solidFill>
                  <a:schemeClr val="tx1"/>
                </a:solidFill>
              </a:rPr>
              <a:t>사원번호</a:t>
            </a:r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ko-KR" sz="1400" dirty="0" smtClean="0">
                <a:solidFill>
                  <a:schemeClr val="tx1"/>
                </a:solidFill>
              </a:rPr>
              <a:t>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smtClean="0">
                <a:solidFill>
                  <a:schemeClr val="tx1"/>
                </a:solidFill>
              </a:rPr>
              <a:t>급여</a:t>
            </a:r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ko-KR" sz="1400" dirty="0" smtClean="0">
                <a:solidFill>
                  <a:schemeClr val="tx1"/>
                </a:solidFill>
              </a:rPr>
              <a:t>부서번호</a:t>
            </a:r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ko-KR" sz="1400" dirty="0" err="1" smtClean="0">
                <a:solidFill>
                  <a:schemeClr val="tx1"/>
                </a:solidFill>
              </a:rPr>
              <a:t>인상후급여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7900     JAMES     950   30        1140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6056" y="1340768"/>
            <a:ext cx="338437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 장에서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24744"/>
            <a:ext cx="30243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반복문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628800"/>
            <a:ext cx="777686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err="1" smtClean="0">
                <a:solidFill>
                  <a:schemeClr val="tx1"/>
                </a:solidFill>
              </a:rPr>
              <a:t>반복문은</a:t>
            </a:r>
            <a:r>
              <a:rPr lang="ko-KR" altLang="ko-KR" dirty="0" smtClean="0">
                <a:solidFill>
                  <a:schemeClr val="tx1"/>
                </a:solidFill>
              </a:rPr>
              <a:t> 반복 횟수를 알 수 없는 경우에 사용하는</a:t>
            </a:r>
            <a:r>
              <a:rPr lang="en-US" altLang="ko-KR" dirty="0" smtClean="0">
                <a:solidFill>
                  <a:schemeClr val="tx1"/>
                </a:solidFill>
              </a:rPr>
              <a:t> BASIC LOOP </a:t>
            </a:r>
            <a:r>
              <a:rPr lang="ko-KR" altLang="ko-KR" dirty="0" smtClean="0">
                <a:solidFill>
                  <a:schemeClr val="tx1"/>
                </a:solidFill>
              </a:rPr>
              <a:t>문과</a:t>
            </a:r>
            <a:r>
              <a:rPr lang="en-US" altLang="ko-KR" dirty="0" smtClean="0">
                <a:solidFill>
                  <a:schemeClr val="tx1"/>
                </a:solidFill>
              </a:rPr>
              <a:t> WHILE </a:t>
            </a:r>
            <a:r>
              <a:rPr lang="ko-KR" altLang="ko-KR" dirty="0" smtClean="0">
                <a:solidFill>
                  <a:schemeClr val="tx1"/>
                </a:solidFill>
              </a:rPr>
              <a:t>문이 있고 반복횟수를 지정하는</a:t>
            </a:r>
            <a:r>
              <a:rPr lang="en-US" altLang="ko-KR" dirty="0" smtClean="0">
                <a:solidFill>
                  <a:schemeClr val="tx1"/>
                </a:solidFill>
              </a:rPr>
              <a:t> FOR </a:t>
            </a:r>
            <a:r>
              <a:rPr lang="ko-KR" altLang="ko-KR" dirty="0" smtClean="0">
                <a:solidFill>
                  <a:schemeClr val="tx1"/>
                </a:solidFill>
              </a:rPr>
              <a:t>문이 있습니다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2348880"/>
            <a:ext cx="352839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BASIC LOOP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반복문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755576" y="2924944"/>
            <a:ext cx="2584450" cy="1403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LOOP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PL/SQL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PL/SQL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EXIT [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LOOP ;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91880" y="3140968"/>
            <a:ext cx="460851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문장을 먼저 수행 후 조건을 확인함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828092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BASIC LOOP </a:t>
            </a:r>
            <a:r>
              <a:rPr lang="ko-KR" altLang="ko-KR" b="1" dirty="0" smtClean="0">
                <a:solidFill>
                  <a:schemeClr val="tx1"/>
                </a:solidFill>
              </a:rPr>
              <a:t>문 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1 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Loop </a:t>
            </a:r>
            <a:r>
              <a:rPr lang="ko-KR" altLang="ko-KR" b="1" dirty="0" smtClean="0">
                <a:solidFill>
                  <a:schemeClr val="tx1"/>
                </a:solidFill>
              </a:rPr>
              <a:t>문을 사용하여 화면에</a:t>
            </a:r>
            <a:r>
              <a:rPr lang="en-US" altLang="ko-KR" b="1" dirty="0" smtClean="0">
                <a:solidFill>
                  <a:schemeClr val="tx1"/>
                </a:solidFill>
              </a:rPr>
              <a:t> 0 </a:t>
            </a:r>
            <a:r>
              <a:rPr lang="ko-KR" altLang="ko-KR" b="1" dirty="0" smtClean="0">
                <a:solidFill>
                  <a:schemeClr val="tx1"/>
                </a:solidFill>
              </a:rPr>
              <a:t>부터</a:t>
            </a:r>
            <a:r>
              <a:rPr lang="en-US" altLang="ko-KR" b="1" dirty="0" smtClean="0">
                <a:solidFill>
                  <a:schemeClr val="tx1"/>
                </a:solidFill>
              </a:rPr>
              <a:t> 5 </a:t>
            </a:r>
            <a:r>
              <a:rPr lang="ko-KR" altLang="ko-KR" b="1" dirty="0" smtClean="0">
                <a:solidFill>
                  <a:schemeClr val="tx1"/>
                </a:solidFill>
              </a:rPr>
              <a:t>까지의 숫자를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loop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624" y="2204864"/>
            <a:ext cx="6768752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30963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WHILE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반복문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83568" y="1844824"/>
            <a:ext cx="2520280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While 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LOOP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 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 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LOOP ; 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19872" y="2060848"/>
            <a:ext cx="4752528" cy="792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조건을 먼저 확인 후 문장을 수행함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429000"/>
            <a:ext cx="7848872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BASIC LOOP </a:t>
            </a:r>
            <a:r>
              <a:rPr lang="ko-KR" altLang="ko-KR" dirty="0" smtClean="0">
                <a:solidFill>
                  <a:schemeClr val="tx1"/>
                </a:solidFill>
              </a:rPr>
              <a:t>문은 나중에 조건을 검색하</a:t>
            </a:r>
            <a:r>
              <a:rPr lang="ko-KR" altLang="en-US" dirty="0" smtClean="0">
                <a:solidFill>
                  <a:schemeClr val="tx1"/>
                </a:solidFill>
              </a:rPr>
              <a:t>지만</a:t>
            </a:r>
            <a:r>
              <a:rPr lang="en-US" altLang="ko-KR" dirty="0" smtClean="0">
                <a:solidFill>
                  <a:schemeClr val="tx1"/>
                </a:solidFill>
              </a:rPr>
              <a:t> WHILE </a:t>
            </a:r>
            <a:r>
              <a:rPr lang="ko-KR" altLang="ko-KR" dirty="0" smtClean="0">
                <a:solidFill>
                  <a:schemeClr val="tx1"/>
                </a:solidFill>
              </a:rPr>
              <a:t>문은 시작부터 조건을 먼저 검사한 후</a:t>
            </a:r>
            <a:r>
              <a:rPr lang="en-US" altLang="ko-KR" dirty="0" smtClean="0">
                <a:solidFill>
                  <a:schemeClr val="tx1"/>
                </a:solidFill>
              </a:rPr>
              <a:t> PL/SQL </a:t>
            </a:r>
            <a:r>
              <a:rPr lang="ko-KR" altLang="ko-KR" dirty="0" smtClean="0">
                <a:solidFill>
                  <a:schemeClr val="tx1"/>
                </a:solidFill>
              </a:rPr>
              <a:t>문장을 수행하게 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즉</a:t>
            </a:r>
            <a:r>
              <a:rPr lang="en-US" altLang="ko-KR" dirty="0" smtClean="0">
                <a:solidFill>
                  <a:schemeClr val="tx1"/>
                </a:solidFill>
              </a:rPr>
              <a:t> BASIC LOOP </a:t>
            </a:r>
            <a:r>
              <a:rPr lang="ko-KR" altLang="ko-KR" dirty="0" smtClean="0">
                <a:solidFill>
                  <a:schemeClr val="tx1"/>
                </a:solidFill>
              </a:rPr>
              <a:t>문은 조건이 틀려도</a:t>
            </a:r>
            <a:r>
              <a:rPr lang="en-US" altLang="ko-KR" dirty="0" smtClean="0">
                <a:solidFill>
                  <a:schemeClr val="tx1"/>
                </a:solidFill>
              </a:rPr>
              <a:t> PL/SQL </a:t>
            </a:r>
            <a:r>
              <a:rPr lang="ko-KR" altLang="ko-KR" dirty="0" smtClean="0">
                <a:solidFill>
                  <a:schemeClr val="tx1"/>
                </a:solidFill>
              </a:rPr>
              <a:t>문장이</a:t>
            </a:r>
            <a:r>
              <a:rPr lang="en-US" altLang="ko-KR" dirty="0" smtClean="0">
                <a:solidFill>
                  <a:schemeClr val="tx1"/>
                </a:solidFill>
              </a:rPr>
              <a:t> 1</a:t>
            </a:r>
            <a:r>
              <a:rPr lang="ko-KR" altLang="ko-KR" dirty="0" smtClean="0">
                <a:solidFill>
                  <a:schemeClr val="tx1"/>
                </a:solidFill>
              </a:rPr>
              <a:t>회는 실행이 되지만</a:t>
            </a:r>
            <a:r>
              <a:rPr lang="en-US" altLang="ko-KR" dirty="0" smtClean="0">
                <a:solidFill>
                  <a:schemeClr val="tx1"/>
                </a:solidFill>
              </a:rPr>
              <a:t> WHILE </a:t>
            </a:r>
            <a:r>
              <a:rPr lang="ko-KR" altLang="ko-KR" dirty="0" smtClean="0">
                <a:solidFill>
                  <a:schemeClr val="tx1"/>
                </a:solidFill>
              </a:rPr>
              <a:t>문은 아예 실행이 되지 않습니다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96752"/>
            <a:ext cx="8568952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WHILE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반복문</a:t>
            </a:r>
            <a:r>
              <a:rPr lang="ko-KR" altLang="ko-KR" b="1" dirty="0" smtClean="0">
                <a:solidFill>
                  <a:schemeClr val="tx1"/>
                </a:solidFill>
              </a:rPr>
              <a:t> 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WHILE </a:t>
            </a:r>
            <a:r>
              <a:rPr lang="ko-KR" altLang="ko-KR" dirty="0" err="1" smtClean="0">
                <a:solidFill>
                  <a:schemeClr val="tx1"/>
                </a:solidFill>
              </a:rPr>
              <a:t>반복문을</a:t>
            </a:r>
            <a:r>
              <a:rPr lang="ko-KR" altLang="ko-KR" dirty="0" smtClean="0">
                <a:solidFill>
                  <a:schemeClr val="tx1"/>
                </a:solidFill>
              </a:rPr>
              <a:t> 사용하여 아래의 출력 예시와 같이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whil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616" y="2348880"/>
            <a:ext cx="6264696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268760"/>
            <a:ext cx="828092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 BASIC LOOP </a:t>
            </a:r>
            <a:r>
              <a:rPr lang="ko-KR" altLang="ko-KR" b="1" dirty="0" smtClean="0">
                <a:solidFill>
                  <a:schemeClr val="tx1"/>
                </a:solidFill>
              </a:rPr>
              <a:t>문과</a:t>
            </a:r>
            <a:r>
              <a:rPr lang="en-US" altLang="ko-KR" b="1" dirty="0" smtClean="0">
                <a:solidFill>
                  <a:schemeClr val="tx1"/>
                </a:solidFill>
              </a:rPr>
              <a:t> WHILE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반복문</a:t>
            </a:r>
            <a:r>
              <a:rPr lang="ko-KR" altLang="ko-KR" b="1" dirty="0" smtClean="0">
                <a:solidFill>
                  <a:schemeClr val="tx1"/>
                </a:solidFill>
              </a:rPr>
              <a:t> 연습 문제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BASIC LOOP </a:t>
            </a:r>
            <a:r>
              <a:rPr lang="ko-KR" altLang="ko-KR" dirty="0" smtClean="0">
                <a:solidFill>
                  <a:schemeClr val="tx1"/>
                </a:solidFill>
              </a:rPr>
              <a:t>문과</a:t>
            </a:r>
            <a:r>
              <a:rPr lang="en-US" altLang="ko-KR" dirty="0" smtClean="0">
                <a:solidFill>
                  <a:schemeClr val="tx1"/>
                </a:solidFill>
              </a:rPr>
              <a:t> WHILE </a:t>
            </a:r>
            <a:r>
              <a:rPr lang="ko-KR" altLang="ko-KR" dirty="0" smtClean="0">
                <a:solidFill>
                  <a:schemeClr val="tx1"/>
                </a:solidFill>
              </a:rPr>
              <a:t>문을 사용하여 아래의 결과처럼 나오도록 각각 작성하세요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15816" y="2780928"/>
            <a:ext cx="2808312" cy="2664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 smtClean="0">
                <a:solidFill>
                  <a:schemeClr val="tx1"/>
                </a:solidFill>
              </a:rPr>
              <a:t>출력 결과 화면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1" name="그림 10" descr="loop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916832"/>
            <a:ext cx="7992888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52565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FOR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반복문</a:t>
            </a:r>
            <a:r>
              <a:rPr lang="en-US" altLang="ko-KR" b="1" dirty="0" smtClean="0">
                <a:solidFill>
                  <a:schemeClr val="tx1"/>
                </a:solidFill>
              </a:rPr>
              <a:t> – </a:t>
            </a:r>
            <a:r>
              <a:rPr lang="ko-KR" altLang="en-US" b="1" dirty="0" smtClean="0">
                <a:solidFill>
                  <a:schemeClr val="tx1"/>
                </a:solidFill>
              </a:rPr>
              <a:t>반복 횟수를 지정 가능함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611560" y="1830958"/>
            <a:ext cx="5144368" cy="159804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FOR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counter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 [REVERSE]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start . . end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LOOP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Statement1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Statement2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…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LOOP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3573016"/>
            <a:ext cx="8208912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위 문법에서</a:t>
            </a:r>
            <a:r>
              <a:rPr lang="en-US" altLang="ko-KR" dirty="0" smtClean="0">
                <a:solidFill>
                  <a:schemeClr val="tx1"/>
                </a:solidFill>
              </a:rPr>
              <a:t> counter </a:t>
            </a:r>
            <a:r>
              <a:rPr lang="ko-KR" altLang="ko-KR" dirty="0" smtClean="0">
                <a:solidFill>
                  <a:schemeClr val="tx1"/>
                </a:solidFill>
              </a:rPr>
              <a:t>는 반복을 카운트 할 변수입니다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원래</a:t>
            </a:r>
            <a:r>
              <a:rPr lang="en-US" altLang="ko-KR" dirty="0" smtClean="0">
                <a:solidFill>
                  <a:schemeClr val="tx1"/>
                </a:solidFill>
              </a:rPr>
              <a:t> PL/SQL </a:t>
            </a:r>
            <a:r>
              <a:rPr lang="ko-KR" altLang="ko-KR" dirty="0" smtClean="0">
                <a:solidFill>
                  <a:schemeClr val="tx1"/>
                </a:solidFill>
              </a:rPr>
              <a:t>에서는 사용할 변수를 사용하기 전에 미리</a:t>
            </a:r>
            <a:r>
              <a:rPr lang="en-US" altLang="ko-KR" dirty="0" smtClean="0">
                <a:solidFill>
                  <a:schemeClr val="tx1"/>
                </a:solidFill>
              </a:rPr>
              <a:t> DECLARE </a:t>
            </a:r>
            <a:r>
              <a:rPr lang="ko-KR" altLang="ko-KR" dirty="0" smtClean="0">
                <a:solidFill>
                  <a:schemeClr val="tx1"/>
                </a:solidFill>
              </a:rPr>
              <a:t>부분에서 선언해야 하지만</a:t>
            </a:r>
            <a:r>
              <a:rPr lang="en-US" altLang="ko-KR" dirty="0" smtClean="0">
                <a:solidFill>
                  <a:schemeClr val="tx1"/>
                </a:solidFill>
              </a:rPr>
              <a:t> FOR </a:t>
            </a:r>
            <a:r>
              <a:rPr lang="ko-KR" altLang="ko-KR" dirty="0" err="1" smtClean="0">
                <a:solidFill>
                  <a:schemeClr val="tx1"/>
                </a:solidFill>
              </a:rPr>
              <a:t>반복문</a:t>
            </a:r>
            <a:r>
              <a:rPr lang="ko-KR" altLang="ko-KR" dirty="0" smtClean="0">
                <a:solidFill>
                  <a:schemeClr val="tx1"/>
                </a:solidFill>
              </a:rPr>
              <a:t> 내에서 사용할 변수는 미리 선언을 하지 않아도 사용 가능합니다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그리고</a:t>
            </a:r>
            <a:r>
              <a:rPr lang="en-US" altLang="ko-KR" dirty="0" smtClean="0">
                <a:solidFill>
                  <a:schemeClr val="tx1"/>
                </a:solidFill>
              </a:rPr>
              <a:t> IN </a:t>
            </a:r>
            <a:r>
              <a:rPr lang="ko-KR" altLang="ko-KR" dirty="0" smtClean="0">
                <a:solidFill>
                  <a:schemeClr val="tx1"/>
                </a:solidFill>
              </a:rPr>
              <a:t>다음에</a:t>
            </a:r>
            <a:r>
              <a:rPr lang="en-US" altLang="ko-KR" dirty="0" smtClean="0">
                <a:solidFill>
                  <a:schemeClr val="tx1"/>
                </a:solidFill>
              </a:rPr>
              <a:t> start </a:t>
            </a:r>
            <a:r>
              <a:rPr lang="ko-KR" altLang="ko-KR" dirty="0" smtClean="0">
                <a:solidFill>
                  <a:schemeClr val="tx1"/>
                </a:solidFill>
              </a:rPr>
              <a:t>부분에 시작번호를 쓰고</a:t>
            </a:r>
            <a:r>
              <a:rPr lang="en-US" altLang="ko-KR" dirty="0" smtClean="0">
                <a:solidFill>
                  <a:schemeClr val="tx1"/>
                </a:solidFill>
              </a:rPr>
              <a:t> .. (</a:t>
            </a:r>
            <a:r>
              <a:rPr lang="ko-KR" altLang="ko-KR" dirty="0" smtClean="0">
                <a:solidFill>
                  <a:schemeClr val="tx1"/>
                </a:solidFill>
              </a:rPr>
              <a:t>점 두 개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뒤에</a:t>
            </a:r>
            <a:r>
              <a:rPr lang="en-US" altLang="ko-KR" dirty="0" smtClean="0">
                <a:solidFill>
                  <a:schemeClr val="tx1"/>
                </a:solidFill>
              </a:rPr>
              <a:t> end </a:t>
            </a:r>
            <a:r>
              <a:rPr lang="ko-KR" altLang="ko-KR" dirty="0" smtClean="0">
                <a:solidFill>
                  <a:schemeClr val="tx1"/>
                </a:solidFill>
              </a:rPr>
              <a:t>부분에 끝 숫자를 적으시면 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만약 역순으로 반복하려면</a:t>
            </a:r>
            <a:r>
              <a:rPr lang="en-US" altLang="ko-KR" dirty="0" smtClean="0">
                <a:solidFill>
                  <a:schemeClr val="tx1"/>
                </a:solidFill>
              </a:rPr>
              <a:t> IN </a:t>
            </a:r>
            <a:r>
              <a:rPr lang="ko-KR" altLang="ko-KR" dirty="0" smtClean="0">
                <a:solidFill>
                  <a:schemeClr val="tx1"/>
                </a:solidFill>
              </a:rPr>
              <a:t>다음에</a:t>
            </a:r>
            <a:r>
              <a:rPr lang="en-US" altLang="ko-KR" dirty="0" smtClean="0">
                <a:solidFill>
                  <a:schemeClr val="tx1"/>
                </a:solidFill>
              </a:rPr>
              <a:t> REVERSE </a:t>
            </a:r>
            <a:r>
              <a:rPr lang="ko-KR" altLang="ko-KR" dirty="0" smtClean="0">
                <a:solidFill>
                  <a:schemeClr val="tx1"/>
                </a:solidFill>
              </a:rPr>
              <a:t>를 쓰고 반복할 횟수를 쓰면 되는데 주의 사항은</a:t>
            </a:r>
            <a:r>
              <a:rPr lang="en-US" altLang="ko-KR" dirty="0" smtClean="0">
                <a:solidFill>
                  <a:schemeClr val="tx1"/>
                </a:solidFill>
              </a:rPr>
              <a:t> REVERSE </a:t>
            </a:r>
            <a:r>
              <a:rPr lang="ko-KR" altLang="ko-KR" dirty="0" smtClean="0">
                <a:solidFill>
                  <a:schemeClr val="tx1"/>
                </a:solidFill>
              </a:rPr>
              <a:t>를 쓰고 시작번호와 끝 번호는 작은 숫자부터 써야 한다는 것입니다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29523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FOR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반복문</a:t>
            </a:r>
            <a:r>
              <a:rPr lang="ko-KR" altLang="ko-KR" b="1" dirty="0" smtClean="0">
                <a:solidFill>
                  <a:schemeClr val="tx1"/>
                </a:solidFill>
              </a:rPr>
              <a:t> 예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700808"/>
            <a:ext cx="79928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0 – 5 </a:t>
            </a:r>
            <a:r>
              <a:rPr lang="ko-KR" altLang="ko-KR" dirty="0" smtClean="0">
                <a:solidFill>
                  <a:schemeClr val="tx1"/>
                </a:solidFill>
              </a:rPr>
              <a:t>까지 숫자를 화면에 출력하</a:t>
            </a:r>
            <a:r>
              <a:rPr lang="ko-KR" altLang="en-US" dirty="0" smtClean="0">
                <a:solidFill>
                  <a:schemeClr val="tx1"/>
                </a:solidFill>
              </a:rPr>
              <a:t>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FOR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2" y="2492896"/>
            <a:ext cx="5976664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345638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FOR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반복문</a:t>
            </a:r>
            <a:r>
              <a:rPr lang="ko-KR" altLang="ko-KR" b="1" dirty="0" smtClean="0">
                <a:solidFill>
                  <a:schemeClr val="tx1"/>
                </a:solidFill>
              </a:rPr>
              <a:t> 예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844824"/>
            <a:ext cx="77768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0 – 5 </a:t>
            </a:r>
            <a:r>
              <a:rPr lang="ko-KR" altLang="en-US" dirty="0" smtClean="0">
                <a:solidFill>
                  <a:schemeClr val="tx1"/>
                </a:solidFill>
              </a:rPr>
              <a:t>까지의 숫자를 역순으로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FOR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648" y="2492896"/>
            <a:ext cx="6048672" cy="3672408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5004048" y="3933056"/>
            <a:ext cx="8640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980728"/>
            <a:ext cx="30963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For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b="1" dirty="0" smtClean="0">
                <a:solidFill>
                  <a:schemeClr val="tx1"/>
                </a:solidFill>
              </a:rPr>
              <a:t> 예제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340768"/>
            <a:ext cx="784887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사원번호를 입력 받아 사원 이름의 글자수 만큼 화면에</a:t>
            </a:r>
            <a:r>
              <a:rPr lang="en-US" altLang="ko-KR" dirty="0" smtClean="0">
                <a:solidFill>
                  <a:schemeClr val="tx1"/>
                </a:solidFill>
              </a:rPr>
              <a:t> * </a:t>
            </a:r>
            <a:r>
              <a:rPr lang="ko-KR" altLang="ko-KR" dirty="0" smtClean="0">
                <a:solidFill>
                  <a:schemeClr val="tx1"/>
                </a:solidFill>
              </a:rPr>
              <a:t>를 찍는 문장을 작성하세요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2708920"/>
            <a:ext cx="3240360" cy="26642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출력 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Enter value for </a:t>
            </a:r>
            <a:r>
              <a:rPr lang="en-US" altLang="ko-KR" dirty="0" err="1" smtClean="0">
                <a:solidFill>
                  <a:schemeClr val="tx1"/>
                </a:solidFill>
              </a:rPr>
              <a:t>eno</a:t>
            </a:r>
            <a:r>
              <a:rPr lang="en-US" altLang="ko-KR" dirty="0" smtClean="0">
                <a:solidFill>
                  <a:schemeClr val="tx1"/>
                </a:solidFill>
              </a:rPr>
              <a:t>: 7900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***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****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*****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 descr="FOR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1920" y="1916832"/>
            <a:ext cx="5112568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55446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CONTINUE </a:t>
            </a:r>
            <a:r>
              <a:rPr lang="ko-KR" altLang="ko-KR" b="1" dirty="0" smtClean="0">
                <a:solidFill>
                  <a:schemeClr val="tx1"/>
                </a:solidFill>
              </a:rPr>
              <a:t>문</a:t>
            </a:r>
            <a:r>
              <a:rPr lang="en-US" altLang="ko-KR" b="1" dirty="0" smtClean="0">
                <a:solidFill>
                  <a:schemeClr val="tx1"/>
                </a:solidFill>
              </a:rPr>
              <a:t> (11g </a:t>
            </a:r>
            <a:r>
              <a:rPr lang="ko-KR" altLang="ko-KR" b="1" dirty="0" smtClean="0">
                <a:solidFill>
                  <a:schemeClr val="tx1"/>
                </a:solidFill>
              </a:rPr>
              <a:t>에서 추가된 기능입니다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continu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1700808"/>
            <a:ext cx="7560840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712968" cy="49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1. total </a:t>
            </a:r>
            <a:r>
              <a:rPr lang="ko-KR" altLang="ko-KR" sz="1600" dirty="0" smtClean="0">
                <a:solidFill>
                  <a:schemeClr val="tx1"/>
                </a:solidFill>
              </a:rPr>
              <a:t>변수를</a:t>
            </a:r>
            <a:r>
              <a:rPr lang="en-US" altLang="ko-KR" sz="1600" dirty="0" smtClean="0">
                <a:solidFill>
                  <a:schemeClr val="tx1"/>
                </a:solidFill>
              </a:rPr>
              <a:t> 0 </a:t>
            </a:r>
            <a:r>
              <a:rPr lang="ko-KR" altLang="ko-KR" sz="1600" dirty="0" smtClean="0">
                <a:solidFill>
                  <a:schemeClr val="tx1"/>
                </a:solidFill>
              </a:rPr>
              <a:t>으로 초기화합니다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(2</a:t>
            </a:r>
            <a:r>
              <a:rPr lang="ko-KR" altLang="ko-KR" sz="1600" dirty="0" smtClean="0">
                <a:solidFill>
                  <a:schemeClr val="tx1"/>
                </a:solidFill>
              </a:rPr>
              <a:t>번 라인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2. total </a:t>
            </a:r>
            <a:r>
              <a:rPr lang="ko-KR" altLang="ko-KR" sz="1600" dirty="0" smtClean="0">
                <a:solidFill>
                  <a:schemeClr val="tx1"/>
                </a:solidFill>
              </a:rPr>
              <a:t>변수에</a:t>
            </a:r>
            <a:r>
              <a:rPr lang="en-US" altLang="ko-KR" sz="1600" dirty="0" smtClean="0">
                <a:solidFill>
                  <a:schemeClr val="tx1"/>
                </a:solidFill>
              </a:rPr>
              <a:t> 0 + 1 </a:t>
            </a:r>
            <a:r>
              <a:rPr lang="ko-KR" altLang="ko-KR" sz="1600" dirty="0" smtClean="0">
                <a:solidFill>
                  <a:schemeClr val="tx1"/>
                </a:solidFill>
              </a:rPr>
              <a:t>의 식으로</a:t>
            </a:r>
            <a:r>
              <a:rPr lang="en-US" altLang="ko-KR" sz="1600" dirty="0" smtClean="0">
                <a:solidFill>
                  <a:schemeClr val="tx1"/>
                </a:solidFill>
              </a:rPr>
              <a:t> 1</a:t>
            </a:r>
            <a:r>
              <a:rPr lang="ko-KR" altLang="ko-KR" sz="1600" dirty="0" smtClean="0">
                <a:solidFill>
                  <a:schemeClr val="tx1"/>
                </a:solidFill>
              </a:rPr>
              <a:t>을 할당합니다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 (5</a:t>
            </a:r>
            <a:r>
              <a:rPr lang="ko-KR" altLang="ko-KR" sz="1600" dirty="0" smtClean="0">
                <a:solidFill>
                  <a:schemeClr val="tx1"/>
                </a:solidFill>
              </a:rPr>
              <a:t>번 라인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3. 1 </a:t>
            </a:r>
            <a:r>
              <a:rPr lang="ko-KR" altLang="ko-KR" sz="1600" dirty="0" smtClean="0">
                <a:solidFill>
                  <a:schemeClr val="tx1"/>
                </a:solidFill>
              </a:rPr>
              <a:t>을 출력합니다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 (6</a:t>
            </a:r>
            <a:r>
              <a:rPr lang="ko-KR" altLang="ko-KR" sz="1600" dirty="0" smtClean="0">
                <a:solidFill>
                  <a:schemeClr val="tx1"/>
                </a:solidFill>
              </a:rPr>
              <a:t>번 라인</a:t>
            </a:r>
            <a:r>
              <a:rPr lang="en-US" altLang="ko-KR" sz="1600" dirty="0" smtClean="0">
                <a:solidFill>
                  <a:schemeClr val="tx1"/>
                </a:solidFill>
              </a:rPr>
              <a:t> , </a:t>
            </a:r>
            <a:r>
              <a:rPr lang="ko-KR" altLang="ko-KR" sz="1600" dirty="0" smtClean="0">
                <a:solidFill>
                  <a:schemeClr val="tx1"/>
                </a:solidFill>
              </a:rPr>
              <a:t>결과화면의 첫 번째 출력결과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4. CONTINUE </a:t>
            </a:r>
            <a:r>
              <a:rPr lang="ko-KR" altLang="ko-KR" sz="1600" dirty="0" smtClean="0">
                <a:solidFill>
                  <a:schemeClr val="tx1"/>
                </a:solidFill>
              </a:rPr>
              <a:t>문의 조건을 확인합니다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 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가</a:t>
            </a:r>
            <a:r>
              <a:rPr lang="en-US" altLang="ko-KR" sz="1600" dirty="0" smtClean="0">
                <a:solidFill>
                  <a:schemeClr val="tx1"/>
                </a:solidFill>
              </a:rPr>
              <a:t> 5</a:t>
            </a:r>
            <a:r>
              <a:rPr lang="ko-KR" altLang="ko-KR" sz="1600" dirty="0" smtClean="0">
                <a:solidFill>
                  <a:schemeClr val="tx1"/>
                </a:solidFill>
              </a:rPr>
              <a:t>보다 큰가</a:t>
            </a:r>
            <a:r>
              <a:rPr lang="en-US" altLang="ko-KR" sz="1600" dirty="0" smtClean="0">
                <a:solidFill>
                  <a:schemeClr val="tx1"/>
                </a:solidFill>
              </a:rPr>
              <a:t>?)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5. </a:t>
            </a:r>
            <a:r>
              <a:rPr lang="ko-KR" altLang="ko-KR" sz="1600" dirty="0" smtClean="0">
                <a:solidFill>
                  <a:schemeClr val="tx1"/>
                </a:solidFill>
              </a:rPr>
              <a:t>아니라고 판단되면</a:t>
            </a:r>
            <a:r>
              <a:rPr lang="en-US" altLang="ko-KR" sz="1600" dirty="0" smtClean="0">
                <a:solidFill>
                  <a:schemeClr val="tx1"/>
                </a:solidFill>
              </a:rPr>
              <a:t> total </a:t>
            </a:r>
            <a:r>
              <a:rPr lang="ko-KR" altLang="ko-KR" sz="1600" dirty="0" smtClean="0">
                <a:solidFill>
                  <a:schemeClr val="tx1"/>
                </a:solidFill>
              </a:rPr>
              <a:t>변수에 있는 값에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의 값을 더합니다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 (8</a:t>
            </a:r>
            <a:r>
              <a:rPr lang="ko-KR" altLang="ko-KR" sz="1600" dirty="0" smtClean="0">
                <a:solidFill>
                  <a:schemeClr val="tx1"/>
                </a:solidFill>
              </a:rPr>
              <a:t>번 라인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6. </a:t>
            </a:r>
            <a:r>
              <a:rPr lang="ko-KR" altLang="ko-KR" sz="1600" dirty="0" smtClean="0">
                <a:solidFill>
                  <a:schemeClr val="tx1"/>
                </a:solidFill>
              </a:rPr>
              <a:t>더해진 값을</a:t>
            </a:r>
            <a:r>
              <a:rPr lang="en-US" altLang="ko-KR" sz="1600" dirty="0" smtClean="0">
                <a:solidFill>
                  <a:schemeClr val="tx1"/>
                </a:solidFill>
              </a:rPr>
              <a:t> Out total </a:t>
            </a:r>
            <a:r>
              <a:rPr lang="ko-KR" altLang="ko-KR" sz="1600" dirty="0" smtClean="0">
                <a:solidFill>
                  <a:schemeClr val="tx1"/>
                </a:solidFill>
              </a:rPr>
              <a:t>이라는 내용과 함께 화면에 출력합니다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 (9</a:t>
            </a:r>
            <a:r>
              <a:rPr lang="ko-KR" altLang="ko-KR" sz="1600" dirty="0" smtClean="0">
                <a:solidFill>
                  <a:schemeClr val="tx1"/>
                </a:solidFill>
              </a:rPr>
              <a:t>번 라인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ko-KR" sz="1600" dirty="0" smtClean="0">
                <a:solidFill>
                  <a:schemeClr val="tx1"/>
                </a:solidFill>
              </a:rPr>
              <a:t>기존</a:t>
            </a:r>
            <a:r>
              <a:rPr lang="en-US" altLang="ko-KR" sz="1600" dirty="0" smtClean="0">
                <a:solidFill>
                  <a:schemeClr val="tx1"/>
                </a:solidFill>
              </a:rPr>
              <a:t> total </a:t>
            </a:r>
            <a:r>
              <a:rPr lang="ko-KR" altLang="ko-KR" sz="1600" dirty="0" smtClean="0">
                <a:solidFill>
                  <a:schemeClr val="tx1"/>
                </a:solidFill>
              </a:rPr>
              <a:t>에</a:t>
            </a:r>
            <a:r>
              <a:rPr lang="en-US" altLang="ko-KR" sz="1600" dirty="0" smtClean="0">
                <a:solidFill>
                  <a:schemeClr val="tx1"/>
                </a:solidFill>
              </a:rPr>
              <a:t> 1</a:t>
            </a:r>
            <a:r>
              <a:rPr lang="ko-KR" altLang="ko-KR" sz="1600" dirty="0" smtClean="0">
                <a:solidFill>
                  <a:schemeClr val="tx1"/>
                </a:solidFill>
              </a:rPr>
              <a:t>이 있었고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변수에도</a:t>
            </a:r>
            <a:r>
              <a:rPr lang="en-US" altLang="ko-KR" sz="1600" dirty="0" smtClean="0">
                <a:solidFill>
                  <a:schemeClr val="tx1"/>
                </a:solidFill>
              </a:rPr>
              <a:t> 1</a:t>
            </a:r>
            <a:r>
              <a:rPr lang="ko-KR" altLang="ko-KR" sz="1600" dirty="0" smtClean="0">
                <a:solidFill>
                  <a:schemeClr val="tx1"/>
                </a:solidFill>
              </a:rPr>
              <a:t>이므로 화면에</a:t>
            </a:r>
            <a:r>
              <a:rPr lang="en-US" altLang="ko-KR" sz="1600" dirty="0" smtClean="0">
                <a:solidFill>
                  <a:schemeClr val="tx1"/>
                </a:solidFill>
              </a:rPr>
              <a:t> 2</a:t>
            </a:r>
            <a:r>
              <a:rPr lang="ko-KR" altLang="ko-KR" sz="1600" dirty="0" smtClean="0">
                <a:solidFill>
                  <a:schemeClr val="tx1"/>
                </a:solidFill>
              </a:rPr>
              <a:t>가 출력됩니다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7. </a:t>
            </a:r>
            <a:r>
              <a:rPr lang="ko-KR" altLang="ko-KR" sz="1600" dirty="0" smtClean="0">
                <a:solidFill>
                  <a:schemeClr val="tx1"/>
                </a:solidFill>
              </a:rPr>
              <a:t>다시</a:t>
            </a:r>
            <a:r>
              <a:rPr lang="en-US" altLang="ko-KR" sz="1600" dirty="0" smtClean="0">
                <a:solidFill>
                  <a:schemeClr val="tx1"/>
                </a:solidFill>
              </a:rPr>
              <a:t> 5</a:t>
            </a:r>
            <a:r>
              <a:rPr lang="ko-KR" altLang="ko-KR" sz="1600" dirty="0" smtClean="0">
                <a:solidFill>
                  <a:schemeClr val="tx1"/>
                </a:solidFill>
              </a:rPr>
              <a:t>번 라인으로 돌아가서</a:t>
            </a:r>
            <a:r>
              <a:rPr lang="en-US" altLang="ko-KR" sz="1600" dirty="0" smtClean="0">
                <a:solidFill>
                  <a:schemeClr val="tx1"/>
                </a:solidFill>
              </a:rPr>
              <a:t> total </a:t>
            </a:r>
            <a:r>
              <a:rPr lang="ko-KR" altLang="ko-KR" sz="1600" dirty="0" smtClean="0">
                <a:solidFill>
                  <a:schemeClr val="tx1"/>
                </a:solidFill>
              </a:rPr>
              <a:t>변수 값</a:t>
            </a:r>
            <a:r>
              <a:rPr lang="en-US" altLang="ko-KR" sz="1600" dirty="0" smtClean="0">
                <a:solidFill>
                  <a:schemeClr val="tx1"/>
                </a:solidFill>
              </a:rPr>
              <a:t> 2+1 </a:t>
            </a:r>
            <a:r>
              <a:rPr lang="ko-KR" altLang="ko-KR" sz="1600" dirty="0" smtClean="0">
                <a:solidFill>
                  <a:schemeClr val="tx1"/>
                </a:solidFill>
              </a:rPr>
              <a:t>을 하고 화면에</a:t>
            </a:r>
            <a:r>
              <a:rPr lang="en-US" altLang="ko-KR" sz="1600" dirty="0" smtClean="0">
                <a:solidFill>
                  <a:schemeClr val="tx1"/>
                </a:solidFill>
              </a:rPr>
              <a:t> 3</a:t>
            </a:r>
            <a:r>
              <a:rPr lang="ko-KR" altLang="ko-KR" sz="1600" dirty="0" smtClean="0">
                <a:solidFill>
                  <a:schemeClr val="tx1"/>
                </a:solidFill>
              </a:rPr>
              <a:t>을 출력합니다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 (6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번라인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8 . CONTINUE </a:t>
            </a:r>
            <a:r>
              <a:rPr lang="ko-KR" altLang="ko-KR" sz="1600" dirty="0" smtClean="0">
                <a:solidFill>
                  <a:schemeClr val="tx1"/>
                </a:solidFill>
              </a:rPr>
              <a:t>문의 조건을 다시 확인한 후</a:t>
            </a:r>
            <a:r>
              <a:rPr lang="en-US" altLang="ko-KR" sz="1600" dirty="0" smtClean="0">
                <a:solidFill>
                  <a:schemeClr val="tx1"/>
                </a:solidFill>
              </a:rPr>
              <a:t> (7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번라인</a:t>
            </a:r>
            <a:r>
              <a:rPr lang="en-US" altLang="ko-KR" sz="1600" dirty="0" smtClean="0">
                <a:solidFill>
                  <a:schemeClr val="tx1"/>
                </a:solidFill>
              </a:rPr>
              <a:t>) total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변수값</a:t>
            </a:r>
            <a:r>
              <a:rPr lang="en-US" altLang="ko-KR" sz="1600" dirty="0" smtClean="0">
                <a:solidFill>
                  <a:schemeClr val="tx1"/>
                </a:solidFill>
              </a:rPr>
              <a:t> 3 + 2(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변수값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r>
              <a:rPr lang="ko-KR" altLang="ko-KR" sz="1600" dirty="0" smtClean="0">
                <a:solidFill>
                  <a:schemeClr val="tx1"/>
                </a:solidFill>
              </a:rPr>
              <a:t>을 계산해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ko-KR" sz="1600" dirty="0" smtClean="0">
                <a:solidFill>
                  <a:schemeClr val="tx1"/>
                </a:solidFill>
              </a:rPr>
              <a:t>화면에</a:t>
            </a:r>
            <a:r>
              <a:rPr lang="en-US" altLang="ko-KR" sz="1600" dirty="0" smtClean="0">
                <a:solidFill>
                  <a:schemeClr val="tx1"/>
                </a:solidFill>
              </a:rPr>
              <a:t> 5</a:t>
            </a:r>
            <a:r>
              <a:rPr lang="ko-KR" altLang="ko-KR" sz="1600" dirty="0" smtClean="0">
                <a:solidFill>
                  <a:schemeClr val="tx1"/>
                </a:solidFill>
              </a:rPr>
              <a:t>를 출력합니다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 (</a:t>
            </a:r>
            <a:r>
              <a:rPr lang="ko-KR" altLang="ko-KR" sz="1600" dirty="0" smtClean="0">
                <a:solidFill>
                  <a:schemeClr val="tx1"/>
                </a:solidFill>
              </a:rPr>
              <a:t>출력화면</a:t>
            </a:r>
            <a:r>
              <a:rPr lang="en-US" altLang="ko-KR" sz="1600" dirty="0" smtClean="0">
                <a:solidFill>
                  <a:schemeClr val="tx1"/>
                </a:solidFill>
              </a:rPr>
              <a:t> 4</a:t>
            </a:r>
            <a:r>
              <a:rPr lang="ko-KR" altLang="ko-KR" sz="1600" dirty="0" smtClean="0">
                <a:solidFill>
                  <a:schemeClr val="tx1"/>
                </a:solidFill>
              </a:rPr>
              <a:t>번째 줄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9. </a:t>
            </a:r>
            <a:r>
              <a:rPr lang="ko-KR" altLang="ko-KR" sz="1600" dirty="0" smtClean="0">
                <a:solidFill>
                  <a:schemeClr val="tx1"/>
                </a:solidFill>
              </a:rPr>
              <a:t>위와 같은 방식으로 계속 루프를 돌다가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값이</a:t>
            </a:r>
            <a:r>
              <a:rPr lang="en-US" altLang="ko-KR" sz="1600" dirty="0" smtClean="0">
                <a:solidFill>
                  <a:schemeClr val="tx1"/>
                </a:solidFill>
              </a:rPr>
              <a:t> 5</a:t>
            </a:r>
            <a:r>
              <a:rPr lang="ko-KR" altLang="ko-KR" sz="1600" dirty="0" smtClean="0">
                <a:solidFill>
                  <a:schemeClr val="tx1"/>
                </a:solidFill>
              </a:rPr>
              <a:t>가 되면</a:t>
            </a:r>
            <a:r>
              <a:rPr lang="en-US" altLang="ko-KR" sz="1600" dirty="0" smtClean="0">
                <a:solidFill>
                  <a:schemeClr val="tx1"/>
                </a:solidFill>
              </a:rPr>
              <a:t> CONTINUE </a:t>
            </a:r>
            <a:r>
              <a:rPr lang="ko-KR" altLang="ko-KR" sz="1600" dirty="0" smtClean="0">
                <a:solidFill>
                  <a:schemeClr val="tx1"/>
                </a:solidFill>
              </a:rPr>
              <a:t>조건에 걸리게 되므로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8</a:t>
            </a:r>
            <a:r>
              <a:rPr lang="ko-KR" altLang="ko-KR" sz="1600" dirty="0" smtClean="0">
                <a:solidFill>
                  <a:schemeClr val="tx1"/>
                </a:solidFill>
              </a:rPr>
              <a:t>번</a:t>
            </a:r>
            <a:r>
              <a:rPr lang="en-US" altLang="ko-KR" sz="1600" dirty="0" smtClean="0">
                <a:solidFill>
                  <a:schemeClr val="tx1"/>
                </a:solidFill>
              </a:rPr>
              <a:t>, 9</a:t>
            </a:r>
            <a:r>
              <a:rPr lang="ko-KR" altLang="ko-KR" sz="1600" dirty="0" smtClean="0">
                <a:solidFill>
                  <a:schemeClr val="tx1"/>
                </a:solidFill>
              </a:rPr>
              <a:t>번 줄의 연산을 하지 않게 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ko-KR" sz="1600" dirty="0" smtClean="0">
                <a:solidFill>
                  <a:schemeClr val="tx1"/>
                </a:solidFill>
              </a:rPr>
              <a:t>그래서 출력 화면을 보면</a:t>
            </a:r>
            <a:r>
              <a:rPr lang="en-US" altLang="ko-KR" sz="1600" dirty="0" smtClean="0">
                <a:solidFill>
                  <a:schemeClr val="tx1"/>
                </a:solidFill>
              </a:rPr>
              <a:t> Total </a:t>
            </a:r>
            <a:r>
              <a:rPr lang="ko-KR" altLang="ko-KR" sz="1600" dirty="0" smtClean="0">
                <a:solidFill>
                  <a:schemeClr val="tx1"/>
                </a:solidFill>
              </a:rPr>
              <a:t>값만 나오고</a:t>
            </a:r>
            <a:r>
              <a:rPr lang="en-US" altLang="ko-KR" sz="1600" dirty="0" smtClean="0">
                <a:solidFill>
                  <a:schemeClr val="tx1"/>
                </a:solidFill>
              </a:rPr>
              <a:t> Out total </a:t>
            </a:r>
            <a:r>
              <a:rPr lang="ko-KR" altLang="ko-KR" sz="1600" dirty="0" smtClean="0">
                <a:solidFill>
                  <a:schemeClr val="tx1"/>
                </a:solidFill>
              </a:rPr>
              <a:t>값은 나오지 않게 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536" y="1196752"/>
            <a:ext cx="64807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조건문과 반복 문으로 나눌 수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1772816"/>
            <a:ext cx="799288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en-US" dirty="0" smtClean="0">
                <a:solidFill>
                  <a:schemeClr val="tx1"/>
                </a:solidFill>
              </a:rPr>
              <a:t>조건 문 </a:t>
            </a:r>
            <a:r>
              <a:rPr lang="en-US" altLang="ko-KR" dirty="0" smtClean="0">
                <a:solidFill>
                  <a:schemeClr val="tx1"/>
                </a:solidFill>
              </a:rPr>
              <a:t>: IF </a:t>
            </a:r>
            <a:r>
              <a:rPr lang="ko-KR" altLang="en-US" dirty="0" smtClean="0">
                <a:solidFill>
                  <a:schemeClr val="tx1"/>
                </a:solidFill>
              </a:rPr>
              <a:t>문 </a:t>
            </a:r>
            <a:r>
              <a:rPr lang="en-US" altLang="ko-KR" dirty="0" smtClean="0">
                <a:solidFill>
                  <a:schemeClr val="tx1"/>
                </a:solidFill>
              </a:rPr>
              <a:t>, CASE </a:t>
            </a:r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3528" y="2276872"/>
            <a:ext cx="799288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en-US" dirty="0" smtClean="0">
                <a:solidFill>
                  <a:schemeClr val="tx1"/>
                </a:solidFill>
              </a:rPr>
              <a:t>반복 문 </a:t>
            </a:r>
            <a:r>
              <a:rPr lang="en-US" altLang="ko-KR" dirty="0" smtClean="0">
                <a:solidFill>
                  <a:schemeClr val="tx1"/>
                </a:solidFill>
              </a:rPr>
              <a:t>:  Basic Loop </a:t>
            </a:r>
            <a:r>
              <a:rPr lang="ko-KR" altLang="en-US" dirty="0" smtClean="0">
                <a:solidFill>
                  <a:schemeClr val="tx1"/>
                </a:solidFill>
              </a:rPr>
              <a:t>문 </a:t>
            </a:r>
            <a:r>
              <a:rPr lang="en-US" altLang="ko-KR" dirty="0" smtClean="0">
                <a:solidFill>
                  <a:schemeClr val="tx1"/>
                </a:solidFill>
              </a:rPr>
              <a:t>, While </a:t>
            </a:r>
            <a:r>
              <a:rPr lang="ko-KR" altLang="en-US" dirty="0" smtClean="0">
                <a:solidFill>
                  <a:schemeClr val="tx1"/>
                </a:solidFill>
              </a:rPr>
              <a:t>문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반복 횟수를 알 수 없을 경우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FOR </a:t>
            </a:r>
            <a:r>
              <a:rPr lang="ko-KR" altLang="en-US" dirty="0" smtClean="0">
                <a:solidFill>
                  <a:schemeClr val="tx1"/>
                </a:solidFill>
              </a:rPr>
              <a:t>문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반복 횟수를 지정할 경우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996952"/>
            <a:ext cx="259228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조건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문</a:t>
            </a:r>
            <a:r>
              <a:rPr lang="en-US" altLang="ko-KR" b="1" dirty="0" smtClean="0">
                <a:solidFill>
                  <a:schemeClr val="tx1"/>
                </a:solidFill>
              </a:rPr>
              <a:t> (IF </a:t>
            </a:r>
            <a:r>
              <a:rPr lang="ko-KR" altLang="ko-KR" b="1" dirty="0" smtClean="0">
                <a:solidFill>
                  <a:schemeClr val="tx1"/>
                </a:solidFill>
              </a:rPr>
              <a:t>문</a:t>
            </a:r>
            <a:r>
              <a:rPr lang="en-US" altLang="ko-KR" b="1" dirty="0" smtClean="0">
                <a:solidFill>
                  <a:schemeClr val="tx1"/>
                </a:solidFill>
              </a:rPr>
              <a:t>) :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7584" y="3501008"/>
            <a:ext cx="32403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1. IF~END IF </a:t>
            </a:r>
            <a:r>
              <a:rPr lang="ko-KR" altLang="ko-KR" b="1" dirty="0" smtClean="0">
                <a:solidFill>
                  <a:schemeClr val="tx1"/>
                </a:solidFill>
              </a:rPr>
              <a:t>문장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899592" y="4077072"/>
            <a:ext cx="1872208" cy="1512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(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 건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 문장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268760"/>
            <a:ext cx="8208912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유형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번의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EMP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EMPNO , ENAME, DEPTNO , DNAME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</a:t>
            </a:r>
            <a:r>
              <a:rPr lang="ko-KR" altLang="ko-KR" b="1" dirty="0" smtClean="0">
                <a:solidFill>
                  <a:schemeClr val="tx1"/>
                </a:solidFill>
              </a:rPr>
              <a:t>단</a:t>
            </a:r>
            <a:r>
              <a:rPr lang="en-US" altLang="ko-KR" b="1" dirty="0" smtClean="0">
                <a:solidFill>
                  <a:schemeClr val="tx1"/>
                </a:solidFill>
              </a:rPr>
              <a:t> DNAME </a:t>
            </a:r>
            <a:r>
              <a:rPr lang="ko-KR" altLang="ko-KR" b="1" dirty="0" smtClean="0">
                <a:solidFill>
                  <a:schemeClr val="tx1"/>
                </a:solidFill>
              </a:rPr>
              <a:t>의 값은 아래와 같습니다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DEPTNO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10 </a:t>
            </a:r>
            <a:r>
              <a:rPr lang="ko-KR" altLang="ko-KR" b="1" dirty="0" smtClean="0">
                <a:solidFill>
                  <a:schemeClr val="tx1"/>
                </a:solidFill>
              </a:rPr>
              <a:t>이면 </a:t>
            </a:r>
            <a:r>
              <a:rPr lang="en-US" altLang="ko-KR" b="1" dirty="0" smtClean="0">
                <a:solidFill>
                  <a:schemeClr val="tx1"/>
                </a:solidFill>
              </a:rPr>
              <a:t>’ACCOUNT’ 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DEPTNO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20 </a:t>
            </a:r>
            <a:r>
              <a:rPr lang="ko-KR" altLang="ko-KR" b="1" dirty="0" smtClean="0">
                <a:solidFill>
                  <a:schemeClr val="tx1"/>
                </a:solidFill>
              </a:rPr>
              <a:t>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‘RESEARCH’ 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DEPTNO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30 </a:t>
            </a:r>
            <a:r>
              <a:rPr lang="ko-KR" altLang="ko-KR" b="1" dirty="0" smtClean="0">
                <a:solidFill>
                  <a:schemeClr val="tx1"/>
                </a:solidFill>
              </a:rPr>
              <a:t>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‘SALES’ 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DEPTNO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40 </a:t>
            </a:r>
            <a:r>
              <a:rPr lang="ko-KR" altLang="ko-KR" b="1" dirty="0" smtClean="0">
                <a:solidFill>
                  <a:schemeClr val="tx1"/>
                </a:solidFill>
              </a:rPr>
              <a:t>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‘OPERATIONS’ </a:t>
            </a:r>
            <a:r>
              <a:rPr lang="ko-KR" altLang="ko-KR" b="1" dirty="0" smtClean="0">
                <a:solidFill>
                  <a:schemeClr val="tx1"/>
                </a:solidFill>
              </a:rPr>
              <a:t>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9592" y="3501008"/>
            <a:ext cx="7056784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SQL&gt; DECLARE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     </a:t>
            </a:r>
            <a:r>
              <a:rPr lang="en-US" altLang="ko-KR" dirty="0" err="1" smtClean="0">
                <a:solidFill>
                  <a:schemeClr val="tx1"/>
                </a:solidFill>
              </a:rPr>
              <a:t>vempno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emp.empno%TYPE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     </a:t>
            </a:r>
            <a:r>
              <a:rPr lang="en-US" altLang="ko-KR" dirty="0" err="1" smtClean="0">
                <a:solidFill>
                  <a:schemeClr val="tx1"/>
                </a:solidFill>
              </a:rPr>
              <a:t>vename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emp.ename%TYPE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     </a:t>
            </a:r>
            <a:r>
              <a:rPr lang="en-US" altLang="ko-KR" dirty="0" err="1" smtClean="0">
                <a:solidFill>
                  <a:schemeClr val="tx1"/>
                </a:solidFill>
              </a:rPr>
              <a:t>vdeptno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emp.deptno%TYPE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5     </a:t>
            </a:r>
            <a:r>
              <a:rPr lang="en-US" altLang="ko-KR" dirty="0" err="1" smtClean="0">
                <a:solidFill>
                  <a:schemeClr val="tx1"/>
                </a:solidFill>
              </a:rPr>
              <a:t>vdname</a:t>
            </a:r>
            <a:r>
              <a:rPr lang="en-US" altLang="ko-KR" dirty="0" smtClean="0">
                <a:solidFill>
                  <a:schemeClr val="tx1"/>
                </a:solidFill>
              </a:rPr>
              <a:t>  VARCHAR2(20) := null 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80112" y="4797152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7992888" cy="5040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6  BEGIN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7    SELECT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400" dirty="0" smtClean="0">
                <a:solidFill>
                  <a:schemeClr val="tx1"/>
                </a:solidFill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ename</a:t>
            </a:r>
            <a:r>
              <a:rPr lang="en-US" altLang="ko-KR" sz="1400" dirty="0" smtClean="0">
                <a:solidFill>
                  <a:schemeClr val="tx1"/>
                </a:solidFill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8    INTO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vempno</a:t>
            </a:r>
            <a:r>
              <a:rPr lang="en-US" altLang="ko-KR" sz="1400" dirty="0" smtClean="0">
                <a:solidFill>
                  <a:schemeClr val="tx1"/>
                </a:solidFill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vename</a:t>
            </a:r>
            <a:r>
              <a:rPr lang="en-US" altLang="ko-KR" sz="1400" dirty="0" smtClean="0">
                <a:solidFill>
                  <a:schemeClr val="tx1"/>
                </a:solidFill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vdeptno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9    FROM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10   WHERE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400" dirty="0" smtClean="0">
                <a:solidFill>
                  <a:schemeClr val="tx1"/>
                </a:solidFill>
              </a:rPr>
              <a:t>=7900;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11   IF 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vdeptno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10) THEN   -- IF </a:t>
            </a:r>
            <a:r>
              <a:rPr lang="ko-KR" altLang="ko-KR" sz="1400" b="1" dirty="0" smtClean="0">
                <a:solidFill>
                  <a:schemeClr val="tx1"/>
                </a:solidFill>
              </a:rPr>
              <a:t>문이 시작됩니다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12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vdname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:= 'ACCOUNT';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13   END IF ;  -- IF </a:t>
            </a:r>
            <a:r>
              <a:rPr lang="ko-KR" altLang="ko-KR" sz="1400" b="1" dirty="0" smtClean="0">
                <a:solidFill>
                  <a:schemeClr val="tx1"/>
                </a:solidFill>
              </a:rPr>
              <a:t>문이 끝나면 반드시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END IF </a:t>
            </a:r>
            <a:r>
              <a:rPr lang="ko-KR" altLang="ko-KR" sz="1400" b="1" dirty="0" smtClean="0">
                <a:solidFill>
                  <a:schemeClr val="tx1"/>
                </a:solidFill>
              </a:rPr>
              <a:t>로 마쳐야 합니다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14   IF 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vdeptno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20) THEN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15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vdname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:= 'RESEARCH';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16   END IF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17   IF 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vdeptno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30) THEN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18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vdname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:= 'SALES';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19   END IF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20   IF 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vdeptno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40) THEN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21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vdname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:= 'OPERATIONS';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22   END IF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23   DBMS_OUTPUT.PUT_LINE 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vempno</a:t>
            </a:r>
            <a:r>
              <a:rPr lang="en-US" altLang="ko-KR" sz="1400" dirty="0" smtClean="0">
                <a:solidFill>
                  <a:schemeClr val="tx1"/>
                </a:solidFill>
              </a:rPr>
              <a:t>||'   '||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vename</a:t>
            </a:r>
            <a:r>
              <a:rPr lang="en-US" altLang="ko-KR" sz="1400" dirty="0" smtClean="0">
                <a:solidFill>
                  <a:schemeClr val="tx1"/>
                </a:solidFill>
              </a:rPr>
              <a:t>||'   '||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vdeptno</a:t>
            </a:r>
            <a:r>
              <a:rPr lang="en-US" altLang="ko-KR" sz="1400" dirty="0" smtClean="0">
                <a:solidFill>
                  <a:schemeClr val="tx1"/>
                </a:solidFill>
              </a:rPr>
              <a:t>||'   '||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vdname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24   END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25   /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80" y="1268760"/>
            <a:ext cx="26642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 장에서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052736"/>
            <a:ext cx="828092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2. IF ~ THEN ~ELSIF ~END IF </a:t>
            </a:r>
            <a:r>
              <a:rPr lang="ko-KR" altLang="ko-KR" b="1" dirty="0" smtClean="0">
                <a:solidFill>
                  <a:schemeClr val="tx1"/>
                </a:solidFill>
              </a:rPr>
              <a:t>문장</a:t>
            </a:r>
            <a:r>
              <a:rPr lang="en-US" altLang="ko-KR" b="1" dirty="0" smtClean="0">
                <a:solidFill>
                  <a:schemeClr val="tx1"/>
                </a:solidFill>
              </a:rPr>
              <a:t> ( </a:t>
            </a:r>
            <a:r>
              <a:rPr lang="ko-KR" altLang="ko-KR" b="1" dirty="0" smtClean="0">
                <a:solidFill>
                  <a:schemeClr val="tx1"/>
                </a:solidFill>
              </a:rPr>
              <a:t>조건이 여러 개 일 경우 사용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55649" name="AutoShape 1"/>
          <p:cNvSpPr>
            <a:spLocks noChangeArrowheads="1"/>
          </p:cNvSpPr>
          <p:nvPr/>
        </p:nvSpPr>
        <p:spPr bwMode="auto">
          <a:xfrm>
            <a:off x="1090042" y="1772816"/>
            <a:ext cx="3409950" cy="20162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IF  (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 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 문장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ELSIF (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 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 문장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ELSIF (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 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 문장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4077072"/>
            <a:ext cx="8136904" cy="19442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: EMP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EMPNO , ENAME, DEPTNO , DNAME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단</a:t>
            </a:r>
            <a:r>
              <a:rPr lang="en-US" altLang="ko-KR" b="1" dirty="0" smtClean="0">
                <a:solidFill>
                  <a:schemeClr val="tx1"/>
                </a:solidFill>
              </a:rPr>
              <a:t> DNAME </a:t>
            </a:r>
            <a:r>
              <a:rPr lang="ko-KR" altLang="ko-KR" b="1" dirty="0" smtClean="0">
                <a:solidFill>
                  <a:schemeClr val="tx1"/>
                </a:solidFill>
              </a:rPr>
              <a:t>의 값은 아래와 같습니다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DEPTNO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10 </a:t>
            </a:r>
            <a:r>
              <a:rPr lang="ko-KR" altLang="ko-KR" b="1" dirty="0" smtClean="0">
                <a:solidFill>
                  <a:schemeClr val="tx1"/>
                </a:solidFill>
              </a:rPr>
              <a:t>이면 </a:t>
            </a:r>
            <a:r>
              <a:rPr lang="en-US" altLang="ko-KR" b="1" dirty="0" smtClean="0">
                <a:solidFill>
                  <a:schemeClr val="tx1"/>
                </a:solidFill>
              </a:rPr>
              <a:t>’ACCOUNT’ 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DEPTNO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20 </a:t>
            </a:r>
            <a:r>
              <a:rPr lang="ko-KR" altLang="ko-KR" b="1" dirty="0" smtClean="0">
                <a:solidFill>
                  <a:schemeClr val="tx1"/>
                </a:solidFill>
              </a:rPr>
              <a:t>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‘RESEARCH’ 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DEPTNO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30 </a:t>
            </a:r>
            <a:r>
              <a:rPr lang="ko-KR" altLang="ko-KR" b="1" dirty="0" smtClean="0">
                <a:solidFill>
                  <a:schemeClr val="tx1"/>
                </a:solidFill>
              </a:rPr>
              <a:t>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‘SALES’ 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DEPTNO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40 </a:t>
            </a:r>
            <a:r>
              <a:rPr lang="ko-KR" altLang="ko-KR" b="1" dirty="0" smtClean="0">
                <a:solidFill>
                  <a:schemeClr val="tx1"/>
                </a:solidFill>
              </a:rPr>
              <a:t>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‘OPERATIONS’ </a:t>
            </a:r>
            <a:r>
              <a:rPr lang="ko-KR" altLang="ko-KR" b="1" dirty="0" smtClean="0">
                <a:solidFill>
                  <a:schemeClr val="tx1"/>
                </a:solidFill>
              </a:rPr>
              <a:t>로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54625" name="AutoShape 1"/>
          <p:cNvSpPr>
            <a:spLocks noChangeArrowheads="1"/>
          </p:cNvSpPr>
          <p:nvPr/>
        </p:nvSpPr>
        <p:spPr bwMode="auto">
          <a:xfrm>
            <a:off x="323528" y="1412776"/>
            <a:ext cx="8424936" cy="38164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 IF (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vdeptno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10) THEN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 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vdname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:= 'ACCOUNT';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14   ELSIF (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vdeptno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20) THEN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15 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vdname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:= 'RESEARCH';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16   ELSIF (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vdeptno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30) THEN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17 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vdname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:= 'SALES';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18   ELSIF (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vdeptno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40) THEN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19 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vdname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:= 'OPERATIONS';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20   END IF;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21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22     DBMS_OUTPUT.PUT_LINE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vempno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  '||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  '||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vdeptno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  '||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vdname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23  END 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24   /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0032" y="2204864"/>
            <a:ext cx="331236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 장에서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85689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3. IF~THEN~ELSE~END IF ( </a:t>
            </a:r>
            <a:r>
              <a:rPr lang="ko-KR" altLang="ko-KR" b="1" dirty="0" smtClean="0">
                <a:solidFill>
                  <a:schemeClr val="tx1"/>
                </a:solidFill>
              </a:rPr>
              <a:t>조건이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개 일 경우 사용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53601" name="AutoShape 1"/>
          <p:cNvSpPr>
            <a:spLocks noChangeArrowheads="1"/>
          </p:cNvSpPr>
          <p:nvPr/>
        </p:nvSpPr>
        <p:spPr bwMode="auto">
          <a:xfrm>
            <a:off x="395536" y="1772816"/>
            <a:ext cx="2432050" cy="15841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IF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(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 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 문장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ELSE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 문장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3573016"/>
            <a:ext cx="8640960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: EMP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사원번호가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7900 </a:t>
            </a:r>
            <a:r>
              <a:rPr lang="ko-KR" altLang="ko-KR" b="1" dirty="0" smtClean="0">
                <a:solidFill>
                  <a:schemeClr val="tx1"/>
                </a:solidFill>
              </a:rPr>
              <a:t>번인 사원의</a:t>
            </a:r>
            <a:r>
              <a:rPr lang="en-US" altLang="ko-KR" b="1" dirty="0" smtClean="0">
                <a:solidFill>
                  <a:schemeClr val="tx1"/>
                </a:solidFill>
              </a:rPr>
              <a:t> EMPNO , ENAME , COMM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출력하되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해당 사원의</a:t>
            </a:r>
            <a:r>
              <a:rPr lang="en-US" altLang="ko-KR" b="1" dirty="0" smtClean="0">
                <a:solidFill>
                  <a:schemeClr val="tx1"/>
                </a:solidFill>
              </a:rPr>
              <a:t> COMM </a:t>
            </a:r>
            <a:r>
              <a:rPr lang="ko-KR" altLang="ko-KR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 smtClean="0">
                <a:solidFill>
                  <a:schemeClr val="tx1"/>
                </a:solidFill>
              </a:rPr>
              <a:t> 0</a:t>
            </a:r>
            <a:r>
              <a:rPr lang="ko-KR" altLang="ko-KR" b="1" dirty="0" smtClean="0">
                <a:solidFill>
                  <a:schemeClr val="tx1"/>
                </a:solidFill>
              </a:rPr>
              <a:t>보다 크면</a:t>
            </a:r>
            <a:r>
              <a:rPr lang="en-US" altLang="ko-KR" b="1" dirty="0" smtClean="0">
                <a:solidFill>
                  <a:schemeClr val="tx1"/>
                </a:solidFill>
              </a:rPr>
              <a:t> COMM </a:t>
            </a:r>
            <a:r>
              <a:rPr lang="ko-KR" altLang="ko-KR" b="1" dirty="0" smtClean="0">
                <a:solidFill>
                  <a:schemeClr val="tx1"/>
                </a:solidFill>
              </a:rPr>
              <a:t>의 금액을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0 </a:t>
            </a:r>
            <a:r>
              <a:rPr lang="ko-KR" altLang="ko-KR" b="1" dirty="0" smtClean="0">
                <a:solidFill>
                  <a:schemeClr val="tx1"/>
                </a:solidFill>
              </a:rPr>
              <a:t>보다 작으면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사원의 보너스는 없습니다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r>
              <a:rPr lang="ko-KR" altLang="ko-KR" b="1" dirty="0" smtClean="0">
                <a:solidFill>
                  <a:schemeClr val="tx1"/>
                </a:solidFill>
              </a:rPr>
              <a:t>라는 문장을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익히기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52577" name="AutoShape 1"/>
          <p:cNvSpPr>
            <a:spLocks noChangeArrowheads="1"/>
          </p:cNvSpPr>
          <p:nvPr/>
        </p:nvSpPr>
        <p:spPr bwMode="auto">
          <a:xfrm>
            <a:off x="179512" y="1124744"/>
            <a:ext cx="8784976" cy="48965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SQL&gt;DECLARE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vempno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emp.empno%TYPE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vename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emp.ename%TYPE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vcomm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emp.comm%TYPE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:= NULL;</a:t>
            </a:r>
          </a:p>
          <a:p>
            <a:r>
              <a:rPr lang="en-US" altLang="ko-KR" sz="1600" dirty="0" smtClean="0"/>
              <a:t>  5</a:t>
            </a:r>
            <a:endParaRPr lang="ko-KR" altLang="ko-KR" sz="1600" dirty="0" smtClean="0"/>
          </a:p>
          <a:p>
            <a:r>
              <a:rPr lang="en-US" altLang="ko-KR" sz="1600" dirty="0" smtClean="0"/>
              <a:t>  6  BEGIN</a:t>
            </a:r>
            <a:endParaRPr lang="ko-KR" altLang="ko-KR" sz="1600" dirty="0" smtClean="0"/>
          </a:p>
          <a:p>
            <a:r>
              <a:rPr lang="en-US" altLang="ko-KR" sz="1600" dirty="0" smtClean="0"/>
              <a:t>  7    SELECT  </a:t>
            </a:r>
            <a:r>
              <a:rPr lang="en-US" altLang="ko-KR" sz="1600" dirty="0" err="1" smtClean="0"/>
              <a:t>empno</a:t>
            </a:r>
            <a:r>
              <a:rPr lang="en-US" altLang="ko-KR" sz="1600" dirty="0" smtClean="0"/>
              <a:t> , </a:t>
            </a:r>
            <a:r>
              <a:rPr lang="en-US" altLang="ko-KR" sz="1600" dirty="0" err="1" smtClean="0"/>
              <a:t>ename</a:t>
            </a:r>
            <a:r>
              <a:rPr lang="en-US" altLang="ko-KR" sz="1600" dirty="0" smtClean="0"/>
              <a:t> , </a:t>
            </a:r>
            <a:r>
              <a:rPr lang="en-US" altLang="ko-KR" sz="1600" dirty="0" err="1" smtClean="0"/>
              <a:t>comm</a:t>
            </a:r>
            <a:r>
              <a:rPr lang="en-US" altLang="ko-KR" sz="1600" dirty="0" smtClean="0"/>
              <a:t>  INTO  </a:t>
            </a:r>
            <a:r>
              <a:rPr lang="en-US" altLang="ko-KR" sz="1600" dirty="0" err="1" smtClean="0"/>
              <a:t>vempno</a:t>
            </a:r>
            <a:r>
              <a:rPr lang="en-US" altLang="ko-KR" sz="1600" dirty="0" smtClean="0"/>
              <a:t> , </a:t>
            </a:r>
            <a:r>
              <a:rPr lang="en-US" altLang="ko-KR" sz="1600" dirty="0" err="1" smtClean="0"/>
              <a:t>vename</a:t>
            </a:r>
            <a:r>
              <a:rPr lang="en-US" altLang="ko-KR" sz="1600" dirty="0" smtClean="0"/>
              <a:t> , </a:t>
            </a:r>
            <a:r>
              <a:rPr lang="en-US" altLang="ko-KR" sz="1600" dirty="0" err="1" smtClean="0"/>
              <a:t>vcomm</a:t>
            </a:r>
            <a:r>
              <a:rPr lang="en-US" altLang="ko-KR" sz="1600" dirty="0" smtClean="0"/>
              <a:t> </a:t>
            </a:r>
            <a:endParaRPr lang="ko-KR" altLang="ko-KR" sz="1600" dirty="0" smtClean="0"/>
          </a:p>
          <a:p>
            <a:r>
              <a:rPr lang="en-US" altLang="ko-KR" sz="1600" dirty="0" smtClean="0"/>
              <a:t>  8    FROM </a:t>
            </a:r>
            <a:r>
              <a:rPr lang="en-US" altLang="ko-KR" sz="1600" dirty="0" err="1" smtClean="0"/>
              <a:t>emp</a:t>
            </a:r>
            <a:r>
              <a:rPr lang="en-US" altLang="ko-KR" sz="1600" dirty="0" smtClean="0"/>
              <a:t> </a:t>
            </a:r>
            <a:endParaRPr lang="ko-KR" altLang="ko-KR" sz="1600" dirty="0" smtClean="0"/>
          </a:p>
          <a:p>
            <a:r>
              <a:rPr lang="en-US" altLang="ko-KR" sz="1600" dirty="0" smtClean="0"/>
              <a:t>  9    WHERE </a:t>
            </a:r>
            <a:r>
              <a:rPr lang="en-US" altLang="ko-KR" sz="1600" dirty="0" err="1" smtClean="0"/>
              <a:t>empno</a:t>
            </a:r>
            <a:r>
              <a:rPr lang="en-US" altLang="ko-KR" sz="1600" dirty="0" smtClean="0"/>
              <a:t>=7900;</a:t>
            </a:r>
            <a:endParaRPr lang="ko-KR" altLang="ko-KR" sz="1600" dirty="0" smtClean="0"/>
          </a:p>
          <a:p>
            <a:r>
              <a:rPr lang="en-US" altLang="ko-KR" sz="1600" dirty="0" smtClean="0"/>
              <a:t> 10 </a:t>
            </a:r>
            <a:endParaRPr lang="ko-KR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b="1" dirty="0" smtClean="0"/>
              <a:t>11    IF </a:t>
            </a:r>
            <a:r>
              <a:rPr lang="en-US" altLang="ko-KR" sz="1600" b="1" dirty="0" err="1" smtClean="0"/>
              <a:t>vcomm</a:t>
            </a:r>
            <a:r>
              <a:rPr lang="en-US" altLang="ko-KR" sz="1600" b="1" dirty="0" smtClean="0"/>
              <a:t> &gt; 0  THEN</a:t>
            </a:r>
            <a:endParaRPr lang="ko-KR" altLang="ko-KR" sz="1600" dirty="0" smtClean="0"/>
          </a:p>
          <a:p>
            <a:r>
              <a:rPr lang="en-US" altLang="ko-KR" sz="1600" b="1" dirty="0" smtClean="0"/>
              <a:t> 12       DBMS_OUTPUT.PUT_LINE (</a:t>
            </a:r>
            <a:r>
              <a:rPr lang="en-US" altLang="ko-KR" sz="1600" b="1" dirty="0" err="1" smtClean="0"/>
              <a:t>vename</a:t>
            </a:r>
            <a:r>
              <a:rPr lang="en-US" altLang="ko-KR" sz="1600" b="1" dirty="0" smtClean="0"/>
              <a:t>||' </a:t>
            </a:r>
            <a:r>
              <a:rPr lang="ko-KR" altLang="ko-KR" sz="1600" b="1" dirty="0" smtClean="0"/>
              <a:t>사원의 보너스는</a:t>
            </a:r>
            <a:r>
              <a:rPr lang="en-US" altLang="ko-KR" sz="1600" b="1" dirty="0" smtClean="0"/>
              <a:t> '||</a:t>
            </a:r>
            <a:r>
              <a:rPr lang="en-US" altLang="ko-KR" sz="1600" b="1" dirty="0" err="1" smtClean="0"/>
              <a:t>vcomm</a:t>
            </a:r>
            <a:r>
              <a:rPr lang="en-US" altLang="ko-KR" sz="1600" b="1" dirty="0" smtClean="0"/>
              <a:t>||'</a:t>
            </a:r>
            <a:r>
              <a:rPr lang="ko-KR" altLang="ko-KR" sz="1600" b="1" dirty="0" smtClean="0"/>
              <a:t>입니다</a:t>
            </a:r>
            <a:r>
              <a:rPr lang="en-US" altLang="ko-KR" sz="1600" b="1" dirty="0" smtClean="0"/>
              <a:t>');</a:t>
            </a:r>
          </a:p>
          <a:p>
            <a:r>
              <a:rPr lang="en-US" altLang="ko-KR" sz="1600" b="1" dirty="0" smtClean="0"/>
              <a:t> 13    ELSE</a:t>
            </a:r>
            <a:endParaRPr lang="ko-KR" altLang="ko-KR" sz="1600" dirty="0" smtClean="0"/>
          </a:p>
          <a:p>
            <a:r>
              <a:rPr lang="en-US" altLang="ko-KR" sz="1600" b="1" dirty="0" smtClean="0"/>
              <a:t> 14       DBMS_OUTPUT.PUT_LINE (</a:t>
            </a:r>
            <a:r>
              <a:rPr lang="en-US" altLang="ko-KR" sz="1600" b="1" dirty="0" err="1" smtClean="0"/>
              <a:t>vename</a:t>
            </a:r>
            <a:r>
              <a:rPr lang="en-US" altLang="ko-KR" sz="1600" b="1" dirty="0" smtClean="0"/>
              <a:t>||' </a:t>
            </a:r>
            <a:r>
              <a:rPr lang="ko-KR" altLang="ko-KR" sz="1600" b="1" dirty="0" smtClean="0"/>
              <a:t>사원의 보너스는 없습니다</a:t>
            </a:r>
            <a:r>
              <a:rPr lang="en-US" altLang="ko-KR" sz="1600" b="1" dirty="0" smtClean="0"/>
              <a:t>');</a:t>
            </a:r>
            <a:endParaRPr lang="ko-KR" altLang="ko-KR" sz="1600" dirty="0" smtClean="0"/>
          </a:p>
          <a:p>
            <a:r>
              <a:rPr lang="en-US" altLang="ko-KR" sz="1600" b="1" dirty="0" smtClean="0"/>
              <a:t> 15    END IF ;</a:t>
            </a:r>
            <a:endParaRPr lang="ko-KR" altLang="ko-KR" sz="1600" dirty="0" smtClean="0"/>
          </a:p>
          <a:p>
            <a:r>
              <a:rPr lang="en-US" altLang="ko-KR" sz="1600" dirty="0" smtClean="0"/>
              <a:t> 16  END ;</a:t>
            </a:r>
            <a:endParaRPr lang="ko-KR" altLang="ko-KR" sz="1600" dirty="0" smtClean="0"/>
          </a:p>
          <a:p>
            <a:r>
              <a:rPr lang="en-US" altLang="ko-KR" sz="1600" dirty="0" smtClean="0"/>
              <a:t> 17   /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endParaRPr lang="ko-KR" altLang="ko-KR" sz="1600" dirty="0" smtClean="0"/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1968</Words>
  <Application>Microsoft Office PowerPoint</Application>
  <PresentationFormat>화면 슬라이드 쇼(4:3)</PresentationFormat>
  <Paragraphs>313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272</cp:revision>
  <dcterms:created xsi:type="dcterms:W3CDTF">2012-11-06T06:53:25Z</dcterms:created>
  <dcterms:modified xsi:type="dcterms:W3CDTF">2013-04-18T00:05:52Z</dcterms:modified>
</cp:coreProperties>
</file>