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pic>
        <p:nvPicPr>
          <p:cNvPr id="13" name="그림 12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17.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CURSOR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7187" y="1178719"/>
            <a:ext cx="8429625" cy="4500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</a:rPr>
              <a:t> 11  begin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</a:rPr>
              <a:t> 12   open c1;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</a:rPr>
              <a:t> 13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</a:rPr>
              <a:t> 14   </a:t>
            </a:r>
            <a:r>
              <a:rPr kumimoji="0" lang="en-US" altLang="ko-KR" dirty="0" err="1">
                <a:solidFill>
                  <a:schemeClr val="tx1"/>
                </a:solidFill>
              </a:rPr>
              <a:t>dbms_output.put_line</a:t>
            </a:r>
            <a:r>
              <a:rPr kumimoji="0" lang="en-US" altLang="ko-KR" dirty="0">
                <a:solidFill>
                  <a:schemeClr val="tx1"/>
                </a:solidFill>
              </a:rPr>
              <a:t>('</a:t>
            </a:r>
            <a:r>
              <a:rPr kumimoji="0" lang="ko-KR" altLang="en-US" dirty="0">
                <a:solidFill>
                  <a:schemeClr val="tx1"/>
                </a:solidFill>
              </a:rPr>
              <a:t>번호   이름    급여</a:t>
            </a:r>
            <a:r>
              <a:rPr kumimoji="0" lang="en-US" altLang="ko-KR" dirty="0">
                <a:solidFill>
                  <a:schemeClr val="tx1"/>
                </a:solidFill>
              </a:rPr>
              <a:t>');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</a:rPr>
              <a:t> 15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</a:rPr>
              <a:t> 16   loop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</a:rPr>
              <a:t> 17    fetch  c1  into </a:t>
            </a:r>
            <a:r>
              <a:rPr kumimoji="0" lang="en-US" altLang="ko-KR" dirty="0" err="1">
                <a:solidFill>
                  <a:schemeClr val="tx1"/>
                </a:solidFill>
              </a:rPr>
              <a:t>vempno</a:t>
            </a:r>
            <a:r>
              <a:rPr kumimoji="0" lang="en-US" altLang="ko-KR" dirty="0">
                <a:solidFill>
                  <a:schemeClr val="tx1"/>
                </a:solidFill>
              </a:rPr>
              <a:t> , </a:t>
            </a:r>
            <a:r>
              <a:rPr kumimoji="0" lang="en-US" altLang="ko-KR" dirty="0" err="1">
                <a:solidFill>
                  <a:schemeClr val="tx1"/>
                </a:solidFill>
              </a:rPr>
              <a:t>vename</a:t>
            </a:r>
            <a:r>
              <a:rPr kumimoji="0" lang="en-US" altLang="ko-KR" dirty="0">
                <a:solidFill>
                  <a:schemeClr val="tx1"/>
                </a:solidFill>
              </a:rPr>
              <a:t> , </a:t>
            </a:r>
            <a:r>
              <a:rPr kumimoji="0" lang="en-US" altLang="ko-KR" dirty="0" err="1">
                <a:solidFill>
                  <a:schemeClr val="tx1"/>
                </a:solidFill>
              </a:rPr>
              <a:t>vsal</a:t>
            </a:r>
            <a:r>
              <a:rPr kumimoji="0" lang="en-US" altLang="ko-KR" dirty="0">
                <a:solidFill>
                  <a:schemeClr val="tx1"/>
                </a:solidFill>
              </a:rPr>
              <a:t> 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</a:rPr>
              <a:t> 18    exit when c1%notfound;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</a:rPr>
              <a:t> 19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</a:rPr>
              <a:t> 20    </a:t>
            </a:r>
            <a:r>
              <a:rPr kumimoji="0" lang="en-US" altLang="ko-KR" dirty="0" err="1">
                <a:solidFill>
                  <a:schemeClr val="tx1"/>
                </a:solidFill>
              </a:rPr>
              <a:t>dbms_output.put_line</a:t>
            </a:r>
            <a:r>
              <a:rPr kumimoji="0" lang="en-US" altLang="ko-KR" dirty="0">
                <a:solidFill>
                  <a:schemeClr val="tx1"/>
                </a:solidFill>
              </a:rPr>
              <a:t>(</a:t>
            </a:r>
            <a:r>
              <a:rPr kumimoji="0" lang="en-US" altLang="ko-KR" dirty="0" err="1">
                <a:solidFill>
                  <a:schemeClr val="tx1"/>
                </a:solidFill>
              </a:rPr>
              <a:t>vempno</a:t>
            </a:r>
            <a:r>
              <a:rPr kumimoji="0" lang="en-US" altLang="ko-KR" dirty="0">
                <a:solidFill>
                  <a:schemeClr val="tx1"/>
                </a:solidFill>
              </a:rPr>
              <a:t>||'  '||</a:t>
            </a:r>
            <a:r>
              <a:rPr kumimoji="0" lang="en-US" altLang="ko-KR" dirty="0" err="1">
                <a:solidFill>
                  <a:schemeClr val="tx1"/>
                </a:solidFill>
              </a:rPr>
              <a:t>vename</a:t>
            </a:r>
            <a:r>
              <a:rPr kumimoji="0" lang="en-US" altLang="ko-KR" dirty="0">
                <a:solidFill>
                  <a:schemeClr val="tx1"/>
                </a:solidFill>
              </a:rPr>
              <a:t>||'  '||</a:t>
            </a:r>
            <a:r>
              <a:rPr kumimoji="0" lang="en-US" altLang="ko-KR" dirty="0" err="1">
                <a:solidFill>
                  <a:schemeClr val="tx1"/>
                </a:solidFill>
              </a:rPr>
              <a:t>vsal</a:t>
            </a:r>
            <a:r>
              <a:rPr kumimoji="0" lang="en-US" altLang="ko-KR" dirty="0">
                <a:solidFill>
                  <a:schemeClr val="tx1"/>
                </a:solidFill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</a:rPr>
              <a:t> 21   end loop;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</a:rPr>
              <a:t> 22   close c1;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</a:rPr>
              <a:t> 23  end;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</a:rPr>
              <a:t> 24  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6024" y="1124744"/>
            <a:ext cx="8532440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843808" y="1594892"/>
            <a:ext cx="1872208" cy="432048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커서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open 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합니다</a:t>
            </a:r>
            <a:endParaRPr kumimoji="1" 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5724128" y="2826742"/>
            <a:ext cx="2839938" cy="6276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커서에 있는 데이터를 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Fetch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해서 변수로 할당합니다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699792" y="4293096"/>
            <a:ext cx="1872208" cy="5040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커서를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close 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합니다</a:t>
            </a:r>
            <a:endParaRPr kumimoji="1" 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7584" y="1628800"/>
            <a:ext cx="136815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34817" idx="1"/>
            <a:endCxn id="13" idx="3"/>
          </p:cNvCxnSpPr>
          <p:nvPr/>
        </p:nvCxnSpPr>
        <p:spPr>
          <a:xfrm flipH="1" flipV="1">
            <a:off x="2195736" y="1808820"/>
            <a:ext cx="648072" cy="2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971600" y="2996952"/>
            <a:ext cx="43924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34818" idx="1"/>
            <a:endCxn id="16" idx="3"/>
          </p:cNvCxnSpPr>
          <p:nvPr/>
        </p:nvCxnSpPr>
        <p:spPr>
          <a:xfrm flipH="1">
            <a:off x="5364088" y="3140571"/>
            <a:ext cx="360040" cy="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899592" y="4365104"/>
            <a:ext cx="122413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34819" idx="1"/>
            <a:endCxn id="19" idx="3"/>
          </p:cNvCxnSpPr>
          <p:nvPr/>
        </p:nvCxnSpPr>
        <p:spPr>
          <a:xfrm flipH="1">
            <a:off x="2123728" y="454512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17.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CURSOR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96752"/>
            <a:ext cx="40324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5. Cursor FOR Loop </a:t>
            </a:r>
            <a:r>
              <a:rPr lang="ko-KR" altLang="ko-KR" b="1" dirty="0" smtClean="0">
                <a:solidFill>
                  <a:schemeClr val="tx1"/>
                </a:solidFill>
              </a:rPr>
              <a:t>문 활용하기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395536" y="1844824"/>
            <a:ext cx="7056784" cy="208823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FOR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record_name</a:t>
            </a:r>
            <a:r>
              <a:rPr kumimoji="1" lang="en-US" altLang="ko-K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cursor_name</a:t>
            </a:r>
            <a:r>
              <a:rPr kumimoji="1" lang="en-US" altLang="ko-K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LOOP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--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명시적 커서의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OPEN, FETCH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가 자동적으로 수행됨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statement1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statement2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....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END LOOP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 --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루프문을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빠져 나갈 때 자동적으로 커서가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CLOSE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됨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17.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CURSOR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24744"/>
            <a:ext cx="8568952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CURSOR FOR LOOP </a:t>
            </a:r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1 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emp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empno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</a:rPr>
              <a:t>ename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값을 가져와서 커서에 저장 후 출력하세요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32770" name="AutoShape 2"/>
          <p:cNvSpPr>
            <a:spLocks noChangeArrowheads="1"/>
          </p:cNvSpPr>
          <p:nvPr/>
        </p:nvSpPr>
        <p:spPr bwMode="auto">
          <a:xfrm>
            <a:off x="467544" y="2204864"/>
            <a:ext cx="8352928" cy="304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SCOTT&gt;DECLARE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CURSOR emp_cur  IS  --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커서 선언됩니다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     SELECT empno ,ename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  FROM emp;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BEGIN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 FOR emp_rec  IN emp_cur  --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커서의 데이터를 저장할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emp_rec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변수 선언됨</a:t>
            </a: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7     LOOP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    DBMS_OUTPUT.PUT_LINE(emp_rec.empno||'  '||emp_rec.ename);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    END LOOP;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10  END;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11  /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17.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CURSOR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908720"/>
            <a:ext cx="7848872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CURSOR FOR LOOP </a:t>
            </a:r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2 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아래 예는 사용자가 직접 </a:t>
            </a:r>
            <a:r>
              <a:rPr lang="en-US" altLang="ko-KR" dirty="0" err="1" smtClean="0">
                <a:solidFill>
                  <a:schemeClr val="tx1"/>
                </a:solidFill>
              </a:rPr>
              <a:t>vemp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라는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emp%ROWTYPE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변수를 선언하고</a:t>
            </a:r>
            <a:r>
              <a:rPr lang="en-US" altLang="ko-KR" dirty="0" smtClean="0">
                <a:solidFill>
                  <a:schemeClr val="tx1"/>
                </a:solidFill>
              </a:rPr>
              <a:t> FOR </a:t>
            </a:r>
            <a:r>
              <a:rPr lang="ko-KR" altLang="ko-KR" dirty="0" smtClean="0">
                <a:solidFill>
                  <a:schemeClr val="tx1"/>
                </a:solidFill>
              </a:rPr>
              <a:t>문장에서 사용하는 예입니다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745" name="AutoShape 1"/>
          <p:cNvSpPr>
            <a:spLocks noChangeArrowheads="1"/>
          </p:cNvSpPr>
          <p:nvPr/>
        </p:nvSpPr>
        <p:spPr bwMode="auto">
          <a:xfrm>
            <a:off x="251520" y="2276872"/>
            <a:ext cx="8568952" cy="38884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SCOTT&gt;DECLARE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vemp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emp%ROWTYPE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CURSOR c1 IS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  SELECT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empno,ename,sal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   FROM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" pitchFamily="18" charset="-127"/>
              <a:ea typeface="바탕" pitchFamily="18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   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" pitchFamily="18" charset="-127"/>
              <a:ea typeface="바탕" pitchFamily="18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 BEGIN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9    FOR 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vemp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IN c1 LOOP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10    EXIT  WHEN c1%NOTFOUND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11      DBMS_OUTPUT.PUT_LINE(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vemp.empno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||'  '||</a:t>
            </a:r>
            <a:r>
              <a:rPr kumimoji="1" lang="en-US" altLang="ko-K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vemp.ename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||'  '||vemp.sal);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12    END LOOP;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13  END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14  /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바탕" pitchFamily="18" charset="-127"/>
              <a:ea typeface="바탕" pitchFamily="18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17.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CURSOR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24744"/>
            <a:ext cx="8712968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CURSOR FOR LOOP </a:t>
            </a:r>
            <a:r>
              <a:rPr lang="ko-KR" altLang="ko-KR" b="1" dirty="0" smtClean="0">
                <a:solidFill>
                  <a:schemeClr val="tx1"/>
                </a:solidFill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</a:rPr>
              <a:t> 3 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이번 예는</a:t>
            </a:r>
            <a:r>
              <a:rPr lang="en-US" altLang="ko-KR" dirty="0" smtClean="0">
                <a:solidFill>
                  <a:schemeClr val="tx1"/>
                </a:solidFill>
              </a:rPr>
              <a:t> Sub query </a:t>
            </a:r>
            <a:r>
              <a:rPr lang="ko-KR" altLang="ko-KR" dirty="0" smtClean="0">
                <a:solidFill>
                  <a:schemeClr val="tx1"/>
                </a:solidFill>
              </a:rPr>
              <a:t>를 사용하여 작업을 하는 예 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이 방법은</a:t>
            </a:r>
            <a:r>
              <a:rPr lang="en-US" altLang="ko-KR" dirty="0" smtClean="0">
                <a:solidFill>
                  <a:schemeClr val="tx1"/>
                </a:solidFill>
              </a:rPr>
              <a:t> DECLARE </a:t>
            </a:r>
            <a:r>
              <a:rPr lang="ko-KR" altLang="ko-KR" dirty="0" smtClean="0">
                <a:solidFill>
                  <a:schemeClr val="tx1"/>
                </a:solidFill>
              </a:rPr>
              <a:t>부분에 커서를 선언 할 필요가 없습니다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대신 커서에 들어가는 서브쿼리 부분을</a:t>
            </a:r>
            <a:r>
              <a:rPr lang="en-US" altLang="ko-KR" dirty="0" smtClean="0">
                <a:solidFill>
                  <a:schemeClr val="tx1"/>
                </a:solidFill>
              </a:rPr>
              <a:t> IN </a:t>
            </a:r>
            <a:r>
              <a:rPr lang="ko-KR" altLang="ko-KR" dirty="0" smtClean="0">
                <a:solidFill>
                  <a:schemeClr val="tx1"/>
                </a:solidFill>
              </a:rPr>
              <a:t>뒷부분에 바로 사용하는 방법입니다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30721" name="AutoShape 1"/>
          <p:cNvSpPr>
            <a:spLocks noChangeArrowheads="1"/>
          </p:cNvSpPr>
          <p:nvPr/>
        </p:nvSpPr>
        <p:spPr bwMode="auto">
          <a:xfrm>
            <a:off x="179512" y="2674218"/>
            <a:ext cx="8568952" cy="277100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SCOTT&gt;DECLARE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BEGIN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FOR  emp_rec  IN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(SELECT empno, ename, sal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바탕" pitchFamily="18" charset="-127"/>
              <a:ea typeface="바탕" pitchFamily="18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               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emp)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바탕" pitchFamily="18" charset="-127"/>
              <a:ea typeface="바탕" pitchFamily="18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LOOP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 DBMS_OUTPUT.PUT_LINE(emp_rec.empno||'  '||emp_rec.ename||'  '||emp_rec.sal);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END LOOP;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END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  /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바탕" pitchFamily="18" charset="-127"/>
              <a:ea typeface="바탕" pitchFamily="18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17.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CURSOR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9512" y="1124744"/>
            <a:ext cx="309634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ko-KR" altLang="ko-KR" b="1" dirty="0" err="1" smtClean="0">
                <a:solidFill>
                  <a:schemeClr val="tx1"/>
                </a:solidFill>
              </a:rPr>
              <a:t>파라미터</a:t>
            </a: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Explicit Cursor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29697" name="AutoShape 1"/>
          <p:cNvSpPr>
            <a:spLocks noChangeArrowheads="1"/>
          </p:cNvSpPr>
          <p:nvPr/>
        </p:nvSpPr>
        <p:spPr bwMode="auto">
          <a:xfrm>
            <a:off x="179512" y="1772816"/>
            <a:ext cx="3168352" cy="1440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CURSOR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cursor_name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 (parameter_name datatype,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…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]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select-statement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ko-KR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8" name="AutoShape 2"/>
          <p:cNvSpPr>
            <a:spLocks noChangeArrowheads="1"/>
          </p:cNvSpPr>
          <p:nvPr/>
        </p:nvSpPr>
        <p:spPr bwMode="auto">
          <a:xfrm>
            <a:off x="3491880" y="1556792"/>
            <a:ext cx="5418956" cy="43924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DECLARE</a:t>
            </a:r>
          </a:p>
          <a:p>
            <a:pPr marL="457200" marR="0" lvl="1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 CURSOR emp_cur (p_dno emp.deptno%type))</a:t>
            </a:r>
          </a:p>
          <a:p>
            <a:pPr marL="457200" marR="0" lvl="1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IS</a:t>
            </a:r>
          </a:p>
          <a:p>
            <a:pPr marL="457200" marR="0" lvl="1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SELECT EMPNO, ENAME, SAL</a:t>
            </a:r>
          </a:p>
          <a:p>
            <a:pPr marL="457200" marR="0" lvl="1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 FROM EMP</a:t>
            </a:r>
          </a:p>
          <a:p>
            <a:pPr marL="457200" marR="0" lvl="1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  WHERE DEPTNO = p_dno;</a:t>
            </a:r>
          </a:p>
          <a:p>
            <a:pPr marL="457200" marR="0" lvl="1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   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맑은 고딕" pitchFamily="50" charset="-127"/>
                <a:cs typeface="굴림" pitchFamily="50" charset="-127"/>
              </a:rPr>
              <a:t>....</a:t>
            </a:r>
          </a:p>
          <a:p>
            <a:pPr marL="457200" marR="0" lvl="1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   BEGIN</a:t>
            </a:r>
          </a:p>
          <a:p>
            <a:pPr marL="457200" marR="0" lvl="1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     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맑은 고딕" pitchFamily="50" charset="-127"/>
                <a:cs typeface="굴림" pitchFamily="50" charset="-127"/>
              </a:rPr>
              <a:t>....</a:t>
            </a:r>
          </a:p>
          <a:p>
            <a:pPr marL="457200" marR="0" lvl="1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10    OPEN emp_cur(20) ;</a:t>
            </a:r>
          </a:p>
          <a:p>
            <a:pPr marL="457200" marR="0" lvl="1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11    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맑은 고딕" pitchFamily="50" charset="-127"/>
                <a:cs typeface="굴림" pitchFamily="50" charset="-127"/>
              </a:rPr>
              <a:t>....</a:t>
            </a:r>
          </a:p>
          <a:p>
            <a:pPr marL="457200" marR="0" lvl="1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12    CLOSE emp_cur ;</a:t>
            </a:r>
          </a:p>
          <a:p>
            <a:pPr marL="457200" marR="0" lvl="1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13    OPEN emp_cur(30) ;</a:t>
            </a:r>
          </a:p>
          <a:p>
            <a:pPr marL="457200" marR="0" lvl="1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14    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맑은 고딕" pitchFamily="50" charset="-127"/>
                <a:cs typeface="굴림" pitchFamily="50" charset="-127"/>
              </a:rPr>
              <a:t>....</a:t>
            </a:r>
          </a:p>
          <a:p>
            <a:pPr marL="457200" marR="0" lvl="1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15    CLOSE emp_cur ;</a:t>
            </a:r>
          </a:p>
          <a:p>
            <a:pPr marL="457200" marR="0" lvl="1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16    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맑은 고딕" pitchFamily="50" charset="-127"/>
                <a:cs typeface="굴림" pitchFamily="50" charset="-127"/>
              </a:rPr>
              <a:t>....</a:t>
            </a:r>
          </a:p>
          <a:p>
            <a:pPr marL="457200" marR="0" lvl="1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17    END;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17.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CURSOR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124744"/>
            <a:ext cx="46805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7. Explicit Cursor </a:t>
            </a:r>
            <a:r>
              <a:rPr lang="ko-KR" altLang="ko-KR" b="1" dirty="0" smtClean="0">
                <a:solidFill>
                  <a:schemeClr val="tx1"/>
                </a:solidFill>
              </a:rPr>
              <a:t>와 </a:t>
            </a:r>
            <a:r>
              <a:rPr lang="en-US" altLang="ko-KR" b="1" dirty="0" smtClean="0">
                <a:solidFill>
                  <a:schemeClr val="tx1"/>
                </a:solidFill>
              </a:rPr>
              <a:t>FOR UPDATE </a:t>
            </a:r>
            <a:r>
              <a:rPr lang="ko-KR" altLang="ko-KR" b="1" dirty="0" smtClean="0">
                <a:solidFill>
                  <a:schemeClr val="tx1"/>
                </a:solidFill>
              </a:rPr>
              <a:t>문장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28673" name="AutoShape 1"/>
          <p:cNvSpPr>
            <a:spLocks noChangeArrowheads="1"/>
          </p:cNvSpPr>
          <p:nvPr/>
        </p:nvSpPr>
        <p:spPr bwMode="auto">
          <a:xfrm>
            <a:off x="683568" y="1700808"/>
            <a:ext cx="6048672" cy="1080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...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FROM ...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FOR UPDATE [OF </a:t>
            </a:r>
            <a:r>
              <a:rPr kumimoji="1" lang="en-US" altLang="ko-KR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column_reference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][NOWAIT | WAIT </a:t>
            </a:r>
            <a:r>
              <a:rPr kumimoji="1" lang="en-US" altLang="ko-KR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];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68" y="2852936"/>
            <a:ext cx="7848872" cy="33123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FOR UPDATE </a:t>
            </a:r>
            <a:r>
              <a:rPr lang="ko-KR" altLang="ko-KR" b="1" dirty="0" smtClean="0">
                <a:solidFill>
                  <a:schemeClr val="tx1"/>
                </a:solidFill>
              </a:rPr>
              <a:t>구문 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DECLARE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b="1" dirty="0" smtClean="0">
                <a:solidFill>
                  <a:schemeClr val="tx1"/>
                </a:solidFill>
              </a:rPr>
              <a:t>CURSOR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emp_cur</a:t>
            </a:r>
            <a:r>
              <a:rPr lang="en-US" altLang="ko-KR" b="1" dirty="0" smtClean="0">
                <a:solidFill>
                  <a:schemeClr val="tx1"/>
                </a:solidFill>
              </a:rPr>
              <a:t> IS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SELECT EMPNO, ENAME, SAL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FROM EMP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WHERE DEPTNO = 20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FOR UPDATE  -- </a:t>
            </a:r>
            <a:r>
              <a:rPr lang="ko-KR" altLang="ko-KR" b="1" dirty="0" smtClean="0">
                <a:solidFill>
                  <a:schemeClr val="tx1"/>
                </a:solidFill>
              </a:rPr>
              <a:t>커서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선언시에</a:t>
            </a:r>
            <a:r>
              <a:rPr lang="en-US" altLang="ko-KR" b="1" dirty="0" smtClean="0">
                <a:solidFill>
                  <a:schemeClr val="tx1"/>
                </a:solidFill>
              </a:rPr>
              <a:t> FOR UPDATE </a:t>
            </a:r>
            <a:r>
              <a:rPr lang="ko-KR" altLang="ko-KR" b="1" dirty="0" smtClean="0">
                <a:solidFill>
                  <a:schemeClr val="tx1"/>
                </a:solidFill>
              </a:rPr>
              <a:t>로 행을 잠금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NO WAIT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....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16016" y="5517232"/>
            <a:ext cx="345638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다음 장에 계속</a:t>
            </a:r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17.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CURSOR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9552" y="1268760"/>
            <a:ext cx="8208912" cy="41764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BEGIN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....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OPEN </a:t>
            </a:r>
            <a:r>
              <a:rPr lang="en-US" altLang="ko-KR" dirty="0" err="1" smtClean="0">
                <a:solidFill>
                  <a:schemeClr val="tx1"/>
                </a:solidFill>
              </a:rPr>
              <a:t>emp_cur</a:t>
            </a:r>
            <a:r>
              <a:rPr lang="en-US" altLang="ko-KR" dirty="0" smtClean="0">
                <a:solidFill>
                  <a:schemeClr val="tx1"/>
                </a:solidFill>
              </a:rPr>
              <a:t>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....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UPDATE </a:t>
            </a:r>
            <a:r>
              <a:rPr lang="en-US" altLang="ko-KR" dirty="0" err="1" smtClean="0">
                <a:solidFill>
                  <a:schemeClr val="tx1"/>
                </a:solidFill>
              </a:rPr>
              <a:t>emp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SET </a:t>
            </a:r>
            <a:r>
              <a:rPr lang="en-US" altLang="ko-KR" dirty="0" err="1" smtClean="0">
                <a:solidFill>
                  <a:schemeClr val="tx1"/>
                </a:solidFill>
              </a:rPr>
              <a:t>sal</a:t>
            </a:r>
            <a:r>
              <a:rPr lang="en-US" altLang="ko-KR" dirty="0" smtClean="0">
                <a:solidFill>
                  <a:schemeClr val="tx1"/>
                </a:solidFill>
              </a:rPr>
              <a:t> = </a:t>
            </a:r>
            <a:r>
              <a:rPr lang="en-US" altLang="ko-KR" dirty="0" err="1" smtClean="0">
                <a:solidFill>
                  <a:schemeClr val="tx1"/>
                </a:solidFill>
              </a:rPr>
              <a:t>sal</a:t>
            </a:r>
            <a:r>
              <a:rPr lang="en-US" altLang="ko-KR" dirty="0" smtClean="0">
                <a:solidFill>
                  <a:schemeClr val="tx1"/>
                </a:solidFill>
              </a:rPr>
              <a:t> * 2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r>
              <a:rPr lang="en-US" altLang="ko-KR" b="1" dirty="0" smtClean="0">
                <a:solidFill>
                  <a:schemeClr val="tx1"/>
                </a:solidFill>
              </a:rPr>
              <a:t>WHERE CURRENT OF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emp_cur</a:t>
            </a:r>
            <a:r>
              <a:rPr lang="en-US" altLang="ko-KR" b="1" dirty="0" smtClean="0">
                <a:solidFill>
                  <a:schemeClr val="tx1"/>
                </a:solidFill>
              </a:rPr>
              <a:t>   -- </a:t>
            </a:r>
            <a:r>
              <a:rPr lang="ko-KR" altLang="ko-KR" b="1" dirty="0" smtClean="0">
                <a:solidFill>
                  <a:schemeClr val="tx1"/>
                </a:solidFill>
              </a:rPr>
              <a:t>커서 선언 시에 잠긴 행 갱신함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....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CLOSE </a:t>
            </a:r>
            <a:r>
              <a:rPr lang="en-US" altLang="ko-KR" dirty="0" err="1" smtClean="0">
                <a:solidFill>
                  <a:schemeClr val="tx1"/>
                </a:solidFill>
              </a:rPr>
              <a:t>emp_cur</a:t>
            </a:r>
            <a:r>
              <a:rPr lang="en-US" altLang="ko-KR" dirty="0" smtClean="0">
                <a:solidFill>
                  <a:schemeClr val="tx1"/>
                </a:solidFill>
              </a:rPr>
              <a:t>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....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END;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17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17.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CURSOR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96752"/>
            <a:ext cx="46085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SQL CURSOR </a:t>
            </a:r>
            <a:r>
              <a:rPr lang="ko-KR" altLang="ko-KR" b="1" dirty="0" smtClean="0">
                <a:solidFill>
                  <a:schemeClr val="tx1"/>
                </a:solidFill>
              </a:rPr>
              <a:t>연습문제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1844824"/>
            <a:ext cx="8496944" cy="360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ko-KR" dirty="0" smtClean="0">
                <a:solidFill>
                  <a:schemeClr val="tx1"/>
                </a:solidFill>
              </a:rPr>
              <a:t>부서코드를 입력 받아 해당 부서에 속한 사원들을 삭제한 후 삭제된 사원 건수를 출력하세요</a:t>
            </a:r>
            <a:r>
              <a:rPr lang="en-US" altLang="ko-KR" dirty="0" smtClean="0">
                <a:solidFill>
                  <a:schemeClr val="tx1"/>
                </a:solidFill>
              </a:rPr>
              <a:t>. (</a:t>
            </a:r>
            <a:r>
              <a:rPr lang="ko-KR" altLang="ko-KR" dirty="0" smtClean="0">
                <a:solidFill>
                  <a:schemeClr val="tx1"/>
                </a:solidFill>
              </a:rPr>
              <a:t>묵시적 커서를 사용하세요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ko-KR" dirty="0" smtClean="0">
                <a:solidFill>
                  <a:schemeClr val="tx1"/>
                </a:solidFill>
              </a:rPr>
              <a:t>부서코드를 입력 받아 그 부서에 속한 사원들의 이름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ko-KR" dirty="0" smtClean="0">
                <a:solidFill>
                  <a:schemeClr val="tx1"/>
                </a:solidFill>
              </a:rPr>
              <a:t>급여를 출력하세요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ko-KR" dirty="0" smtClean="0">
                <a:solidFill>
                  <a:schemeClr val="tx1"/>
                </a:solidFill>
              </a:rPr>
              <a:t>여러 건의 데이터를 작업해야 하므로 명시적 커서와</a:t>
            </a:r>
            <a:r>
              <a:rPr lang="en-US" altLang="ko-KR" dirty="0" smtClean="0">
                <a:solidFill>
                  <a:schemeClr val="tx1"/>
                </a:solidFill>
              </a:rPr>
              <a:t> Basic Loop </a:t>
            </a:r>
            <a:r>
              <a:rPr lang="ko-KR" altLang="ko-KR" dirty="0" smtClean="0">
                <a:solidFill>
                  <a:schemeClr val="tx1"/>
                </a:solidFill>
              </a:rPr>
              <a:t>문을 사용하세요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marL="342900" indent="-342900"/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9592" y="1988840"/>
            <a:ext cx="7200800" cy="25922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17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CURSOR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17.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CURSOR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96752"/>
            <a:ext cx="381642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SQL </a:t>
            </a:r>
            <a:r>
              <a:rPr lang="ko-KR" altLang="ko-KR" b="1" dirty="0" smtClean="0">
                <a:solidFill>
                  <a:schemeClr val="tx1"/>
                </a:solidFill>
              </a:rPr>
              <a:t>커서란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1772816"/>
            <a:ext cx="8496944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err="1" smtClean="0">
                <a:solidFill>
                  <a:schemeClr val="tx1"/>
                </a:solidFill>
              </a:rPr>
              <a:t>오라클</a:t>
            </a:r>
            <a:r>
              <a:rPr lang="ko-KR" altLang="ko-KR" dirty="0" smtClean="0">
                <a:solidFill>
                  <a:schemeClr val="tx1"/>
                </a:solidFill>
              </a:rPr>
              <a:t> 서버에서는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ko-KR" dirty="0" smtClean="0">
                <a:solidFill>
                  <a:schemeClr val="tx1"/>
                </a:solidFill>
              </a:rPr>
              <a:t>문을 실행할 때마다 처리</a:t>
            </a:r>
            <a:r>
              <a:rPr lang="en-US" altLang="ko-KR" dirty="0" smtClean="0">
                <a:solidFill>
                  <a:schemeClr val="tx1"/>
                </a:solidFill>
              </a:rPr>
              <a:t>(Parse, Execution)</a:t>
            </a:r>
            <a:r>
              <a:rPr lang="ko-KR" altLang="ko-KR" dirty="0" smtClean="0">
                <a:solidFill>
                  <a:schemeClr val="tx1"/>
                </a:solidFill>
              </a:rPr>
              <a:t>를 위한 메모리공간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ko-KR" dirty="0" smtClean="0">
                <a:solidFill>
                  <a:schemeClr val="tx1"/>
                </a:solidFill>
              </a:rPr>
              <a:t>이 공간을 이후부터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ko-KR" dirty="0" smtClean="0">
                <a:solidFill>
                  <a:schemeClr val="tx1"/>
                </a:solidFill>
              </a:rPr>
              <a:t>커서라고 부르겠습니다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ko-KR" dirty="0" smtClean="0">
                <a:solidFill>
                  <a:schemeClr val="tx1"/>
                </a:solidFill>
              </a:rPr>
              <a:t>을 사용합니다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즉 사용자가 요청하는 데이터를 데이터베이스 버퍼 </a:t>
            </a:r>
            <a:r>
              <a:rPr lang="ko-KR" altLang="ko-KR" dirty="0" err="1" smtClean="0">
                <a:solidFill>
                  <a:schemeClr val="tx1"/>
                </a:solidFill>
              </a:rPr>
              <a:t>캐쉬에서</a:t>
            </a:r>
            <a:r>
              <a:rPr lang="ko-KR" altLang="ko-KR" dirty="0" smtClean="0">
                <a:solidFill>
                  <a:schemeClr val="tx1"/>
                </a:solidFill>
              </a:rPr>
              <a:t> 커서로 복사 해 온 후 커서에서 원하는 데이터를 추출하여</a:t>
            </a:r>
            <a:r>
              <a:rPr lang="en-US" altLang="ko-KR" dirty="0" smtClean="0">
                <a:solidFill>
                  <a:schemeClr val="tx1"/>
                </a:solidFill>
              </a:rPr>
              <a:t>(Fetch) </a:t>
            </a:r>
            <a:r>
              <a:rPr lang="ko-KR" altLang="ko-KR" dirty="0" smtClean="0">
                <a:solidFill>
                  <a:schemeClr val="tx1"/>
                </a:solidFill>
              </a:rPr>
              <a:t>후속 작업을 하게 된다는 뜻입니다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이 메모리 공간을 </a:t>
            </a:r>
            <a:r>
              <a:rPr lang="en-US" altLang="ko-KR" dirty="0" smtClean="0">
                <a:solidFill>
                  <a:schemeClr val="tx1"/>
                </a:solidFill>
              </a:rPr>
              <a:t>Private SQL Area </a:t>
            </a:r>
            <a:r>
              <a:rPr lang="ko-KR" altLang="ko-KR" dirty="0" smtClean="0">
                <a:solidFill>
                  <a:schemeClr val="tx1"/>
                </a:solidFill>
              </a:rPr>
              <a:t>라고도 부르며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ko-KR" dirty="0" err="1" smtClean="0">
                <a:solidFill>
                  <a:schemeClr val="tx1"/>
                </a:solidFill>
              </a:rPr>
              <a:t>오라클의</a:t>
            </a:r>
            <a:r>
              <a:rPr lang="ko-KR" altLang="ko-KR" dirty="0" smtClean="0">
                <a:solidFill>
                  <a:schemeClr val="tx1"/>
                </a:solidFill>
              </a:rPr>
              <a:t> 서버 프로세스 구성이 </a:t>
            </a:r>
            <a:r>
              <a:rPr lang="en-US" altLang="ko-KR" dirty="0" smtClean="0">
                <a:solidFill>
                  <a:schemeClr val="tx1"/>
                </a:solidFill>
              </a:rPr>
              <a:t>Dedicated Server </a:t>
            </a:r>
            <a:r>
              <a:rPr lang="ko-KR" altLang="ko-KR" dirty="0" smtClean="0">
                <a:solidFill>
                  <a:schemeClr val="tx1"/>
                </a:solidFill>
              </a:rPr>
              <a:t>환경이냐 또는 </a:t>
            </a:r>
            <a:r>
              <a:rPr lang="en-US" altLang="ko-KR" dirty="0" smtClean="0">
                <a:solidFill>
                  <a:schemeClr val="tx1"/>
                </a:solidFill>
              </a:rPr>
              <a:t>MTS(Multi-Threaded Server)</a:t>
            </a:r>
            <a:r>
              <a:rPr lang="ko-KR" altLang="ko-KR" dirty="0" smtClean="0">
                <a:solidFill>
                  <a:schemeClr val="tx1"/>
                </a:solidFill>
              </a:rPr>
              <a:t>환경이냐에 따라 서버 내에 위치되는 곳이 다릅니다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ko-KR" dirty="0" smtClean="0">
                <a:solidFill>
                  <a:schemeClr val="tx1"/>
                </a:solidFill>
              </a:rPr>
              <a:t>커서는 크게 </a:t>
            </a:r>
            <a:r>
              <a:rPr lang="ko-KR" altLang="ko-KR" b="1" dirty="0" smtClean="0">
                <a:solidFill>
                  <a:schemeClr val="tx1"/>
                </a:solidFill>
              </a:rPr>
              <a:t>묵시적 커서</a:t>
            </a:r>
            <a:r>
              <a:rPr lang="en-US" altLang="ko-KR" b="1" dirty="0" smtClean="0">
                <a:solidFill>
                  <a:schemeClr val="tx1"/>
                </a:solidFill>
              </a:rPr>
              <a:t>(Implicit Cursor)</a:t>
            </a:r>
            <a:r>
              <a:rPr lang="ko-KR" altLang="ko-KR" dirty="0" smtClean="0">
                <a:solidFill>
                  <a:schemeClr val="tx1"/>
                </a:solidFill>
              </a:rPr>
              <a:t>와 </a:t>
            </a:r>
            <a:r>
              <a:rPr lang="ko-KR" altLang="ko-KR" b="1" dirty="0" smtClean="0">
                <a:solidFill>
                  <a:schemeClr val="tx1"/>
                </a:solidFill>
              </a:rPr>
              <a:t>명시적 커서</a:t>
            </a:r>
            <a:r>
              <a:rPr lang="en-US" altLang="ko-KR" b="1" dirty="0" smtClean="0">
                <a:solidFill>
                  <a:schemeClr val="tx1"/>
                </a:solidFill>
              </a:rPr>
              <a:t>(Explicit Cursor)</a:t>
            </a:r>
            <a:r>
              <a:rPr lang="ko-KR" altLang="ko-KR" dirty="0" smtClean="0">
                <a:solidFill>
                  <a:schemeClr val="tx1"/>
                </a:solidFill>
              </a:rPr>
              <a:t>로 나눌 수 있습니다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17.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CURSOR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24744"/>
            <a:ext cx="4824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ko-KR" b="1" dirty="0" smtClean="0">
                <a:solidFill>
                  <a:schemeClr val="tx1"/>
                </a:solidFill>
              </a:rPr>
              <a:t>묵시적 커서</a:t>
            </a:r>
            <a:r>
              <a:rPr lang="en-US" altLang="ko-KR" b="1" dirty="0" smtClean="0">
                <a:solidFill>
                  <a:schemeClr val="tx1"/>
                </a:solidFill>
              </a:rPr>
              <a:t>(Implicit Cursor)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700808"/>
            <a:ext cx="842493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묵시적 커서는 </a:t>
            </a:r>
            <a:r>
              <a:rPr lang="ko-KR" altLang="ko-KR" dirty="0" err="1" smtClean="0">
                <a:solidFill>
                  <a:schemeClr val="tx1"/>
                </a:solidFill>
              </a:rPr>
              <a:t>오라클에서</a:t>
            </a:r>
            <a:r>
              <a:rPr lang="ko-KR" altLang="ko-KR" dirty="0" smtClean="0">
                <a:solidFill>
                  <a:schemeClr val="tx1"/>
                </a:solidFill>
              </a:rPr>
              <a:t> 자동적으로 선언해주는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ko-KR" dirty="0" smtClean="0">
                <a:solidFill>
                  <a:schemeClr val="tx1"/>
                </a:solidFill>
              </a:rPr>
              <a:t>커서로서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ko-KR" dirty="0" smtClean="0">
                <a:solidFill>
                  <a:schemeClr val="tx1"/>
                </a:solidFill>
              </a:rPr>
              <a:t>사용자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생성 유무를 알 수 없습니</a:t>
            </a:r>
            <a:r>
              <a:rPr lang="ko-KR" altLang="en-US" dirty="0" smtClean="0">
                <a:solidFill>
                  <a:schemeClr val="tx1"/>
                </a:solidFill>
              </a:rPr>
              <a:t>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ko-KR" dirty="0" smtClean="0">
                <a:solidFill>
                  <a:schemeClr val="tx1"/>
                </a:solidFill>
              </a:rPr>
              <a:t>묵시적 커서에 저장되는 데이터는</a:t>
            </a:r>
            <a:r>
              <a:rPr lang="en-US" altLang="ko-KR" dirty="0" smtClean="0">
                <a:solidFill>
                  <a:schemeClr val="tx1"/>
                </a:solidFill>
              </a:rPr>
              <a:t> 1 </a:t>
            </a:r>
            <a:r>
              <a:rPr lang="ko-KR" altLang="ko-KR" dirty="0" smtClean="0">
                <a:solidFill>
                  <a:schemeClr val="tx1"/>
                </a:solidFill>
              </a:rPr>
              <a:t>행만 가능합니다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552" y="2924944"/>
            <a:ext cx="7848872" cy="2088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charset="0"/>
              <a:buChar char="•"/>
            </a:pPr>
            <a:r>
              <a:rPr lang="ko-KR" altLang="ko-KR" b="1" dirty="0" smtClean="0">
                <a:solidFill>
                  <a:schemeClr val="tx1"/>
                </a:solidFill>
              </a:rPr>
              <a:t>묵시적 커서 속성</a:t>
            </a:r>
            <a:r>
              <a:rPr lang="en-US" altLang="ko-KR" b="1" dirty="0" smtClean="0">
                <a:solidFill>
                  <a:schemeClr val="tx1"/>
                </a:solidFill>
              </a:rPr>
              <a:t>(Cursor Attribute)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 SQL%ROWCOUNT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- SQL%FOUND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 SQL%NOTFOUND </a:t>
            </a:r>
          </a:p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 SQL%ISOPEN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17.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CURSOR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196752"/>
            <a:ext cx="446449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ko-KR" altLang="ko-KR" b="1" dirty="0" smtClean="0">
                <a:solidFill>
                  <a:schemeClr val="tx1"/>
                </a:solidFill>
              </a:rPr>
              <a:t>명시적 커서</a:t>
            </a:r>
            <a:r>
              <a:rPr lang="en-US" altLang="ko-KR" b="1" dirty="0" smtClean="0">
                <a:solidFill>
                  <a:schemeClr val="tx1"/>
                </a:solidFill>
              </a:rPr>
              <a:t>(Explicit Cursor)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628800"/>
            <a:ext cx="7992888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명시적 커서는 사용자가 선언하여 생성 후 사용하는 </a:t>
            </a:r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ko-KR" dirty="0" smtClean="0">
                <a:solidFill>
                  <a:schemeClr val="tx1"/>
                </a:solidFill>
              </a:rPr>
              <a:t>커서로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ko-KR" dirty="0" smtClean="0">
                <a:solidFill>
                  <a:schemeClr val="tx1"/>
                </a:solidFill>
              </a:rPr>
              <a:t>주로 여러 개의 행을 처리하고자 할 경우 사용합니다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2636912"/>
            <a:ext cx="8208912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charset="0"/>
              <a:buChar char="•"/>
            </a:pPr>
            <a:r>
              <a:rPr lang="ko-KR" altLang="ko-KR" b="1" dirty="0" smtClean="0">
                <a:solidFill>
                  <a:schemeClr val="tx1"/>
                </a:solidFill>
              </a:rPr>
              <a:t>명시적 커서 속성</a:t>
            </a:r>
            <a:r>
              <a:rPr lang="en-US" altLang="ko-KR" b="1" dirty="0" smtClean="0">
                <a:solidFill>
                  <a:schemeClr val="tx1"/>
                </a:solidFill>
              </a:rPr>
              <a:t>(Cursor Attribute)</a:t>
            </a:r>
          </a:p>
          <a:p>
            <a:pPr>
              <a:buFont typeface="Arial" charset="0"/>
              <a:buChar char="•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ko-KR" altLang="ko-KR" b="1" dirty="0" smtClean="0">
                <a:solidFill>
                  <a:schemeClr val="tx1"/>
                </a:solidFill>
              </a:rPr>
              <a:t>커서이름</a:t>
            </a:r>
            <a:r>
              <a:rPr lang="en-US" altLang="ko-KR" b="1" dirty="0" smtClean="0">
                <a:solidFill>
                  <a:schemeClr val="tx1"/>
                </a:solidFill>
              </a:rPr>
              <a:t>%ROWCOUNT </a:t>
            </a:r>
          </a:p>
          <a:p>
            <a:pPr>
              <a:buFont typeface="Arial" charset="0"/>
              <a:buChar char="•"/>
            </a:pPr>
            <a:r>
              <a:rPr lang="ko-KR" altLang="ko-KR" b="1" dirty="0" smtClean="0">
                <a:solidFill>
                  <a:schemeClr val="tx1"/>
                </a:solidFill>
              </a:rPr>
              <a:t>커서이름</a:t>
            </a:r>
            <a:r>
              <a:rPr lang="en-US" altLang="ko-KR" b="1" dirty="0" smtClean="0">
                <a:solidFill>
                  <a:schemeClr val="tx1"/>
                </a:solidFill>
              </a:rPr>
              <a:t>%FOUND </a:t>
            </a:r>
          </a:p>
          <a:p>
            <a:pPr>
              <a:buFont typeface="Arial" charset="0"/>
              <a:buChar char="•"/>
            </a:pPr>
            <a:r>
              <a:rPr lang="ko-KR" altLang="ko-KR" b="1" dirty="0" smtClean="0">
                <a:solidFill>
                  <a:schemeClr val="tx1"/>
                </a:solidFill>
              </a:rPr>
              <a:t>커서이름</a:t>
            </a:r>
            <a:r>
              <a:rPr lang="en-US" altLang="ko-KR" b="1" dirty="0" smtClean="0">
                <a:solidFill>
                  <a:schemeClr val="tx1"/>
                </a:solidFill>
              </a:rPr>
              <a:t>%NOTFOUND</a:t>
            </a:r>
          </a:p>
          <a:p>
            <a:pPr>
              <a:buFont typeface="Arial" charset="0"/>
              <a:buChar char="•"/>
            </a:pPr>
            <a:r>
              <a:rPr lang="ko-KR" altLang="ko-KR" b="1" dirty="0" smtClean="0">
                <a:solidFill>
                  <a:schemeClr val="tx1"/>
                </a:solidFill>
              </a:rPr>
              <a:t>커서이름</a:t>
            </a:r>
            <a:r>
              <a:rPr lang="en-US" altLang="ko-KR" b="1" dirty="0" smtClean="0">
                <a:solidFill>
                  <a:schemeClr val="tx1"/>
                </a:solidFill>
              </a:rPr>
              <a:t>%ISOPEN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17.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CURSOR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980728"/>
            <a:ext cx="842493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ko-KR" altLang="ko-KR" b="1" dirty="0" smtClean="0">
                <a:solidFill>
                  <a:schemeClr val="tx1"/>
                </a:solidFill>
              </a:rPr>
              <a:t>명시적 커서</a:t>
            </a:r>
            <a:r>
              <a:rPr lang="en-US" altLang="ko-KR" b="1" dirty="0" smtClean="0">
                <a:solidFill>
                  <a:schemeClr val="tx1"/>
                </a:solidFill>
              </a:rPr>
              <a:t>(Explicit Cursor) </a:t>
            </a:r>
            <a:r>
              <a:rPr lang="ko-KR" altLang="ko-KR" b="1" dirty="0" smtClean="0">
                <a:solidFill>
                  <a:schemeClr val="tx1"/>
                </a:solidFill>
              </a:rPr>
              <a:t>처리 단계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07344" y="1857375"/>
            <a:ext cx="2857500" cy="5715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>
                <a:solidFill>
                  <a:schemeClr val="tx1"/>
                </a:solidFill>
              </a:rPr>
              <a:t>명시적 커서 선언</a:t>
            </a:r>
            <a:endParaRPr kumimoji="0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50656" y="1857375"/>
            <a:ext cx="2857500" cy="5715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</a:rPr>
              <a:t>CURSOR  </a:t>
            </a:r>
            <a:r>
              <a:rPr kumimoji="0" lang="en-US" altLang="ko-KR" b="1" dirty="0" err="1">
                <a:solidFill>
                  <a:schemeClr val="tx1"/>
                </a:solidFill>
              </a:rPr>
              <a:t>c_name</a:t>
            </a:r>
            <a:endParaRPr kumimoji="0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07344" y="2714625"/>
            <a:ext cx="2857500" cy="5715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명시적 커서 오픈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0656" y="2714625"/>
            <a:ext cx="2857500" cy="5715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</a:rPr>
              <a:t>OPEN </a:t>
            </a:r>
            <a:r>
              <a:rPr kumimoji="0" lang="en-US" altLang="ko-KR" b="1" dirty="0" err="1">
                <a:solidFill>
                  <a:schemeClr val="tx1"/>
                </a:solidFill>
              </a:rPr>
              <a:t>c_name</a:t>
            </a:r>
            <a:endParaRPr kumimoji="0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07344" y="3571875"/>
            <a:ext cx="2857500" cy="5715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 smtClean="0">
                <a:solidFill>
                  <a:schemeClr val="tx1"/>
                </a:solidFill>
              </a:rPr>
              <a:t>커서에서 데이터 추출</a:t>
            </a:r>
            <a:endParaRPr kumimoji="0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250656" y="3571875"/>
            <a:ext cx="2857500" cy="5715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</a:rPr>
              <a:t>Fetch </a:t>
            </a:r>
            <a:r>
              <a:rPr kumimoji="0" lang="en-US" altLang="ko-KR" b="1" dirty="0" err="1">
                <a:solidFill>
                  <a:schemeClr val="tx1"/>
                </a:solidFill>
              </a:rPr>
              <a:t>c_name</a:t>
            </a:r>
            <a:endParaRPr kumimoji="0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7344" y="4429125"/>
            <a:ext cx="2857500" cy="5715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solidFill>
                  <a:schemeClr val="tx1"/>
                </a:solidFill>
              </a:rPr>
              <a:t>커서 사용 종료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50656" y="4429125"/>
            <a:ext cx="2857500" cy="5715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</a:rPr>
              <a:t>CLOSE  </a:t>
            </a:r>
            <a:r>
              <a:rPr kumimoji="0" lang="en-US" altLang="ko-KR" b="1" dirty="0" err="1">
                <a:solidFill>
                  <a:schemeClr val="tx1"/>
                </a:solidFill>
              </a:rPr>
              <a:t>c_name</a:t>
            </a:r>
            <a:endParaRPr kumimoji="0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2964656" y="2500312"/>
            <a:ext cx="214313" cy="142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6607969" y="2500312"/>
            <a:ext cx="214312" cy="142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2964656" y="3357562"/>
            <a:ext cx="214313" cy="142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6607969" y="3357562"/>
            <a:ext cx="214312" cy="142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2964656" y="4214812"/>
            <a:ext cx="214313" cy="142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6607969" y="4214812"/>
            <a:ext cx="214312" cy="142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35844" y="1928812"/>
            <a:ext cx="428625" cy="4286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</a:rPr>
              <a:t>1</a:t>
            </a:r>
            <a:endParaRPr kumimoji="0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35844" y="2786062"/>
            <a:ext cx="428625" cy="4286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</a:rPr>
              <a:t>2</a:t>
            </a:r>
            <a:endParaRPr kumimoji="0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35844" y="3643312"/>
            <a:ext cx="428625" cy="4286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</a:rPr>
              <a:t>3</a:t>
            </a:r>
            <a:endParaRPr kumimoji="0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35844" y="4500562"/>
            <a:ext cx="428625" cy="4286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</a:rPr>
              <a:t>4</a:t>
            </a:r>
            <a:endParaRPr kumimoji="0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27584" y="1628800"/>
            <a:ext cx="7632848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17.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CURSOR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24744"/>
            <a:ext cx="388843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1) </a:t>
            </a:r>
            <a:r>
              <a:rPr lang="ko-KR" altLang="ko-KR" b="1" dirty="0" smtClean="0">
                <a:solidFill>
                  <a:schemeClr val="tx1"/>
                </a:solidFill>
              </a:rPr>
              <a:t>명시적 커서 선언</a:t>
            </a:r>
            <a:r>
              <a:rPr lang="en-US" altLang="ko-KR" b="1" dirty="0" smtClean="0">
                <a:solidFill>
                  <a:schemeClr val="tx1"/>
                </a:solidFill>
              </a:rPr>
              <a:t>(Declaration)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67544" y="1844824"/>
            <a:ext cx="4752528" cy="10081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CURSOR 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커서명 </a:t>
            </a:r>
            <a:r>
              <a:rPr kumimoji="1" lang="ko-KR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endParaRPr kumimoji="1" lang="ko-KR" altLang="en-US" sz="1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IS </a:t>
            </a:r>
            <a:endParaRPr kumimoji="1" lang="en-US" altLang="ko-K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커서에 담고 싶은 내용을 가져오는 서브쿼리</a:t>
            </a: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3140968"/>
            <a:ext cx="504056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</a:t>
            </a:r>
            <a:r>
              <a:rPr lang="ko-KR" altLang="ko-KR" b="1" dirty="0" smtClean="0">
                <a:solidFill>
                  <a:schemeClr val="tx1"/>
                </a:solidFill>
              </a:rPr>
              <a:t>명시적 커서 열기</a:t>
            </a:r>
            <a:r>
              <a:rPr lang="en-US" altLang="ko-KR" b="1" dirty="0" smtClean="0">
                <a:solidFill>
                  <a:schemeClr val="tx1"/>
                </a:solidFill>
              </a:rPr>
              <a:t>(Open)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536" y="3717032"/>
            <a:ext cx="820891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커서 선언 시 기술했던 서브쿼리를 수행해서 데이터를 커서로 가져 </a:t>
            </a:r>
            <a:r>
              <a:rPr lang="ko-KR" altLang="en-US" dirty="0" smtClean="0">
                <a:solidFill>
                  <a:schemeClr val="tx1"/>
                </a:solidFill>
              </a:rPr>
              <a:t>오는 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467544" y="4365104"/>
            <a:ext cx="2736304" cy="720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OPEN </a:t>
            </a:r>
            <a:r>
              <a:rPr kumimoji="1" lang="ko-KR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커서 이름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17.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CURSOR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1196752"/>
            <a:ext cx="70567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3) </a:t>
            </a:r>
            <a:r>
              <a:rPr lang="ko-KR" altLang="ko-KR" b="1" dirty="0" smtClean="0">
                <a:solidFill>
                  <a:schemeClr val="tx1"/>
                </a:solidFill>
              </a:rPr>
              <a:t>명시적 커서로부터 데이터 읽어서 변수로 할당하기</a:t>
            </a:r>
            <a:r>
              <a:rPr lang="en-US" altLang="ko-KR" b="1" dirty="0" smtClean="0">
                <a:solidFill>
                  <a:schemeClr val="tx1"/>
                </a:solidFill>
              </a:rPr>
              <a:t>(Fetch)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36865" name="AutoShape 1"/>
          <p:cNvSpPr>
            <a:spLocks noChangeArrowheads="1"/>
          </p:cNvSpPr>
          <p:nvPr/>
        </p:nvSpPr>
        <p:spPr bwMode="auto">
          <a:xfrm>
            <a:off x="683568" y="1844824"/>
            <a:ext cx="3528392" cy="64807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FETCH </a:t>
            </a:r>
            <a:r>
              <a:rPr kumimoji="1" lang="ko-KR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커서</a:t>
            </a:r>
            <a:r>
              <a:rPr kumimoji="1" lang="en-US" altLang="ko-KR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_</a:t>
            </a:r>
            <a:r>
              <a:rPr kumimoji="1" lang="ko-KR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INTO </a:t>
            </a:r>
            <a:r>
              <a:rPr kumimoji="1" lang="en-US" altLang="ko-KR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6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변수들 </a:t>
            </a:r>
            <a:r>
              <a:rPr kumimoji="1" lang="en-US" altLang="ko-KR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3284984"/>
            <a:ext cx="676875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4) </a:t>
            </a:r>
            <a:r>
              <a:rPr lang="ko-KR" altLang="ko-KR" b="1" dirty="0" smtClean="0">
                <a:solidFill>
                  <a:schemeClr val="tx1"/>
                </a:solidFill>
              </a:rPr>
              <a:t>명시적 커서 닫기</a:t>
            </a:r>
            <a:r>
              <a:rPr lang="en-US" altLang="ko-KR" b="1" dirty="0" smtClean="0">
                <a:solidFill>
                  <a:schemeClr val="tx1"/>
                </a:solidFill>
              </a:rPr>
              <a:t>(Close)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36866" name="AutoShape 2"/>
          <p:cNvSpPr>
            <a:spLocks noChangeArrowheads="1"/>
          </p:cNvSpPr>
          <p:nvPr/>
        </p:nvSpPr>
        <p:spPr bwMode="auto">
          <a:xfrm>
            <a:off x="755576" y="3933056"/>
            <a:ext cx="2592288" cy="5760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CLOSE </a:t>
            </a:r>
            <a:r>
              <a:rPr kumimoji="1" lang="ko-KR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커서</a:t>
            </a:r>
            <a:r>
              <a:rPr kumimoji="1" lang="en-US" altLang="ko-KR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_</a:t>
            </a:r>
            <a:r>
              <a:rPr kumimoji="1" lang="ko-KR" alt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17.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CURSOR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7775" y="1726480"/>
            <a:ext cx="4786313" cy="3214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</a:rPr>
              <a:t>SCOTT&gt;declare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</a:rPr>
              <a:t>  2  </a:t>
            </a:r>
            <a:r>
              <a:rPr kumimoji="0" lang="en-US" altLang="ko-KR" dirty="0" err="1">
                <a:solidFill>
                  <a:schemeClr val="tx1"/>
                </a:solidFill>
              </a:rPr>
              <a:t>vempno</a:t>
            </a:r>
            <a:r>
              <a:rPr kumimoji="0" lang="en-US" altLang="ko-KR" dirty="0">
                <a:solidFill>
                  <a:schemeClr val="tx1"/>
                </a:solidFill>
              </a:rPr>
              <a:t> number(4);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</a:rPr>
              <a:t>  3  </a:t>
            </a:r>
            <a:r>
              <a:rPr kumimoji="0" lang="en-US" altLang="ko-KR" dirty="0" err="1">
                <a:solidFill>
                  <a:schemeClr val="tx1"/>
                </a:solidFill>
              </a:rPr>
              <a:t>vename</a:t>
            </a:r>
            <a:r>
              <a:rPr kumimoji="0" lang="en-US" altLang="ko-KR" dirty="0">
                <a:solidFill>
                  <a:schemeClr val="tx1"/>
                </a:solidFill>
              </a:rPr>
              <a:t> varchar2(20);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</a:rPr>
              <a:t>  4  </a:t>
            </a:r>
            <a:r>
              <a:rPr kumimoji="0" lang="en-US" altLang="ko-KR" dirty="0" err="1">
                <a:solidFill>
                  <a:schemeClr val="tx1"/>
                </a:solidFill>
              </a:rPr>
              <a:t>vsal</a:t>
            </a:r>
            <a:r>
              <a:rPr kumimoji="0" lang="en-US" altLang="ko-KR" dirty="0">
                <a:solidFill>
                  <a:schemeClr val="tx1"/>
                </a:solidFill>
              </a:rPr>
              <a:t>   number(7);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</a:rPr>
              <a:t>  5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</a:rPr>
              <a:t>  6  cursor c1 is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</a:rPr>
              <a:t>  7  select </a:t>
            </a:r>
            <a:r>
              <a:rPr kumimoji="0" lang="en-US" altLang="ko-KR" dirty="0" err="1">
                <a:solidFill>
                  <a:schemeClr val="tx1"/>
                </a:solidFill>
              </a:rPr>
              <a:t>empno</a:t>
            </a:r>
            <a:r>
              <a:rPr kumimoji="0" lang="en-US" altLang="ko-KR" dirty="0">
                <a:solidFill>
                  <a:schemeClr val="tx1"/>
                </a:solidFill>
              </a:rPr>
              <a:t> , </a:t>
            </a:r>
            <a:r>
              <a:rPr kumimoji="0" lang="en-US" altLang="ko-KR" dirty="0" err="1">
                <a:solidFill>
                  <a:schemeClr val="tx1"/>
                </a:solidFill>
              </a:rPr>
              <a:t>ename</a:t>
            </a:r>
            <a:r>
              <a:rPr kumimoji="0" lang="en-US" altLang="ko-KR" dirty="0">
                <a:solidFill>
                  <a:schemeClr val="tx1"/>
                </a:solidFill>
              </a:rPr>
              <a:t> , </a:t>
            </a:r>
            <a:r>
              <a:rPr kumimoji="0" lang="en-US" altLang="ko-KR" dirty="0" err="1">
                <a:solidFill>
                  <a:schemeClr val="tx1"/>
                </a:solidFill>
              </a:rPr>
              <a:t>sal</a:t>
            </a:r>
            <a:endParaRPr kumimoji="0" lang="en-US" altLang="ko-KR" dirty="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</a:rPr>
              <a:t>  8  from </a:t>
            </a:r>
            <a:r>
              <a:rPr kumimoji="0" lang="en-US" altLang="ko-KR" dirty="0" err="1">
                <a:solidFill>
                  <a:schemeClr val="tx1"/>
                </a:solidFill>
              </a:rPr>
              <a:t>emp</a:t>
            </a:r>
            <a:endParaRPr kumimoji="0" lang="en-US" altLang="ko-KR" dirty="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</a:rPr>
              <a:t>  9  where </a:t>
            </a:r>
            <a:r>
              <a:rPr kumimoji="0" lang="en-US" altLang="ko-KR" dirty="0" err="1">
                <a:solidFill>
                  <a:schemeClr val="tx1"/>
                </a:solidFill>
              </a:rPr>
              <a:t>deptno</a:t>
            </a:r>
            <a:r>
              <a:rPr kumimoji="0" lang="en-US" altLang="ko-KR" dirty="0">
                <a:solidFill>
                  <a:schemeClr val="tx1"/>
                </a:solidFill>
              </a:rPr>
              <a:t>=20;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</a:rPr>
              <a:t> 10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679156" y="2996952"/>
            <a:ext cx="4214813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</a:rPr>
              <a:t>C1 </a:t>
            </a:r>
            <a:r>
              <a:rPr kumimoji="0" lang="ko-KR" altLang="en-US" dirty="0">
                <a:solidFill>
                  <a:schemeClr val="tx1"/>
                </a:solidFill>
              </a:rPr>
              <a:t>이라는 이름의 명시적 커서를</a:t>
            </a:r>
            <a:endParaRPr kumimoji="0" lang="en-US" altLang="ko-KR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>
                <a:solidFill>
                  <a:schemeClr val="tx1"/>
                </a:solidFill>
              </a:rPr>
              <a:t>선언한 부분</a:t>
            </a:r>
            <a:r>
              <a:rPr kumimoji="0" lang="en-US" altLang="ko-KR" dirty="0">
                <a:solidFill>
                  <a:schemeClr val="tx1"/>
                </a:solidFill>
              </a:rPr>
              <a:t>. </a:t>
            </a:r>
            <a:r>
              <a:rPr kumimoji="0" lang="ko-KR" altLang="en-US" dirty="0">
                <a:solidFill>
                  <a:schemeClr val="tx1"/>
                </a:solidFill>
              </a:rPr>
              <a:t>이 커서가 </a:t>
            </a:r>
            <a:r>
              <a:rPr kumimoji="0" lang="en-US" altLang="ko-KR" dirty="0">
                <a:solidFill>
                  <a:schemeClr val="tx1"/>
                </a:solidFill>
              </a:rPr>
              <a:t>open </a:t>
            </a:r>
            <a:r>
              <a:rPr kumimoji="0" lang="ko-KR" altLang="en-US" dirty="0">
                <a:solidFill>
                  <a:schemeClr val="tx1"/>
                </a:solidFill>
              </a:rPr>
              <a:t>될 때</a:t>
            </a:r>
            <a:endParaRPr kumimoji="0" lang="en-US" altLang="ko-KR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dirty="0">
                <a:solidFill>
                  <a:schemeClr val="tx1"/>
                </a:solidFill>
              </a:rPr>
              <a:t>마치 </a:t>
            </a:r>
            <a:r>
              <a:rPr kumimoji="0" lang="en-US" altLang="ko-KR" dirty="0">
                <a:solidFill>
                  <a:schemeClr val="tx1"/>
                </a:solidFill>
              </a:rPr>
              <a:t>view</a:t>
            </a:r>
            <a:r>
              <a:rPr kumimoji="0" lang="ko-KR" altLang="en-US" dirty="0">
                <a:solidFill>
                  <a:schemeClr val="tx1"/>
                </a:solidFill>
              </a:rPr>
              <a:t>처럼 서브쿼리가 수행됩니다</a:t>
            </a:r>
          </a:p>
        </p:txBody>
      </p:sp>
      <p:sp>
        <p:nvSpPr>
          <p:cNvPr id="13" name="왼쪽 화살표 12"/>
          <p:cNvSpPr/>
          <p:nvPr/>
        </p:nvSpPr>
        <p:spPr>
          <a:xfrm>
            <a:off x="4067944" y="3933056"/>
            <a:ext cx="571500" cy="3571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1196752"/>
            <a:ext cx="8784976" cy="4752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1560" y="3429000"/>
            <a:ext cx="3456384" cy="16561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72000" y="1412776"/>
            <a:ext cx="3888432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명시적 커서 사용 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60032" y="5301208"/>
            <a:ext cx="338437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다음 장에 계속</a:t>
            </a:r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3906</TotalTime>
  <Words>1005</Words>
  <Application>Microsoft Office PowerPoint</Application>
  <PresentationFormat>화면 슬라이드 쇼(4:3)</PresentationFormat>
  <Paragraphs>221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다양한 예제로 쉽게 배우는  오라클 SQL 과 PL/SQL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kost</cp:lastModifiedBy>
  <cp:revision>286</cp:revision>
  <dcterms:created xsi:type="dcterms:W3CDTF">2012-11-06T06:53:25Z</dcterms:created>
  <dcterms:modified xsi:type="dcterms:W3CDTF">2013-04-18T00:06:00Z</dcterms:modified>
</cp:coreProperties>
</file>