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4969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예외처리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오라클에서</a:t>
            </a:r>
            <a:r>
              <a:rPr lang="ko-KR" altLang="ko-KR" b="1" dirty="0" smtClean="0">
                <a:solidFill>
                  <a:schemeClr val="tx1"/>
                </a:solidFill>
              </a:rPr>
              <a:t> 사전 정의된 예외 처리하기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사원명이 </a:t>
            </a:r>
            <a:r>
              <a:rPr lang="en-US" altLang="ko-KR" dirty="0" smtClean="0">
                <a:solidFill>
                  <a:schemeClr val="tx1"/>
                </a:solidFill>
              </a:rPr>
              <a:t>‘A’ </a:t>
            </a:r>
            <a:r>
              <a:rPr lang="ko-KR" altLang="ko-KR" dirty="0" smtClean="0">
                <a:solidFill>
                  <a:schemeClr val="tx1"/>
                </a:solidFill>
              </a:rPr>
              <a:t>로 시작하는 사원을 조회하는 하되 여러 건의 데이터가 나올 경우 에러를 발생시키는 예외 처리부분을 포함하세요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2564904"/>
            <a:ext cx="68407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SQL&gt; SELECT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FROM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LIKE 'A%';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ALLEN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ADAMS  -- A </a:t>
            </a:r>
            <a:r>
              <a:rPr lang="ko-KR" altLang="ko-KR" dirty="0" smtClean="0">
                <a:solidFill>
                  <a:schemeClr val="tx1"/>
                </a:solidFill>
              </a:rPr>
              <a:t>로 시작하는 사원이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명 검색됩니다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5157192"/>
            <a:ext cx="554461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건의 데이터를 커서에 넣으려면 명시적 커서를 선언하고 사용해야 하는데 묵시적 커서를 쓰게 하여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에러를 발생시켜 예외처리 실습을 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9633" name="AutoShape 1"/>
          <p:cNvSpPr>
            <a:spLocks noChangeArrowheads="1"/>
          </p:cNvSpPr>
          <p:nvPr/>
        </p:nvSpPr>
        <p:spPr bwMode="auto">
          <a:xfrm>
            <a:off x="539552" y="980728"/>
            <a:ext cx="7704856" cy="53285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DECLARE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emp.ename%TYPE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BEGIN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INTO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LIKE 'A%';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DBMS_OUTPUT.PUT_LINE ('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사원명은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||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EXCEPTION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WHEN NO_DATA_FOUND 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  DBMS_OUTPUT.PUT_LINE('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해당 사원이 없습니다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WHEN TOO_MANY_ROWS  THEN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  DBMS_OUTPUT.PUT_LINE('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 두 명 이상입니다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END;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 /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35292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예외처리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2.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 정의 예외처리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부서번호를 입력 받아 해당 부서를 삭제하되 해당 부서에 소속된 사원이 있을 경우 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ko-KR" dirty="0" smtClean="0">
                <a:solidFill>
                  <a:schemeClr val="tx1"/>
                </a:solidFill>
              </a:rPr>
              <a:t>사원이 존재합니다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라는 예외를 발생시키세요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68609" name="AutoShape 1"/>
          <p:cNvSpPr>
            <a:spLocks noChangeArrowheads="1"/>
          </p:cNvSpPr>
          <p:nvPr/>
        </p:nvSpPr>
        <p:spPr bwMode="auto">
          <a:xfrm>
            <a:off x="683568" y="2420888"/>
            <a:ext cx="7416824" cy="3816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DECLARE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sawon_exist  EXCEPTION;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PRAGMA  EXCEPTION_INIT(sawon_exist,-2292);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DELETE FROM dept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WHERE deptno =&amp;dno;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COMMIT;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EXCEPTION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WHEN sawon_exist THEN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DBMS_OUTPUT.PUT_LINE('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 존재합니다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dno: 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 존재합니다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7585" name="AutoShape 1"/>
          <p:cNvSpPr>
            <a:spLocks noChangeArrowheads="1"/>
          </p:cNvSpPr>
          <p:nvPr/>
        </p:nvSpPr>
        <p:spPr bwMode="auto">
          <a:xfrm>
            <a:off x="395536" y="1196752"/>
            <a:ext cx="8424936" cy="48295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t_pragma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(no NUMBER PRIMARY KEY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name  VARCHAR2(10));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t_pragma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VALUES(1,'AAA')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t_pragma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VALUES(1,'BBB');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t_pragma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(SCOTT.SYS_C0013626) violated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2040" y="1772816"/>
            <a:ext cx="3312368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PRAGMA </a:t>
            </a:r>
            <a:r>
              <a:rPr lang="ko-KR" altLang="en-US" dirty="0" smtClean="0">
                <a:solidFill>
                  <a:schemeClr val="tx1"/>
                </a:solidFill>
              </a:rPr>
              <a:t>기능 이해하기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5877272"/>
            <a:ext cx="3024336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6561" name="AutoShape 1"/>
          <p:cNvSpPr>
            <a:spLocks noChangeArrowheads="1"/>
          </p:cNvSpPr>
          <p:nvPr/>
        </p:nvSpPr>
        <p:spPr bwMode="auto">
          <a:xfrm>
            <a:off x="395536" y="1340768"/>
            <a:ext cx="7848872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DECLARE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new_msg  EXCEPTION;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PRAGMA EXCEPTION_INIT(new_msg, -1);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INSERT INTO t_pragma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VALUES(1,'CCC');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EXCEPTION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WHEN new_msg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DBMS_OUTPUT.PUT_LINE('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존재하는 번호입니다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END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/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5537" name="AutoShape 1"/>
          <p:cNvSpPr>
            <a:spLocks noChangeArrowheads="1"/>
          </p:cNvSpPr>
          <p:nvPr/>
        </p:nvSpPr>
        <p:spPr bwMode="auto">
          <a:xfrm>
            <a:off x="933450" y="1238250"/>
            <a:ext cx="4718670" cy="28388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t_con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   NUMBER NOT NULL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name VARCHAR2(10));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t_con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1916832"/>
            <a:ext cx="3456384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PRAGMA </a:t>
            </a:r>
            <a:r>
              <a:rPr lang="ko-KR" altLang="en-US" dirty="0" smtClean="0">
                <a:solidFill>
                  <a:schemeClr val="tx1"/>
                </a:solidFill>
              </a:rPr>
              <a:t>테스트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933450" y="4133850"/>
            <a:ext cx="7238950" cy="188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t_con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VALUES(null,'BBB');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VALUES(null,'BBB')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("SCOTT"."T_CON"."NO")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36096" y="5877272"/>
            <a:ext cx="2952328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4513" name="AutoShape 1"/>
          <p:cNvSpPr>
            <a:spLocks noChangeArrowheads="1"/>
          </p:cNvSpPr>
          <p:nvPr/>
        </p:nvSpPr>
        <p:spPr bwMode="auto">
          <a:xfrm>
            <a:off x="755576" y="1412776"/>
            <a:ext cx="6912768" cy="43924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new_msg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EXCEPTION;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PRAGMA EXCEPTION_INIT(new_msg,-1400);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INSERT INTO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t_con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VALUES(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null,'BBB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</a:t>
            </a:r>
          </a:p>
          <a:p>
            <a:r>
              <a:rPr lang="en-US" altLang="ko-KR" sz="1600" dirty="0" smtClean="0"/>
              <a:t>  9  EXCEPTION</a:t>
            </a:r>
            <a:endParaRPr lang="ko-KR" altLang="ko-KR" sz="1600" dirty="0" smtClean="0"/>
          </a:p>
          <a:p>
            <a:r>
              <a:rPr lang="en-US" altLang="ko-KR" sz="1600" dirty="0" smtClean="0"/>
              <a:t> 10    WHEN </a:t>
            </a:r>
            <a:r>
              <a:rPr lang="en-US" altLang="ko-KR" sz="1600" dirty="0" err="1" smtClean="0"/>
              <a:t>new_msg</a:t>
            </a:r>
            <a:r>
              <a:rPr lang="en-US" altLang="ko-KR" sz="1600" dirty="0" smtClean="0"/>
              <a:t>  THEN</a:t>
            </a:r>
            <a:endParaRPr lang="ko-KR" altLang="ko-KR" sz="1600" dirty="0" smtClean="0"/>
          </a:p>
          <a:p>
            <a:r>
              <a:rPr lang="en-US" altLang="ko-KR" sz="1600" dirty="0" smtClean="0"/>
              <a:t> 11      DBMS_OUTPUT.PUT_LINE('null </a:t>
            </a:r>
            <a:r>
              <a:rPr lang="ko-KR" altLang="ko-KR" sz="1600" dirty="0" smtClean="0"/>
              <a:t>입력불가</a:t>
            </a:r>
            <a:r>
              <a:rPr lang="en-US" altLang="ko-KR" sz="1600" dirty="0" smtClean="0"/>
              <a:t>');</a:t>
            </a:r>
            <a:endParaRPr lang="ko-KR" altLang="ko-KR" sz="1600" dirty="0" smtClean="0"/>
          </a:p>
          <a:p>
            <a:r>
              <a:rPr lang="en-US" altLang="ko-KR" sz="1600" dirty="0" smtClean="0"/>
              <a:t> 12  END;</a:t>
            </a:r>
            <a:endParaRPr lang="ko-KR" altLang="ko-KR" sz="1600" dirty="0" smtClean="0"/>
          </a:p>
          <a:p>
            <a:r>
              <a:rPr lang="en-US" altLang="ko-KR" sz="1600" dirty="0" smtClean="0"/>
              <a:t> 13  /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null </a:t>
            </a:r>
            <a:r>
              <a:rPr lang="ko-KR" altLang="ko-KR" sz="1600" dirty="0" smtClean="0"/>
              <a:t>입력불가</a:t>
            </a:r>
          </a:p>
          <a:p>
            <a:r>
              <a:rPr lang="en-US" altLang="ko-KR" sz="1600" dirty="0" smtClean="0"/>
              <a:t>PL/SQL procedure successfully completed.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예외 처리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3: RAISE </a:t>
            </a:r>
            <a:r>
              <a:rPr lang="ko-KR" altLang="ko-KR" b="1" dirty="0" smtClean="0">
                <a:solidFill>
                  <a:schemeClr val="tx1"/>
                </a:solidFill>
              </a:rPr>
              <a:t>를 사용하여 예외 처리하기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628800"/>
            <a:ext cx="820891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를 입력 받은 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해당 사원을 지우는 작업을 수행합니다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단 없는 사원번호를 입력할 경우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ko-KR" dirty="0" smtClean="0">
                <a:solidFill>
                  <a:schemeClr val="tx1"/>
                </a:solidFill>
              </a:rPr>
              <a:t>사원이 없습니다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라는 예외 메시지를 출력하게 </a:t>
            </a:r>
            <a:r>
              <a:rPr lang="ko-KR" altLang="en-US" dirty="0" smtClean="0">
                <a:solidFill>
                  <a:schemeClr val="tx1"/>
                </a:solidFill>
              </a:rPr>
              <a:t>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2708920"/>
            <a:ext cx="7560840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SCOTT&gt;DECLARE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4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no_empno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 EXCEPTION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5 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6     DELETE FROM EMP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7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WHERE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=&amp;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8     IF SQL%NOTFOUND  THEN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9       RAISE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no_empno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10     END IF;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11  EXCEPTION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12     WHEN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no_empno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THEN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13       DBMS_OUTPUT.PUT_LINE('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사원이 없습니다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');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14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15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052736"/>
            <a:ext cx="8424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예외 처리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4 : RAISE_APPLICATION_ERROR </a:t>
            </a:r>
            <a:r>
              <a:rPr lang="ko-KR" altLang="ko-KR" b="1" dirty="0" smtClean="0">
                <a:solidFill>
                  <a:schemeClr val="tx1"/>
                </a:solidFill>
              </a:rPr>
              <a:t>프로시저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856895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RAISE_APPLICATION_ERROR </a:t>
            </a:r>
            <a:r>
              <a:rPr lang="ko-KR" altLang="ko-KR" dirty="0" smtClean="0">
                <a:solidFill>
                  <a:schemeClr val="tx1"/>
                </a:solidFill>
              </a:rPr>
              <a:t>프로시저를 사용하여 사용자가 에러를 정의하고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즉시 예외를 처리하는 방식입니다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이때 사용 가능한 에러 번호는</a:t>
            </a:r>
            <a:r>
              <a:rPr lang="en-US" altLang="ko-KR" dirty="0" smtClean="0">
                <a:solidFill>
                  <a:schemeClr val="tx1"/>
                </a:solidFill>
              </a:rPr>
              <a:t> 20000 </a:t>
            </a:r>
            <a:r>
              <a:rPr lang="ko-KR" altLang="ko-KR" dirty="0" smtClean="0">
                <a:solidFill>
                  <a:schemeClr val="tx1"/>
                </a:solidFill>
              </a:rPr>
              <a:t>번부터</a:t>
            </a:r>
            <a:r>
              <a:rPr lang="en-US" altLang="ko-KR" dirty="0" smtClean="0">
                <a:solidFill>
                  <a:schemeClr val="tx1"/>
                </a:solidFill>
              </a:rPr>
              <a:t> 20999 </a:t>
            </a:r>
            <a:r>
              <a:rPr lang="ko-KR" altLang="ko-KR" dirty="0" smtClean="0">
                <a:solidFill>
                  <a:schemeClr val="tx1"/>
                </a:solidFill>
              </a:rPr>
              <a:t>번 까지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2564904"/>
            <a:ext cx="7632848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 DECLARE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3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4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5  BEGIN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6     DELETE FROM EMP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7     WHERE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600" dirty="0" smtClean="0">
                <a:solidFill>
                  <a:schemeClr val="tx1"/>
                </a:solidFill>
              </a:rPr>
              <a:t> =&amp;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8  IF SQL%NOTFOUND  THEN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9    RAISE_APPLICATION_ERROR(-20100, '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존재 하지 않는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사번입니다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')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10  END IF;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11  END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12   /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1196752"/>
            <a:ext cx="8712968" cy="496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   </a:t>
            </a:r>
            <a:r>
              <a:rPr lang="en-US" altLang="ko-KR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 </a:t>
            </a:r>
            <a:r>
              <a:rPr lang="en-US" altLang="ko-KR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6     DELETE FROM EMP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7   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=&amp;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8     IF SQL%NOTFOUND  THEN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9       RAISE_APPLICATION_ERROR(-20100, '</a:t>
            </a:r>
            <a:r>
              <a:rPr lang="ko-KR" altLang="ko-KR" b="1" dirty="0" smtClean="0">
                <a:solidFill>
                  <a:schemeClr val="tx1"/>
                </a:solidFill>
              </a:rPr>
              <a:t>존재 하지 않는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사번입니다</a:t>
            </a:r>
            <a:r>
              <a:rPr lang="en-US" altLang="ko-KR" b="1" dirty="0" smtClean="0">
                <a:solidFill>
                  <a:schemeClr val="tx1"/>
                </a:solidFill>
              </a:rPr>
              <a:t>')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10     END IF;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11  END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12 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Enter value for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: 7900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1844824"/>
            <a:ext cx="345638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정확한 데이터 입력 후 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9992" y="4437112"/>
            <a:ext cx="367240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아무 이상 없이 잘 수행됩니다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124744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PL/SQL </a:t>
            </a:r>
            <a:r>
              <a:rPr lang="ko-KR" altLang="ko-KR" b="1" dirty="0" smtClean="0">
                <a:solidFill>
                  <a:schemeClr val="tx1"/>
                </a:solidFill>
              </a:rPr>
              <a:t>예외란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628800"/>
            <a:ext cx="8712968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PL/SQL </a:t>
            </a:r>
            <a:r>
              <a:rPr lang="ko-KR" altLang="ko-KR" dirty="0" smtClean="0">
                <a:solidFill>
                  <a:schemeClr val="tx1"/>
                </a:solidFill>
              </a:rPr>
              <a:t>블록이 </a:t>
            </a:r>
            <a:r>
              <a:rPr lang="en-US" altLang="ko-KR" dirty="0" smtClean="0">
                <a:solidFill>
                  <a:schemeClr val="tx1"/>
                </a:solidFill>
              </a:rPr>
              <a:t>PARSE </a:t>
            </a:r>
            <a:r>
              <a:rPr lang="ko-KR" altLang="ko-KR" dirty="0" smtClean="0">
                <a:solidFill>
                  <a:schemeClr val="tx1"/>
                </a:solidFill>
              </a:rPr>
              <a:t>되는 동안에 오타 등으로 인하여 발생되는 에러를 컴파일 에러</a:t>
            </a:r>
            <a:r>
              <a:rPr lang="en-US" altLang="ko-KR" dirty="0" smtClean="0">
                <a:solidFill>
                  <a:schemeClr val="tx1"/>
                </a:solidFill>
              </a:rPr>
              <a:t>(Compilation Error)</a:t>
            </a:r>
            <a:r>
              <a:rPr lang="ko-KR" altLang="ko-KR" dirty="0" smtClean="0">
                <a:solidFill>
                  <a:schemeClr val="tx1"/>
                </a:solidFill>
              </a:rPr>
              <a:t>라고 부르며</a:t>
            </a:r>
            <a:r>
              <a:rPr lang="en-US" altLang="ko-KR" dirty="0" smtClean="0">
                <a:solidFill>
                  <a:schemeClr val="tx1"/>
                </a:solidFill>
              </a:rPr>
              <a:t>, PL/SQL </a:t>
            </a:r>
            <a:r>
              <a:rPr lang="ko-KR" altLang="ko-KR" dirty="0" smtClean="0">
                <a:solidFill>
                  <a:schemeClr val="tx1"/>
                </a:solidFill>
              </a:rPr>
              <a:t>블록이 실행되는 동안에 발생되는 에러를 런타임 에러 </a:t>
            </a:r>
            <a:r>
              <a:rPr lang="en-US" altLang="ko-KR" dirty="0" smtClean="0">
                <a:solidFill>
                  <a:schemeClr val="tx1"/>
                </a:solidFill>
              </a:rPr>
              <a:t>(Run-Time Error)</a:t>
            </a:r>
            <a:r>
              <a:rPr lang="ko-KR" altLang="ko-KR" dirty="0" smtClean="0">
                <a:solidFill>
                  <a:schemeClr val="tx1"/>
                </a:solidFill>
              </a:rPr>
              <a:t>라고 부르는데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이 런타임 에러를 오라클에서는 </a:t>
            </a:r>
            <a:r>
              <a:rPr lang="ko-KR" altLang="ko-KR" b="1" dirty="0" smtClean="0">
                <a:solidFill>
                  <a:schemeClr val="tx1"/>
                </a:solidFill>
              </a:rPr>
              <a:t>예외</a:t>
            </a:r>
            <a:r>
              <a:rPr lang="en-US" altLang="ko-KR" b="1" dirty="0" smtClean="0">
                <a:solidFill>
                  <a:schemeClr val="tx1"/>
                </a:solidFill>
              </a:rPr>
              <a:t>(Exception)</a:t>
            </a:r>
            <a:r>
              <a:rPr lang="ko-KR" altLang="ko-KR" dirty="0" smtClean="0">
                <a:solidFill>
                  <a:schemeClr val="tx1"/>
                </a:solidFill>
              </a:rPr>
              <a:t>라고 </a:t>
            </a:r>
            <a:r>
              <a:rPr lang="ko-KR" altLang="en-US" dirty="0" smtClean="0">
                <a:solidFill>
                  <a:schemeClr val="tx1"/>
                </a:solidFill>
              </a:rPr>
              <a:t>칭함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오라클의</a:t>
            </a:r>
            <a:r>
              <a:rPr lang="ko-KR" altLang="ko-KR" dirty="0" smtClean="0">
                <a:solidFill>
                  <a:schemeClr val="tx1"/>
                </a:solidFill>
              </a:rPr>
              <a:t> 예외 종류는 두 가지 이며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오라클에서</a:t>
            </a:r>
            <a:r>
              <a:rPr lang="ko-KR" altLang="ko-KR" dirty="0" smtClean="0">
                <a:solidFill>
                  <a:schemeClr val="tx1"/>
                </a:solidFill>
              </a:rPr>
              <a:t> 제공하는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b="1" dirty="0" smtClean="0">
                <a:solidFill>
                  <a:schemeClr val="tx1"/>
                </a:solidFill>
              </a:rPr>
              <a:t> 예외</a:t>
            </a:r>
            <a:r>
              <a:rPr lang="en-US" altLang="ko-KR" b="1" dirty="0" smtClean="0">
                <a:solidFill>
                  <a:schemeClr val="tx1"/>
                </a:solidFill>
              </a:rPr>
              <a:t>(ORACLE Exception)</a:t>
            </a:r>
            <a:r>
              <a:rPr lang="ko-KR" altLang="ko-KR" dirty="0" smtClean="0">
                <a:solidFill>
                  <a:schemeClr val="tx1"/>
                </a:solidFill>
              </a:rPr>
              <a:t>와 다른 하나는 사용자에 의해 정의되는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 정의 예외</a:t>
            </a:r>
            <a:r>
              <a:rPr lang="en-US" altLang="ko-KR" b="1" dirty="0" smtClean="0">
                <a:solidFill>
                  <a:schemeClr val="tx1"/>
                </a:solidFill>
              </a:rPr>
              <a:t>(User-defined Exception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4149080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예외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Predefined ORACLE Exception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           Non-predefined ORACLE Exception’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77768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Predefined ORACLE Exception (</a:t>
            </a:r>
            <a:r>
              <a:rPr lang="ko-KR" altLang="ko-KR" b="1" dirty="0" smtClean="0">
                <a:solidFill>
                  <a:schemeClr val="tx1"/>
                </a:solidFill>
              </a:rPr>
              <a:t>미리 정의되어 있는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b="1" dirty="0" smtClean="0">
                <a:solidFill>
                  <a:schemeClr val="tx1"/>
                </a:solidFill>
              </a:rPr>
              <a:t> 예외들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496944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ACCESS_INTO_NULL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ORA-06530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정의되지 않은 오브젝트 속성에 값을 할당하고자 했을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CASE_NOT_FOUND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ORA-06592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CASE </a:t>
            </a:r>
            <a:r>
              <a:rPr lang="ko-KR" altLang="ko-KR" dirty="0" smtClean="0">
                <a:solidFill>
                  <a:schemeClr val="tx1"/>
                </a:solidFill>
              </a:rPr>
              <a:t>문의 </a:t>
            </a:r>
            <a:r>
              <a:rPr lang="en-US" altLang="ko-KR" dirty="0" smtClean="0">
                <a:solidFill>
                  <a:schemeClr val="tx1"/>
                </a:solidFill>
              </a:rPr>
              <a:t>WHEN </a:t>
            </a:r>
            <a:r>
              <a:rPr lang="ko-KR" altLang="ko-KR" dirty="0" smtClean="0">
                <a:solidFill>
                  <a:schemeClr val="tx1"/>
                </a:solidFill>
              </a:rPr>
              <a:t>절에 해당되는 조건이 없고 </a:t>
            </a:r>
            <a:r>
              <a:rPr lang="en-US" altLang="ko-KR" dirty="0" smtClean="0">
                <a:solidFill>
                  <a:schemeClr val="tx1"/>
                </a:solidFill>
              </a:rPr>
              <a:t>ELSE </a:t>
            </a:r>
            <a:r>
              <a:rPr lang="ko-KR" altLang="ko-KR" dirty="0" smtClean="0">
                <a:solidFill>
                  <a:schemeClr val="tx1"/>
                </a:solidFill>
              </a:rPr>
              <a:t>절도 없을 경우에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COLLECTION_IS_NULL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ORA-06531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선언되지 않은 컬렉션 </a:t>
            </a:r>
            <a:r>
              <a:rPr lang="en-US" altLang="ko-KR" dirty="0" smtClean="0">
                <a:solidFill>
                  <a:schemeClr val="tx1"/>
                </a:solidFill>
              </a:rPr>
              <a:t>(nested table, </a:t>
            </a:r>
            <a:r>
              <a:rPr lang="en-US" altLang="ko-KR" dirty="0" err="1" smtClean="0">
                <a:solidFill>
                  <a:schemeClr val="tx1"/>
                </a:solidFill>
              </a:rPr>
              <a:t>varray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EXISTS </a:t>
            </a:r>
            <a:r>
              <a:rPr lang="ko-KR" altLang="ko-KR" dirty="0" smtClean="0">
                <a:solidFill>
                  <a:schemeClr val="tx1"/>
                </a:solidFill>
              </a:rPr>
              <a:t>이외의 </a:t>
            </a:r>
            <a:r>
              <a:rPr lang="ko-KR" altLang="ko-KR" dirty="0" err="1" smtClean="0">
                <a:solidFill>
                  <a:schemeClr val="tx1"/>
                </a:solidFill>
              </a:rPr>
              <a:t>메소드를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사용했을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8640960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CURSOR_ALREADY_OPEN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ORA-06511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이미 열려진 커서를 열려고 시도 했을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DUP_VAL_ON_INDEX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ORA-00001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유일인덱스에 </a:t>
            </a:r>
            <a:r>
              <a:rPr lang="ko-KR" altLang="ko-KR" dirty="0" err="1" smtClean="0">
                <a:solidFill>
                  <a:schemeClr val="tx1"/>
                </a:solidFill>
              </a:rPr>
              <a:t>중복값을</a:t>
            </a:r>
            <a:r>
              <a:rPr lang="ko-KR" altLang="ko-KR" dirty="0" smtClean="0">
                <a:solidFill>
                  <a:schemeClr val="tx1"/>
                </a:solidFill>
              </a:rPr>
              <a:t> 입력했을 경우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INVALID_CURSOR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ORA-01001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잘못된 커서 조작이 실행될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INVALID_NUMBER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ORA-01722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문자를 숫자로의 변환 시 실패가 될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8640960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LOGIN_DENIED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ORA-01017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잘못된 사용자명 이나 암호로 </a:t>
            </a:r>
            <a:r>
              <a:rPr lang="ko-KR" altLang="ko-KR" dirty="0" err="1" smtClean="0">
                <a:solidFill>
                  <a:schemeClr val="tx1"/>
                </a:solidFill>
              </a:rPr>
              <a:t>로그인을</a:t>
            </a:r>
            <a:r>
              <a:rPr lang="ko-KR" altLang="ko-KR" dirty="0" smtClean="0">
                <a:solidFill>
                  <a:schemeClr val="tx1"/>
                </a:solidFill>
              </a:rPr>
              <a:t> 시도했을 때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NO_DATA_FOUND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ORA-01403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PL/SQL SELECT </a:t>
            </a:r>
            <a:r>
              <a:rPr lang="ko-KR" altLang="ko-KR" dirty="0" smtClean="0">
                <a:solidFill>
                  <a:schemeClr val="tx1"/>
                </a:solidFill>
              </a:rPr>
              <a:t>문이 한 건도 리턴 하지 못했을 경우 발생하는 예외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NOT_LOGGED_ON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ORA-01012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접속되지 않은 상태에서 데이터베이스에 대한 요청이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프로그램으로 실행된 경우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PROGRAM_ERROR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ORA-06501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PL/SQL </a:t>
            </a:r>
            <a:r>
              <a:rPr lang="ko-KR" altLang="ko-KR" dirty="0" smtClean="0">
                <a:solidFill>
                  <a:schemeClr val="tx1"/>
                </a:solidFill>
              </a:rPr>
              <a:t>이 내부적인 문제를 가지고 있는 경우 발생되는 예외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ROWTYPE_MISMATCH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ORA-06504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err="1" smtClean="0">
                <a:solidFill>
                  <a:schemeClr val="tx1"/>
                </a:solidFill>
              </a:rPr>
              <a:t>할당문에서</a:t>
            </a:r>
            <a:r>
              <a:rPr lang="ko-KR" altLang="ko-KR" dirty="0" smtClean="0">
                <a:solidFill>
                  <a:schemeClr val="tx1"/>
                </a:solidFill>
              </a:rPr>
              <a:t> 호스트 커서 변수와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커서 변수의 데이터 형이 불일치 할 때 </a:t>
            </a:r>
            <a:r>
              <a:rPr lang="ko-KR" altLang="ko-KR" dirty="0" err="1" smtClean="0">
                <a:solidFill>
                  <a:schemeClr val="tx1"/>
                </a:solidFill>
              </a:rPr>
              <a:t>발생되는예외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STORAGE_ERROR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PL/SQL </a:t>
            </a:r>
            <a:r>
              <a:rPr lang="ko-KR" altLang="ko-KR" dirty="0" smtClean="0">
                <a:solidFill>
                  <a:schemeClr val="tx1"/>
                </a:solidFill>
              </a:rPr>
              <a:t>이 실행될 때 메모리가 부족하거나 메모리상에 문제가 일어났을 때 발생하는 예외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SUBSCRIPT_BEYOND_COUNT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ORA-06533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컬렉션의 요소 개수보다 더 큰 첨자 값으로 참조한 경우 발생되는 예외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SUBSCRIPT_OUTSIDE_LIMIT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예외번호</a:t>
            </a:r>
            <a:r>
              <a:rPr lang="en-US" altLang="ko-KR" dirty="0" smtClean="0">
                <a:solidFill>
                  <a:schemeClr val="tx1"/>
                </a:solidFill>
              </a:rPr>
              <a:t>: ORA-06532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설명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ko-KR" dirty="0" smtClean="0">
                <a:solidFill>
                  <a:schemeClr val="tx1"/>
                </a:solidFill>
              </a:rPr>
              <a:t>컬렉션의 첨자의 한계를 벗어난 참조가 일어났을 때 발생되는 예외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640960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600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SYS_INVALID_ROWID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예외번호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: ORA-01410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ko-KR" sz="1600" dirty="0" smtClean="0">
                <a:solidFill>
                  <a:schemeClr val="tx1"/>
                </a:solidFill>
              </a:rPr>
              <a:t>문자열을 </a:t>
            </a:r>
            <a:r>
              <a:rPr lang="en-US" altLang="ko-KR" sz="1600" dirty="0" smtClean="0">
                <a:solidFill>
                  <a:schemeClr val="tx1"/>
                </a:solidFill>
              </a:rPr>
              <a:t>ROWID </a:t>
            </a:r>
            <a:r>
              <a:rPr lang="ko-KR" altLang="ko-KR" sz="1600" dirty="0" smtClean="0">
                <a:solidFill>
                  <a:schemeClr val="tx1"/>
                </a:solidFill>
              </a:rPr>
              <a:t>로 변환할 때 무효한 문자열의 표현일 경우 발생되는 예외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TIMEOUT_ON_RESOURCE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예외번호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: ORA-00051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ko-KR" sz="1600" dirty="0" smtClean="0">
                <a:solidFill>
                  <a:schemeClr val="tx1"/>
                </a:solidFill>
              </a:rPr>
              <a:t>자원에 대한 대기시간이 초과했을 때 발생하는 예외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TOO_MANY_ROWS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예외번호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: ORA-01422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: PL/SQL SELECT </a:t>
            </a:r>
            <a:r>
              <a:rPr lang="ko-KR" altLang="ko-KR" sz="1600" dirty="0" smtClean="0">
                <a:solidFill>
                  <a:schemeClr val="tx1"/>
                </a:solidFill>
              </a:rPr>
              <a:t>문이 두 건 이상의 행을 리턴 했을 때 발생되는 예외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VALUE_ERROR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예외번호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: ORA-06502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ko-KR" sz="1600" dirty="0" smtClean="0">
                <a:solidFill>
                  <a:schemeClr val="tx1"/>
                </a:solidFill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변환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절삭 또는 크기 제약에 에러가 생겼을 때 발생되는 예외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err="1" smtClean="0">
                <a:solidFill>
                  <a:schemeClr val="tx1"/>
                </a:solidFill>
              </a:rPr>
              <a:t>예외명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ZERO_DIVIDE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예외번호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: ORA-01476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ko-KR" altLang="ko-KR" sz="1600" dirty="0" smtClean="0">
                <a:solidFill>
                  <a:schemeClr val="tx1"/>
                </a:solidFill>
              </a:rPr>
              <a:t>설명</a:t>
            </a:r>
            <a:r>
              <a:rPr lang="en-US" altLang="ko-KR" sz="1600" dirty="0" smtClean="0">
                <a:solidFill>
                  <a:schemeClr val="tx1"/>
                </a:solidFill>
              </a:rPr>
              <a:t>: 0</a:t>
            </a:r>
            <a:r>
              <a:rPr lang="ko-KR" altLang="ko-KR" sz="1600" dirty="0" smtClean="0">
                <a:solidFill>
                  <a:schemeClr val="tx1"/>
                </a:solidFill>
              </a:rPr>
              <a:t>으로 나누려 했을 때 발생하는 예외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18.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예외처리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96752"/>
            <a:ext cx="51845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PL/SQL </a:t>
            </a:r>
            <a:r>
              <a:rPr lang="ko-KR" altLang="ko-KR" b="1" dirty="0" smtClean="0">
                <a:solidFill>
                  <a:schemeClr val="tx1"/>
                </a:solidFill>
              </a:rPr>
              <a:t>블록내의 예외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처리부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1681" name="AutoShape 1"/>
          <p:cNvSpPr>
            <a:spLocks noChangeArrowheads="1"/>
          </p:cNvSpPr>
          <p:nvPr/>
        </p:nvSpPr>
        <p:spPr bwMode="auto">
          <a:xfrm>
            <a:off x="827584" y="1772816"/>
            <a:ext cx="5112568" cy="41764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EXCEPTION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WHEN exception1 [OR exception2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THEN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 WHEN exception3 [OR exception4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THEN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statement3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statement4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[WHEN OTHERS THEN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statementN+1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]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1053</Words>
  <Application>Microsoft Office PowerPoint</Application>
  <PresentationFormat>화면 슬라이드 쇼(4:3)</PresentationFormat>
  <Paragraphs>295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295</cp:revision>
  <dcterms:created xsi:type="dcterms:W3CDTF">2012-11-06T06:53:25Z</dcterms:created>
  <dcterms:modified xsi:type="dcterms:W3CDTF">2013-04-18T00:06:18Z</dcterms:modified>
</cp:coreProperties>
</file>