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81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>
        <p:scale>
          <a:sx n="75" d="100"/>
          <a:sy n="75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46805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실습</a:t>
            </a:r>
            <a:r>
              <a:rPr lang="en-US" altLang="ko-KR" b="1" dirty="0" smtClean="0">
                <a:solidFill>
                  <a:schemeClr val="tx1"/>
                </a:solidFill>
              </a:rPr>
              <a:t> 4. OUT </a:t>
            </a:r>
            <a:r>
              <a:rPr lang="ko-KR" altLang="ko-KR" b="1" dirty="0" smtClean="0">
                <a:solidFill>
                  <a:schemeClr val="tx1"/>
                </a:solidFill>
              </a:rPr>
              <a:t>모드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파라미터</a:t>
            </a:r>
            <a:r>
              <a:rPr lang="ko-KR" altLang="ko-KR" b="1" dirty="0" smtClean="0">
                <a:solidFill>
                  <a:schemeClr val="tx1"/>
                </a:solidFill>
              </a:rPr>
              <a:t> 사용 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098" name="AutoShape 2"/>
          <p:cNvSpPr>
            <a:spLocks noChangeArrowheads="1"/>
          </p:cNvSpPr>
          <p:nvPr/>
        </p:nvSpPr>
        <p:spPr bwMode="auto">
          <a:xfrm>
            <a:off x="467544" y="1700808"/>
            <a:ext cx="7776864" cy="38164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OR REPLACE PROCEDURE info_prof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v_profno    IN    professor.profno%TYPE,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v_name    OUT  professor.name%TYPE, --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이름값을 저장할 변수임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    v_pay      OUT  professor.pay%TYPE)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–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급여를 저장할 변수임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  IS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SELECT name, pay INTO v_name , v_pay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FROM  professor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WHERE  profno = v_profno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END info_prof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Procedure created.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24128" y="5229200"/>
            <a:ext cx="2808312" cy="5040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31073" name="AutoShape 1"/>
          <p:cNvSpPr>
            <a:spLocks noChangeArrowheads="1"/>
          </p:cNvSpPr>
          <p:nvPr/>
        </p:nvSpPr>
        <p:spPr bwMode="auto">
          <a:xfrm>
            <a:off x="251520" y="1196752"/>
            <a:ext cx="8496944" cy="360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v_name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professor.name%TYPE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v_pay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professor.pay%TYPE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5    </a:t>
            </a:r>
            <a:r>
              <a:rPr kumimoji="1" lang="en-US" altLang="ko-KR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info_prof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(1001,v_name , </a:t>
            </a:r>
            <a:r>
              <a:rPr kumimoji="1" lang="en-US" altLang="ko-KR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v_pay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 -- </a:t>
            </a:r>
            <a:r>
              <a:rPr kumimoji="1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프로시저를 호출하면서 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</a:t>
            </a:r>
            <a:r>
              <a:rPr kumimoji="1" lang="ko-KR" altLang="en-US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변수값을</a:t>
            </a:r>
            <a:r>
              <a:rPr kumimoji="1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지정합니다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DBMS_OUTPUT.PUT_LINE(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v_name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</a:t>
            </a: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교수의 급여는 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'||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v_pay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</a:t>
            </a: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/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 교수의 급여는 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550 </a:t>
            </a: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8024" y="5085184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3284984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 </a:t>
            </a:r>
            <a:r>
              <a:rPr lang="ko-KR" altLang="en-US" dirty="0" smtClean="0">
                <a:solidFill>
                  <a:schemeClr val="tx1"/>
                </a:solidFill>
              </a:rPr>
              <a:t>모드의 변수를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호출해서 사용하는 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30049" name="AutoShape 1"/>
          <p:cNvSpPr>
            <a:spLocks noChangeArrowheads="1"/>
          </p:cNvSpPr>
          <p:nvPr/>
        </p:nvSpPr>
        <p:spPr bwMode="auto">
          <a:xfrm>
            <a:off x="323528" y="1196752"/>
            <a:ext cx="8424936" cy="41764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v_name  professor.name%TYPE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v_pay   professor.pay%TYPE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info_prof(1001,v_name,v_pay)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    DBMS_OUTPUT.PUT_LINE('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 름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'||v_name)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DBMS_OUTPUT.PUT_LINE('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급  여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'||v_pay)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 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급  여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550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132856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 </a:t>
            </a:r>
            <a:r>
              <a:rPr lang="ko-KR" altLang="en-US" dirty="0" smtClean="0">
                <a:solidFill>
                  <a:schemeClr val="tx1"/>
                </a:solidFill>
              </a:rPr>
              <a:t>모드의 변수를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호출해서 사용하는 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88024" y="5085184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9025" name="AutoShape 1"/>
          <p:cNvSpPr>
            <a:spLocks noChangeArrowheads="1"/>
          </p:cNvSpPr>
          <p:nvPr/>
        </p:nvSpPr>
        <p:spPr bwMode="auto">
          <a:xfrm>
            <a:off x="611560" y="1124744"/>
            <a:ext cx="5187950" cy="41044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SCOTT&gt;VARIABLE name  VARCHAR2(10)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SCOTT&gt;VARIABLE pay   NUMBER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SCOTT&gt;EXEC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info_prof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(1001,:name,:pay);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SCOTT&gt;PRINT name pay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550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132856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 </a:t>
            </a:r>
            <a:r>
              <a:rPr lang="ko-KR" altLang="en-US" dirty="0" smtClean="0">
                <a:solidFill>
                  <a:schemeClr val="tx1"/>
                </a:solidFill>
              </a:rPr>
              <a:t>모드의 변수를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호출해서 사용하는 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58326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PL/SQL </a:t>
            </a:r>
            <a:r>
              <a:rPr lang="ko-KR" altLang="en-US" b="1" dirty="0" smtClean="0">
                <a:solidFill>
                  <a:schemeClr val="tx1"/>
                </a:solidFill>
              </a:rPr>
              <a:t>에서 파라미터 이름 지정하는 방식 </a:t>
            </a:r>
            <a:r>
              <a:rPr lang="en-US" altLang="ko-KR" b="1" dirty="0" smtClean="0">
                <a:solidFill>
                  <a:schemeClr val="tx1"/>
                </a:solidFill>
              </a:rPr>
              <a:t>- 1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001" name="AutoShape 1"/>
          <p:cNvSpPr>
            <a:spLocks noChangeArrowheads="1"/>
          </p:cNvSpPr>
          <p:nvPr/>
        </p:nvSpPr>
        <p:spPr bwMode="auto">
          <a:xfrm>
            <a:off x="539552" y="1700808"/>
            <a:ext cx="7992888" cy="4464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2    v_name  professor.name%TYPE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3    v_pay   professor.pay%TYPE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4  BEGIN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    info_prof(v_profno =&gt;1001,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6              v_name =&gt; v_name ,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7              v_pay =&gt; v_pay);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8    DBMS_OUTPUT.PUT_LINE('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:'||v_name);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9    DBMS_OUTPUT.PUT_LINE('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급여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:'||v_pay);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10  END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11  /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급여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:550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PL/SQL procedure successfully completed.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048" y="2204864"/>
            <a:ext cx="3312368" cy="11521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ko-KR" sz="1400" dirty="0" smtClean="0">
                <a:solidFill>
                  <a:schemeClr val="tx1"/>
                </a:solidFill>
              </a:rPr>
              <a:t>실제 </a:t>
            </a:r>
            <a:r>
              <a:rPr lang="ko-KR" altLang="ko-KR" sz="1400" dirty="0" err="1" smtClean="0">
                <a:solidFill>
                  <a:schemeClr val="tx1"/>
                </a:solidFill>
              </a:rPr>
              <a:t>파라미터를</a:t>
            </a:r>
            <a:r>
              <a:rPr lang="ko-KR" altLang="ko-KR" sz="1400" dirty="0" smtClean="0">
                <a:solidFill>
                  <a:schemeClr val="tx1"/>
                </a:solidFill>
              </a:rPr>
              <a:t> 임의의 순서로 나열하며 연관 연산자</a:t>
            </a:r>
            <a:r>
              <a:rPr lang="en-US" altLang="ko-KR" sz="1400" dirty="0" smtClean="0">
                <a:solidFill>
                  <a:schemeClr val="tx1"/>
                </a:solidFill>
              </a:rPr>
              <a:t>(=&gt;)</a:t>
            </a:r>
            <a:r>
              <a:rPr lang="ko-KR" altLang="ko-KR" sz="1400" dirty="0" smtClean="0">
                <a:solidFill>
                  <a:schemeClr val="tx1"/>
                </a:solidFill>
              </a:rPr>
              <a:t>를 사용하여 이름 지정 형식 </a:t>
            </a:r>
            <a:r>
              <a:rPr lang="ko-KR" altLang="ko-KR" sz="1400" dirty="0" err="1" smtClean="0">
                <a:solidFill>
                  <a:schemeClr val="tx1"/>
                </a:solidFill>
              </a:rPr>
              <a:t>파라미터를</a:t>
            </a:r>
            <a:r>
              <a:rPr lang="ko-KR" altLang="ko-KR" sz="1400" dirty="0" smtClean="0">
                <a:solidFill>
                  <a:schemeClr val="tx1"/>
                </a:solidFill>
              </a:rPr>
              <a:t> 실제 </a:t>
            </a:r>
            <a:r>
              <a:rPr lang="ko-KR" altLang="ko-KR" sz="1400" dirty="0" err="1" smtClean="0">
                <a:solidFill>
                  <a:schemeClr val="tx1"/>
                </a:solidFill>
              </a:rPr>
              <a:t>파라미터와</a:t>
            </a:r>
            <a:r>
              <a:rPr lang="ko-KR" altLang="ko-KR" sz="1400" dirty="0" smtClean="0">
                <a:solidFill>
                  <a:schemeClr val="tx1"/>
                </a:solidFill>
              </a:rPr>
              <a:t> 연관시킵니다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052736"/>
            <a:ext cx="58326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PL/SQL </a:t>
            </a:r>
            <a:r>
              <a:rPr lang="ko-KR" altLang="en-US" b="1" dirty="0" smtClean="0">
                <a:solidFill>
                  <a:schemeClr val="tx1"/>
                </a:solidFill>
              </a:rPr>
              <a:t>에서 파라미터 이름 지정하는 방식 </a:t>
            </a:r>
            <a:r>
              <a:rPr lang="en-US" altLang="ko-KR" b="1" dirty="0" smtClean="0">
                <a:solidFill>
                  <a:schemeClr val="tx1"/>
                </a:solidFill>
              </a:rPr>
              <a:t>- 2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628800"/>
            <a:ext cx="7632848" cy="44644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 DECLARE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2    </a:t>
            </a:r>
            <a:r>
              <a:rPr lang="en-US" altLang="ko-KR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professor.name%TYPE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3    </a:t>
            </a:r>
            <a:r>
              <a:rPr lang="en-US" altLang="ko-KR" dirty="0" err="1" smtClean="0">
                <a:solidFill>
                  <a:schemeClr val="tx1"/>
                </a:solidFill>
              </a:rPr>
              <a:t>v_pay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professor.pay%TYPE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4  BEGIN                           (</a:t>
            </a:r>
            <a:r>
              <a:rPr lang="ko-KR" altLang="ko-KR" dirty="0" smtClean="0">
                <a:solidFill>
                  <a:schemeClr val="tx1"/>
                </a:solidFill>
              </a:rPr>
              <a:t>앞장에서 이어집니다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smtClean="0">
                <a:solidFill>
                  <a:schemeClr val="tx1"/>
                </a:solidFill>
              </a:rPr>
              <a:t>5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info_prof</a:t>
            </a:r>
            <a:r>
              <a:rPr lang="en-US" altLang="ko-KR" b="1" dirty="0" smtClean="0">
                <a:solidFill>
                  <a:schemeClr val="tx1"/>
                </a:solidFill>
              </a:rPr>
              <a:t>(1001,    -- </a:t>
            </a:r>
            <a:r>
              <a:rPr lang="ko-KR" altLang="ko-KR" b="1" dirty="0" smtClean="0">
                <a:solidFill>
                  <a:schemeClr val="tx1"/>
                </a:solidFill>
              </a:rPr>
              <a:t>첫 번째 위치 변수의 값을 직접 지정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6          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b="1" dirty="0" smtClean="0">
                <a:solidFill>
                  <a:schemeClr val="tx1"/>
                </a:solidFill>
              </a:rPr>
              <a:t> =&gt;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b="1" dirty="0" smtClean="0">
                <a:solidFill>
                  <a:schemeClr val="tx1"/>
                </a:solidFill>
              </a:rPr>
              <a:t> , -- </a:t>
            </a:r>
            <a:r>
              <a:rPr lang="ko-KR" altLang="ko-KR" b="1" dirty="0" smtClean="0">
                <a:solidFill>
                  <a:schemeClr val="tx1"/>
                </a:solidFill>
              </a:rPr>
              <a:t>이름을 직접 지정함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7          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v_pay</a:t>
            </a:r>
            <a:r>
              <a:rPr lang="en-US" altLang="ko-KR" b="1" dirty="0" smtClean="0">
                <a:solidFill>
                  <a:schemeClr val="tx1"/>
                </a:solidFill>
              </a:rPr>
              <a:t> =&gt;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v_pay</a:t>
            </a:r>
            <a:r>
              <a:rPr lang="en-US" altLang="ko-KR" b="1" dirty="0" smtClean="0">
                <a:solidFill>
                  <a:schemeClr val="tx1"/>
                </a:solidFill>
              </a:rPr>
              <a:t>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8    DBMS_OUTPUT.PUT_LINE('</a:t>
            </a:r>
            <a:r>
              <a:rPr lang="ko-KR" altLang="ko-KR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:'||</a:t>
            </a:r>
            <a:r>
              <a:rPr lang="en-US" altLang="ko-KR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9    DBMS_OUTPUT.PUT_LINE('</a:t>
            </a:r>
            <a:r>
              <a:rPr lang="ko-KR" altLang="ko-KR" dirty="0" smtClean="0">
                <a:solidFill>
                  <a:schemeClr val="tx1"/>
                </a:solidFill>
              </a:rPr>
              <a:t>급여</a:t>
            </a:r>
            <a:r>
              <a:rPr lang="en-US" altLang="ko-KR" dirty="0" smtClean="0">
                <a:solidFill>
                  <a:schemeClr val="tx1"/>
                </a:solidFill>
              </a:rPr>
              <a:t>:'||</a:t>
            </a:r>
            <a:r>
              <a:rPr lang="en-US" altLang="ko-KR" dirty="0" err="1" smtClean="0">
                <a:solidFill>
                  <a:schemeClr val="tx1"/>
                </a:solidFill>
              </a:rPr>
              <a:t>v_pay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10  END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11  /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ko-KR" altLang="ko-KR" dirty="0" smtClean="0">
                <a:solidFill>
                  <a:schemeClr val="tx1"/>
                </a:solidFill>
              </a:rPr>
              <a:t>조인형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급</a:t>
            </a:r>
            <a:r>
              <a:rPr lang="ko-KR" altLang="ko-KR" dirty="0" smtClean="0">
                <a:solidFill>
                  <a:schemeClr val="tx1"/>
                </a:solidFill>
              </a:rPr>
              <a:t>여</a:t>
            </a:r>
            <a:r>
              <a:rPr lang="en-US" altLang="ko-KR" dirty="0" smtClean="0">
                <a:solidFill>
                  <a:schemeClr val="tx1"/>
                </a:solidFill>
              </a:rPr>
              <a:t>:550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797152"/>
            <a:ext cx="2592288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혼합 지정 방식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82089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실습</a:t>
            </a:r>
            <a:r>
              <a:rPr lang="en-US" altLang="ko-KR" b="1" dirty="0" smtClean="0">
                <a:solidFill>
                  <a:schemeClr val="tx1"/>
                </a:solidFill>
              </a:rPr>
              <a:t> 5. </a:t>
            </a:r>
            <a:r>
              <a:rPr lang="ko-KR" altLang="ko-KR" b="1" dirty="0" smtClean="0">
                <a:solidFill>
                  <a:schemeClr val="tx1"/>
                </a:solidFill>
              </a:rPr>
              <a:t>생성된 프로시저의 내용을 확인합니다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USER_SOURCE </a:t>
            </a:r>
            <a:r>
              <a:rPr lang="ko-KR" altLang="ko-KR" dirty="0" err="1" smtClean="0">
                <a:solidFill>
                  <a:schemeClr val="tx1"/>
                </a:solidFill>
              </a:rPr>
              <a:t>딕셔너리를</a:t>
            </a:r>
            <a:r>
              <a:rPr lang="ko-KR" altLang="ko-KR" dirty="0" smtClean="0">
                <a:solidFill>
                  <a:schemeClr val="tx1"/>
                </a:solidFill>
              </a:rPr>
              <a:t> 활용합니다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988840"/>
            <a:ext cx="8208912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SCOTT&gt;SELECT text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2  FROM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user_source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3  WHERE name ='INFO_PROF'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TEXT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--------------------------------------------------------------------------------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PROCEDURE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info_prof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(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v_profno</a:t>
            </a:r>
            <a:r>
              <a:rPr lang="en-US" altLang="ko-KR" sz="1400" dirty="0" smtClean="0">
                <a:solidFill>
                  <a:schemeClr val="tx1"/>
                </a:solidFill>
              </a:rPr>
              <a:t>  IN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professor.profno%TYPE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sz="1400" dirty="0" smtClean="0">
                <a:solidFill>
                  <a:schemeClr val="tx1"/>
                </a:solidFill>
              </a:rPr>
              <a:t>  OUT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professor.name%TYPE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v_pay</a:t>
            </a:r>
            <a:r>
              <a:rPr lang="en-US" altLang="ko-KR" sz="1400" dirty="0" smtClean="0">
                <a:solidFill>
                  <a:schemeClr val="tx1"/>
                </a:solidFill>
              </a:rPr>
              <a:t>    OUT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professor.pay%TYPE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IS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BEGIN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SELECT name, pay INTO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v_pay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FROM  professor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WHERE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profno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v_profno</a:t>
            </a:r>
            <a:r>
              <a:rPr lang="en-US" altLang="ko-KR" sz="1400" dirty="0" smtClean="0">
                <a:solidFill>
                  <a:schemeClr val="tx1"/>
                </a:solidFill>
              </a:rPr>
              <a:t>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END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info_prof</a:t>
            </a:r>
            <a:r>
              <a:rPr lang="en-US" altLang="ko-KR" sz="1400" dirty="0" smtClean="0">
                <a:solidFill>
                  <a:schemeClr val="tx1"/>
                </a:solidFill>
              </a:rPr>
              <a:t>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10 rows selected.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8568952" cy="432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프로시저 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1.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테이블에 신입 사원의 아래 정보를 입력 받아 등록하는 프로시저를 작성하세요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신입사원의 정보는 아래와 같습니다</a:t>
            </a:r>
            <a:r>
              <a:rPr lang="en-US" altLang="ko-KR" dirty="0" smtClean="0">
                <a:solidFill>
                  <a:schemeClr val="tx1"/>
                </a:solidFill>
              </a:rPr>
              <a:t>.( </a:t>
            </a:r>
            <a:r>
              <a:rPr lang="ko-KR" altLang="ko-KR" dirty="0" smtClean="0">
                <a:solidFill>
                  <a:schemeClr val="tx1"/>
                </a:solidFill>
              </a:rPr>
              <a:t>나머지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컬럼의</a:t>
            </a:r>
            <a:r>
              <a:rPr lang="ko-KR" altLang="ko-KR" dirty="0" smtClean="0">
                <a:solidFill>
                  <a:schemeClr val="tx1"/>
                </a:solidFill>
              </a:rPr>
              <a:t> 값은</a:t>
            </a:r>
            <a:r>
              <a:rPr lang="en-US" altLang="ko-KR" dirty="0" smtClean="0">
                <a:solidFill>
                  <a:schemeClr val="tx1"/>
                </a:solidFill>
              </a:rPr>
              <a:t>  null </a:t>
            </a:r>
            <a:r>
              <a:rPr lang="ko-KR" altLang="ko-KR" dirty="0" smtClean="0">
                <a:solidFill>
                  <a:schemeClr val="tx1"/>
                </a:solidFill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프로시저 이름과 변수 명은 마음대로 하세요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 : 4000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 Name : Smith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 Job : Clerk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 Manger no: 7900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 Salary : 3500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268760"/>
            <a:ext cx="8568952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프로시저 연습문제</a:t>
            </a:r>
            <a:r>
              <a:rPr lang="en-US" altLang="ko-KR" dirty="0" smtClean="0">
                <a:solidFill>
                  <a:schemeClr val="tx1"/>
                </a:solidFill>
              </a:rPr>
              <a:t> 2.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테이블을 사용하여 부서번호를 입력 받아서 보너스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comm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를 아래의 조건으로 계산하는 프로시저를 작성하세요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프로시저 이름과 변수 명은 적당하게 정하세요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ko-KR" dirty="0" smtClean="0">
                <a:solidFill>
                  <a:schemeClr val="tx1"/>
                </a:solidFill>
              </a:rPr>
              <a:t>조건 </a:t>
            </a:r>
          </a:p>
          <a:p>
            <a:pPr lvl="0"/>
            <a:r>
              <a:rPr lang="en-US" altLang="ko-KR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dirty="0" smtClean="0">
                <a:solidFill>
                  <a:schemeClr val="tx1"/>
                </a:solidFill>
              </a:rPr>
              <a:t> = 10 </a:t>
            </a:r>
            <a:r>
              <a:rPr lang="ko-KR" altLang="ko-KR" dirty="0" smtClean="0">
                <a:solidFill>
                  <a:schemeClr val="tx1"/>
                </a:solidFill>
              </a:rPr>
              <a:t>이면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급여의</a:t>
            </a:r>
            <a:r>
              <a:rPr lang="en-US" altLang="ko-KR" dirty="0" smtClean="0">
                <a:solidFill>
                  <a:schemeClr val="tx1"/>
                </a:solidFill>
              </a:rPr>
              <a:t> 20%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dirty="0" smtClean="0">
                <a:solidFill>
                  <a:schemeClr val="tx1"/>
                </a:solidFill>
              </a:rPr>
              <a:t> = 20 </a:t>
            </a:r>
            <a:r>
              <a:rPr lang="ko-KR" altLang="ko-KR" dirty="0" smtClean="0">
                <a:solidFill>
                  <a:schemeClr val="tx1"/>
                </a:solidFill>
              </a:rPr>
              <a:t>이면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급여의</a:t>
            </a:r>
            <a:r>
              <a:rPr lang="en-US" altLang="ko-KR" dirty="0" smtClean="0">
                <a:solidFill>
                  <a:schemeClr val="tx1"/>
                </a:solidFill>
              </a:rPr>
              <a:t> 30%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dirty="0" smtClean="0">
                <a:solidFill>
                  <a:schemeClr val="tx1"/>
                </a:solidFill>
              </a:rPr>
              <a:t> = 30 </a:t>
            </a:r>
            <a:r>
              <a:rPr lang="ko-KR" altLang="ko-KR" dirty="0" smtClean="0">
                <a:solidFill>
                  <a:schemeClr val="tx1"/>
                </a:solidFill>
              </a:rPr>
              <a:t>이면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급여의</a:t>
            </a:r>
            <a:r>
              <a:rPr lang="en-US" altLang="ko-KR" dirty="0" smtClean="0">
                <a:solidFill>
                  <a:schemeClr val="tx1"/>
                </a:solidFill>
              </a:rPr>
              <a:t> 10%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vl="0"/>
            <a:r>
              <a:rPr lang="ko-KR" altLang="ko-KR" dirty="0" smtClean="0">
                <a:solidFill>
                  <a:schemeClr val="tx1"/>
                </a:solidFill>
              </a:rPr>
              <a:t>나머지는</a:t>
            </a:r>
            <a:r>
              <a:rPr lang="en-US" altLang="ko-KR" dirty="0" smtClean="0">
                <a:solidFill>
                  <a:schemeClr val="tx1"/>
                </a:solidFill>
              </a:rPr>
              <a:t> 0%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568952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프로시저 연습문제 </a:t>
            </a:r>
            <a:r>
              <a:rPr lang="en-US" altLang="ko-KR" dirty="0" smtClean="0">
                <a:solidFill>
                  <a:schemeClr val="tx1"/>
                </a:solidFill>
              </a:rPr>
              <a:t>3.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사원 번호를 입력 받아 삭제 하는 프로시저를 작성하세요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이 실습을 위해서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테이블을</a:t>
            </a:r>
            <a:r>
              <a:rPr lang="en-US" altLang="ko-KR" dirty="0" smtClean="0">
                <a:solidFill>
                  <a:schemeClr val="tx1"/>
                </a:solidFill>
              </a:rPr>
              <a:t> emp2 </a:t>
            </a:r>
            <a:r>
              <a:rPr lang="ko-KR" altLang="ko-KR" dirty="0" smtClean="0">
                <a:solidFill>
                  <a:schemeClr val="tx1"/>
                </a:solidFill>
              </a:rPr>
              <a:t>로 복사하신 후</a:t>
            </a:r>
            <a:r>
              <a:rPr lang="en-US" altLang="ko-KR" dirty="0" smtClean="0">
                <a:solidFill>
                  <a:schemeClr val="tx1"/>
                </a:solidFill>
              </a:rPr>
              <a:t> emp2 </a:t>
            </a:r>
            <a:r>
              <a:rPr lang="ko-KR" altLang="ko-KR" dirty="0" smtClean="0">
                <a:solidFill>
                  <a:schemeClr val="tx1"/>
                </a:solidFill>
              </a:rPr>
              <a:t>테이블을 사용하여 작업하세요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프로시저 이름과 </a:t>
            </a:r>
            <a:r>
              <a:rPr lang="ko-KR" altLang="ko-KR" dirty="0" err="1" smtClean="0">
                <a:solidFill>
                  <a:schemeClr val="tx1"/>
                </a:solidFill>
              </a:rPr>
              <a:t>변수명은</a:t>
            </a:r>
            <a:r>
              <a:rPr lang="ko-KR" altLang="ko-KR" dirty="0" smtClean="0">
                <a:solidFill>
                  <a:schemeClr val="tx1"/>
                </a:solidFill>
              </a:rPr>
              <a:t> 마음대로 하세요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프로시저 연습문제 </a:t>
            </a:r>
            <a:r>
              <a:rPr lang="en-US" altLang="ko-KR" dirty="0" smtClean="0">
                <a:solidFill>
                  <a:schemeClr val="tx1"/>
                </a:solidFill>
              </a:rPr>
              <a:t>4.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, dept </a:t>
            </a:r>
            <a:r>
              <a:rPr lang="ko-KR" altLang="ko-KR" dirty="0" smtClean="0">
                <a:solidFill>
                  <a:schemeClr val="tx1"/>
                </a:solidFill>
              </a:rPr>
              <a:t>테이블을 사용하여 사원의 사원번호를 입력 받아서 아래처럼 그 사원의 사원번호와</a:t>
            </a:r>
            <a:r>
              <a:rPr lang="en-US" altLang="ko-KR" dirty="0" smtClean="0">
                <a:solidFill>
                  <a:schemeClr val="tx1"/>
                </a:solidFill>
              </a:rPr>
              <a:t> ,</a:t>
            </a:r>
            <a:r>
              <a:rPr lang="ko-KR" altLang="ko-KR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부서명</a:t>
            </a:r>
            <a:r>
              <a:rPr lang="en-US" altLang="ko-KR" dirty="0" smtClean="0">
                <a:solidFill>
                  <a:schemeClr val="tx1"/>
                </a:solidFill>
              </a:rPr>
              <a:t> ,</a:t>
            </a:r>
            <a:r>
              <a:rPr lang="ko-KR" altLang="ko-KR" dirty="0" smtClean="0">
                <a:solidFill>
                  <a:schemeClr val="tx1"/>
                </a:solidFill>
              </a:rPr>
              <a:t>급여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상여금 을 출력하는 프로시저를 작성하세요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프로시저 이름과 </a:t>
            </a:r>
            <a:r>
              <a:rPr lang="ko-KR" altLang="ko-KR" dirty="0" err="1" smtClean="0">
                <a:solidFill>
                  <a:schemeClr val="tx1"/>
                </a:solidFill>
              </a:rPr>
              <a:t>변수명은</a:t>
            </a:r>
            <a:r>
              <a:rPr lang="ko-KR" altLang="ko-KR" dirty="0" smtClean="0">
                <a:solidFill>
                  <a:schemeClr val="tx1"/>
                </a:solidFill>
              </a:rPr>
              <a:t> 마음대로 하세요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vl="0"/>
            <a:r>
              <a:rPr lang="ko-KR" altLang="ko-KR" dirty="0" smtClean="0">
                <a:solidFill>
                  <a:schemeClr val="tx1"/>
                </a:solidFill>
              </a:rPr>
              <a:t>사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ko-KR" dirty="0" smtClean="0">
                <a:solidFill>
                  <a:schemeClr val="tx1"/>
                </a:solidFill>
              </a:rPr>
              <a:t>번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vl="0"/>
            <a:r>
              <a:rPr lang="ko-KR" altLang="ko-KR" dirty="0" smtClean="0">
                <a:solidFill>
                  <a:schemeClr val="tx1"/>
                </a:solidFill>
              </a:rPr>
              <a:t>이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ko-KR" dirty="0" err="1" smtClean="0">
                <a:solidFill>
                  <a:schemeClr val="tx1"/>
                </a:solidFill>
              </a:rPr>
              <a:t>름</a:t>
            </a:r>
            <a:r>
              <a:rPr lang="en-US" altLang="ko-KR" dirty="0" smtClean="0">
                <a:solidFill>
                  <a:schemeClr val="tx1"/>
                </a:solidFill>
              </a:rPr>
              <a:t>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vl="0"/>
            <a:r>
              <a:rPr lang="ko-KR" altLang="ko-KR" dirty="0" smtClean="0">
                <a:solidFill>
                  <a:schemeClr val="tx1"/>
                </a:solidFill>
              </a:rPr>
              <a:t>부서명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vl="0"/>
            <a:r>
              <a:rPr lang="ko-KR" altLang="ko-KR" dirty="0" smtClean="0">
                <a:solidFill>
                  <a:schemeClr val="tx1"/>
                </a:solidFill>
              </a:rPr>
              <a:t>급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ko-KR" dirty="0" smtClean="0">
                <a:solidFill>
                  <a:schemeClr val="tx1"/>
                </a:solidFill>
              </a:rPr>
              <a:t>여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vl="0"/>
            <a:r>
              <a:rPr lang="ko-KR" altLang="ko-KR" dirty="0" smtClean="0">
                <a:solidFill>
                  <a:schemeClr val="tx1"/>
                </a:solidFill>
              </a:rPr>
              <a:t>상여금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4464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FUNCTION (</a:t>
            </a:r>
            <a:r>
              <a:rPr lang="ko-KR" altLang="ko-KR" b="1" dirty="0" smtClean="0">
                <a:solidFill>
                  <a:schemeClr val="tx1"/>
                </a:solidFill>
              </a:rPr>
              <a:t>내장 함수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556792"/>
            <a:ext cx="856895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내장 함수와 프로시저는 문법이나 특징이 거의 비슷</a:t>
            </a:r>
            <a:r>
              <a:rPr lang="ko-KR" altLang="en-US" dirty="0" smtClean="0">
                <a:solidFill>
                  <a:schemeClr val="tx1"/>
                </a:solidFill>
              </a:rPr>
              <a:t>하지만 </a:t>
            </a:r>
            <a:r>
              <a:rPr lang="ko-KR" altLang="ko-KR" dirty="0" smtClean="0">
                <a:solidFill>
                  <a:schemeClr val="tx1"/>
                </a:solidFill>
              </a:rPr>
              <a:t>차이점은 프로시저는 정해진 작업을 수행한 후 결과를 반환 할 수도 있고</a:t>
            </a:r>
            <a:r>
              <a:rPr lang="en-US" altLang="ko-KR" dirty="0" smtClean="0">
                <a:solidFill>
                  <a:schemeClr val="tx1"/>
                </a:solidFill>
              </a:rPr>
              <a:t>(OUT, IN OUT </a:t>
            </a:r>
            <a:r>
              <a:rPr lang="ko-KR" altLang="ko-KR" dirty="0" smtClean="0">
                <a:solidFill>
                  <a:schemeClr val="tx1"/>
                </a:solidFill>
              </a:rPr>
              <a:t>모드 사용시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반환 하지 않고 그냥 종료할 수도 있지만 함수는 정해진 작업을 수행 한 후 결과를 돌려준다</a:t>
            </a:r>
            <a:r>
              <a:rPr lang="en-US" altLang="ko-KR" dirty="0" smtClean="0">
                <a:solidFill>
                  <a:schemeClr val="tx1"/>
                </a:solidFill>
              </a:rPr>
              <a:t>(RETURN)</a:t>
            </a:r>
            <a:r>
              <a:rPr lang="ko-KR" altLang="ko-KR" dirty="0" smtClean="0">
                <a:solidFill>
                  <a:schemeClr val="tx1"/>
                </a:solidFill>
              </a:rPr>
              <a:t>는 부분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539552" y="2924944"/>
            <a:ext cx="5184576" cy="30243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[OR REPLACE] FUNCTION function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[(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parameter1 [mode1] datatype1,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parameter2 [mode2] datatype2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)]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RETURN datatype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IS | AS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Block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84969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함수 예제</a:t>
            </a:r>
            <a:r>
              <a:rPr lang="en-US" altLang="ko-KR" b="1" dirty="0" smtClean="0">
                <a:solidFill>
                  <a:schemeClr val="tx1"/>
                </a:solidFill>
              </a:rPr>
              <a:t> 1.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부서번호를 입력 받아 최고 급여액을 출력하는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0833" name="AutoShape 1"/>
          <p:cNvSpPr>
            <a:spLocks noChangeArrowheads="1"/>
          </p:cNvSpPr>
          <p:nvPr/>
        </p:nvSpPr>
        <p:spPr bwMode="auto">
          <a:xfrm>
            <a:off x="395536" y="1772816"/>
            <a:ext cx="8280920" cy="40324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CREATE OR REPLACE FUNCTION s_max_sal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(s_deptno  emp.deptno%TYPE)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return number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IS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max_sal  emp.sal%TYPE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BEGIN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SELECT max(sal) INTO max_sal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FROM emp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WHERE deptno=s_deptno;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RETURN max_sal ; --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부분의 데이터 형이 위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줄의 형과 같아야 합니다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END;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Function created.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8104" y="2780928"/>
            <a:ext cx="2664296" cy="6480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함수 생성 하기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9809" name="AutoShape 1"/>
          <p:cNvSpPr>
            <a:spLocks noChangeArrowheads="1"/>
          </p:cNvSpPr>
          <p:nvPr/>
        </p:nvSpPr>
        <p:spPr bwMode="auto">
          <a:xfrm>
            <a:off x="611560" y="2132856"/>
            <a:ext cx="6192688" cy="3168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SELECT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s_max_sal(10)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FROM dual;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S_MAX_SAL(10)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5000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SELECT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s_max_sal(20)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FROM dual;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S_MAX_SAL(20)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3000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08104" y="2852936"/>
            <a:ext cx="3096344" cy="792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 사용 하기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84249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함수 예제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부서번호를 입력 받은 후 해당 부서의 인원수를 구해주는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18785" name="AutoShape 1"/>
          <p:cNvSpPr>
            <a:spLocks noChangeArrowheads="1"/>
          </p:cNvSpPr>
          <p:nvPr/>
        </p:nvSpPr>
        <p:spPr bwMode="auto">
          <a:xfrm>
            <a:off x="179512" y="1772816"/>
            <a:ext cx="8712968" cy="42484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CREATE OR REPLACE FUNCTION count_mem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count  NUMBER 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RETURN  NUMBER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IS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max_count  NUMBER;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BEGIN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SELECT count(*) INTO max_count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FROM emp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WHERE deptno = count;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    RETURN max_count;  --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이부분의 데이터 형이 위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번줄 데이터 형과 같아야 함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11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Function created.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6056" y="2852936"/>
            <a:ext cx="273630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함수 생성 하기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7761" name="AutoShape 1"/>
          <p:cNvSpPr>
            <a:spLocks noChangeArrowheads="1"/>
          </p:cNvSpPr>
          <p:nvPr/>
        </p:nvSpPr>
        <p:spPr bwMode="auto">
          <a:xfrm>
            <a:off x="899592" y="2204864"/>
            <a:ext cx="6192688" cy="2216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SELECT  DISTINCT deptno,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count_mem(deptno)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emp;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DEPTNO   COUNT_MEM(DEPTNO)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-----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30                 6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20                 5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10                 3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04048" y="4221088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함수 사용 하기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96752"/>
            <a:ext cx="77048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함수 예제</a:t>
            </a:r>
            <a:r>
              <a:rPr lang="en-US" altLang="ko-KR" b="1" dirty="0" smtClean="0">
                <a:solidFill>
                  <a:schemeClr val="tx1"/>
                </a:solidFill>
              </a:rPr>
              <a:t> 3.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부서번호를 입력 받아 부서별로 평균 급여를 구해주는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16737" name="AutoShape 1"/>
          <p:cNvSpPr>
            <a:spLocks noChangeArrowheads="1"/>
          </p:cNvSpPr>
          <p:nvPr/>
        </p:nvSpPr>
        <p:spPr bwMode="auto">
          <a:xfrm>
            <a:off x="683568" y="1700808"/>
            <a:ext cx="5904656" cy="41764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CREATE OR REPLACE FUNCTION avg_sal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(s_deptno  emp.deptno%TYPE)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RETURN  NUMBER 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IS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avg_sal  NUMBER;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BEGIN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SELECT ROUND(AVG(sal),2) INTO avg_sal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FROM emp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WHERE deptno=s_deptno;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RETURN avg_sal;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Function created.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40152" y="2996952"/>
            <a:ext cx="3024336" cy="792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함수 생성 하기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5713" name="AutoShape 1"/>
          <p:cNvSpPr>
            <a:spLocks noChangeArrowheads="1"/>
          </p:cNvSpPr>
          <p:nvPr/>
        </p:nvSpPr>
        <p:spPr bwMode="auto">
          <a:xfrm>
            <a:off x="611560" y="1484784"/>
            <a:ext cx="5472608" cy="2880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SELECT DISTINCT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avg_sal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DEPTNO   AVG_SAL(DEPTNO)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 -- 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30            1566.67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10            2916.67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20               2175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0112" y="2996952"/>
            <a:ext cx="3096344" cy="792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함수 사용 하기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81369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함수 예제</a:t>
            </a:r>
            <a:r>
              <a:rPr lang="en-US" altLang="ko-KR" b="1" dirty="0" smtClean="0">
                <a:solidFill>
                  <a:schemeClr val="tx1"/>
                </a:solidFill>
              </a:rPr>
              <a:t> 4. </a:t>
            </a:r>
            <a:r>
              <a:rPr lang="ko-KR" altLang="ko-KR" b="1" dirty="0" smtClean="0">
                <a:solidFill>
                  <a:schemeClr val="tx1"/>
                </a:solidFill>
              </a:rPr>
              <a:t>사원번호를 입력 받아 해당 사원의 부서명을 알려주는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14689" name="AutoShape 1"/>
          <p:cNvSpPr>
            <a:spLocks noChangeArrowheads="1"/>
          </p:cNvSpPr>
          <p:nvPr/>
        </p:nvSpPr>
        <p:spPr bwMode="auto">
          <a:xfrm>
            <a:off x="611560" y="1700808"/>
            <a:ext cx="6912768" cy="4464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OR REPLACE FUNCTION f_dname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(v_empno  IN  emp.empno%TYPE)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RETURN VARCHAR2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IS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v_dname  dept.dname%TYPE;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SELECT DNAME INTO V_DNAME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FROM DEPT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WHERE DEPTNO = (SELECT DEPTNO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                   FROM EMP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                     WHERE EMPNO=V_EMPNO);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12    RETURN V_DNAME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14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Function created.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3140968"/>
            <a:ext cx="2232248" cy="7200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함수 생성 하기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3665" name="AutoShape 1"/>
          <p:cNvSpPr>
            <a:spLocks noChangeArrowheads="1"/>
          </p:cNvSpPr>
          <p:nvPr/>
        </p:nvSpPr>
        <p:spPr bwMode="auto">
          <a:xfrm>
            <a:off x="611560" y="1196752"/>
            <a:ext cx="7200800" cy="4536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ENAME, DEPTNO ,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F_DNAME(EMPNO) "DNAME"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EMP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    DEPTNO   DNAME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 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홍길동        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   ACCOUNTING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일지매        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30   SALES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SMITH          20   RESEARCH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ALLEN          30   SALES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WARD          30   SALES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JONES          20   RESEARCH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MARTIN        30   SALES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BLAKE          30   SALES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04048" y="2924944"/>
            <a:ext cx="3168352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함수 사용 하기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700808"/>
            <a:ext cx="63367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함수 예제</a:t>
            </a:r>
            <a:r>
              <a:rPr lang="en-US" altLang="ko-KR" b="1" dirty="0" smtClean="0">
                <a:solidFill>
                  <a:schemeClr val="tx1"/>
                </a:solidFill>
              </a:rPr>
              <a:t> 5. 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생성된 함수 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12641" name="AutoShape 1"/>
          <p:cNvSpPr>
            <a:spLocks noChangeArrowheads="1"/>
          </p:cNvSpPr>
          <p:nvPr/>
        </p:nvSpPr>
        <p:spPr bwMode="auto">
          <a:xfrm>
            <a:off x="3707904" y="1124744"/>
            <a:ext cx="4320480" cy="5029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text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user_source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type='FUNCTION'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AND name='S_MAX_SAL'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TEXT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function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s_max_sal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s_deptno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emp.deptno%type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return number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max_sal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emp.sal%type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select max(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into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max_sal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from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where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s_deptno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max_sal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11 rows selected.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11560" y="1772816"/>
          <a:ext cx="7920880" cy="3203412"/>
        </p:xfrm>
        <a:graphic>
          <a:graphicData uri="http://schemas.openxmlformats.org/drawingml/2006/table">
            <a:tbl>
              <a:tblPr/>
              <a:tblGrid>
                <a:gridCol w="3819659"/>
                <a:gridCol w="4101221"/>
              </a:tblGrid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0">
                          <a:latin typeface="맑은 고딕"/>
                          <a:ea typeface="맑은 고딕"/>
                          <a:cs typeface="굴림체"/>
                        </a:rPr>
                        <a:t>익 명  블 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0">
                          <a:latin typeface="맑은 고딕"/>
                          <a:ea typeface="맑은 고딕"/>
                          <a:cs typeface="굴림체"/>
                        </a:rPr>
                        <a:t>서브 프로그램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이름이 지정되지 않은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굴림체"/>
                        </a:rPr>
                        <a:t> PL/SQL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블록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이름이 지정된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굴림체"/>
                        </a:rPr>
                        <a:t> PL/SQL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블록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매번 사용시마다 컴파일됩니다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최초 실행될 때 한번만 컴파일 됩니다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데이터베이스에 저장되지 않습니다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데이터베이스에 저장됩니다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다른 응용프로그램에서 호출 불가합니다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다른 응용프로그램에서 호출 할 수 있습니다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값을 반환하지 않습니다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굴림체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함수일 경우 값을 반환 합니다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파라미터를 사용할 수 없습니다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 dirty="0" err="1">
                          <a:latin typeface="맑은 고딕"/>
                          <a:ea typeface="맑은 고딕"/>
                          <a:cs typeface="굴림체"/>
                        </a:rPr>
                        <a:t>파라미터를</a:t>
                      </a:r>
                      <a:r>
                        <a:rPr lang="ko-KR" sz="1600" kern="0" dirty="0">
                          <a:latin typeface="맑은 고딕"/>
                          <a:ea typeface="맑은 고딕"/>
                          <a:cs typeface="굴림체"/>
                        </a:rPr>
                        <a:t> 사용할 수 있습니다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4320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ORACLE PACKAGE (</a:t>
            </a:r>
            <a:r>
              <a:rPr lang="ko-KR" altLang="ko-KR" b="1" dirty="0" smtClean="0">
                <a:solidFill>
                  <a:schemeClr val="tx1"/>
                </a:solidFill>
              </a:rPr>
              <a:t>패키지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2348880"/>
            <a:ext cx="8352928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ko-KR" dirty="0" smtClean="0">
                <a:solidFill>
                  <a:schemeClr val="tx1"/>
                </a:solidFill>
              </a:rPr>
              <a:t>패키지는 연관성이 높은 함수나 프로시저를 하나의 그룹으로 묶어두는 개념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ko-KR" dirty="0" smtClean="0">
                <a:solidFill>
                  <a:schemeClr val="tx1"/>
                </a:solidFill>
              </a:rPr>
              <a:t>패키지 </a:t>
            </a:r>
            <a:r>
              <a:rPr lang="ko-KR" altLang="ko-KR" dirty="0" err="1" smtClean="0">
                <a:solidFill>
                  <a:schemeClr val="tx1"/>
                </a:solidFill>
              </a:rPr>
              <a:t>선언부</a:t>
            </a:r>
            <a:r>
              <a:rPr lang="en-US" altLang="ko-KR" dirty="0" smtClean="0">
                <a:solidFill>
                  <a:schemeClr val="tx1"/>
                </a:solidFill>
              </a:rPr>
              <a:t>(Spec)</a:t>
            </a:r>
            <a:r>
              <a:rPr lang="ko-KR" altLang="ko-KR" dirty="0" smtClean="0">
                <a:solidFill>
                  <a:schemeClr val="tx1"/>
                </a:solidFill>
              </a:rPr>
              <a:t>와 패키지 몸체부</a:t>
            </a:r>
            <a:r>
              <a:rPr lang="en-US" altLang="ko-KR" dirty="0" smtClean="0">
                <a:solidFill>
                  <a:schemeClr val="tx1"/>
                </a:solidFill>
              </a:rPr>
              <a:t>(body)</a:t>
            </a:r>
            <a:r>
              <a:rPr lang="ko-KR" altLang="ko-KR" dirty="0" smtClean="0">
                <a:solidFill>
                  <a:schemeClr val="tx1"/>
                </a:solidFill>
              </a:rPr>
              <a:t>로 구성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패</a:t>
            </a:r>
            <a:r>
              <a:rPr lang="ko-KR" altLang="ko-KR" dirty="0" smtClean="0">
                <a:solidFill>
                  <a:schemeClr val="tx1"/>
                </a:solidFill>
              </a:rPr>
              <a:t>키지 선언부의 역할은 해당 패키지에 사용될 함수나 프로시저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err="1" smtClean="0">
                <a:solidFill>
                  <a:schemeClr val="tx1"/>
                </a:solidFill>
              </a:rPr>
              <a:t>변수등에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대한 정의를 선언하는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부분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ko-KR" dirty="0" smtClean="0">
                <a:solidFill>
                  <a:schemeClr val="tx1"/>
                </a:solidFill>
              </a:rPr>
              <a:t>패키지 </a:t>
            </a:r>
            <a:r>
              <a:rPr lang="ko-KR" altLang="ko-KR" dirty="0" err="1" smtClean="0">
                <a:solidFill>
                  <a:schemeClr val="tx1"/>
                </a:solidFill>
              </a:rPr>
              <a:t>몸체부에서는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선언부에서</a:t>
            </a:r>
            <a:r>
              <a:rPr lang="ko-KR" altLang="ko-KR" dirty="0" smtClean="0">
                <a:solidFill>
                  <a:schemeClr val="tx1"/>
                </a:solidFill>
              </a:rPr>
              <a:t> 선언된 함수나 </a:t>
            </a:r>
            <a:r>
              <a:rPr lang="ko-KR" altLang="ko-KR" dirty="0" err="1" smtClean="0">
                <a:solidFill>
                  <a:schemeClr val="tx1"/>
                </a:solidFill>
              </a:rPr>
              <a:t>프로시저등이</a:t>
            </a:r>
            <a:r>
              <a:rPr lang="ko-KR" altLang="ko-KR" dirty="0" smtClean="0">
                <a:solidFill>
                  <a:schemeClr val="tx1"/>
                </a:solidFill>
              </a:rPr>
              <a:t> 실제 구현되는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 부분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ko-KR" dirty="0" smtClean="0">
                <a:solidFill>
                  <a:schemeClr val="tx1"/>
                </a:solidFill>
              </a:rPr>
              <a:t>패키지 </a:t>
            </a:r>
            <a:r>
              <a:rPr lang="ko-KR" altLang="ko-KR" dirty="0" err="1" smtClean="0">
                <a:solidFill>
                  <a:schemeClr val="tx1"/>
                </a:solidFill>
              </a:rPr>
              <a:t>선언부에서</a:t>
            </a:r>
            <a:r>
              <a:rPr lang="ko-KR" altLang="ko-KR" dirty="0" smtClean="0">
                <a:solidFill>
                  <a:schemeClr val="tx1"/>
                </a:solidFill>
              </a:rPr>
              <a:t> 선언되지 않더라도 패키지 </a:t>
            </a:r>
            <a:r>
              <a:rPr lang="ko-KR" altLang="ko-KR" dirty="0" err="1" smtClean="0">
                <a:solidFill>
                  <a:schemeClr val="tx1"/>
                </a:solidFill>
              </a:rPr>
              <a:t>몸체부에서</a:t>
            </a:r>
            <a:r>
              <a:rPr lang="ko-KR" altLang="ko-KR" dirty="0" smtClean="0">
                <a:solidFill>
                  <a:schemeClr val="tx1"/>
                </a:solidFill>
              </a:rPr>
              <a:t> 사용될 수는 있지만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별로 권장사항은 아니니 가급적 </a:t>
            </a:r>
            <a:r>
              <a:rPr lang="ko-KR" altLang="ko-KR" dirty="0" err="1" smtClean="0">
                <a:solidFill>
                  <a:schemeClr val="tx1"/>
                </a:solidFill>
              </a:rPr>
              <a:t>선언부에서</a:t>
            </a:r>
            <a:r>
              <a:rPr lang="ko-KR" altLang="ko-KR" dirty="0" smtClean="0">
                <a:solidFill>
                  <a:schemeClr val="tx1"/>
                </a:solidFill>
              </a:rPr>
              <a:t> 선언하신 후 </a:t>
            </a:r>
            <a:r>
              <a:rPr lang="ko-KR" altLang="ko-KR" dirty="0" err="1" smtClean="0">
                <a:solidFill>
                  <a:schemeClr val="tx1"/>
                </a:solidFill>
              </a:rPr>
              <a:t>몸체부에서</a:t>
            </a:r>
            <a:r>
              <a:rPr lang="ko-KR" altLang="ko-KR" dirty="0" smtClean="0">
                <a:solidFill>
                  <a:schemeClr val="tx1"/>
                </a:solidFill>
              </a:rPr>
              <a:t> 사용</a:t>
            </a:r>
            <a:r>
              <a:rPr lang="ko-KR" altLang="en-US" dirty="0" smtClean="0">
                <a:solidFill>
                  <a:schemeClr val="tx1"/>
                </a:solidFill>
              </a:rPr>
              <a:t>해야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96752"/>
            <a:ext cx="50405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PACKAGE </a:t>
            </a:r>
            <a:r>
              <a:rPr lang="ko-KR" altLang="ko-KR" b="1" dirty="0" smtClean="0">
                <a:solidFill>
                  <a:schemeClr val="tx1"/>
                </a:solidFill>
              </a:rPr>
              <a:t>구조</a:t>
            </a:r>
            <a:r>
              <a:rPr lang="en-US" altLang="ko-KR" b="1" dirty="0" smtClean="0">
                <a:solidFill>
                  <a:schemeClr val="tx1"/>
                </a:solidFill>
              </a:rPr>
              <a:t> :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선언부와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몸체부로</a:t>
            </a:r>
            <a:r>
              <a:rPr lang="ko-KR" altLang="en-US" b="1" dirty="0" smtClean="0">
                <a:solidFill>
                  <a:schemeClr val="tx1"/>
                </a:solidFill>
              </a:rPr>
              <a:t> 구성됨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916832"/>
            <a:ext cx="42484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패키지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선언부</a:t>
            </a:r>
            <a:r>
              <a:rPr lang="ko-KR" altLang="ko-KR" b="1" dirty="0" smtClean="0">
                <a:solidFill>
                  <a:schemeClr val="tx1"/>
                </a:solidFill>
              </a:rPr>
              <a:t> 생성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10593" name="AutoShape 1"/>
          <p:cNvSpPr>
            <a:spLocks noChangeArrowheads="1"/>
          </p:cNvSpPr>
          <p:nvPr/>
        </p:nvSpPr>
        <p:spPr bwMode="auto">
          <a:xfrm>
            <a:off x="467544" y="2636912"/>
            <a:ext cx="5112568" cy="22322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[OR REPLACE] PACKAGE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package_name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IS | AS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Public type and item declarations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Subprogram specifications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package_name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412776"/>
            <a:ext cx="42484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패키지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몸체부</a:t>
            </a:r>
            <a:r>
              <a:rPr lang="en-US" altLang="ko-KR" b="1" dirty="0" smtClean="0">
                <a:solidFill>
                  <a:schemeClr val="tx1"/>
                </a:solidFill>
              </a:rPr>
              <a:t>(Package Body) </a:t>
            </a:r>
            <a:r>
              <a:rPr lang="ko-KR" altLang="ko-KR" b="1" dirty="0" smtClean="0">
                <a:solidFill>
                  <a:schemeClr val="tx1"/>
                </a:solidFill>
              </a:rPr>
              <a:t>생성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9569" name="AutoShape 1"/>
          <p:cNvSpPr>
            <a:spLocks noChangeArrowheads="1"/>
          </p:cNvSpPr>
          <p:nvPr/>
        </p:nvSpPr>
        <p:spPr bwMode="auto">
          <a:xfrm>
            <a:off x="755576" y="2060848"/>
            <a:ext cx="5688632" cy="2304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[OR REPLACE] PACKAGE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BODY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package_name</a:t>
            </a:r>
            <a:endParaRPr kumimoji="1" lang="en-US" altLang="ko-KR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IS | AS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Private type and item declarations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Subprogram bodies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</a:t>
            </a:r>
            <a:r>
              <a:rPr kumimoji="1" lang="en-US" altLang="ko-K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package_name</a:t>
            </a: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4581128"/>
            <a:ext cx="8640960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Subprogram bodies  </a:t>
            </a:r>
          </a:p>
          <a:p>
            <a:pPr>
              <a:buFontTx/>
              <a:buChar char="-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이 부분이 실제 작동할 서브 프로그램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프로시저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함수 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을 기록하는 부분입니다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단 주의해야 할 사항은 서브프로그램의 순서입니다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기본적으로 참조되는 변수든 서브프로그램이든 참조하는 서브프로그램보다는 먼저 정의되어야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i="1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일반적으로 </a:t>
            </a:r>
            <a:r>
              <a:rPr lang="en-US" altLang="ko-KR" dirty="0" smtClean="0">
                <a:solidFill>
                  <a:schemeClr val="tx1"/>
                </a:solidFill>
              </a:rPr>
              <a:t>PUBLIC </a:t>
            </a:r>
            <a:r>
              <a:rPr lang="ko-KR" altLang="ko-KR" dirty="0" smtClean="0">
                <a:solidFill>
                  <a:schemeClr val="tx1"/>
                </a:solidFill>
              </a:rPr>
              <a:t>의 서브프로그램은 마지막 부분에</a:t>
            </a:r>
            <a:r>
              <a:rPr lang="ko-KR" altLang="ko-KR" i="1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정의합니다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8496944" cy="381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패키지 실행하기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패키지는 여러 환경에서 호출되어 실행될 수 있지만 생성된 패키지 오브젝트에 대한 실행권한을 가진 사용자만이 패키지를 호출하여 실행할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3) </a:t>
            </a:r>
            <a:r>
              <a:rPr lang="ko-KR" altLang="ko-KR" b="1" dirty="0" smtClean="0">
                <a:solidFill>
                  <a:schemeClr val="tx1"/>
                </a:solidFill>
              </a:rPr>
              <a:t>패키지 삭제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패키지를 삭제할 때에는 패키지 </a:t>
            </a:r>
            <a:r>
              <a:rPr lang="ko-KR" altLang="ko-KR" dirty="0" err="1" smtClean="0">
                <a:solidFill>
                  <a:schemeClr val="tx1"/>
                </a:solidFill>
              </a:rPr>
              <a:t>선언부와</a:t>
            </a:r>
            <a:r>
              <a:rPr lang="ko-KR" altLang="ko-KR" dirty="0" smtClean="0">
                <a:solidFill>
                  <a:schemeClr val="tx1"/>
                </a:solidFill>
              </a:rPr>
              <a:t> 패키지 </a:t>
            </a:r>
            <a:r>
              <a:rPr lang="ko-KR" altLang="ko-KR" dirty="0" err="1" smtClean="0">
                <a:solidFill>
                  <a:schemeClr val="tx1"/>
                </a:solidFill>
              </a:rPr>
              <a:t>몸체부를</a:t>
            </a:r>
            <a:r>
              <a:rPr lang="ko-KR" altLang="ko-KR" dirty="0" smtClean="0">
                <a:solidFill>
                  <a:schemeClr val="tx1"/>
                </a:solidFill>
              </a:rPr>
              <a:t> 모두 삭제할 수 도 있고 패키지 몸체부만 삭제할 수도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DROP PACKAGE </a:t>
            </a:r>
            <a:r>
              <a:rPr lang="en-US" altLang="ko-KR" dirty="0" err="1" smtClean="0">
                <a:solidFill>
                  <a:schemeClr val="tx1"/>
                </a:solidFill>
              </a:rPr>
              <a:t>package_name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DROP PACKAGE BODY </a:t>
            </a:r>
            <a:r>
              <a:rPr lang="en-US" altLang="ko-KR" dirty="0" err="1" smtClean="0">
                <a:solidFill>
                  <a:schemeClr val="tx1"/>
                </a:solidFill>
              </a:rPr>
              <a:t>package_name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41764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Package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00808"/>
            <a:ext cx="80648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table </a:t>
            </a:r>
            <a:r>
              <a:rPr lang="ko-KR" altLang="ko-KR" b="1" dirty="0" smtClean="0">
                <a:solidFill>
                  <a:schemeClr val="tx1"/>
                </a:solidFill>
              </a:rPr>
              <a:t>에서 총 급여합계와 평균 급여를 구하는</a:t>
            </a:r>
            <a:r>
              <a:rPr lang="en-US" altLang="ko-KR" b="1" dirty="0" smtClean="0">
                <a:solidFill>
                  <a:schemeClr val="tx1"/>
                </a:solidFill>
              </a:rPr>
              <a:t> package </a:t>
            </a:r>
            <a:r>
              <a:rPr lang="ko-KR" altLang="ko-KR" b="1" dirty="0" smtClean="0">
                <a:solidFill>
                  <a:schemeClr val="tx1"/>
                </a:solidFill>
              </a:rPr>
              <a:t>입니다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7521" name="AutoShape 1"/>
          <p:cNvSpPr>
            <a:spLocks noChangeArrowheads="1"/>
          </p:cNvSpPr>
          <p:nvPr/>
        </p:nvSpPr>
        <p:spPr bwMode="auto">
          <a:xfrm>
            <a:off x="467544" y="2492896"/>
            <a:ext cx="5256584" cy="26642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CREATE OR REPLACE PACKAGE emp_total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PROCEDURE emp_sum;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PROCEDURE emp_avg;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END emp_total;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Package created.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9952" y="3717032"/>
            <a:ext cx="4320480" cy="15841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패키지 </a:t>
            </a:r>
            <a:r>
              <a:rPr lang="ko-KR" altLang="en-US" dirty="0" err="1" smtClean="0">
                <a:solidFill>
                  <a:schemeClr val="tx1"/>
                </a:solidFill>
              </a:rPr>
              <a:t>선언부</a:t>
            </a:r>
            <a:r>
              <a:rPr lang="ko-KR" altLang="en-US" dirty="0" smtClean="0">
                <a:solidFill>
                  <a:schemeClr val="tx1"/>
                </a:solidFill>
              </a:rPr>
              <a:t> 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Emp_sum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emp_avg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프로시져로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구성된 것을 볼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1196752"/>
            <a:ext cx="8352928" cy="489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SQL&gt; CREATE OR REPLACE PACKAGE BODY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emp_total</a:t>
            </a:r>
            <a:r>
              <a:rPr lang="en-US" altLang="ko-KR" sz="1600" dirty="0" smtClean="0">
                <a:solidFill>
                  <a:schemeClr val="tx1"/>
                </a:solidFill>
              </a:rPr>
              <a:t>  AS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2  PROCEDURE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emp_sum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3  IS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4    CURSOR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emp_total_sum</a:t>
            </a:r>
            <a:r>
              <a:rPr lang="en-US" altLang="ko-KR" sz="1600" dirty="0" smtClean="0">
                <a:solidFill>
                  <a:schemeClr val="tx1"/>
                </a:solidFill>
              </a:rPr>
              <a:t>  IS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5      SELECT COUNT(*), SUM(NVL(sal,0))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6      FROM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7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total_num</a:t>
            </a:r>
            <a:r>
              <a:rPr lang="en-US" altLang="ko-KR" sz="1600" dirty="0" smtClean="0">
                <a:solidFill>
                  <a:schemeClr val="tx1"/>
                </a:solidFill>
              </a:rPr>
              <a:t>  NUMBER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8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total_sum</a:t>
            </a:r>
            <a:r>
              <a:rPr lang="en-US" altLang="ko-KR" sz="1600" dirty="0" smtClean="0">
                <a:solidFill>
                  <a:schemeClr val="tx1"/>
                </a:solidFill>
              </a:rPr>
              <a:t>  NUMBER;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9  BEGIN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10    OPEN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emp_total_sum</a:t>
            </a:r>
            <a:r>
              <a:rPr lang="en-US" altLang="ko-KR" sz="1600" dirty="0" smtClean="0">
                <a:solidFill>
                  <a:schemeClr val="tx1"/>
                </a:solidFill>
              </a:rPr>
              <a:t>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11    FETCH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emp_total_sum</a:t>
            </a:r>
            <a:r>
              <a:rPr lang="en-US" altLang="ko-KR" sz="1600" dirty="0" smtClean="0">
                <a:solidFill>
                  <a:schemeClr val="tx1"/>
                </a:solidFill>
              </a:rPr>
              <a:t>  INTO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total_num</a:t>
            </a:r>
            <a:r>
              <a:rPr lang="en-US" altLang="ko-KR" sz="1600" dirty="0" smtClean="0">
                <a:solidFill>
                  <a:schemeClr val="tx1"/>
                </a:solidFill>
              </a:rPr>
              <a:t> 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total_sum</a:t>
            </a:r>
            <a:r>
              <a:rPr lang="en-US" altLang="ko-KR" sz="1600" dirty="0" smtClean="0">
                <a:solidFill>
                  <a:schemeClr val="tx1"/>
                </a:solidFill>
              </a:rPr>
              <a:t>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12    DBMS_OUTPUT.PUT_LINE('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총인원수</a:t>
            </a:r>
            <a:r>
              <a:rPr lang="en-US" altLang="ko-KR" sz="1600" dirty="0" smtClean="0">
                <a:solidFill>
                  <a:schemeClr val="tx1"/>
                </a:solidFill>
              </a:rPr>
              <a:t>: '||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total_num</a:t>
            </a:r>
            <a:r>
              <a:rPr lang="en-US" altLang="ko-KR" sz="1600" dirty="0" smtClean="0">
                <a:solidFill>
                  <a:schemeClr val="tx1"/>
                </a:solidFill>
              </a:rPr>
              <a:t>||' , </a:t>
            </a:r>
            <a:r>
              <a:rPr lang="ko-KR" altLang="ko-KR" sz="1600" dirty="0" smtClean="0">
                <a:solidFill>
                  <a:schemeClr val="tx1"/>
                </a:solidFill>
              </a:rPr>
              <a:t>급여합계</a:t>
            </a:r>
            <a:r>
              <a:rPr lang="en-US" altLang="ko-KR" sz="1600" dirty="0" smtClean="0">
                <a:solidFill>
                  <a:schemeClr val="tx1"/>
                </a:solidFill>
              </a:rPr>
              <a:t>: '||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total_sum</a:t>
            </a: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13    CLOSE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emp_total_sum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14  END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emp_sum</a:t>
            </a:r>
            <a:r>
              <a:rPr lang="en-US" altLang="ko-KR" sz="1600" dirty="0" smtClean="0">
                <a:solidFill>
                  <a:schemeClr val="tx1"/>
                </a:solidFill>
              </a:rPr>
              <a:t> ; --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emp_sum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프로시저 끝</a:t>
            </a: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8104" y="2492896"/>
            <a:ext cx="280831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패키지 </a:t>
            </a:r>
            <a:r>
              <a:rPr lang="ko-KR" altLang="en-US" dirty="0" err="1" smtClean="0">
                <a:solidFill>
                  <a:schemeClr val="tx1"/>
                </a:solidFill>
              </a:rPr>
              <a:t>몸체부</a:t>
            </a:r>
            <a:r>
              <a:rPr lang="ko-KR" altLang="en-US" dirty="0" smtClean="0">
                <a:solidFill>
                  <a:schemeClr val="tx1"/>
                </a:solidFill>
              </a:rPr>
              <a:t> 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Emp_sum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프로시저 부분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104" y="5445224"/>
            <a:ext cx="28803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1268760"/>
            <a:ext cx="8496944" cy="48245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15  PROCEDURE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emp_avg</a:t>
            </a:r>
            <a:r>
              <a:rPr lang="en-US" altLang="ko-KR" sz="1600" dirty="0" smtClean="0">
                <a:solidFill>
                  <a:schemeClr val="tx1"/>
                </a:solidFill>
              </a:rPr>
              <a:t> --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emp_avg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프로시저 시작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16  IS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17    CURSOR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emp_total_avg</a:t>
            </a:r>
            <a:r>
              <a:rPr lang="en-US" altLang="ko-KR" sz="1600" dirty="0" smtClean="0">
                <a:solidFill>
                  <a:schemeClr val="tx1"/>
                </a:solidFill>
              </a:rPr>
              <a:t>  IS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18     SELECT  COUNT(*), AVG(NVL(sal,0))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19     FROM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20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total_num</a:t>
            </a:r>
            <a:r>
              <a:rPr lang="en-US" altLang="ko-KR" sz="1600" dirty="0" smtClean="0">
                <a:solidFill>
                  <a:schemeClr val="tx1"/>
                </a:solidFill>
              </a:rPr>
              <a:t> NUMBER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21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total_avg</a:t>
            </a:r>
            <a:r>
              <a:rPr lang="en-US" altLang="ko-KR" sz="1600" dirty="0" smtClean="0">
                <a:solidFill>
                  <a:schemeClr val="tx1"/>
                </a:solidFill>
              </a:rPr>
              <a:t>  NUMBER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22  BEGIN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23    OPEN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emp_total_avg</a:t>
            </a:r>
            <a:r>
              <a:rPr lang="en-US" altLang="ko-KR" sz="1600" dirty="0" smtClean="0">
                <a:solidFill>
                  <a:schemeClr val="tx1"/>
                </a:solidFill>
              </a:rPr>
              <a:t>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24    FETCH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emp_total_avg</a:t>
            </a:r>
            <a:r>
              <a:rPr lang="en-US" altLang="ko-KR" sz="1600" dirty="0" smtClean="0">
                <a:solidFill>
                  <a:schemeClr val="tx1"/>
                </a:solidFill>
              </a:rPr>
              <a:t>  INTO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total_num</a:t>
            </a:r>
            <a:r>
              <a:rPr lang="en-US" altLang="ko-KR" sz="1600" dirty="0" smtClean="0">
                <a:solidFill>
                  <a:schemeClr val="tx1"/>
                </a:solidFill>
              </a:rPr>
              <a:t> 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total_avg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25      DBMS_OUTPUT.PUT_LINE('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총인원수</a:t>
            </a:r>
            <a:r>
              <a:rPr lang="en-US" altLang="ko-KR" sz="1600" dirty="0" smtClean="0">
                <a:solidFill>
                  <a:schemeClr val="tx1"/>
                </a:solidFill>
              </a:rPr>
              <a:t>: '||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total_num</a:t>
            </a:r>
            <a:r>
              <a:rPr lang="en-US" altLang="ko-KR" sz="1600" dirty="0" smtClean="0">
                <a:solidFill>
                  <a:schemeClr val="tx1"/>
                </a:solidFill>
              </a:rPr>
              <a:t>||' , </a:t>
            </a:r>
            <a:r>
              <a:rPr lang="ko-KR" altLang="ko-KR" sz="1600" dirty="0" smtClean="0">
                <a:solidFill>
                  <a:schemeClr val="tx1"/>
                </a:solidFill>
              </a:rPr>
              <a:t>급여평균</a:t>
            </a:r>
            <a:r>
              <a:rPr lang="en-US" altLang="ko-KR" sz="1600" dirty="0" smtClean="0">
                <a:solidFill>
                  <a:schemeClr val="tx1"/>
                </a:solidFill>
              </a:rPr>
              <a:t>: '||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total_avg</a:t>
            </a: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26    CLOSE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emp_total_avg</a:t>
            </a:r>
            <a:r>
              <a:rPr lang="en-US" altLang="ko-KR" sz="1600" dirty="0" smtClean="0">
                <a:solidFill>
                  <a:schemeClr val="tx1"/>
                </a:solidFill>
              </a:rPr>
              <a:t>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27   END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emp_avg</a:t>
            </a:r>
            <a:r>
              <a:rPr lang="en-US" altLang="ko-KR" sz="1600" dirty="0" smtClean="0">
                <a:solidFill>
                  <a:schemeClr val="tx1"/>
                </a:solidFill>
              </a:rPr>
              <a:t>; -- </a:t>
            </a:r>
            <a:r>
              <a:rPr lang="ko-KR" altLang="ko-KR" sz="1600" dirty="0" smtClean="0">
                <a:solidFill>
                  <a:schemeClr val="tx1"/>
                </a:solidFill>
              </a:rPr>
              <a:t>프로시저 끝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28  END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emp_total</a:t>
            </a:r>
            <a:r>
              <a:rPr lang="en-US" altLang="ko-KR" sz="1600" dirty="0" smtClean="0">
                <a:solidFill>
                  <a:schemeClr val="tx1"/>
                </a:solidFill>
              </a:rPr>
              <a:t>; -- </a:t>
            </a:r>
            <a:r>
              <a:rPr lang="ko-KR" altLang="ko-KR" sz="1600" dirty="0" smtClean="0">
                <a:solidFill>
                  <a:schemeClr val="tx1"/>
                </a:solidFill>
              </a:rPr>
              <a:t>패키지 끝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29  /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Package body created.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52120" y="2348880"/>
            <a:ext cx="288032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Emp_avg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프로시저 부분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78488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 실행하기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772816"/>
            <a:ext cx="8712968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SQL&gt; SET SERVEROUTPUT ON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SQL&gt; EXEC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emp_total.emp_sum</a:t>
            </a:r>
            <a:r>
              <a:rPr lang="en-US" altLang="ko-KR" b="1" dirty="0" smtClean="0">
                <a:solidFill>
                  <a:schemeClr val="tx1"/>
                </a:solidFill>
              </a:rPr>
              <a:t>; -- </a:t>
            </a:r>
            <a:r>
              <a:rPr lang="ko-KR" altLang="ko-KR" b="1" dirty="0" smtClean="0">
                <a:solidFill>
                  <a:schemeClr val="tx1"/>
                </a:solidFill>
              </a:rPr>
              <a:t>패키지 이름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ko-KR" altLang="ko-KR" b="1" dirty="0" smtClean="0">
                <a:solidFill>
                  <a:schemeClr val="tx1"/>
                </a:solidFill>
              </a:rPr>
              <a:t>프로시저 이름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으로</a:t>
            </a:r>
            <a:r>
              <a:rPr lang="ko-KR" altLang="ko-KR" b="1" dirty="0" smtClean="0">
                <a:solidFill>
                  <a:schemeClr val="tx1"/>
                </a:solidFill>
              </a:rPr>
              <a:t> 실행합니다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err="1" smtClean="0">
                <a:solidFill>
                  <a:schemeClr val="tx1"/>
                </a:solidFill>
              </a:rPr>
              <a:t>총인원수</a:t>
            </a:r>
            <a:r>
              <a:rPr lang="en-US" altLang="ko-KR" dirty="0" smtClean="0">
                <a:solidFill>
                  <a:schemeClr val="tx1"/>
                </a:solidFill>
              </a:rPr>
              <a:t>: 14 , </a:t>
            </a:r>
            <a:r>
              <a:rPr lang="ko-KR" altLang="ko-KR" dirty="0" smtClean="0">
                <a:solidFill>
                  <a:schemeClr val="tx1"/>
                </a:solidFill>
              </a:rPr>
              <a:t>급여합계</a:t>
            </a:r>
            <a:r>
              <a:rPr lang="en-US" altLang="ko-KR" dirty="0" smtClean="0">
                <a:solidFill>
                  <a:schemeClr val="tx1"/>
                </a:solidFill>
              </a:rPr>
              <a:t>: 29025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PL/SQL procedure successfully completed.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SQL&gt; EXEC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emp_total.emp_avg</a:t>
            </a:r>
            <a:r>
              <a:rPr lang="en-US" altLang="ko-KR" b="1" dirty="0" smtClean="0">
                <a:solidFill>
                  <a:schemeClr val="tx1"/>
                </a:solidFill>
              </a:rPr>
              <a:t>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err="1" smtClean="0">
                <a:solidFill>
                  <a:schemeClr val="tx1"/>
                </a:solidFill>
              </a:rPr>
              <a:t>총인원수</a:t>
            </a:r>
            <a:r>
              <a:rPr lang="en-US" altLang="ko-KR" dirty="0" smtClean="0">
                <a:solidFill>
                  <a:schemeClr val="tx1"/>
                </a:solidFill>
              </a:rPr>
              <a:t>: 14 , </a:t>
            </a:r>
            <a:r>
              <a:rPr lang="ko-KR" altLang="ko-KR" dirty="0" smtClean="0">
                <a:solidFill>
                  <a:schemeClr val="tx1"/>
                </a:solidFill>
              </a:rPr>
              <a:t>급여평균</a:t>
            </a:r>
            <a:r>
              <a:rPr lang="en-US" altLang="ko-KR" dirty="0" smtClean="0">
                <a:solidFill>
                  <a:schemeClr val="tx1"/>
                </a:solidFill>
              </a:rPr>
              <a:t>: 2073.214285714285714285714285714285714286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PL/SQL procedure successfully completed.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96752"/>
            <a:ext cx="849694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2) member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 등록되어 있는 회원들의 성별과 아이디 검색과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 </a:t>
            </a:r>
            <a:r>
              <a:rPr lang="ko-KR" altLang="ko-KR" b="1" dirty="0" smtClean="0">
                <a:solidFill>
                  <a:schemeClr val="tx1"/>
                </a:solidFill>
              </a:rPr>
              <a:t>비밀번호를 검색해 주는 패키지</a:t>
            </a:r>
            <a:r>
              <a:rPr lang="ko-KR" altLang="en-US" b="1" dirty="0" smtClean="0">
                <a:solidFill>
                  <a:schemeClr val="tx1"/>
                </a:solidFill>
              </a:rPr>
              <a:t>를 아래와 같이 작성하세요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사용자 이름을 입력 받은 후 남자인지 여자인지를 구분하는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pro_gender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프로시저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ko-KR" sz="1600" dirty="0" smtClean="0">
                <a:solidFill>
                  <a:schemeClr val="tx1"/>
                </a:solidFill>
              </a:rPr>
              <a:t>사용자 이름과 주민번호를 입력 받아 회원의 아이디를 찾아주는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pro_find_id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프로시저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ko-KR" sz="1600" dirty="0" smtClean="0">
                <a:solidFill>
                  <a:schemeClr val="tx1"/>
                </a:solidFill>
              </a:rPr>
              <a:t>사용자 아이디와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연관어를</a:t>
            </a:r>
            <a:r>
              <a:rPr lang="ko-KR" altLang="ko-KR" sz="1600" dirty="0" smtClean="0">
                <a:solidFill>
                  <a:schemeClr val="tx1"/>
                </a:solidFill>
              </a:rPr>
              <a:t> 입력 받아 회원의 비밀번호를 알려주는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pro_find_pw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프로시저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51720" y="3717032"/>
            <a:ext cx="489654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505- 512 </a:t>
            </a:r>
            <a:r>
              <a:rPr lang="ko-KR" altLang="en-US" dirty="0" smtClean="0">
                <a:solidFill>
                  <a:schemeClr val="tx1"/>
                </a:solidFill>
              </a:rPr>
              <a:t>페이지를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980728"/>
            <a:ext cx="4464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4.TRIGGER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트리거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484784"/>
            <a:ext cx="8352928" cy="468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서브 프로그램 단위의 하나인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는 테이블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err="1" smtClean="0">
                <a:solidFill>
                  <a:schemeClr val="tx1"/>
                </a:solidFill>
              </a:rPr>
              <a:t>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스키마 또는 데이터베이스에 관련된 </a:t>
            </a:r>
            <a:r>
              <a:rPr lang="en-US" altLang="ko-KR" dirty="0" smtClean="0">
                <a:solidFill>
                  <a:schemeClr val="tx1"/>
                </a:solidFill>
              </a:rPr>
              <a:t>PL/SQL </a:t>
            </a:r>
            <a:r>
              <a:rPr lang="ko-KR" altLang="ko-KR" dirty="0" smtClean="0">
                <a:solidFill>
                  <a:schemeClr val="tx1"/>
                </a:solidFill>
              </a:rPr>
              <a:t>블록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또는 프로시저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으로 관련된 특정 사건</a:t>
            </a:r>
            <a:r>
              <a:rPr lang="en-US" altLang="ko-KR" dirty="0" smtClean="0">
                <a:solidFill>
                  <a:schemeClr val="tx1"/>
                </a:solidFill>
              </a:rPr>
              <a:t>(Event)</a:t>
            </a:r>
            <a:r>
              <a:rPr lang="ko-KR" altLang="ko-KR" dirty="0" smtClean="0">
                <a:solidFill>
                  <a:schemeClr val="tx1"/>
                </a:solidFill>
              </a:rPr>
              <a:t>이 발생될 때마다 묵시적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자동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으로 해당</a:t>
            </a:r>
            <a:r>
              <a:rPr lang="en-US" altLang="ko-KR" dirty="0" smtClean="0">
                <a:solidFill>
                  <a:schemeClr val="tx1"/>
                </a:solidFill>
              </a:rPr>
              <a:t> PL/SQL </a:t>
            </a:r>
            <a:r>
              <a:rPr lang="ko-KR" altLang="ko-KR" dirty="0" smtClean="0">
                <a:solidFill>
                  <a:schemeClr val="tx1"/>
                </a:solidFill>
              </a:rPr>
              <a:t>블록이 실행됩니다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는 데이터베이스 내에 오브젝트로서 저장되어 관리됩니다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그리고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자체는 사용자가 지정해서 실행을 할 수 없으며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오직</a:t>
            </a:r>
            <a:r>
              <a:rPr lang="en-US" altLang="ko-KR" dirty="0" smtClean="0">
                <a:solidFill>
                  <a:schemeClr val="tx1"/>
                </a:solidFill>
              </a:rPr>
              <a:t> TRIGGER </a:t>
            </a:r>
            <a:r>
              <a:rPr lang="ko-KR" altLang="ko-KR" dirty="0" smtClean="0">
                <a:solidFill>
                  <a:schemeClr val="tx1"/>
                </a:solidFill>
              </a:rPr>
              <a:t>생성시 정의한 특정 사건</a:t>
            </a:r>
            <a:r>
              <a:rPr lang="en-US" altLang="ko-KR" dirty="0" smtClean="0">
                <a:solidFill>
                  <a:schemeClr val="tx1"/>
                </a:solidFill>
              </a:rPr>
              <a:t>(Event)</a:t>
            </a:r>
            <a:r>
              <a:rPr lang="ko-KR" altLang="ko-KR" dirty="0" smtClean="0">
                <a:solidFill>
                  <a:schemeClr val="tx1"/>
                </a:solidFill>
              </a:rPr>
              <a:t>에 의해서만 묵시적인 자동실행</a:t>
            </a:r>
            <a:r>
              <a:rPr lang="en-US" altLang="ko-KR" dirty="0" smtClean="0">
                <a:solidFill>
                  <a:schemeClr val="tx1"/>
                </a:solidFill>
              </a:rPr>
              <a:t>(Fire)</a:t>
            </a:r>
            <a:r>
              <a:rPr lang="ko-KR" altLang="ko-KR" dirty="0" smtClean="0">
                <a:solidFill>
                  <a:schemeClr val="tx1"/>
                </a:solidFill>
              </a:rPr>
              <a:t>이 이루어집니다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를 생성하려면</a:t>
            </a:r>
            <a:r>
              <a:rPr lang="en-US" altLang="ko-KR" dirty="0" smtClean="0">
                <a:solidFill>
                  <a:schemeClr val="tx1"/>
                </a:solidFill>
              </a:rPr>
              <a:t> CREATE TRIGGER, </a:t>
            </a:r>
            <a:r>
              <a:rPr lang="ko-KR" altLang="ko-KR" dirty="0" smtClean="0">
                <a:solidFill>
                  <a:schemeClr val="tx1"/>
                </a:solidFill>
              </a:rPr>
              <a:t>수정하려면</a:t>
            </a:r>
            <a:r>
              <a:rPr lang="en-US" altLang="ko-KR" dirty="0" smtClean="0">
                <a:solidFill>
                  <a:schemeClr val="tx1"/>
                </a:solidFill>
              </a:rPr>
              <a:t> ALTER TRIGGER, </a:t>
            </a:r>
            <a:r>
              <a:rPr lang="ko-KR" altLang="ko-KR" dirty="0" smtClean="0">
                <a:solidFill>
                  <a:schemeClr val="tx1"/>
                </a:solidFill>
              </a:rPr>
              <a:t>삭제하려면</a:t>
            </a:r>
            <a:r>
              <a:rPr lang="en-US" altLang="ko-KR" dirty="0" smtClean="0">
                <a:solidFill>
                  <a:schemeClr val="tx1"/>
                </a:solidFill>
              </a:rPr>
              <a:t> DROP TRIGGER </a:t>
            </a:r>
            <a:r>
              <a:rPr lang="ko-KR" altLang="ko-KR" dirty="0" smtClean="0">
                <a:solidFill>
                  <a:schemeClr val="tx1"/>
                </a:solidFill>
              </a:rPr>
              <a:t>의 권한이 필요합니다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또한</a:t>
            </a:r>
            <a:r>
              <a:rPr lang="en-US" altLang="ko-KR" dirty="0" smtClean="0">
                <a:solidFill>
                  <a:schemeClr val="tx1"/>
                </a:solidFill>
              </a:rPr>
              <a:t> DATABASE </a:t>
            </a:r>
            <a:r>
              <a:rPr lang="ko-KR" altLang="ko-KR" dirty="0" smtClean="0">
                <a:solidFill>
                  <a:schemeClr val="tx1"/>
                </a:solidFill>
              </a:rPr>
              <a:t>전체의</a:t>
            </a:r>
            <a:r>
              <a:rPr lang="en-US" altLang="ko-KR" dirty="0" smtClean="0">
                <a:solidFill>
                  <a:schemeClr val="tx1"/>
                </a:solidFill>
              </a:rPr>
              <a:t> TRIGGER </a:t>
            </a:r>
            <a:r>
              <a:rPr lang="ko-KR" altLang="ko-KR" dirty="0" smtClean="0">
                <a:solidFill>
                  <a:schemeClr val="tx1"/>
                </a:solidFill>
              </a:rPr>
              <a:t>조작은 </a:t>
            </a:r>
            <a:r>
              <a:rPr lang="en-US" altLang="ko-KR" dirty="0" smtClean="0">
                <a:solidFill>
                  <a:schemeClr val="tx1"/>
                </a:solidFill>
              </a:rPr>
              <a:t>ADMINISTER DATABASE TRIGGER </a:t>
            </a:r>
            <a:r>
              <a:rPr lang="ko-KR" altLang="ko-KR" dirty="0" smtClean="0">
                <a:solidFill>
                  <a:schemeClr val="tx1"/>
                </a:solidFill>
              </a:rPr>
              <a:t>시스템 권한이 필요합니다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에 대한 정보는 </a:t>
            </a:r>
            <a:r>
              <a:rPr lang="en-US" altLang="ko-KR" dirty="0" smtClean="0">
                <a:solidFill>
                  <a:schemeClr val="tx1"/>
                </a:solidFill>
              </a:rPr>
              <a:t>USER_OBJECTS, USER_TRIGGERS, USER_ERRORS </a:t>
            </a:r>
            <a:r>
              <a:rPr lang="ko-KR" altLang="ko-KR" dirty="0" err="1" smtClean="0">
                <a:solidFill>
                  <a:schemeClr val="tx1"/>
                </a:solidFill>
              </a:rPr>
              <a:t>딕셔너리들을</a:t>
            </a:r>
            <a:r>
              <a:rPr lang="ko-KR" altLang="ko-KR" dirty="0" smtClean="0">
                <a:solidFill>
                  <a:schemeClr val="tx1"/>
                </a:solidFill>
              </a:rPr>
              <a:t> 조회하면 알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를 이루는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몸체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err="1" smtClean="0">
                <a:solidFill>
                  <a:schemeClr val="tx1"/>
                </a:solidFill>
              </a:rPr>
              <a:t>실행부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TCL </a:t>
            </a:r>
            <a:r>
              <a:rPr lang="ko-KR" altLang="ko-KR" dirty="0" smtClean="0">
                <a:solidFill>
                  <a:schemeClr val="tx1"/>
                </a:solidFill>
              </a:rPr>
              <a:t>명령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즉 </a:t>
            </a:r>
            <a:r>
              <a:rPr lang="en-US" altLang="ko-KR" dirty="0" smtClean="0">
                <a:solidFill>
                  <a:schemeClr val="tx1"/>
                </a:solidFill>
              </a:rPr>
              <a:t>COMMIT, ROLLBACK, SAVEPOINT </a:t>
            </a:r>
            <a:r>
              <a:rPr lang="ko-KR" altLang="ko-KR" dirty="0" smtClean="0">
                <a:solidFill>
                  <a:schemeClr val="tx1"/>
                </a:solidFill>
              </a:rPr>
              <a:t>명령이 포함될 수 없다는 점도 꼭 기억하셔야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124744"/>
            <a:ext cx="36004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PROCEDURE (</a:t>
            </a:r>
            <a:r>
              <a:rPr lang="ko-KR" altLang="ko-KR" b="1" dirty="0" smtClean="0">
                <a:solidFill>
                  <a:schemeClr val="tx1"/>
                </a:solidFill>
              </a:rPr>
              <a:t>프로시저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8" y="1628800"/>
            <a:ext cx="856895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프로시저는 지정된 특정 처리를 실행하는 서브 프로그램의 한 유형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단독</a:t>
            </a:r>
            <a:r>
              <a:rPr lang="en-US" altLang="ko-KR" dirty="0" smtClean="0">
                <a:solidFill>
                  <a:schemeClr val="tx1"/>
                </a:solidFill>
              </a:rPr>
              <a:t>(standalone)</a:t>
            </a:r>
            <a:r>
              <a:rPr lang="ko-KR" altLang="ko-KR" dirty="0" smtClean="0">
                <a:solidFill>
                  <a:schemeClr val="tx1"/>
                </a:solidFill>
              </a:rPr>
              <a:t>으로 실행되거나 다른 프로시저나 다른 툴</a:t>
            </a:r>
            <a:r>
              <a:rPr lang="en-US" altLang="ko-KR" dirty="0" smtClean="0">
                <a:solidFill>
                  <a:schemeClr val="tx1"/>
                </a:solidFill>
              </a:rPr>
              <a:t>(Oracle Developer…)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또는 다른 환경</a:t>
            </a:r>
            <a:r>
              <a:rPr lang="en-US" altLang="ko-KR" dirty="0" smtClean="0">
                <a:solidFill>
                  <a:schemeClr val="tx1"/>
                </a:solidFill>
              </a:rPr>
              <a:t>(Pro*C…)</a:t>
            </a:r>
            <a:r>
              <a:rPr lang="ko-KR" altLang="ko-KR" dirty="0" smtClean="0">
                <a:solidFill>
                  <a:schemeClr val="tx1"/>
                </a:solidFill>
              </a:rPr>
              <a:t>등에서 호출되어 실행</a:t>
            </a:r>
            <a:r>
              <a:rPr lang="ko-KR" altLang="en-US" dirty="0" smtClean="0">
                <a:solidFill>
                  <a:schemeClr val="tx1"/>
                </a:solidFill>
              </a:rPr>
              <a:t>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95536" y="3429000"/>
            <a:ext cx="5328592" cy="24482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[OR REPLACE] PROCEDURE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procedure_name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[(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parameter1 [mode1] datatype1,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parameter2 [mode2] datatype2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)]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IS | AS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Block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3068960"/>
            <a:ext cx="32403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생성 문법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48245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주요</a:t>
            </a:r>
            <a:r>
              <a:rPr lang="en-US" altLang="ko-KR" b="1" dirty="0" smtClean="0">
                <a:solidFill>
                  <a:schemeClr val="tx1"/>
                </a:solidFill>
              </a:rPr>
              <a:t> TRIGGER </a:t>
            </a:r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772816"/>
            <a:ext cx="8136904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ko-KR" b="1" dirty="0" smtClean="0">
                <a:solidFill>
                  <a:schemeClr val="tx1"/>
                </a:solidFill>
              </a:rPr>
              <a:t>단순 </a:t>
            </a:r>
            <a:r>
              <a:rPr lang="en-US" altLang="ko-KR" b="1" dirty="0" smtClean="0">
                <a:solidFill>
                  <a:schemeClr val="tx1"/>
                </a:solidFill>
              </a:rPr>
              <a:t>DML TRIGGER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en-US" altLang="ko-KR" b="1" dirty="0" smtClean="0">
                <a:solidFill>
                  <a:schemeClr val="tx1"/>
                </a:solidFill>
              </a:rPr>
              <a:t>BEFORE TRIGGER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dirty="0" smtClean="0">
                <a:solidFill>
                  <a:schemeClr val="tx1"/>
                </a:solidFill>
              </a:rPr>
              <a:t>테이블에서 </a:t>
            </a:r>
            <a:r>
              <a:rPr lang="en-US" altLang="ko-KR" b="1" dirty="0" smtClean="0">
                <a:solidFill>
                  <a:schemeClr val="tx1"/>
                </a:solidFill>
              </a:rPr>
              <a:t>DML </a:t>
            </a:r>
            <a:r>
              <a:rPr lang="ko-KR" altLang="ko-KR" dirty="0" smtClean="0">
                <a:solidFill>
                  <a:schemeClr val="tx1"/>
                </a:solidFill>
              </a:rPr>
              <a:t>이벤트를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하기 전에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본문을 실행합니다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en-US" altLang="ko-KR" b="1" dirty="0" smtClean="0">
                <a:solidFill>
                  <a:schemeClr val="tx1"/>
                </a:solidFill>
              </a:rPr>
              <a:t>AFTER TRIGGER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테이블에서 </a:t>
            </a:r>
            <a:r>
              <a:rPr lang="en-US" altLang="ko-KR" b="1" dirty="0" smtClean="0">
                <a:solidFill>
                  <a:schemeClr val="tx1"/>
                </a:solidFill>
              </a:rPr>
              <a:t>DML </a:t>
            </a:r>
            <a:r>
              <a:rPr lang="ko-KR" altLang="ko-KR" dirty="0" smtClean="0">
                <a:solidFill>
                  <a:schemeClr val="tx1"/>
                </a:solidFill>
              </a:rPr>
              <a:t>이벤트를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한 후에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본문을 실행합니다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- INSTEAD OF TRIGGER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문 대신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본문을 실행하며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다른 방법으로는 수정이 불가능한 </a:t>
            </a:r>
            <a:r>
              <a:rPr lang="ko-KR" altLang="ko-KR" dirty="0" err="1" smtClean="0">
                <a:solidFill>
                  <a:schemeClr val="tx1"/>
                </a:solidFill>
              </a:rPr>
              <a:t>뷰에</a:t>
            </a:r>
            <a:r>
              <a:rPr lang="ko-KR" altLang="ko-KR" dirty="0" smtClean="0">
                <a:solidFill>
                  <a:schemeClr val="tx1"/>
                </a:solidFill>
              </a:rPr>
              <a:t> 사용됩니다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8280920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문장</a:t>
            </a:r>
            <a:r>
              <a:rPr lang="en-US" altLang="ko-KR" b="1" dirty="0" smtClean="0">
                <a:solidFill>
                  <a:schemeClr val="tx1"/>
                </a:solidFill>
              </a:rPr>
              <a:t> TRIGGER</a:t>
            </a:r>
            <a:r>
              <a:rPr lang="en-US" altLang="ko-KR" dirty="0" smtClean="0">
                <a:solidFill>
                  <a:schemeClr val="tx1"/>
                </a:solidFill>
              </a:rPr>
              <a:t> / </a:t>
            </a:r>
            <a:r>
              <a:rPr lang="ko-KR" altLang="ko-KR" b="1" dirty="0" smtClean="0">
                <a:solidFill>
                  <a:schemeClr val="tx1"/>
                </a:solidFill>
              </a:rPr>
              <a:t>행</a:t>
            </a:r>
            <a:r>
              <a:rPr lang="en-US" altLang="ko-KR" b="1" dirty="0" smtClean="0">
                <a:solidFill>
                  <a:schemeClr val="tx1"/>
                </a:solidFill>
              </a:rPr>
              <a:t> TRIGGER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b="1" dirty="0" smtClean="0">
                <a:solidFill>
                  <a:schemeClr val="tx1"/>
                </a:solidFill>
              </a:rPr>
              <a:t>문장 </a:t>
            </a:r>
            <a:r>
              <a:rPr lang="en-US" altLang="ko-KR" b="1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는 영향을 받는 행이 전혀 없더라도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가 한 번은 실행됩니다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문장</a:t>
            </a:r>
            <a:r>
              <a:rPr lang="en-US" altLang="ko-KR" dirty="0" smtClean="0">
                <a:solidFill>
                  <a:schemeClr val="tx1"/>
                </a:solidFill>
              </a:rPr>
              <a:t> TRIGGER</a:t>
            </a:r>
            <a:r>
              <a:rPr lang="ko-KR" altLang="ko-KR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작업이 영향을 받는 행의 데이터 또는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이벤트 자체에서 제공하는 데이터에 종속되지 않은 경우에 유용합니다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b="1" dirty="0" smtClean="0">
                <a:solidFill>
                  <a:schemeClr val="tx1"/>
                </a:solidFill>
              </a:rPr>
              <a:t>행 </a:t>
            </a:r>
            <a:r>
              <a:rPr lang="en-US" altLang="ko-KR" b="1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는 테이블이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이벤트의 영향을 받을 때마다 실행되고</a:t>
            </a:r>
            <a:r>
              <a:rPr lang="en-US" altLang="ko-KR" dirty="0" smtClean="0">
                <a:solidFill>
                  <a:schemeClr val="tx1"/>
                </a:solidFill>
              </a:rPr>
              <a:t>, TRIGGER </a:t>
            </a:r>
            <a:r>
              <a:rPr lang="ko-KR" altLang="ko-KR" dirty="0" smtClean="0">
                <a:solidFill>
                  <a:schemeClr val="tx1"/>
                </a:solidFill>
              </a:rPr>
              <a:t>이벤트의 영향을 받는 행이 없을 경우에는 실행되지 않습니다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행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는 영향을 받는 행의 데이터나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이벤트 자체에서 제공하는 데이터에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작업이 종속될 경우에 유용합니다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dirty="0" smtClean="0">
                <a:solidFill>
                  <a:schemeClr val="tx1"/>
                </a:solidFill>
              </a:rPr>
              <a:t>행</a:t>
            </a:r>
            <a:r>
              <a:rPr lang="en-US" altLang="ko-KR" dirty="0" smtClean="0">
                <a:solidFill>
                  <a:schemeClr val="tx1"/>
                </a:solidFill>
              </a:rPr>
              <a:t> TRIGGER </a:t>
            </a:r>
            <a:r>
              <a:rPr lang="ko-KR" altLang="ko-KR" dirty="0" smtClean="0">
                <a:solidFill>
                  <a:schemeClr val="tx1"/>
                </a:solidFill>
              </a:rPr>
              <a:t>로 생성하려면</a:t>
            </a:r>
            <a:r>
              <a:rPr lang="en-US" altLang="ko-KR" dirty="0" smtClean="0">
                <a:solidFill>
                  <a:schemeClr val="tx1"/>
                </a:solidFill>
              </a:rPr>
              <a:t> FOR EACH ROW </a:t>
            </a:r>
            <a:r>
              <a:rPr lang="ko-KR" altLang="ko-KR" dirty="0" smtClean="0">
                <a:solidFill>
                  <a:schemeClr val="tx1"/>
                </a:solidFill>
              </a:rPr>
              <a:t>라는 구절을 사용하면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51125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ko-KR" b="1" dirty="0" smtClean="0">
                <a:solidFill>
                  <a:schemeClr val="tx1"/>
                </a:solidFill>
              </a:rPr>
              <a:t>혼합 </a:t>
            </a:r>
            <a:r>
              <a:rPr lang="en-US" altLang="ko-KR" b="1" dirty="0" smtClean="0">
                <a:solidFill>
                  <a:schemeClr val="tx1"/>
                </a:solidFill>
              </a:rPr>
              <a:t>TRIGGER (11g </a:t>
            </a:r>
            <a:r>
              <a:rPr lang="ko-KR" altLang="ko-KR" b="1" dirty="0" smtClean="0">
                <a:solidFill>
                  <a:schemeClr val="tx1"/>
                </a:solidFill>
              </a:rPr>
              <a:t>부터 추가됨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700808"/>
            <a:ext cx="856895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혼합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는 여러 가지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를 하나로 만든 것으로 마치</a:t>
            </a:r>
            <a:r>
              <a:rPr lang="en-US" altLang="ko-KR" dirty="0" smtClean="0">
                <a:solidFill>
                  <a:schemeClr val="tx1"/>
                </a:solidFill>
              </a:rPr>
              <a:t> PL/SQL </a:t>
            </a:r>
            <a:r>
              <a:rPr lang="ko-KR" altLang="ko-KR" dirty="0" smtClean="0">
                <a:solidFill>
                  <a:schemeClr val="tx1"/>
                </a:solidFill>
              </a:rPr>
              <a:t>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패키지와 비슷한 개념입니다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2420888"/>
            <a:ext cx="8568952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1.  </a:t>
            </a:r>
            <a:r>
              <a:rPr lang="ko-KR" altLang="ko-KR" dirty="0" smtClean="0">
                <a:solidFill>
                  <a:schemeClr val="tx1"/>
                </a:solidFill>
              </a:rPr>
              <a:t>혼합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는 </a:t>
            </a:r>
            <a:r>
              <a:rPr lang="en-US" altLang="ko-KR" b="1" dirty="0" smtClean="0">
                <a:solidFill>
                  <a:schemeClr val="tx1"/>
                </a:solidFill>
              </a:rPr>
              <a:t>DML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여야 하며 테이블이나 뷰에 정의해야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2.  </a:t>
            </a:r>
            <a:r>
              <a:rPr lang="ko-KR" altLang="ko-KR" dirty="0" smtClean="0">
                <a:solidFill>
                  <a:schemeClr val="tx1"/>
                </a:solidFill>
              </a:rPr>
              <a:t>혼합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의 본문은 </a:t>
            </a:r>
            <a:r>
              <a:rPr lang="en-US" altLang="ko-KR" b="1" dirty="0" smtClean="0">
                <a:solidFill>
                  <a:schemeClr val="tx1"/>
                </a:solidFill>
              </a:rPr>
              <a:t>PL/SQL</a:t>
            </a:r>
            <a:r>
              <a:rPr lang="ko-KR" altLang="ko-KR" dirty="0" smtClean="0">
                <a:solidFill>
                  <a:schemeClr val="tx1"/>
                </a:solidFill>
              </a:rPr>
              <a:t>에서 작성한 혼합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블록이어야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marL="342900" indent="-342900" latinLnBrk="0">
              <a:buAutoNum type="arabicPeriod" startAt="3"/>
            </a:pPr>
            <a:r>
              <a:rPr lang="ko-KR" altLang="ko-KR" dirty="0" smtClean="0">
                <a:solidFill>
                  <a:schemeClr val="tx1"/>
                </a:solidFill>
              </a:rPr>
              <a:t>혼합 </a:t>
            </a:r>
            <a:r>
              <a:rPr lang="en-US" altLang="ko-KR" dirty="0" smtClean="0">
                <a:solidFill>
                  <a:schemeClr val="tx1"/>
                </a:solidFill>
              </a:rPr>
              <a:t>TRIGGER </a:t>
            </a:r>
            <a:r>
              <a:rPr lang="ko-KR" altLang="ko-KR" dirty="0" smtClean="0">
                <a:solidFill>
                  <a:schemeClr val="tx1"/>
                </a:solidFill>
              </a:rPr>
              <a:t>본문에는 초기화 블록이 포함될 수 없으므로 예외 섹션이 있을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latinLnBrk="0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ko-KR" dirty="0" smtClean="0">
                <a:solidFill>
                  <a:schemeClr val="tx1"/>
                </a:solidFill>
              </a:rPr>
              <a:t>수 없습니다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4.  </a:t>
            </a:r>
            <a:r>
              <a:rPr lang="ko-KR" altLang="ko-KR" dirty="0" smtClean="0">
                <a:solidFill>
                  <a:schemeClr val="tx1"/>
                </a:solidFill>
              </a:rPr>
              <a:t>한 섹션에서 발생하는 예외는 해당 섹션에서 처리되어야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ko-KR" dirty="0" smtClean="0">
                <a:solidFill>
                  <a:schemeClr val="tx1"/>
                </a:solidFill>
              </a:rPr>
              <a:t>다른 섹션에서 처리하도록 권한을 이전할 수 없습니다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marL="342900" indent="-342900" latinLnBrk="0">
              <a:buAutoNum type="arabicPeriod" startAt="5"/>
            </a:pPr>
            <a:r>
              <a:rPr lang="en-US" altLang="ko-KR" b="1" dirty="0" smtClean="0">
                <a:solidFill>
                  <a:schemeClr val="tx1"/>
                </a:solidFill>
              </a:rPr>
              <a:t>:OLD </a:t>
            </a:r>
            <a:r>
              <a:rPr lang="ko-KR" altLang="ko-KR" dirty="0" smtClean="0">
                <a:solidFill>
                  <a:schemeClr val="tx1"/>
                </a:solidFill>
              </a:rPr>
              <a:t>및 </a:t>
            </a:r>
            <a:r>
              <a:rPr lang="en-US" altLang="ko-KR" b="1" dirty="0" smtClean="0">
                <a:solidFill>
                  <a:schemeClr val="tx1"/>
                </a:solidFill>
              </a:rPr>
              <a:t>:NEW</a:t>
            </a:r>
            <a:r>
              <a:rPr lang="ko-KR" altLang="ko-KR" dirty="0" smtClean="0">
                <a:solidFill>
                  <a:schemeClr val="tx1"/>
                </a:solidFill>
              </a:rPr>
              <a:t>는 선언</a:t>
            </a:r>
            <a:r>
              <a:rPr lang="en-US" altLang="ko-KR" b="1" dirty="0" smtClean="0">
                <a:solidFill>
                  <a:schemeClr val="tx1"/>
                </a:solidFill>
              </a:rPr>
              <a:t>, BEFORE STATEMENT </a:t>
            </a:r>
            <a:r>
              <a:rPr lang="ko-KR" altLang="ko-KR" dirty="0" smtClean="0">
                <a:solidFill>
                  <a:schemeClr val="tx1"/>
                </a:solidFill>
              </a:rPr>
              <a:t>또는 </a:t>
            </a:r>
            <a:r>
              <a:rPr lang="en-US" altLang="ko-KR" b="1" dirty="0" smtClean="0">
                <a:solidFill>
                  <a:schemeClr val="tx1"/>
                </a:solidFill>
              </a:rPr>
              <a:t>AFTER STATEMENT  </a:t>
            </a:r>
          </a:p>
          <a:p>
            <a:pPr marL="342900" indent="-342900" latinLnBrk="0"/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dirty="0" smtClean="0">
                <a:solidFill>
                  <a:schemeClr val="tx1"/>
                </a:solidFill>
              </a:rPr>
              <a:t>섹션에 나타날 수 없습니다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6.  </a:t>
            </a:r>
            <a:r>
              <a:rPr lang="en-US" altLang="ko-KR" b="1" dirty="0" smtClean="0">
                <a:solidFill>
                  <a:schemeClr val="tx1"/>
                </a:solidFill>
              </a:rPr>
              <a:t>BEFORE EACH ROW </a:t>
            </a:r>
            <a:r>
              <a:rPr lang="ko-KR" altLang="ko-KR" dirty="0" smtClean="0">
                <a:solidFill>
                  <a:schemeClr val="tx1"/>
                </a:solidFill>
              </a:rPr>
              <a:t>섹션만 </a:t>
            </a:r>
            <a:r>
              <a:rPr lang="en-US" altLang="ko-KR" b="1" dirty="0" smtClean="0">
                <a:solidFill>
                  <a:schemeClr val="tx1"/>
                </a:solidFill>
              </a:rPr>
              <a:t>:NEW </a:t>
            </a:r>
            <a:r>
              <a:rPr lang="ko-KR" altLang="ko-KR" dirty="0" smtClean="0">
                <a:solidFill>
                  <a:schemeClr val="tx1"/>
                </a:solidFill>
              </a:rPr>
              <a:t>값을 변경할 수 있습니다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marL="342900" indent="-342900" latinLnBrk="0">
              <a:buAutoNum type="arabicPeriod" startAt="7"/>
            </a:pPr>
            <a:r>
              <a:rPr lang="en-US" altLang="ko-KR" b="1" dirty="0" smtClean="0">
                <a:solidFill>
                  <a:schemeClr val="tx1"/>
                </a:solidFill>
              </a:rPr>
              <a:t>FOLLOWS </a:t>
            </a:r>
            <a:r>
              <a:rPr lang="ko-KR" altLang="ko-KR" dirty="0" smtClean="0">
                <a:solidFill>
                  <a:schemeClr val="tx1"/>
                </a:solidFill>
              </a:rPr>
              <a:t>절을 사용하지 않으면 혼합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의 실행 순서가 일정하지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latinLnBrk="0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ko-KR" dirty="0" smtClean="0">
                <a:solidFill>
                  <a:schemeClr val="tx1"/>
                </a:solidFill>
              </a:rPr>
              <a:t>않습니다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39604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DML</a:t>
            </a:r>
            <a:r>
              <a:rPr lang="ko-KR" altLang="ko-KR" b="1" dirty="0" smtClean="0">
                <a:solidFill>
                  <a:schemeClr val="tx1"/>
                </a:solidFill>
              </a:rPr>
              <a:t>이 아닌 </a:t>
            </a:r>
            <a:r>
              <a:rPr lang="en-US" altLang="ko-KR" b="1" dirty="0" smtClean="0">
                <a:solidFill>
                  <a:schemeClr val="tx1"/>
                </a:solidFill>
              </a:rPr>
              <a:t>TRIGGER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628800"/>
            <a:ext cx="8496944" cy="4464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500" b="1" dirty="0" smtClean="0">
                <a:solidFill>
                  <a:schemeClr val="tx1"/>
                </a:solidFill>
              </a:rPr>
              <a:t>- DDL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이벤트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TRIGGER</a:t>
            </a:r>
            <a:endParaRPr lang="ko-KR" altLang="ko-KR" sz="1500" b="1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500" dirty="0" smtClean="0">
                <a:solidFill>
                  <a:schemeClr val="tx1"/>
                </a:solidFill>
              </a:rPr>
              <a:t> DML TRIGGER</a:t>
            </a:r>
            <a:r>
              <a:rPr lang="ko-KR" altLang="ko-KR" sz="1500" dirty="0" smtClean="0">
                <a:solidFill>
                  <a:schemeClr val="tx1"/>
                </a:solidFill>
              </a:rPr>
              <a:t>와 거의 동일하지만</a:t>
            </a:r>
            <a:r>
              <a:rPr lang="en-US" altLang="ko-KR" sz="1500" dirty="0" smtClean="0">
                <a:solidFill>
                  <a:schemeClr val="tx1"/>
                </a:solidFill>
              </a:rPr>
              <a:t> TRIGGER </a:t>
            </a:r>
            <a:r>
              <a:rPr lang="ko-KR" altLang="ko-KR" sz="1500" dirty="0" smtClean="0">
                <a:solidFill>
                  <a:schemeClr val="tx1"/>
                </a:solidFill>
              </a:rPr>
              <a:t>를 활용하여</a:t>
            </a:r>
            <a:r>
              <a:rPr lang="en-US" altLang="ko-KR" sz="1500" dirty="0" smtClean="0">
                <a:solidFill>
                  <a:schemeClr val="tx1"/>
                </a:solidFill>
              </a:rPr>
              <a:t> DDL </a:t>
            </a:r>
            <a:r>
              <a:rPr lang="ko-KR" altLang="ko-KR" sz="1500" dirty="0" smtClean="0">
                <a:solidFill>
                  <a:schemeClr val="tx1"/>
                </a:solidFill>
              </a:rPr>
              <a:t>작업을 하는 것만 다릅니다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500" dirty="0" smtClean="0">
                <a:solidFill>
                  <a:schemeClr val="tx1"/>
                </a:solidFill>
              </a:rPr>
              <a:t> 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–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데이터베이스 이벤트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TRIGGER</a:t>
            </a:r>
            <a:endParaRPr lang="ko-KR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ko-KR" sz="1500" dirty="0" smtClean="0">
                <a:solidFill>
                  <a:schemeClr val="tx1"/>
                </a:solidFill>
              </a:rPr>
              <a:t>데이터베이스 이벤트 </a:t>
            </a:r>
            <a:r>
              <a:rPr lang="en-US" altLang="ko-KR" sz="1500" dirty="0" smtClean="0">
                <a:solidFill>
                  <a:schemeClr val="tx1"/>
                </a:solidFill>
              </a:rPr>
              <a:t>TRIGGER</a:t>
            </a:r>
            <a:r>
              <a:rPr lang="ko-KR" altLang="ko-KR" sz="1500" dirty="0" smtClean="0">
                <a:solidFill>
                  <a:schemeClr val="tx1"/>
                </a:solidFill>
              </a:rPr>
              <a:t>란 데이터베이스 내에서 생기는 일들을 관리하기 위해서 생성하는 </a:t>
            </a:r>
            <a:r>
              <a:rPr lang="en-US" altLang="ko-KR" sz="1500" dirty="0" smtClean="0">
                <a:solidFill>
                  <a:schemeClr val="tx1"/>
                </a:solidFill>
              </a:rPr>
              <a:t>TRIGGER </a:t>
            </a:r>
            <a:r>
              <a:rPr lang="ko-KR" altLang="ko-KR" sz="15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ko-KR" sz="1500" dirty="0" smtClean="0">
                <a:solidFill>
                  <a:schemeClr val="tx1"/>
                </a:solidFill>
              </a:rPr>
              <a:t>사용자 관련 이벤트가 있고 시스템 관련 이벤트가 있으며 아래와 같습니다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 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500" b="1" dirty="0" smtClean="0">
                <a:solidFill>
                  <a:schemeClr val="tx1"/>
                </a:solidFill>
              </a:rPr>
              <a:t>-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유저 이벤트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TRIGGER: 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500" dirty="0" smtClean="0">
                <a:solidFill>
                  <a:schemeClr val="tx1"/>
                </a:solidFill>
              </a:rPr>
              <a:t>  - </a:t>
            </a:r>
            <a:r>
              <a:rPr lang="ko-KR" altLang="ko-KR" sz="1500" dirty="0" smtClean="0">
                <a:solidFill>
                  <a:schemeClr val="tx1"/>
                </a:solidFill>
              </a:rPr>
              <a:t>사용자가 발생시키는 작업에 </a:t>
            </a:r>
            <a:r>
              <a:rPr lang="en-US" altLang="ko-KR" sz="1500" dirty="0" smtClean="0">
                <a:solidFill>
                  <a:schemeClr val="tx1"/>
                </a:solidFill>
              </a:rPr>
              <a:t>TRIGGER</a:t>
            </a:r>
            <a:r>
              <a:rPr lang="ko-KR" altLang="ko-KR" sz="1500" dirty="0" smtClean="0">
                <a:solidFill>
                  <a:schemeClr val="tx1"/>
                </a:solidFill>
              </a:rPr>
              <a:t>를 생성합니다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500" dirty="0" smtClean="0">
                <a:solidFill>
                  <a:schemeClr val="tx1"/>
                </a:solidFill>
              </a:rPr>
              <a:t>  - CREATE, ALTER </a:t>
            </a:r>
            <a:r>
              <a:rPr lang="ko-KR" altLang="ko-KR" sz="15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500" dirty="0" smtClean="0">
                <a:solidFill>
                  <a:schemeClr val="tx1"/>
                </a:solidFill>
              </a:rPr>
              <a:t>DROP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500" dirty="0" smtClean="0">
                <a:solidFill>
                  <a:schemeClr val="tx1"/>
                </a:solidFill>
              </a:rPr>
              <a:t>  -  </a:t>
            </a:r>
            <a:r>
              <a:rPr lang="ko-KR" altLang="ko-KR" sz="1500" dirty="0" smtClean="0">
                <a:solidFill>
                  <a:schemeClr val="tx1"/>
                </a:solidFill>
              </a:rPr>
              <a:t>로그온 또는 로그오프</a:t>
            </a:r>
          </a:p>
          <a:p>
            <a:pPr latinLnBrk="0"/>
            <a:r>
              <a:rPr lang="en-US" altLang="ko-KR" sz="1500" dirty="0" smtClean="0">
                <a:solidFill>
                  <a:schemeClr val="tx1"/>
                </a:solidFill>
              </a:rPr>
              <a:t> 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500" b="1" dirty="0" smtClean="0">
                <a:solidFill>
                  <a:schemeClr val="tx1"/>
                </a:solidFill>
              </a:rPr>
              <a:t>-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데이터베이스 또는 시스템 이벤트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TRIGGER: 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500" dirty="0" smtClean="0">
                <a:solidFill>
                  <a:schemeClr val="tx1"/>
                </a:solidFill>
              </a:rPr>
              <a:t>  - </a:t>
            </a:r>
            <a:r>
              <a:rPr lang="ko-KR" altLang="ko-KR" sz="1500" dirty="0" smtClean="0">
                <a:solidFill>
                  <a:schemeClr val="tx1"/>
                </a:solidFill>
              </a:rPr>
              <a:t>데이터베이스 전체에 영향을 주는 작업에 </a:t>
            </a:r>
            <a:r>
              <a:rPr lang="en-US" altLang="ko-KR" sz="1500" dirty="0" smtClean="0">
                <a:solidFill>
                  <a:schemeClr val="tx1"/>
                </a:solidFill>
              </a:rPr>
              <a:t>TRIGGER</a:t>
            </a:r>
            <a:r>
              <a:rPr lang="ko-KR" altLang="ko-KR" sz="1500" dirty="0" smtClean="0">
                <a:solidFill>
                  <a:schemeClr val="tx1"/>
                </a:solidFill>
              </a:rPr>
              <a:t>를 생성합니다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500" dirty="0" smtClean="0">
                <a:solidFill>
                  <a:schemeClr val="tx1"/>
                </a:solidFill>
              </a:rPr>
              <a:t>  - </a:t>
            </a:r>
            <a:r>
              <a:rPr lang="ko-KR" altLang="ko-KR" sz="1500" dirty="0" smtClean="0">
                <a:solidFill>
                  <a:schemeClr val="tx1"/>
                </a:solidFill>
              </a:rPr>
              <a:t>데이터베이스 종료 또는 시작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 - </a:t>
            </a:r>
            <a:r>
              <a:rPr lang="ko-KR" altLang="ko-KR" sz="1500" dirty="0" smtClean="0">
                <a:solidFill>
                  <a:schemeClr val="tx1"/>
                </a:solidFill>
              </a:rPr>
              <a:t>발생한 특정 오류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ko-KR" sz="1500" dirty="0" smtClean="0">
                <a:solidFill>
                  <a:schemeClr val="tx1"/>
                </a:solidFill>
              </a:rPr>
              <a:t>또는 임의의 오류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460851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TRIGGER </a:t>
            </a:r>
            <a:r>
              <a:rPr lang="ko-KR" altLang="ko-KR" b="1" dirty="0" smtClean="0">
                <a:solidFill>
                  <a:schemeClr val="tx1"/>
                </a:solidFill>
              </a:rPr>
              <a:t>생성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7281" name="AutoShape 1"/>
          <p:cNvSpPr>
            <a:spLocks noChangeArrowheads="1"/>
          </p:cNvSpPr>
          <p:nvPr/>
        </p:nvSpPr>
        <p:spPr bwMode="auto">
          <a:xfrm>
            <a:off x="611560" y="1772816"/>
            <a:ext cx="6624736" cy="30243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[OR REPLACE] TRIGGER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trigger_name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timing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event1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 OR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event2 OR event3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{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view_name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|SCHEMA|DATABASE}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[REFERENCING OLD AS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old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 NEW AS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new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[FOR EACH ROW [WHEN ( condition ) ] ]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trigger_body</a:t>
            </a:r>
            <a:endParaRPr kumimoji="1" lang="en-US" altLang="ko-KR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536" y="1268760"/>
            <a:ext cx="8352928" cy="48245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TRIGGER </a:t>
            </a:r>
            <a:r>
              <a:rPr lang="ko-KR" altLang="ko-KR" b="1" dirty="0" smtClean="0">
                <a:solidFill>
                  <a:schemeClr val="tx1"/>
                </a:solidFill>
              </a:rPr>
              <a:t>관리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활성화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ko-KR" b="1" dirty="0" smtClean="0">
                <a:solidFill>
                  <a:schemeClr val="tx1"/>
                </a:solidFill>
              </a:rPr>
              <a:t>비활성화 하기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ALTER TRIGGER </a:t>
            </a:r>
            <a:r>
              <a:rPr lang="en-US" altLang="ko-KR" i="1" dirty="0" err="1" smtClean="0">
                <a:solidFill>
                  <a:schemeClr val="tx1"/>
                </a:solidFill>
              </a:rPr>
              <a:t>trigger_name</a:t>
            </a:r>
            <a:r>
              <a:rPr lang="en-US" altLang="ko-KR" i="1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DISABLE | ENABLE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특정 테이블에 속한 </a:t>
            </a:r>
            <a:r>
              <a:rPr lang="en-US" altLang="ko-KR" b="1" dirty="0" smtClean="0">
                <a:solidFill>
                  <a:schemeClr val="tx1"/>
                </a:solidFill>
              </a:rPr>
              <a:t>TRIGGER</a:t>
            </a:r>
            <a:r>
              <a:rPr lang="ko-KR" altLang="ko-KR" b="1" dirty="0" smtClean="0">
                <a:solidFill>
                  <a:schemeClr val="tx1"/>
                </a:solidFill>
              </a:rPr>
              <a:t>의 활성화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ko-KR" b="1" dirty="0" smtClean="0">
                <a:solidFill>
                  <a:schemeClr val="tx1"/>
                </a:solidFill>
              </a:rPr>
              <a:t>비활성화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ALTER TABLE </a:t>
            </a:r>
            <a:r>
              <a:rPr lang="en-US" altLang="ko-KR" i="1" dirty="0" err="1" smtClean="0">
                <a:solidFill>
                  <a:schemeClr val="tx1"/>
                </a:solidFill>
              </a:rPr>
              <a:t>table_name</a:t>
            </a:r>
            <a:r>
              <a:rPr lang="en-US" altLang="ko-KR" i="1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DISABLE | ENABLE ALL TRIGGERS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b="1" dirty="0" smtClean="0">
                <a:solidFill>
                  <a:schemeClr val="tx1"/>
                </a:solidFill>
              </a:rPr>
              <a:t>TRIGGER </a:t>
            </a:r>
            <a:r>
              <a:rPr lang="ko-KR" altLang="ko-KR" b="1" dirty="0" smtClean="0">
                <a:solidFill>
                  <a:schemeClr val="tx1"/>
                </a:solidFill>
              </a:rPr>
              <a:t>수정 후 다시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컴파일하기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ALTER TRIGGER </a:t>
            </a:r>
            <a:r>
              <a:rPr lang="en-US" altLang="ko-KR" i="1" dirty="0" err="1" smtClean="0">
                <a:solidFill>
                  <a:schemeClr val="tx1"/>
                </a:solidFill>
              </a:rPr>
              <a:t>trigger_name</a:t>
            </a:r>
            <a:r>
              <a:rPr lang="en-US" altLang="ko-KR" i="1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COMPILE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TRIGGER </a:t>
            </a:r>
            <a:r>
              <a:rPr lang="ko-KR" altLang="ko-KR" b="1" dirty="0" smtClean="0">
                <a:solidFill>
                  <a:schemeClr val="tx1"/>
                </a:solidFill>
              </a:rPr>
              <a:t>삭제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DROP TRIGGER </a:t>
            </a:r>
            <a:r>
              <a:rPr lang="en-US" altLang="ko-KR" i="1" dirty="0" err="1" smtClean="0">
                <a:solidFill>
                  <a:schemeClr val="tx1"/>
                </a:solidFill>
              </a:rPr>
              <a:t>trigger_name</a:t>
            </a:r>
            <a:r>
              <a:rPr lang="en-US" altLang="ko-KR" i="1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TRIGGER </a:t>
            </a:r>
            <a:r>
              <a:rPr lang="ko-KR" altLang="ko-KR" b="1" dirty="0" smtClean="0">
                <a:solidFill>
                  <a:schemeClr val="tx1"/>
                </a:solidFill>
              </a:rPr>
              <a:t>조회하기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USER_TRIGGERS </a:t>
            </a:r>
            <a:r>
              <a:rPr lang="ko-KR" altLang="ko-KR" dirty="0" smtClean="0">
                <a:solidFill>
                  <a:schemeClr val="tx1"/>
                </a:solidFill>
              </a:rPr>
              <a:t>를 조회하면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1124744"/>
            <a:ext cx="8208912" cy="37444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TRIGGER </a:t>
            </a:r>
            <a:r>
              <a:rPr lang="ko-KR" altLang="ko-KR" b="1" dirty="0" smtClean="0">
                <a:solidFill>
                  <a:schemeClr val="tx1"/>
                </a:solidFill>
              </a:rPr>
              <a:t>관련 권한들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• </a:t>
            </a:r>
            <a:r>
              <a:rPr lang="ko-KR" altLang="ko-KR" dirty="0" smtClean="0">
                <a:solidFill>
                  <a:schemeClr val="tx1"/>
                </a:solidFill>
              </a:rPr>
              <a:t>스키마에서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를 생성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변경 및 삭제할 수 있는 권한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en-US" altLang="ko-KR" b="1" dirty="0" smtClean="0">
                <a:solidFill>
                  <a:schemeClr val="tx1"/>
                </a:solidFill>
              </a:rPr>
              <a:t>GRANT CREATE TRIGGER TO SCOTT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en-US" altLang="ko-KR" b="1" dirty="0" smtClean="0">
                <a:solidFill>
                  <a:schemeClr val="tx1"/>
                </a:solidFill>
              </a:rPr>
              <a:t>GRANT ALTER ANY TRIGGER TO SCOTT;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en-US" altLang="ko-KR" b="1" dirty="0" smtClean="0">
                <a:solidFill>
                  <a:schemeClr val="tx1"/>
                </a:solidFill>
              </a:rPr>
              <a:t>GRANT DROP ANY TRIGGER TO SCOTT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• </a:t>
            </a:r>
            <a:r>
              <a:rPr lang="ko-KR" altLang="ko-KR" dirty="0" smtClean="0">
                <a:solidFill>
                  <a:schemeClr val="tx1"/>
                </a:solidFill>
              </a:rPr>
              <a:t>데이터베이스에서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를 생성할 수 있는 권한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en-US" altLang="ko-KR" b="1" dirty="0" smtClean="0">
                <a:solidFill>
                  <a:schemeClr val="tx1"/>
                </a:solidFill>
              </a:rPr>
              <a:t>GRANT ADMINISTER DATABASE TRIGGER TO SCOTT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• </a:t>
            </a:r>
            <a:r>
              <a:rPr lang="en-US" altLang="ko-KR" b="1" dirty="0" smtClean="0">
                <a:solidFill>
                  <a:schemeClr val="tx1"/>
                </a:solidFill>
              </a:rPr>
              <a:t>EXECUTE </a:t>
            </a:r>
            <a:r>
              <a:rPr lang="ko-KR" altLang="ko-KR" dirty="0" smtClean="0">
                <a:solidFill>
                  <a:schemeClr val="tx1"/>
                </a:solidFill>
              </a:rPr>
              <a:t>권한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가 실행하는 스키마에 포함되지 않은 객체를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참조하는 경우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1196752"/>
            <a:ext cx="468052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Trigger </a:t>
            </a:r>
            <a:r>
              <a:rPr lang="ko-KR" altLang="ko-KR" b="1" dirty="0" smtClean="0">
                <a:solidFill>
                  <a:schemeClr val="tx1"/>
                </a:solidFill>
              </a:rPr>
              <a:t>예제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79712" y="2708920"/>
            <a:ext cx="4968552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b="1" dirty="0" smtClean="0">
                <a:solidFill>
                  <a:schemeClr val="tx1"/>
                </a:solidFill>
              </a:rPr>
              <a:t>519 – 528 </a:t>
            </a:r>
            <a:r>
              <a:rPr lang="ko-KR" altLang="en-US" b="1" dirty="0" smtClean="0">
                <a:solidFill>
                  <a:schemeClr val="tx1"/>
                </a:solidFill>
              </a:rPr>
              <a:t>참고하세요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8241" y="1755100"/>
            <a:ext cx="3407959" cy="188992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871905" y="1266820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입고 테이블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1465" y="4203372"/>
            <a:ext cx="3414056" cy="188992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35129" y="3715092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판</a:t>
            </a:r>
            <a:r>
              <a:rPr lang="ko-KR" altLang="en-US" b="1" dirty="0">
                <a:solidFill>
                  <a:schemeClr val="tx1"/>
                </a:solidFill>
              </a:rPr>
              <a:t>매</a:t>
            </a:r>
            <a:r>
              <a:rPr lang="ko-KR" altLang="en-US" b="1" dirty="0" smtClean="0">
                <a:solidFill>
                  <a:schemeClr val="tx1"/>
                </a:solidFill>
              </a:rPr>
              <a:t> 테이블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6233" y="4203372"/>
            <a:ext cx="3407959" cy="188992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99897" y="3715092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재</a:t>
            </a:r>
            <a:r>
              <a:rPr lang="ko-KR" altLang="en-US" b="1" dirty="0">
                <a:solidFill>
                  <a:schemeClr val="tx1"/>
                </a:solidFill>
              </a:rPr>
              <a:t>고</a:t>
            </a:r>
            <a:r>
              <a:rPr lang="ko-KR" altLang="en-US" b="1" dirty="0" smtClean="0">
                <a:solidFill>
                  <a:schemeClr val="tx1"/>
                </a:solidFill>
              </a:rPr>
              <a:t> 테이블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7801" y="1754130"/>
            <a:ext cx="3414056" cy="188992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11465" y="1265850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상</a:t>
            </a:r>
            <a:r>
              <a:rPr lang="ko-KR" altLang="en-US" b="1" dirty="0">
                <a:solidFill>
                  <a:schemeClr val="tx1"/>
                </a:solidFill>
              </a:rPr>
              <a:t>품</a:t>
            </a:r>
            <a:r>
              <a:rPr lang="ko-KR" altLang="en-US" b="1" dirty="0" smtClean="0">
                <a:solidFill>
                  <a:schemeClr val="tx1"/>
                </a:solidFill>
              </a:rPr>
              <a:t> 테이블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8496944" cy="482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연습 문제</a:t>
            </a:r>
            <a:r>
              <a:rPr lang="en-US" altLang="ko-KR" b="1" dirty="0" smtClean="0">
                <a:solidFill>
                  <a:schemeClr val="tx1"/>
                </a:solidFill>
              </a:rPr>
              <a:t> 1)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아래의 입고</a:t>
            </a:r>
            <a:r>
              <a:rPr lang="en-US" altLang="ko-KR" dirty="0" smtClean="0">
                <a:solidFill>
                  <a:schemeClr val="tx1"/>
                </a:solidFill>
              </a:rPr>
              <a:t> SQL </a:t>
            </a:r>
            <a:r>
              <a:rPr lang="ko-KR" altLang="ko-KR" dirty="0" smtClean="0">
                <a:solidFill>
                  <a:schemeClr val="tx1"/>
                </a:solidFill>
              </a:rPr>
              <a:t>과 같이 새우깡이 입고되면 재고 테이블에서 자동으로 </a:t>
            </a:r>
            <a:r>
              <a:rPr lang="ko-KR" altLang="ko-KR" dirty="0" err="1" smtClean="0">
                <a:solidFill>
                  <a:schemeClr val="tx1"/>
                </a:solidFill>
              </a:rPr>
              <a:t>새우깡의</a:t>
            </a:r>
            <a:r>
              <a:rPr lang="ko-KR" altLang="ko-KR" dirty="0" smtClean="0">
                <a:solidFill>
                  <a:schemeClr val="tx1"/>
                </a:solidFill>
              </a:rPr>
              <a:t> 재고 수량과 금액이 증가 되는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를 작성하세요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입고</a:t>
            </a:r>
            <a:r>
              <a:rPr lang="en-US" altLang="ko-KR" dirty="0" smtClean="0">
                <a:solidFill>
                  <a:schemeClr val="tx1"/>
                </a:solidFill>
              </a:rPr>
              <a:t> SQL : SQL&gt; INSERT INTO </a:t>
            </a:r>
            <a:r>
              <a:rPr lang="ko-KR" altLang="ko-KR" dirty="0" smtClean="0">
                <a:solidFill>
                  <a:schemeClr val="tx1"/>
                </a:solidFill>
              </a:rPr>
              <a:t>입고 </a:t>
            </a:r>
            <a:r>
              <a:rPr lang="en-US" altLang="ko-KR" dirty="0" smtClean="0">
                <a:solidFill>
                  <a:schemeClr val="tx1"/>
                </a:solidFill>
              </a:rPr>
              <a:t>VALUES (100,2,1800);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2)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위 테이블에서 </a:t>
            </a:r>
            <a:r>
              <a:rPr lang="ko-KR" altLang="ko-KR" dirty="0" err="1" smtClean="0">
                <a:solidFill>
                  <a:schemeClr val="tx1"/>
                </a:solidFill>
              </a:rPr>
              <a:t>새우깡이</a:t>
            </a:r>
            <a:r>
              <a:rPr lang="ko-KR" altLang="ko-KR" dirty="0" smtClean="0">
                <a:solidFill>
                  <a:schemeClr val="tx1"/>
                </a:solidFill>
              </a:rPr>
              <a:t> 판매되면 재고 테이블에서 </a:t>
            </a:r>
            <a:r>
              <a:rPr lang="ko-KR" altLang="ko-KR" dirty="0" err="1" smtClean="0">
                <a:solidFill>
                  <a:schemeClr val="tx1"/>
                </a:solidFill>
              </a:rPr>
              <a:t>새우깡의</a:t>
            </a:r>
            <a:r>
              <a:rPr lang="ko-KR" altLang="ko-KR" dirty="0" smtClean="0">
                <a:solidFill>
                  <a:schemeClr val="tx1"/>
                </a:solidFill>
              </a:rPr>
              <a:t> 재고 수량과 금액에 반영되도록 감소하는 </a:t>
            </a:r>
            <a:r>
              <a:rPr lang="en-US" altLang="ko-KR" dirty="0" smtClean="0">
                <a:solidFill>
                  <a:schemeClr val="tx1"/>
                </a:solidFill>
              </a:rPr>
              <a:t>TRIGGER</a:t>
            </a:r>
            <a:r>
              <a:rPr lang="ko-KR" altLang="ko-KR" dirty="0" smtClean="0">
                <a:solidFill>
                  <a:schemeClr val="tx1"/>
                </a:solidFill>
              </a:rPr>
              <a:t>를 작성하세요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판매</a:t>
            </a:r>
            <a:r>
              <a:rPr lang="en-US" altLang="ko-KR" dirty="0" smtClean="0">
                <a:solidFill>
                  <a:schemeClr val="tx1"/>
                </a:solidFill>
              </a:rPr>
              <a:t> SQL: SQL&gt; INSERT INTO </a:t>
            </a:r>
            <a:r>
              <a:rPr lang="ko-KR" altLang="ko-KR" dirty="0" smtClean="0">
                <a:solidFill>
                  <a:schemeClr val="tx1"/>
                </a:solidFill>
              </a:rPr>
              <a:t>판매 </a:t>
            </a:r>
            <a:r>
              <a:rPr lang="en-US" altLang="ko-KR" dirty="0" smtClean="0">
                <a:solidFill>
                  <a:schemeClr val="tx1"/>
                </a:solidFill>
              </a:rPr>
              <a:t>VALUES (100,3,2700);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12" y="1052736"/>
            <a:ext cx="40324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Parameter </a:t>
            </a:r>
            <a:r>
              <a:rPr lang="en-US" altLang="ko-KR" b="1" smtClean="0">
                <a:solidFill>
                  <a:schemeClr val="tx1"/>
                </a:solidFill>
              </a:rPr>
              <a:t>Mode </a:t>
            </a:r>
            <a:r>
              <a:rPr lang="ko-KR" altLang="en-US" b="1" dirty="0" smtClean="0">
                <a:solidFill>
                  <a:schemeClr val="tx1"/>
                </a:solidFill>
              </a:rPr>
              <a:t>비교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23528" y="1556792"/>
          <a:ext cx="8568952" cy="3960441"/>
        </p:xfrm>
        <a:graphic>
          <a:graphicData uri="http://schemas.openxmlformats.org/drawingml/2006/table">
            <a:tbl>
              <a:tblPr/>
              <a:tblGrid>
                <a:gridCol w="2905992"/>
                <a:gridCol w="2806333"/>
                <a:gridCol w="2856627"/>
              </a:tblGrid>
              <a:tr h="3837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latin typeface="맑은 고딕"/>
                          <a:ea typeface="맑은 고딕"/>
                          <a:cs typeface="굴림체"/>
                        </a:rPr>
                        <a:t>IN </a:t>
                      </a:r>
                      <a:r>
                        <a:rPr lang="ko-KR" sz="1600" b="1" kern="0">
                          <a:latin typeface="맑은 고딕"/>
                          <a:ea typeface="맑은 고딕"/>
                          <a:cs typeface="굴림체"/>
                        </a:rPr>
                        <a:t>모드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latin typeface="맑은 고딕"/>
                          <a:ea typeface="맑은 고딕"/>
                          <a:cs typeface="굴림체"/>
                        </a:rPr>
                        <a:t>OUT </a:t>
                      </a:r>
                      <a:r>
                        <a:rPr lang="ko-KR" sz="1600" b="1" kern="0">
                          <a:latin typeface="맑은 고딕"/>
                          <a:ea typeface="맑은 고딕"/>
                          <a:cs typeface="굴림체"/>
                        </a:rPr>
                        <a:t>모드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latin typeface="맑은 고딕"/>
                          <a:ea typeface="맑은 고딕"/>
                          <a:cs typeface="굴림체"/>
                        </a:rPr>
                        <a:t>IN OUT </a:t>
                      </a:r>
                      <a:r>
                        <a:rPr lang="ko-KR" sz="1600" b="1" kern="0">
                          <a:latin typeface="맑은 고딕"/>
                          <a:ea typeface="맑은 고딕"/>
                          <a:cs typeface="굴림체"/>
                        </a:rPr>
                        <a:t>모드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83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기본모드입니다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명시적으로 지정해야 합니다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명시적으로 지정해야 합니다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4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값이 서브 프로그램에 전달됨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값이 호출환경에 반환됨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값이 서브 프로그램에도 전달되고 호출환경에도 반환됨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형식 파라미터가 상수로 동작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초기화 되지 않은 변수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초기화 된 변수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6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HY견고딕"/>
                        </a:rPr>
                        <a:t>실제 파라미터가 리터럴</a:t>
                      </a:r>
                      <a:r>
                        <a:rPr lang="en-US" sz="1600" b="1" kern="0">
                          <a:latin typeface="맑은 고딕"/>
                          <a:ea typeface="맑은 고딕"/>
                          <a:cs typeface="Arial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HY견고딕"/>
                        </a:rPr>
                        <a:t>표현식</a:t>
                      </a:r>
                      <a:r>
                        <a:rPr lang="en-US" sz="1600" b="1" kern="0">
                          <a:latin typeface="맑은 고딕"/>
                          <a:ea typeface="맑은 고딕"/>
                          <a:cs typeface="Arial"/>
                        </a:rPr>
                        <a:t>,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HY견고딕"/>
                        </a:rPr>
                        <a:t>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HY견고딕"/>
                        </a:rPr>
                        <a:t>상수 또는 초기화된 변수가 될 수 있습니다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HY견고딕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변수만 사용 가능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변수만 사용 가능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1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HY견고딕"/>
                        </a:rPr>
                        <a:t>기본값을 할당 할 수 있음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굴림체"/>
                        </a:rPr>
                        <a:t>기본값 할당 불가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latin typeface="맑은 고딕"/>
                          <a:ea typeface="맑은 고딕"/>
                          <a:cs typeface="굴림체"/>
                        </a:rPr>
                        <a:t>기본값 할당 불가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4969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실습 </a:t>
            </a: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20</a:t>
            </a:r>
            <a:r>
              <a:rPr lang="ko-KR" altLang="ko-KR" b="1" dirty="0" smtClean="0">
                <a:solidFill>
                  <a:schemeClr val="tx1"/>
                </a:solidFill>
              </a:rPr>
              <a:t>번 인 사람들의</a:t>
            </a:r>
            <a:r>
              <a:rPr lang="en-US" altLang="ko-KR" b="1" dirty="0" smtClean="0">
                <a:solidFill>
                  <a:schemeClr val="tx1"/>
                </a:solidFill>
              </a:rPr>
              <a:t> job </a:t>
            </a:r>
            <a:r>
              <a:rPr lang="ko-KR" altLang="ko-KR" b="1" dirty="0" smtClean="0">
                <a:solidFill>
                  <a:schemeClr val="tx1"/>
                </a:solidFill>
              </a:rPr>
              <a:t>을 </a:t>
            </a:r>
            <a:r>
              <a:rPr lang="en-US" altLang="ko-KR" b="1" dirty="0" smtClean="0">
                <a:solidFill>
                  <a:schemeClr val="tx1"/>
                </a:solidFill>
              </a:rPr>
              <a:t>‘CLERK’ </a:t>
            </a:r>
            <a:r>
              <a:rPr lang="ko-KR" altLang="ko-KR" b="1" dirty="0" smtClean="0">
                <a:solidFill>
                  <a:schemeClr val="tx1"/>
                </a:solidFill>
              </a:rPr>
              <a:t>으로 변경하는 프로시저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193" name="AutoShape 1"/>
          <p:cNvSpPr>
            <a:spLocks noChangeArrowheads="1"/>
          </p:cNvSpPr>
          <p:nvPr/>
        </p:nvSpPr>
        <p:spPr bwMode="auto">
          <a:xfrm>
            <a:off x="395536" y="1628800"/>
            <a:ext cx="6912768" cy="4464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CREATE OR REPLACE PROCEDURE update_20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IS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BEGIN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UPDATE emp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SET  job='CLERK'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WHERE deptno=20;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END;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/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Procedure created.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execute update_20; 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220072" y="3068960"/>
            <a:ext cx="3456384" cy="280831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예제는 부서번호가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번인 사람들의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JOB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CLERK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변경하는 프로시저 입니다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프로시저는 사용자로부터 값을 입력 받는 것이 없기 때문에 매개변수를 별도로 사용하지 않고 프로시저를 생성했습니다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그리고 생성된 프로시저를 실행하려면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EXECUTE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명령어로 프로시저 이름을 적고 실행하면 됩니다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프로시저를 실행하려면 해당 프로시저의 소유자 이거나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EXECUTE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권한이 있어야 합니다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12" y="1124744"/>
            <a:ext cx="864096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실습</a:t>
            </a:r>
            <a:r>
              <a:rPr lang="en-US" altLang="ko-KR" b="1" dirty="0" smtClean="0">
                <a:solidFill>
                  <a:schemeClr val="tx1"/>
                </a:solidFill>
              </a:rPr>
              <a:t> 2.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사번을</a:t>
            </a:r>
            <a:r>
              <a:rPr lang="ko-KR" altLang="ko-KR" b="1" dirty="0" smtClean="0">
                <a:solidFill>
                  <a:schemeClr val="tx1"/>
                </a:solidFill>
              </a:rPr>
              <a:t> 입력 받아 급여를 인상하는 프로시저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이번 실습은 사용자로부터 값을 입력 받아야 하므로 입력 매개변수를 사용합니다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5169" name="AutoShape 1"/>
          <p:cNvSpPr>
            <a:spLocks noChangeArrowheads="1"/>
          </p:cNvSpPr>
          <p:nvPr/>
        </p:nvSpPr>
        <p:spPr bwMode="auto">
          <a:xfrm>
            <a:off x="467544" y="2420888"/>
            <a:ext cx="7776864" cy="15841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=7902;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     ENAME     SAL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 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7902       FORD     3000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  <a:sym typeface="Wingdings" pitchFamily="2" charset="2"/>
              </a:rPr>
              <a:t>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변경 전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3000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44208" y="5661248"/>
            <a:ext cx="23762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34145" name="AutoShape 1"/>
          <p:cNvSpPr>
            <a:spLocks noChangeArrowheads="1"/>
          </p:cNvSpPr>
          <p:nvPr/>
        </p:nvSpPr>
        <p:spPr bwMode="auto">
          <a:xfrm>
            <a:off x="323528" y="1124744"/>
            <a:ext cx="8568952" cy="3960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OR REPLACE PROCEDURE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up_sal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vempno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emp.empno%TYPE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–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입력값을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저장할 변수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vempno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선언했습니다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IS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UPDATE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SET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=5000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END;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Procedure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SCOTT&gt;EXEC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up_sal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(7902); --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프로시저를 실행할 때 사원번호를 함께 입력합니다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5229200"/>
            <a:ext cx="856895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위 실습</a:t>
            </a:r>
            <a:r>
              <a:rPr lang="en-US" altLang="ko-KR" dirty="0" smtClean="0">
                <a:solidFill>
                  <a:schemeClr val="tx1"/>
                </a:solidFill>
              </a:rPr>
              <a:t> 2</a:t>
            </a:r>
            <a:r>
              <a:rPr lang="ko-KR" altLang="ko-KR" dirty="0" smtClean="0">
                <a:solidFill>
                  <a:schemeClr val="tx1"/>
                </a:solidFill>
              </a:rPr>
              <a:t>번에서 프로시저 생성 구문의</a:t>
            </a:r>
            <a:r>
              <a:rPr lang="en-US" altLang="ko-KR" dirty="0" smtClean="0">
                <a:solidFill>
                  <a:schemeClr val="tx1"/>
                </a:solidFill>
              </a:rPr>
              <a:t> 2</a:t>
            </a:r>
            <a:r>
              <a:rPr lang="ko-KR" altLang="ko-KR" dirty="0" smtClean="0">
                <a:solidFill>
                  <a:schemeClr val="tx1"/>
                </a:solidFill>
              </a:rPr>
              <a:t>번 라인을 보면 사용자로부터 값을 입력 받기 위해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Vempno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라는 변수를 선언함을 볼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원래는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vempno</a:t>
            </a:r>
            <a:r>
              <a:rPr lang="en-US" altLang="ko-KR" dirty="0" smtClean="0">
                <a:solidFill>
                  <a:schemeClr val="tx1"/>
                </a:solidFill>
              </a:rPr>
              <a:t>   IN   </a:t>
            </a:r>
            <a:r>
              <a:rPr lang="en-US" altLang="ko-KR" dirty="0" err="1" smtClean="0">
                <a:solidFill>
                  <a:schemeClr val="tx1"/>
                </a:solidFill>
              </a:rPr>
              <a:t>emp.empno%TYPE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로 써야 하지만</a:t>
            </a:r>
            <a:r>
              <a:rPr lang="en-US" altLang="ko-KR" dirty="0" smtClean="0">
                <a:solidFill>
                  <a:schemeClr val="tx1"/>
                </a:solidFill>
              </a:rPr>
              <a:t> IN </a:t>
            </a:r>
            <a:r>
              <a:rPr lang="ko-KR" altLang="ko-KR" dirty="0" smtClean="0">
                <a:solidFill>
                  <a:schemeClr val="tx1"/>
                </a:solidFill>
              </a:rPr>
              <a:t>모드가 기본이라서</a:t>
            </a:r>
            <a:r>
              <a:rPr lang="en-US" altLang="ko-KR" dirty="0" smtClean="0">
                <a:solidFill>
                  <a:schemeClr val="tx1"/>
                </a:solidFill>
              </a:rPr>
              <a:t> IN </a:t>
            </a:r>
            <a:r>
              <a:rPr lang="ko-KR" altLang="ko-KR" dirty="0" smtClean="0">
                <a:solidFill>
                  <a:schemeClr val="tx1"/>
                </a:solidFill>
              </a:rPr>
              <a:t>키워드를 생략 한 것입니다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19.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sub program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78488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실습</a:t>
            </a:r>
            <a:r>
              <a:rPr lang="en-US" altLang="ko-KR" b="1" dirty="0" smtClean="0">
                <a:solidFill>
                  <a:schemeClr val="tx1"/>
                </a:solidFill>
              </a:rPr>
              <a:t> 3. </a:t>
            </a:r>
            <a:r>
              <a:rPr lang="ko-KR" altLang="ko-KR" b="1" dirty="0" smtClean="0">
                <a:solidFill>
                  <a:schemeClr val="tx1"/>
                </a:solidFill>
              </a:rPr>
              <a:t>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번을 입력 받아 그 사원의 이름과 급여를 출력하는 프로시저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3121" name="AutoShape 1"/>
          <p:cNvSpPr>
            <a:spLocks noChangeArrowheads="1"/>
          </p:cNvSpPr>
          <p:nvPr/>
        </p:nvSpPr>
        <p:spPr bwMode="auto">
          <a:xfrm>
            <a:off x="467544" y="1772816"/>
            <a:ext cx="7200800" cy="4320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OR REPLACE PROCEDURE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ename_sal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emp.empno%TYPE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IS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emp.ename%TYPE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vsal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emp.sal%TYPE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INTO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vsal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FROM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  DBMS_OUTPUT.PUT_LINE('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사원명은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'||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14    DBMS_OUTPUT.PUT_LINE('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급여는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'||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vsal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15  END;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16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572000" y="2492896"/>
            <a:ext cx="4130030" cy="2088232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 결과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SCOTT&gt;EXEC ename_sal(7902);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사원명은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FORD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급여는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5000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3039</Words>
  <Application>Microsoft Office PowerPoint</Application>
  <PresentationFormat>화면 슬라이드 쇼(4:3)</PresentationFormat>
  <Paragraphs>718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305</cp:revision>
  <dcterms:created xsi:type="dcterms:W3CDTF">2012-11-06T06:53:25Z</dcterms:created>
  <dcterms:modified xsi:type="dcterms:W3CDTF">2013-04-18T00:06:28Z</dcterms:modified>
</cp:coreProperties>
</file>