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07" r:id="rId90"/>
    <p:sldId id="408" r:id="rId91"/>
    <p:sldId id="409" r:id="rId92"/>
    <p:sldId id="410" r:id="rId93"/>
    <p:sldId id="411" r:id="rId94"/>
    <p:sldId id="412" r:id="rId95"/>
    <p:sldId id="413" r:id="rId96"/>
    <p:sldId id="414" r:id="rId97"/>
    <p:sldId id="415" r:id="rId98"/>
    <p:sldId id="416" r:id="rId99"/>
    <p:sldId id="417" r:id="rId100"/>
    <p:sldId id="418" r:id="rId101"/>
    <p:sldId id="419" r:id="rId102"/>
    <p:sldId id="420" r:id="rId103"/>
    <p:sldId id="421" r:id="rId104"/>
    <p:sldId id="422" r:id="rId105"/>
    <p:sldId id="423" r:id="rId106"/>
    <p:sldId id="424" r:id="rId107"/>
    <p:sldId id="425" r:id="rId108"/>
    <p:sldId id="426" r:id="rId109"/>
    <p:sldId id="427" r:id="rId110"/>
    <p:sldId id="428" r:id="rId111"/>
    <p:sldId id="429" r:id="rId112"/>
    <p:sldId id="430" r:id="rId113"/>
    <p:sldId id="431" r:id="rId114"/>
    <p:sldId id="432" r:id="rId115"/>
    <p:sldId id="433" r:id="rId116"/>
    <p:sldId id="434" r:id="rId117"/>
    <p:sldId id="435" r:id="rId118"/>
    <p:sldId id="436" r:id="rId119"/>
    <p:sldId id="437" r:id="rId120"/>
    <p:sldId id="438" r:id="rId121"/>
    <p:sldId id="439" r:id="rId122"/>
    <p:sldId id="440" r:id="rId123"/>
    <p:sldId id="441" r:id="rId124"/>
    <p:sldId id="442" r:id="rId125"/>
    <p:sldId id="443" r:id="rId126"/>
    <p:sldId id="444" r:id="rId127"/>
    <p:sldId id="445" r:id="rId128"/>
    <p:sldId id="446" r:id="rId1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80728"/>
            <a:ext cx="820891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4) LENGTH / LENGTHB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입력된 문자열의 길이를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ko-KR" altLang="ko-KR" dirty="0" smtClean="0">
                <a:solidFill>
                  <a:schemeClr val="tx1"/>
                </a:solidFill>
              </a:rPr>
              <a:t>바이트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수를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계산해주는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88065" name="AutoShape 1"/>
          <p:cNvSpPr>
            <a:spLocks noChangeArrowheads="1"/>
          </p:cNvSpPr>
          <p:nvPr/>
        </p:nvSpPr>
        <p:spPr bwMode="auto">
          <a:xfrm>
            <a:off x="611560" y="2060848"/>
            <a:ext cx="648072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LENGTH(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문자열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/ LENGTHB(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문자열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2780928"/>
            <a:ext cx="792088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①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9</a:t>
            </a:r>
            <a:r>
              <a:rPr lang="ko-KR" altLang="ko-KR" b="1" dirty="0" smtClean="0">
                <a:solidFill>
                  <a:schemeClr val="tx1"/>
                </a:solidFill>
              </a:rPr>
              <a:t>글자 이상인 학생들의 이름과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글자수를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573016"/>
            <a:ext cx="590465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7632848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:</a:t>
            </a:r>
            <a:r>
              <a:rPr lang="en-US" altLang="ko-KR" dirty="0" smtClean="0">
                <a:solidFill>
                  <a:schemeClr val="tx1"/>
                </a:solidFill>
              </a:rPr>
              <a:t> MM – </a:t>
            </a:r>
            <a:r>
              <a:rPr lang="ko-KR" altLang="ko-KR" dirty="0" smtClean="0">
                <a:solidFill>
                  <a:schemeClr val="tx1"/>
                </a:solidFill>
              </a:rPr>
              <a:t>월을 숫자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r>
              <a:rPr lang="ko-KR" altLang="ko-KR" dirty="0" smtClean="0">
                <a:solidFill>
                  <a:schemeClr val="tx1"/>
                </a:solidFill>
              </a:rPr>
              <a:t>자리로 표현합니다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10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MON – </a:t>
            </a:r>
            <a:r>
              <a:rPr lang="ko-KR" altLang="ko-KR" dirty="0" smtClean="0">
                <a:solidFill>
                  <a:schemeClr val="tx1"/>
                </a:solidFill>
              </a:rPr>
              <a:t>월을 뜻하는 영어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글자로 표시합니다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OCT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MONTH – </a:t>
            </a:r>
            <a:r>
              <a:rPr lang="ko-KR" altLang="ko-KR" dirty="0" smtClean="0">
                <a:solidFill>
                  <a:schemeClr val="tx1"/>
                </a:solidFill>
              </a:rPr>
              <a:t>월을 뜻하는 영어 이름 전체를 표시합니다</a:t>
            </a: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636912"/>
            <a:ext cx="604867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792088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일 </a:t>
            </a:r>
            <a:r>
              <a:rPr lang="en-US" altLang="ko-KR" b="1" dirty="0" smtClean="0">
                <a:solidFill>
                  <a:schemeClr val="tx1"/>
                </a:solidFill>
              </a:rPr>
              <a:t>: DD – </a:t>
            </a:r>
            <a:r>
              <a:rPr lang="ko-KR" altLang="ko-KR" b="1" dirty="0" smtClean="0">
                <a:solidFill>
                  <a:schemeClr val="tx1"/>
                </a:solidFill>
              </a:rPr>
              <a:t>일을 숫자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자리로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: 12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DAY – </a:t>
            </a:r>
            <a:r>
              <a:rPr lang="ko-KR" altLang="ko-KR" b="1" dirty="0" smtClean="0">
                <a:solidFill>
                  <a:schemeClr val="tx1"/>
                </a:solidFill>
              </a:rPr>
              <a:t>요일에 해당하는 영어 명칭을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DDTH – </a:t>
            </a:r>
            <a:r>
              <a:rPr lang="ko-KR" altLang="ko-KR" b="1" dirty="0" smtClean="0">
                <a:solidFill>
                  <a:schemeClr val="tx1"/>
                </a:solidFill>
              </a:rPr>
              <a:t>몇 번째 날인지를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727280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1268760"/>
            <a:ext cx="7344816" cy="1584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시간 </a:t>
            </a:r>
            <a:r>
              <a:rPr lang="en-US" altLang="ko-KR" b="1" dirty="0" smtClean="0">
                <a:solidFill>
                  <a:schemeClr val="tx1"/>
                </a:solidFill>
              </a:rPr>
              <a:t>: HH24 – </a:t>
            </a:r>
            <a:r>
              <a:rPr lang="ko-KR" altLang="ko-KR" b="1" dirty="0" smtClean="0">
                <a:solidFill>
                  <a:schemeClr val="tx1"/>
                </a:solidFill>
              </a:rPr>
              <a:t>하루를</a:t>
            </a:r>
            <a:r>
              <a:rPr lang="en-US" altLang="ko-KR" b="1" dirty="0" smtClean="0">
                <a:solidFill>
                  <a:schemeClr val="tx1"/>
                </a:solidFill>
              </a:rPr>
              <a:t> 24</a:t>
            </a:r>
            <a:r>
              <a:rPr lang="ko-KR" altLang="ko-KR" b="1" dirty="0" smtClean="0">
                <a:solidFill>
                  <a:schemeClr val="tx1"/>
                </a:solidFill>
              </a:rPr>
              <a:t>시간으로 표시합니다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HH – </a:t>
            </a:r>
            <a:r>
              <a:rPr lang="ko-KR" altLang="ko-KR" b="1" dirty="0" smtClean="0">
                <a:solidFill>
                  <a:schemeClr val="tx1"/>
                </a:solidFill>
              </a:rPr>
              <a:t>하루를</a:t>
            </a:r>
            <a:r>
              <a:rPr lang="en-US" altLang="ko-KR" b="1" dirty="0" smtClean="0">
                <a:solidFill>
                  <a:schemeClr val="tx1"/>
                </a:solidFill>
              </a:rPr>
              <a:t> 12 </a:t>
            </a:r>
            <a:r>
              <a:rPr lang="ko-KR" altLang="ko-KR" b="1" dirty="0" smtClean="0">
                <a:solidFill>
                  <a:schemeClr val="tx1"/>
                </a:solidFill>
              </a:rPr>
              <a:t>시간으로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분</a:t>
            </a:r>
            <a:r>
              <a:rPr lang="en-US" altLang="ko-KR" b="1" dirty="0" smtClean="0">
                <a:solidFill>
                  <a:schemeClr val="tx1"/>
                </a:solidFill>
              </a:rPr>
              <a:t> : MI </a:t>
            </a:r>
            <a:r>
              <a:rPr lang="ko-KR" altLang="ko-KR" b="1" dirty="0" smtClean="0">
                <a:solidFill>
                  <a:schemeClr val="tx1"/>
                </a:solidFill>
              </a:rPr>
              <a:t>로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초</a:t>
            </a:r>
            <a:r>
              <a:rPr lang="en-US" altLang="ko-KR" b="1" dirty="0" smtClean="0">
                <a:solidFill>
                  <a:schemeClr val="tx1"/>
                </a:solidFill>
              </a:rPr>
              <a:t> : SS </a:t>
            </a:r>
            <a:r>
              <a:rPr lang="ko-KR" altLang="ko-KR" b="1" dirty="0" smtClean="0">
                <a:solidFill>
                  <a:schemeClr val="tx1"/>
                </a:solidFill>
              </a:rPr>
              <a:t>로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77048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268760"/>
            <a:ext cx="7920880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형 변환 함수 퀴즈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2132856"/>
            <a:ext cx="8208912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birthday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참조하여 생일이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월인 학생의 이름과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birthday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284984"/>
            <a:ext cx="62646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24744"/>
            <a:ext cx="6264696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TO_CHAR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ko-KR" altLang="ko-KR" b="1" dirty="0" smtClean="0">
                <a:solidFill>
                  <a:schemeClr val="tx1"/>
                </a:solidFill>
              </a:rPr>
              <a:t>숫자를 문자로 형 변환하기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2132856"/>
          <a:ext cx="8208912" cy="2664295"/>
        </p:xfrm>
        <a:graphic>
          <a:graphicData uri="http://schemas.openxmlformats.org/drawingml/2006/table">
            <a:tbl>
              <a:tblPr/>
              <a:tblGrid>
                <a:gridCol w="1031972"/>
                <a:gridCol w="2657258"/>
                <a:gridCol w="3191522"/>
                <a:gridCol w="1328160"/>
              </a:tblGrid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용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결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9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하나당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1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자리를 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TO_CHAR(1234,’99999’)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1234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빈자리를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으로 표시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TO_CHAR(1234,’099999’)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001234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$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$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표시를 붙여서 표시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TO_CHAR(1234,’$9999’)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$1234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소수점 이하를 표시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TO_CHAR(1234,’9999.99’)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1234.00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천 단위 구분기호를 표시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TO_CHAR(12345,’99,999’)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12,345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340768"/>
            <a:ext cx="8640960" cy="15121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 교수들의 이름과 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단 연봉은</a:t>
            </a:r>
            <a:r>
              <a:rPr lang="en-US" altLang="ko-KR" b="1" dirty="0" smtClean="0">
                <a:solidFill>
                  <a:schemeClr val="tx1"/>
                </a:solidFill>
              </a:rPr>
              <a:t> (pay *12)+bonus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계산하시고 천 단위 구분기호로 표시하세요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78488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996332" y="3475608"/>
            <a:ext cx="403244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4752528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TO_NUMBER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755576" y="2132856"/>
            <a:ext cx="2664296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TO_NUMBER(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52565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1412776"/>
            <a:ext cx="424847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TO_DATE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827584" y="2204864"/>
            <a:ext cx="3672408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TO_DATE(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날짜 포맷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356992"/>
            <a:ext cx="669674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052736"/>
            <a:ext cx="446449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형 변환 함수 퀴즈</a:t>
            </a:r>
            <a:r>
              <a:rPr lang="en-US" altLang="ko-KR" b="1" dirty="0" smtClean="0">
                <a:solidFill>
                  <a:schemeClr val="tx1"/>
                </a:solidFill>
              </a:rPr>
              <a:t> 2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556792"/>
            <a:ext cx="7920880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en-US" altLang="ko-KR" b="1" dirty="0" smtClean="0">
                <a:solidFill>
                  <a:schemeClr val="tx1"/>
                </a:solidFill>
              </a:rPr>
              <a:t>1990</a:t>
            </a:r>
            <a:r>
              <a:rPr lang="ko-KR" altLang="ko-KR" b="1" dirty="0" smtClean="0">
                <a:solidFill>
                  <a:schemeClr val="tx1"/>
                </a:solidFill>
              </a:rPr>
              <a:t>년 이전에 입사한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교수명</a:t>
            </a:r>
            <a:r>
              <a:rPr lang="ko-KR" altLang="ko-KR" b="1" dirty="0" smtClean="0">
                <a:solidFill>
                  <a:schemeClr val="tx1"/>
                </a:solidFill>
              </a:rPr>
              <a:t> 과 입사일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연봉과 </a:t>
            </a:r>
            <a:r>
              <a:rPr lang="en-US" altLang="ko-KR" b="1" dirty="0" smtClean="0">
                <a:solidFill>
                  <a:schemeClr val="tx1"/>
                </a:solidFill>
              </a:rPr>
              <a:t>10% </a:t>
            </a:r>
            <a:r>
              <a:rPr lang="ko-KR" altLang="ko-KR" b="1" dirty="0" smtClean="0">
                <a:solidFill>
                  <a:schemeClr val="tx1"/>
                </a:solidFill>
              </a:rPr>
              <a:t>인상 후 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연봉은 상여금</a:t>
            </a:r>
            <a:r>
              <a:rPr lang="en-US" altLang="ko-KR" b="1" dirty="0" smtClean="0">
                <a:solidFill>
                  <a:schemeClr val="tx1"/>
                </a:solidFill>
              </a:rPr>
              <a:t>(bonus)</a:t>
            </a:r>
            <a:r>
              <a:rPr lang="ko-KR" altLang="ko-KR" b="1" dirty="0" smtClean="0">
                <a:solidFill>
                  <a:schemeClr val="tx1"/>
                </a:solidFill>
              </a:rPr>
              <a:t>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제외한</a:t>
            </a:r>
            <a:r>
              <a:rPr lang="en-US" altLang="ko-KR" b="1" dirty="0" smtClean="0">
                <a:solidFill>
                  <a:schemeClr val="tx1"/>
                </a:solidFill>
              </a:rPr>
              <a:t> (pay*12)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계산하고 연봉과 인상 후 연봉은 천 단위 구분 기호를 추가하여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068960"/>
            <a:ext cx="770485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95736" y="2492896"/>
            <a:ext cx="4896544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 smtClean="0">
                <a:solidFill>
                  <a:schemeClr val="tx1"/>
                </a:solidFill>
              </a:rPr>
              <a:t>7. </a:t>
            </a:r>
            <a:r>
              <a:rPr lang="ko-KR" altLang="ko-KR" sz="2600" b="1" dirty="0" smtClean="0">
                <a:solidFill>
                  <a:schemeClr val="tx1"/>
                </a:solidFill>
              </a:rPr>
              <a:t>일반 함수</a:t>
            </a:r>
            <a:endParaRPr lang="ko-KR" altLang="ko-KR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568952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②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이름과 이름의 글자수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이름의 바이트 수를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727280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80728"/>
            <a:ext cx="820891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NVL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: NULL </a:t>
            </a:r>
            <a:r>
              <a:rPr lang="ko-KR" altLang="ko-KR" b="1" dirty="0" smtClean="0">
                <a:solidFill>
                  <a:schemeClr val="tx1"/>
                </a:solidFill>
              </a:rPr>
              <a:t>값을 만나면 다른 값으로 치환해서 출력하는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611560" y="1628800"/>
            <a:ext cx="3025403" cy="5981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NVL(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치환할 값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2132856"/>
            <a:ext cx="8496944" cy="32403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치환값이</a:t>
            </a:r>
            <a:r>
              <a:rPr lang="ko-KR" altLang="ko-KR" b="1" dirty="0" smtClean="0">
                <a:solidFill>
                  <a:schemeClr val="tx1"/>
                </a:solidFill>
              </a:rPr>
              <a:t> 숫자일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NVL(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, 0)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dirty="0" smtClean="0">
                <a:solidFill>
                  <a:schemeClr val="tx1"/>
                </a:solidFill>
              </a:rPr>
              <a:t> 값이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일 경우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대신</a:t>
            </a:r>
            <a:r>
              <a:rPr lang="en-US" altLang="ko-KR" dirty="0" smtClean="0">
                <a:solidFill>
                  <a:schemeClr val="tx1"/>
                </a:solidFill>
              </a:rPr>
              <a:t> 0 </a:t>
            </a:r>
            <a:r>
              <a:rPr lang="ko-KR" altLang="ko-KR" dirty="0" smtClean="0">
                <a:solidFill>
                  <a:schemeClr val="tx1"/>
                </a:solidFill>
              </a:rPr>
              <a:t>으로 치환하라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NVL(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, 100)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dirty="0" smtClean="0">
                <a:solidFill>
                  <a:schemeClr val="tx1"/>
                </a:solidFill>
              </a:rPr>
              <a:t> 값이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일 경우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대신</a:t>
            </a:r>
            <a:r>
              <a:rPr lang="en-US" altLang="ko-KR" dirty="0" smtClean="0">
                <a:solidFill>
                  <a:schemeClr val="tx1"/>
                </a:solidFill>
              </a:rPr>
              <a:t> 100 </a:t>
            </a:r>
            <a:r>
              <a:rPr lang="ko-KR" altLang="ko-KR" dirty="0" smtClean="0">
                <a:solidFill>
                  <a:schemeClr val="tx1"/>
                </a:solidFill>
              </a:rPr>
              <a:t>으로 치환하라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치환값이</a:t>
            </a:r>
            <a:r>
              <a:rPr lang="ko-KR" altLang="ko-KR" b="1" dirty="0" smtClean="0">
                <a:solidFill>
                  <a:schemeClr val="tx1"/>
                </a:solidFill>
              </a:rPr>
              <a:t> 문자일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NVL(job , ‘</a:t>
            </a:r>
            <a:r>
              <a:rPr lang="ko-KR" altLang="ko-KR" dirty="0" smtClean="0">
                <a:solidFill>
                  <a:schemeClr val="tx1"/>
                </a:solidFill>
              </a:rPr>
              <a:t>무직</a:t>
            </a:r>
            <a:r>
              <a:rPr lang="en-US" altLang="ko-KR" dirty="0" smtClean="0">
                <a:solidFill>
                  <a:schemeClr val="tx1"/>
                </a:solidFill>
              </a:rPr>
              <a:t>’) -&gt; job </a:t>
            </a:r>
            <a:r>
              <a:rPr lang="ko-KR" altLang="ko-KR" dirty="0" smtClean="0">
                <a:solidFill>
                  <a:schemeClr val="tx1"/>
                </a:solidFill>
              </a:rPr>
              <a:t>값이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ko-KR" dirty="0" smtClean="0">
                <a:solidFill>
                  <a:schemeClr val="tx1"/>
                </a:solidFill>
              </a:rPr>
              <a:t>무직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으로 치환하라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치환값이</a:t>
            </a:r>
            <a:r>
              <a:rPr lang="ko-KR" altLang="ko-KR" b="1" dirty="0" smtClean="0">
                <a:solidFill>
                  <a:schemeClr val="tx1"/>
                </a:solidFill>
              </a:rPr>
              <a:t> 날짜일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NVL(</a:t>
            </a:r>
            <a:r>
              <a:rPr lang="en-US" altLang="ko-KR" dirty="0" err="1" smtClean="0">
                <a:solidFill>
                  <a:schemeClr val="tx1"/>
                </a:solidFill>
              </a:rPr>
              <a:t>hiredate,’sysdate</a:t>
            </a:r>
            <a:r>
              <a:rPr lang="en-US" altLang="ko-KR" dirty="0" smtClean="0">
                <a:solidFill>
                  <a:schemeClr val="tx1"/>
                </a:solidFill>
              </a:rPr>
              <a:t>’)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hiredate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값이 없을 경우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sysdate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날짜로 치환하라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512" y="1268760"/>
            <a:ext cx="8568952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 교수들의 이름과 급여</a:t>
            </a:r>
            <a:r>
              <a:rPr lang="en-US" altLang="ko-KR" b="1" dirty="0" smtClean="0">
                <a:solidFill>
                  <a:schemeClr val="tx1"/>
                </a:solidFill>
              </a:rPr>
              <a:t>, bonus 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단 연봉은</a:t>
            </a:r>
            <a:r>
              <a:rPr lang="en-US" altLang="ko-KR" b="1" dirty="0" smtClean="0">
                <a:solidFill>
                  <a:schemeClr val="tx1"/>
                </a:solidFill>
              </a:rPr>
              <a:t> (pay*12+bonus)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계산하고</a:t>
            </a:r>
            <a:r>
              <a:rPr lang="en-US" altLang="ko-KR" b="1" dirty="0" smtClean="0">
                <a:solidFill>
                  <a:schemeClr val="tx1"/>
                </a:solidFill>
              </a:rPr>
              <a:t> bonus </a:t>
            </a:r>
            <a:r>
              <a:rPr lang="ko-KR" altLang="ko-KR" b="1" dirty="0" smtClean="0">
                <a:solidFill>
                  <a:schemeClr val="tx1"/>
                </a:solidFill>
              </a:rPr>
              <a:t>가 없는 교수는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0</a:t>
            </a:r>
            <a:r>
              <a:rPr lang="ko-KR" altLang="ko-KR" b="1" dirty="0" smtClean="0">
                <a:solidFill>
                  <a:schemeClr val="tx1"/>
                </a:solidFill>
              </a:rPr>
              <a:t>으로 계산하세요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792088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/>
        </p:nvCxnSpPr>
        <p:spPr>
          <a:xfrm>
            <a:off x="5364088" y="3645024"/>
            <a:ext cx="13681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80728"/>
            <a:ext cx="3960440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NVL2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611560" y="1700808"/>
            <a:ext cx="3888432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NVL2( COL1 , COL2 , COL3 )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2276872"/>
            <a:ext cx="8280920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</a:t>
            </a:r>
            <a:r>
              <a:rPr lang="en-US" altLang="ko-KR" b="1" dirty="0" smtClean="0">
                <a:solidFill>
                  <a:schemeClr val="tx1"/>
                </a:solidFill>
              </a:rPr>
              <a:t> pay , bonus 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출력하세요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단 연봉은</a:t>
            </a:r>
            <a:r>
              <a:rPr lang="en-US" altLang="ko-KR" b="1" dirty="0" smtClean="0">
                <a:solidFill>
                  <a:schemeClr val="tx1"/>
                </a:solidFill>
              </a:rPr>
              <a:t> (pay*12+bonus)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계산하고 만약</a:t>
            </a:r>
            <a:r>
              <a:rPr lang="en-US" altLang="ko-KR" b="1" dirty="0" smtClean="0">
                <a:solidFill>
                  <a:schemeClr val="tx1"/>
                </a:solidFill>
              </a:rPr>
              <a:t> bonus </a:t>
            </a:r>
            <a:r>
              <a:rPr lang="ko-KR" altLang="ko-KR" b="1" dirty="0" smtClean="0">
                <a:solidFill>
                  <a:schemeClr val="tx1"/>
                </a:solidFill>
              </a:rPr>
              <a:t>가 없으면 급여를</a:t>
            </a:r>
            <a:r>
              <a:rPr lang="en-US" altLang="ko-KR" b="1" dirty="0" smtClean="0">
                <a:solidFill>
                  <a:schemeClr val="tx1"/>
                </a:solidFill>
              </a:rPr>
              <a:t> 0 </a:t>
            </a:r>
          </a:p>
          <a:p>
            <a:r>
              <a:rPr lang="ko-KR" altLang="ko-KR" b="1" dirty="0" err="1" smtClean="0">
                <a:solidFill>
                  <a:schemeClr val="tx1"/>
                </a:solidFill>
              </a:rPr>
              <a:t>으로</a:t>
            </a:r>
            <a:r>
              <a:rPr lang="ko-KR" altLang="ko-KR" b="1" dirty="0" smtClean="0">
                <a:solidFill>
                  <a:schemeClr val="tx1"/>
                </a:solidFill>
              </a:rPr>
              <a:t> 처리하세요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501008"/>
            <a:ext cx="748883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367240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7560840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1.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‘1’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출력하는 경우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562297" y="2861246"/>
            <a:ext cx="1095367" cy="1008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1907761" y="2861246"/>
            <a:ext cx="3312311" cy="1008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 A = B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62297" y="4164690"/>
            <a:ext cx="1095367" cy="847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907761" y="4158340"/>
            <a:ext cx="3312311" cy="8548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(A, B,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null) 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마지막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생략 가능 합니다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620941" y="2861246"/>
            <a:ext cx="2551459" cy="21519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예는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출력합니다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가장 기본적인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 문형입니다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그렇다면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아니라면 무엇을 출력할까요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답은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출력합니다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5536" y="2708920"/>
            <a:ext cx="7992888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08720"/>
            <a:ext cx="8712968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교수명과 학과번호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교수만 컴퓨터 공학과로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번이 아닌 교수들은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학과명에</a:t>
            </a:r>
            <a:r>
              <a:rPr lang="ko-KR" altLang="ko-KR" b="1" dirty="0" smtClean="0">
                <a:solidFill>
                  <a:schemeClr val="tx1"/>
                </a:solidFill>
              </a:rPr>
              <a:t> 아무것도 출력하지 마세요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691276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3851920" y="3933056"/>
            <a:ext cx="3672408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101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이면 주어진 출력내용인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컴퓨터공학과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를 출력하고 그 외에는 전부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값으로 출력이 되었습니다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24744"/>
            <a:ext cx="8280920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2.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‘1’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‘2’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출력하는 경우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1712366" y="2755106"/>
            <a:ext cx="1347465" cy="1366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3347864" y="2732013"/>
            <a:ext cx="3096344" cy="1366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 A = B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1712366" y="4250531"/>
            <a:ext cx="1347465" cy="708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347864" y="4221088"/>
            <a:ext cx="3096344" cy="71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 A, B,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2420888"/>
            <a:ext cx="576064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08720"/>
            <a:ext cx="8496944" cy="12241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2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교수명과 학과번호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교수만 컴퓨터 공학과로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번이 아닌 교수들은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학과명에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기타학과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32856"/>
            <a:ext cx="734481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268760"/>
            <a:ext cx="8208912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3.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‘1’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‘2’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출력하고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둘 다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 ‘3’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출력하는 경우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1856382" y="5170834"/>
            <a:ext cx="1275457" cy="706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3259187" y="5164484"/>
            <a:ext cx="3761085" cy="712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 A , B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C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856382" y="2996952"/>
            <a:ext cx="1275457" cy="1944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3259187" y="2996952"/>
            <a:ext cx="3761085" cy="1944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 A = B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ELSIF A = C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2780928"/>
            <a:ext cx="597666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836712"/>
            <a:ext cx="864096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3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출력하되 학과 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컴퓨터 공학과</a:t>
            </a:r>
            <a:r>
              <a:rPr lang="en-US" altLang="ko-KR" b="1" dirty="0" smtClean="0">
                <a:solidFill>
                  <a:schemeClr val="tx1"/>
                </a:solidFill>
              </a:rPr>
              <a:t>’ , 102 </a:t>
            </a:r>
            <a:r>
              <a:rPr lang="ko-KR" altLang="ko-KR" b="1" dirty="0" smtClean="0">
                <a:solidFill>
                  <a:schemeClr val="tx1"/>
                </a:solidFill>
              </a:rPr>
              <a:t>번이면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멀티미디어 공학과</a:t>
            </a:r>
            <a:r>
              <a:rPr lang="en-US" altLang="ko-KR" b="1" dirty="0" smtClean="0">
                <a:solidFill>
                  <a:schemeClr val="tx1"/>
                </a:solidFill>
              </a:rPr>
              <a:t>” , 103 </a:t>
            </a:r>
            <a:r>
              <a:rPr lang="ko-KR" altLang="ko-KR" b="1" dirty="0" smtClean="0">
                <a:solidFill>
                  <a:schemeClr val="tx1"/>
                </a:solidFill>
              </a:rPr>
              <a:t>번이면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소프트웨어공학과 </a:t>
            </a:r>
            <a:r>
              <a:rPr lang="en-US" altLang="ko-KR" b="1" dirty="0" smtClean="0">
                <a:solidFill>
                  <a:schemeClr val="tx1"/>
                </a:solidFill>
              </a:rPr>
              <a:t>‘ </a:t>
            </a:r>
            <a:r>
              <a:rPr lang="ko-KR" altLang="ko-KR" b="1" dirty="0" smtClean="0">
                <a:solidFill>
                  <a:schemeClr val="tx1"/>
                </a:solidFill>
              </a:rPr>
              <a:t>나머지는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기타학과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48880"/>
            <a:ext cx="561662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92696"/>
            <a:ext cx="8496944" cy="15121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4.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중에서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 </a:t>
            </a:r>
            <a:r>
              <a:rPr lang="ko-KR" altLang="ko-KR" b="1" dirty="0" smtClean="0">
                <a:solidFill>
                  <a:schemeClr val="tx1"/>
                </a:solidFill>
              </a:rPr>
              <a:t>를 만족하면 </a:t>
            </a:r>
            <a:r>
              <a:rPr lang="en-US" altLang="ko-KR" b="1" dirty="0" smtClean="0">
                <a:solidFill>
                  <a:schemeClr val="tx1"/>
                </a:solidFill>
              </a:rPr>
              <a:t>‘1’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</a:t>
            </a:r>
            <a:r>
              <a:rPr lang="ko-KR" altLang="ko-KR" b="1" dirty="0" smtClean="0">
                <a:solidFill>
                  <a:schemeClr val="tx1"/>
                </a:solidFill>
              </a:rPr>
              <a:t>가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‘2’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 하는 경우</a:t>
            </a:r>
            <a:r>
              <a:rPr lang="en-US" altLang="ko-KR" b="1" dirty="0" smtClean="0">
                <a:solidFill>
                  <a:schemeClr val="tx1"/>
                </a:solidFill>
              </a:rPr>
              <a:t> (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 안에</a:t>
            </a:r>
            <a:r>
              <a:rPr lang="en-US" altLang="ko-KR" b="1" dirty="0" smtClean="0">
                <a:solidFill>
                  <a:schemeClr val="tx1"/>
                </a:solidFill>
              </a:rPr>
              <a:t>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함수가 중첩되는 경우</a:t>
            </a:r>
            <a:r>
              <a:rPr lang="en-US" altLang="ko-KR" b="1" dirty="0" smtClean="0">
                <a:solidFill>
                  <a:schemeClr val="tx1"/>
                </a:solidFill>
              </a:rPr>
              <a:t> )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1475656" y="5356870"/>
            <a:ext cx="1263377" cy="708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2843808" y="5350520"/>
            <a:ext cx="4896544" cy="71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 A , B , DECODE( A , C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475656" y="2276872"/>
            <a:ext cx="1263377" cy="288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2843808" y="2276872"/>
            <a:ext cx="4896544" cy="288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 A = B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A = C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3608" y="1988840"/>
            <a:ext cx="712879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CONCAT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 ||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연산자와 동일한 기능입니다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86017" name="AutoShape 1"/>
          <p:cNvSpPr>
            <a:spLocks noChangeArrowheads="1"/>
          </p:cNvSpPr>
          <p:nvPr/>
        </p:nvSpPr>
        <p:spPr bwMode="auto">
          <a:xfrm>
            <a:off x="539552" y="1772816"/>
            <a:ext cx="4248472" cy="350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CONCAT(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2348880"/>
            <a:ext cx="7128792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교수들의 이름과 직급을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96952"/>
            <a:ext cx="568863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4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 부서번호를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부서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중에서 이름이 조인형 교수에게 석좌교수 후보라고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나머지는</a:t>
            </a:r>
            <a:r>
              <a:rPr lang="en-US" altLang="ko-KR" b="1" dirty="0" smtClean="0">
                <a:solidFill>
                  <a:schemeClr val="tx1"/>
                </a:solidFill>
              </a:rPr>
              <a:t> NULL </a:t>
            </a:r>
            <a:r>
              <a:rPr lang="ko-KR" altLang="ko-KR" b="1" dirty="0" smtClean="0">
                <a:solidFill>
                  <a:schemeClr val="tx1"/>
                </a:solidFill>
              </a:rPr>
              <a:t>값을 출력합니다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204864"/>
            <a:ext cx="64087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352928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5.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중에서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 </a:t>
            </a:r>
            <a:r>
              <a:rPr lang="ko-KR" altLang="ko-KR" b="1" dirty="0" smtClean="0">
                <a:solidFill>
                  <a:schemeClr val="tx1"/>
                </a:solidFill>
              </a:rPr>
              <a:t>를 만족하면 </a:t>
            </a:r>
            <a:r>
              <a:rPr lang="en-US" altLang="ko-KR" b="1" dirty="0" smtClean="0">
                <a:solidFill>
                  <a:schemeClr val="tx1"/>
                </a:solidFill>
              </a:rPr>
              <a:t>‘1’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</a:t>
            </a:r>
            <a:r>
              <a:rPr lang="ko-KR" altLang="ko-KR" b="1" dirty="0" smtClean="0">
                <a:solidFill>
                  <a:schemeClr val="tx1"/>
                </a:solidFill>
              </a:rPr>
              <a:t>가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‘2’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 하고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</a:t>
            </a:r>
            <a:r>
              <a:rPr lang="ko-KR" altLang="ko-KR" b="1" dirty="0" smtClean="0">
                <a:solidFill>
                  <a:schemeClr val="tx1"/>
                </a:solidFill>
              </a:rPr>
              <a:t>가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‘3’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출력하는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 안에</a:t>
            </a:r>
            <a:r>
              <a:rPr lang="en-US" altLang="ko-KR" b="1" dirty="0" smtClean="0">
                <a:solidFill>
                  <a:schemeClr val="tx1"/>
                </a:solidFill>
              </a:rPr>
              <a:t>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함수가 중첩되는 경우</a:t>
            </a:r>
            <a:r>
              <a:rPr lang="en-US" altLang="ko-KR" b="1" dirty="0" smtClean="0">
                <a:solidFill>
                  <a:schemeClr val="tx1"/>
                </a:solidFill>
              </a:rPr>
              <a:t> )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1208311" y="3298627"/>
            <a:ext cx="1088898" cy="706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2483768" y="3292277"/>
            <a:ext cx="4968552" cy="712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 A , B , DECODE( A , C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3068960"/>
            <a:ext cx="691276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71296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5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 부서번호를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부서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중에서 이름이 조인형 교수에게 비고란에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석좌교수 후보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ko-KR" altLang="ko-KR" b="1" dirty="0" smtClean="0">
                <a:solidFill>
                  <a:schemeClr val="tx1"/>
                </a:solidFill>
              </a:rPr>
              <a:t>라고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학과의 조인형 교수 외에는 비고란에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err="1" smtClean="0">
                <a:solidFill>
                  <a:schemeClr val="tx1"/>
                </a:solidFill>
              </a:rPr>
              <a:t>후보아님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교수가 아닐 경우는 비고란이 공란이 되도록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669674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052736"/>
            <a:ext cx="46085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DECODE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72816"/>
            <a:ext cx="842493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제 </a:t>
            </a:r>
            <a:r>
              <a:rPr lang="en-US" altLang="ko-KR" b="1" dirty="0" smtClean="0">
                <a:solidFill>
                  <a:schemeClr val="tx1"/>
                </a:solidFill>
              </a:rPr>
              <a:t>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 (deptno1) 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학과 학생들의 이름과 주민번호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성별을 출력하되 성별은 주민번호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이용하여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r>
              <a:rPr lang="ko-KR" altLang="ko-KR" b="1" dirty="0" smtClean="0">
                <a:solidFill>
                  <a:schemeClr val="tx1"/>
                </a:solidFill>
              </a:rPr>
              <a:t>번째 숫자가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남자</a:t>
            </a:r>
            <a:r>
              <a:rPr lang="en-US" altLang="ko-KR" b="1" dirty="0" smtClean="0">
                <a:solidFill>
                  <a:schemeClr val="tx1"/>
                </a:solidFill>
              </a:rPr>
              <a:t>” , 2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여자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547260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052736"/>
            <a:ext cx="41764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DECODE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2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85689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(deptno1)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학생의 이름과 전화번호와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err="1" smtClean="0">
                <a:solidFill>
                  <a:schemeClr val="tx1"/>
                </a:solidFill>
              </a:rPr>
              <a:t>지역명을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지역번호가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02 </a:t>
            </a:r>
            <a:r>
              <a:rPr lang="ko-KR" altLang="ko-KR" b="1" dirty="0" smtClean="0">
                <a:solidFill>
                  <a:schemeClr val="tx1"/>
                </a:solidFill>
              </a:rPr>
              <a:t>는 서울</a:t>
            </a:r>
            <a:r>
              <a:rPr lang="en-US" altLang="ko-KR" b="1" dirty="0" smtClean="0">
                <a:solidFill>
                  <a:schemeClr val="tx1"/>
                </a:solidFill>
              </a:rPr>
              <a:t> , 031 </a:t>
            </a:r>
            <a:r>
              <a:rPr lang="ko-KR" altLang="ko-KR" b="1" dirty="0" smtClean="0">
                <a:solidFill>
                  <a:schemeClr val="tx1"/>
                </a:solidFill>
              </a:rPr>
              <a:t>은 경기</a:t>
            </a:r>
            <a:r>
              <a:rPr lang="en-US" altLang="ko-KR" b="1" dirty="0" smtClean="0">
                <a:solidFill>
                  <a:schemeClr val="tx1"/>
                </a:solidFill>
              </a:rPr>
              <a:t> , 051 </a:t>
            </a:r>
            <a:r>
              <a:rPr lang="ko-KR" altLang="ko-KR" b="1" dirty="0" smtClean="0">
                <a:solidFill>
                  <a:schemeClr val="tx1"/>
                </a:solidFill>
              </a:rPr>
              <a:t>은 부산</a:t>
            </a:r>
            <a:r>
              <a:rPr lang="en-US" altLang="ko-KR" b="1" dirty="0" smtClean="0">
                <a:solidFill>
                  <a:schemeClr val="tx1"/>
                </a:solidFill>
              </a:rPr>
              <a:t> , 052 </a:t>
            </a:r>
            <a:r>
              <a:rPr lang="ko-KR" altLang="ko-KR" b="1" dirty="0" smtClean="0">
                <a:solidFill>
                  <a:schemeClr val="tx1"/>
                </a:solidFill>
              </a:rPr>
              <a:t>는 울산</a:t>
            </a:r>
            <a:r>
              <a:rPr lang="en-US" altLang="ko-KR" b="1" dirty="0" smtClean="0">
                <a:solidFill>
                  <a:schemeClr val="tx1"/>
                </a:solidFill>
              </a:rPr>
              <a:t> , 055 </a:t>
            </a:r>
            <a:r>
              <a:rPr lang="ko-KR" altLang="ko-KR" b="1" dirty="0" smtClean="0">
                <a:solidFill>
                  <a:schemeClr val="tx1"/>
                </a:solidFill>
              </a:rPr>
              <a:t>는 경남으로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068960"/>
            <a:ext cx="576064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403244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CASE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표현식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467544" y="1772816"/>
            <a:ext cx="4608512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CASE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WHEN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결과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THEN 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[WHEN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결과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THEN 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2]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ELSE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맑은 고딕" pitchFamily="50" charset="-127"/>
                <a:cs typeface="굴림" pitchFamily="50" charset="-127"/>
              </a:rPr>
              <a:t>”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82809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563888" y="2852936"/>
            <a:ext cx="4608512" cy="28083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1: DECODE </a:t>
            </a:r>
            <a:r>
              <a:rPr lang="ko-KR" altLang="ko-KR" b="1" dirty="0" smtClean="0">
                <a:solidFill>
                  <a:schemeClr val="tx1"/>
                </a:solidFill>
              </a:rPr>
              <a:t>와 동일하게 </a:t>
            </a:r>
            <a:r>
              <a:rPr lang="en-US" altLang="ko-KR" b="1" dirty="0" smtClean="0">
                <a:solidFill>
                  <a:schemeClr val="tx1"/>
                </a:solidFill>
              </a:rPr>
              <a:t>‘=’ </a:t>
            </a:r>
            <a:r>
              <a:rPr lang="ko-KR" altLang="ko-KR" b="1" dirty="0" smtClean="0">
                <a:solidFill>
                  <a:schemeClr val="tx1"/>
                </a:solidFill>
              </a:rPr>
              <a:t>조건으로 사용되는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-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 학생의 이름과 전화번호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지역 명을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단 지역번호가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02 </a:t>
            </a:r>
            <a:r>
              <a:rPr lang="ko-KR" altLang="ko-KR" b="1" dirty="0" smtClean="0">
                <a:solidFill>
                  <a:schemeClr val="tx1"/>
                </a:solidFill>
              </a:rPr>
              <a:t>면 서울</a:t>
            </a:r>
            <a:r>
              <a:rPr lang="en-US" altLang="ko-KR" b="1" dirty="0" smtClean="0">
                <a:solidFill>
                  <a:schemeClr val="tx1"/>
                </a:solidFill>
              </a:rPr>
              <a:t>, 031 </a:t>
            </a:r>
            <a:r>
              <a:rPr lang="ko-KR" altLang="ko-KR" b="1" dirty="0" smtClean="0">
                <a:solidFill>
                  <a:schemeClr val="tx1"/>
                </a:solidFill>
              </a:rPr>
              <a:t>이면 경기</a:t>
            </a:r>
            <a:r>
              <a:rPr lang="en-US" altLang="ko-KR" b="1" dirty="0" smtClean="0">
                <a:solidFill>
                  <a:schemeClr val="tx1"/>
                </a:solidFill>
              </a:rPr>
              <a:t>, 051 </a:t>
            </a:r>
            <a:r>
              <a:rPr lang="ko-KR" altLang="ko-KR" b="1" dirty="0" smtClean="0">
                <a:solidFill>
                  <a:schemeClr val="tx1"/>
                </a:solidFill>
              </a:rPr>
              <a:t>이면 부산</a:t>
            </a:r>
            <a:r>
              <a:rPr lang="en-US" altLang="ko-KR" b="1" dirty="0" smtClean="0">
                <a:solidFill>
                  <a:schemeClr val="tx1"/>
                </a:solidFill>
              </a:rPr>
              <a:t>, 052 </a:t>
            </a:r>
            <a:r>
              <a:rPr lang="ko-KR" altLang="ko-KR" b="1" dirty="0" smtClean="0">
                <a:solidFill>
                  <a:schemeClr val="tx1"/>
                </a:solidFill>
              </a:rPr>
              <a:t>이면 울산</a:t>
            </a:r>
            <a:r>
              <a:rPr lang="en-US" altLang="ko-KR" b="1" dirty="0" smtClean="0">
                <a:solidFill>
                  <a:schemeClr val="tx1"/>
                </a:solidFill>
              </a:rPr>
              <a:t>, 055 </a:t>
            </a:r>
            <a:r>
              <a:rPr lang="ko-KR" altLang="ko-KR" b="1" dirty="0" smtClean="0">
                <a:solidFill>
                  <a:schemeClr val="tx1"/>
                </a:solidFill>
              </a:rPr>
              <a:t>이면 경남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나머지는 기타로 표시하세요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864096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203848" y="2564904"/>
            <a:ext cx="5256584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2 : </a:t>
            </a:r>
            <a:r>
              <a:rPr lang="ko-KR" altLang="ko-KR" b="1" dirty="0" smtClean="0">
                <a:solidFill>
                  <a:schemeClr val="tx1"/>
                </a:solidFill>
              </a:rPr>
              <a:t>비교 조건이 </a:t>
            </a:r>
            <a:r>
              <a:rPr lang="en-US" altLang="ko-KR" b="1" dirty="0" smtClean="0">
                <a:solidFill>
                  <a:schemeClr val="tx1"/>
                </a:solidFill>
              </a:rPr>
              <a:t>‘=’ </a:t>
            </a:r>
            <a:r>
              <a:rPr lang="ko-KR" altLang="ko-KR" b="1" dirty="0" smtClean="0">
                <a:solidFill>
                  <a:schemeClr val="tx1"/>
                </a:solidFill>
              </a:rPr>
              <a:t>이 아닌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참조하여 학생들의 이름과 태어난 달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그리고 분기를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태어난 달이 </a:t>
            </a:r>
            <a:r>
              <a:rPr lang="en-US" altLang="ko-KR" b="1" dirty="0" smtClean="0">
                <a:solidFill>
                  <a:schemeClr val="tx1"/>
                </a:solidFill>
              </a:rPr>
              <a:t>01-03</a:t>
            </a:r>
            <a:r>
              <a:rPr lang="ko-KR" altLang="ko-KR" b="1" dirty="0" smtClean="0">
                <a:solidFill>
                  <a:schemeClr val="tx1"/>
                </a:solidFill>
              </a:rPr>
              <a:t>월 은</a:t>
            </a:r>
            <a:r>
              <a:rPr lang="en-US" altLang="ko-KR" b="1" dirty="0" smtClean="0">
                <a:solidFill>
                  <a:schemeClr val="tx1"/>
                </a:solidFill>
              </a:rPr>
              <a:t> 1/4</a:t>
            </a:r>
            <a:r>
              <a:rPr lang="ko-KR" altLang="ko-KR" b="1" dirty="0" smtClean="0">
                <a:solidFill>
                  <a:schemeClr val="tx1"/>
                </a:solidFill>
              </a:rPr>
              <a:t>분기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04 – 06</a:t>
            </a:r>
            <a:r>
              <a:rPr lang="ko-KR" altLang="ko-KR" b="1" dirty="0" smtClean="0">
                <a:solidFill>
                  <a:schemeClr val="tx1"/>
                </a:solidFill>
              </a:rPr>
              <a:t>월 은</a:t>
            </a:r>
            <a:r>
              <a:rPr lang="en-US" altLang="ko-KR" b="1" dirty="0" smtClean="0">
                <a:solidFill>
                  <a:schemeClr val="tx1"/>
                </a:solidFill>
              </a:rPr>
              <a:t> 2/4 </a:t>
            </a:r>
            <a:r>
              <a:rPr lang="ko-KR" altLang="ko-KR" b="1" dirty="0" smtClean="0">
                <a:solidFill>
                  <a:schemeClr val="tx1"/>
                </a:solidFill>
              </a:rPr>
              <a:t>분기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07 – 09 </a:t>
            </a:r>
            <a:r>
              <a:rPr lang="ko-KR" altLang="ko-KR" b="1" dirty="0" smtClean="0">
                <a:solidFill>
                  <a:schemeClr val="tx1"/>
                </a:solidFill>
              </a:rPr>
              <a:t>월 은</a:t>
            </a:r>
            <a:r>
              <a:rPr lang="en-US" altLang="ko-KR" b="1" dirty="0" smtClean="0">
                <a:solidFill>
                  <a:schemeClr val="tx1"/>
                </a:solidFill>
              </a:rPr>
              <a:t> 3/4 </a:t>
            </a:r>
            <a:r>
              <a:rPr lang="ko-KR" altLang="ko-KR" b="1" dirty="0" smtClean="0">
                <a:solidFill>
                  <a:schemeClr val="tx1"/>
                </a:solidFill>
              </a:rPr>
              <a:t>분기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10 – 12 </a:t>
            </a:r>
            <a:r>
              <a:rPr lang="ko-KR" altLang="ko-KR" b="1" dirty="0" smtClean="0">
                <a:solidFill>
                  <a:schemeClr val="tx1"/>
                </a:solidFill>
              </a:rPr>
              <a:t>월은</a:t>
            </a:r>
            <a:r>
              <a:rPr lang="en-US" altLang="ko-KR" b="1" dirty="0" smtClean="0">
                <a:solidFill>
                  <a:schemeClr val="tx1"/>
                </a:solidFill>
              </a:rPr>
              <a:t> 4/4 </a:t>
            </a:r>
            <a:r>
              <a:rPr lang="ko-KR" altLang="ko-KR" b="1" dirty="0" smtClean="0">
                <a:solidFill>
                  <a:schemeClr val="tx1"/>
                </a:solidFill>
              </a:rPr>
              <a:t>분기로 출력하세요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127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64096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** CASE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교수테이블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를 조회하여 교수의 급여액수를 기준으로</a:t>
            </a:r>
            <a:r>
              <a:rPr lang="en-US" altLang="ko-KR" b="1" dirty="0" smtClean="0">
                <a:solidFill>
                  <a:schemeClr val="tx1"/>
                </a:solidFill>
              </a:rPr>
              <a:t> 200 </a:t>
            </a:r>
            <a:r>
              <a:rPr lang="ko-KR" altLang="ko-KR" b="1" dirty="0" smtClean="0">
                <a:solidFill>
                  <a:schemeClr val="tx1"/>
                </a:solidFill>
              </a:rPr>
              <a:t>미만은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급</a:t>
            </a:r>
            <a:r>
              <a:rPr lang="en-US" altLang="ko-KR" b="1" dirty="0" smtClean="0">
                <a:solidFill>
                  <a:schemeClr val="tx1"/>
                </a:solidFill>
              </a:rPr>
              <a:t>, 201 </a:t>
            </a:r>
            <a:r>
              <a:rPr lang="ko-KR" altLang="ko-KR" b="1" dirty="0" smtClean="0">
                <a:solidFill>
                  <a:schemeClr val="tx1"/>
                </a:solidFill>
              </a:rPr>
              <a:t>–</a:t>
            </a:r>
            <a:r>
              <a:rPr lang="en-US" altLang="ko-KR" b="1" dirty="0" smtClean="0">
                <a:solidFill>
                  <a:schemeClr val="tx1"/>
                </a:solidFill>
              </a:rPr>
              <a:t> 300 </a:t>
            </a:r>
            <a:r>
              <a:rPr lang="ko-KR" altLang="ko-KR" b="1" dirty="0" smtClean="0">
                <a:solidFill>
                  <a:schemeClr val="tx1"/>
                </a:solidFill>
              </a:rPr>
              <a:t>까지는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급</a:t>
            </a:r>
            <a:r>
              <a:rPr lang="en-US" altLang="ko-KR" b="1" dirty="0" smtClean="0">
                <a:solidFill>
                  <a:schemeClr val="tx1"/>
                </a:solidFill>
              </a:rPr>
              <a:t>, 301 </a:t>
            </a:r>
            <a:r>
              <a:rPr lang="ko-KR" altLang="ko-KR" b="1" dirty="0" smtClean="0">
                <a:solidFill>
                  <a:schemeClr val="tx1"/>
                </a:solidFill>
              </a:rPr>
              <a:t>–</a:t>
            </a:r>
            <a:r>
              <a:rPr lang="en-US" altLang="ko-KR" b="1" dirty="0" smtClean="0">
                <a:solidFill>
                  <a:schemeClr val="tx1"/>
                </a:solidFill>
              </a:rPr>
              <a:t> 400 </a:t>
            </a:r>
            <a:r>
              <a:rPr lang="ko-KR" altLang="ko-KR" b="1" dirty="0" smtClean="0">
                <a:solidFill>
                  <a:schemeClr val="tx1"/>
                </a:solidFill>
              </a:rPr>
              <a:t>까지는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급</a:t>
            </a:r>
            <a:r>
              <a:rPr lang="en-US" altLang="ko-KR" b="1" dirty="0" smtClean="0">
                <a:solidFill>
                  <a:schemeClr val="tx1"/>
                </a:solidFill>
              </a:rPr>
              <a:t>, 401 </a:t>
            </a:r>
            <a:r>
              <a:rPr lang="ko-KR" altLang="ko-KR" b="1" dirty="0" smtClean="0">
                <a:solidFill>
                  <a:schemeClr val="tx1"/>
                </a:solidFill>
              </a:rPr>
              <a:t>이상은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급으로 표시하여 교수의 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교수이름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등급을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ko-KR" b="1" dirty="0" smtClean="0">
                <a:solidFill>
                  <a:schemeClr val="tx1"/>
                </a:solidFill>
              </a:rPr>
              <a:t>단 </a:t>
            </a:r>
            <a:r>
              <a:rPr lang="en-US" altLang="ko-KR" b="1" dirty="0" smtClean="0">
                <a:solidFill>
                  <a:schemeClr val="tx1"/>
                </a:solidFill>
              </a:rPr>
              <a:t>pay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내림차순으로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636912"/>
            <a:ext cx="511256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24744"/>
            <a:ext cx="54006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SUBSTR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628800"/>
            <a:ext cx="77768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문자열에서 특정길이의 문자를 추출할 때 사용하는 함수입니다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55576" y="2348880"/>
            <a:ext cx="4626595" cy="4631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SUBSTR(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1 , 4 )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substr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3068960"/>
            <a:ext cx="8136904" cy="216024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7524328" y="3501008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280920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①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사용해서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이름과 생년월일을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770485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635896" y="2564904"/>
            <a:ext cx="252028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8208912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②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사용해서 태어난 달이 </a:t>
            </a:r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r>
              <a:rPr lang="ko-KR" altLang="ko-KR" b="1" dirty="0" smtClean="0">
                <a:solidFill>
                  <a:schemeClr val="tx1"/>
                </a:solidFill>
              </a:rPr>
              <a:t>월인 사람의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이름과 생년월일을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748883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483768" y="3212976"/>
            <a:ext cx="24482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4824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7) SUBSTRB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820891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이 함수는</a:t>
            </a:r>
            <a:r>
              <a:rPr lang="en-US" altLang="ko-KR" dirty="0" smtClean="0">
                <a:solidFill>
                  <a:schemeClr val="tx1"/>
                </a:solidFill>
              </a:rPr>
              <a:t> SUBSTR </a:t>
            </a:r>
            <a:r>
              <a:rPr lang="ko-KR" altLang="ko-KR" dirty="0" smtClean="0">
                <a:solidFill>
                  <a:schemeClr val="tx1"/>
                </a:solidFill>
              </a:rPr>
              <a:t>함수와 문법은 동일하며 차이점은 추출할 자리수가 아니라 추출 할 바이트 수를 지정</a:t>
            </a:r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substr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2780928"/>
            <a:ext cx="7992888" cy="273630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979712" y="3284984"/>
            <a:ext cx="180020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84168" y="3068960"/>
            <a:ext cx="187220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268760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8) INSTR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844824"/>
            <a:ext cx="820891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주어진 문자열이나 </a:t>
            </a:r>
            <a:r>
              <a:rPr lang="ko-KR" altLang="en-US" dirty="0" smtClean="0">
                <a:solidFill>
                  <a:schemeClr val="tx1"/>
                </a:solidFill>
              </a:rPr>
              <a:t>칼</a:t>
            </a:r>
            <a:r>
              <a:rPr lang="ko-KR" altLang="ko-KR" dirty="0" smtClean="0">
                <a:solidFill>
                  <a:schemeClr val="tx1"/>
                </a:solidFill>
              </a:rPr>
              <a:t>럼에서 특정 글자의 위치를 찾아주는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467544" y="2492896"/>
            <a:ext cx="8064896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INSTR(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찾는 글자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시작위치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몇 번째인지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기본값은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1))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396044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356992"/>
            <a:ext cx="410445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instr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1916832"/>
            <a:ext cx="8280920" cy="1656184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3528" y="1124744"/>
            <a:ext cx="532859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시작위치를  </a:t>
            </a:r>
            <a:r>
              <a:rPr lang="en-US" altLang="ko-KR" dirty="0" smtClean="0">
                <a:solidFill>
                  <a:schemeClr val="tx1"/>
                </a:solidFill>
              </a:rPr>
              <a:t>- (</a:t>
            </a:r>
            <a:r>
              <a:rPr lang="ko-KR" altLang="en-US" dirty="0" smtClean="0">
                <a:solidFill>
                  <a:schemeClr val="tx1"/>
                </a:solidFill>
              </a:rPr>
              <a:t>마이너스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로 줄 경우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95536" y="3789040"/>
          <a:ext cx="8208912" cy="2016224"/>
        </p:xfrm>
        <a:graphic>
          <a:graphicData uri="http://schemas.openxmlformats.org/drawingml/2006/table">
            <a:tbl>
              <a:tblPr/>
              <a:tblGrid>
                <a:gridCol w="1158236"/>
                <a:gridCol w="1179554"/>
                <a:gridCol w="1171560"/>
                <a:gridCol w="1177777"/>
                <a:gridCol w="1171560"/>
                <a:gridCol w="1177777"/>
                <a:gridCol w="1172448"/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자리번호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C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번 예제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시작위치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-3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-2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-1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번 예제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번째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*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번째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*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시작위치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-1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285750" y="39688"/>
            <a:ext cx="1223963" cy="117475"/>
          </a:xfrm>
          <a:prstGeom prst="leftArrow">
            <a:avLst>
              <a:gd name="adj1" fmla="val 50000"/>
              <a:gd name="adj2" fmla="val 26047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352928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tel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사용하여 학생의 이름과 전화번호</a:t>
            </a:r>
            <a:r>
              <a:rPr lang="en-US" altLang="ko-KR" b="1" dirty="0" smtClean="0">
                <a:solidFill>
                  <a:schemeClr val="tx1"/>
                </a:solidFill>
              </a:rPr>
              <a:t>, ‘)‘ </a:t>
            </a:r>
            <a:r>
              <a:rPr lang="ko-KR" altLang="ko-KR" b="1" dirty="0" smtClean="0">
                <a:solidFill>
                  <a:schemeClr val="tx1"/>
                </a:solidFill>
              </a:rPr>
              <a:t>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나오는 위치를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734481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2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단일 행 함수를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/>
                </a:solidFill>
              </a:rPr>
              <a:t>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496944" cy="12241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참조해서 아래 화면과 같이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(deptno1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)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학생의 이름과 전화번호와 지역번호를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지역번호는 숫자만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나와야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2708920"/>
            <a:ext cx="273630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화면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84984"/>
            <a:ext cx="640871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33123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9) LPAD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323528" y="1844824"/>
            <a:ext cx="5961856" cy="5049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LPAD(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자리수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채울문자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2492896"/>
            <a:ext cx="8496944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학과 학생들의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를 총</a:t>
            </a:r>
            <a:r>
              <a:rPr lang="en-US" altLang="ko-KR" b="1" dirty="0" smtClean="0">
                <a:solidFill>
                  <a:schemeClr val="tx1"/>
                </a:solidFill>
              </a:rPr>
              <a:t> 10</a:t>
            </a:r>
            <a:r>
              <a:rPr lang="ko-KR" altLang="ko-KR" b="1" dirty="0" smtClean="0">
                <a:solidFill>
                  <a:schemeClr val="tx1"/>
                </a:solidFill>
              </a:rPr>
              <a:t>자리로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출력하되 왼쪽 빈 자리는 </a:t>
            </a:r>
            <a:r>
              <a:rPr lang="en-US" altLang="ko-KR" b="1" dirty="0" smtClean="0">
                <a:solidFill>
                  <a:schemeClr val="tx1"/>
                </a:solidFill>
              </a:rPr>
              <a:t>‘$’ </a:t>
            </a:r>
            <a:r>
              <a:rPr lang="ko-KR" altLang="ko-KR" b="1" dirty="0" smtClean="0">
                <a:solidFill>
                  <a:schemeClr val="tx1"/>
                </a:solidFill>
              </a:rPr>
              <a:t>기호로 채우세요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9000"/>
            <a:ext cx="511256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627784" y="3933056"/>
            <a:ext cx="180020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412776"/>
            <a:ext cx="3384376" cy="47525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2)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ko-KR" altLang="en-US" b="1" dirty="0" smtClean="0">
                <a:solidFill>
                  <a:schemeClr val="tx1"/>
                </a:solidFill>
              </a:rPr>
              <a:t>오른쪽</a:t>
            </a:r>
            <a:r>
              <a:rPr lang="ko-KR" altLang="ko-KR" b="1" dirty="0" smtClean="0">
                <a:solidFill>
                  <a:schemeClr val="tx1"/>
                </a:solidFill>
              </a:rPr>
              <a:t>의 결과가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나오도록 쿼리를 작성하세요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오른쪽</a:t>
            </a:r>
            <a:r>
              <a:rPr lang="ko-KR" altLang="ko-KR" dirty="0" smtClean="0">
                <a:solidFill>
                  <a:schemeClr val="tx1"/>
                </a:solidFill>
              </a:rPr>
              <a:t> 예시화면은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dname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을 총</a:t>
            </a:r>
            <a:r>
              <a:rPr lang="en-US" altLang="ko-KR" dirty="0" smtClean="0">
                <a:solidFill>
                  <a:schemeClr val="tx1"/>
                </a:solidFill>
              </a:rPr>
              <a:t> 10 </a:t>
            </a:r>
            <a:r>
              <a:rPr lang="ko-KR" altLang="ko-KR" dirty="0" smtClean="0">
                <a:solidFill>
                  <a:schemeClr val="tx1"/>
                </a:solidFill>
              </a:rPr>
              <a:t>바이트로 출력하되 원래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dname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이 나오고 나머지 빈 자리는 해당 자리의 숫자가 나오면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즉 사장실은 이름이 총 </a:t>
            </a:r>
            <a:r>
              <a:rPr lang="en-US" altLang="ko-KR" dirty="0" smtClean="0">
                <a:solidFill>
                  <a:schemeClr val="tx1"/>
                </a:solidFill>
              </a:rPr>
              <a:t>6 </a:t>
            </a:r>
            <a:r>
              <a:rPr lang="ko-KR" altLang="ko-KR" dirty="0" smtClean="0">
                <a:solidFill>
                  <a:schemeClr val="tx1"/>
                </a:solidFill>
              </a:rPr>
              <a:t>바이트이므로 숫자가</a:t>
            </a:r>
            <a:r>
              <a:rPr lang="en-US" altLang="ko-KR" dirty="0" smtClean="0">
                <a:solidFill>
                  <a:schemeClr val="tx1"/>
                </a:solidFill>
              </a:rPr>
              <a:t> 1234 </a:t>
            </a:r>
            <a:r>
              <a:rPr lang="ko-KR" altLang="ko-KR" dirty="0" smtClean="0">
                <a:solidFill>
                  <a:schemeClr val="tx1"/>
                </a:solidFill>
              </a:rPr>
              <a:t>까지 나오는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44824"/>
            <a:ext cx="417646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427984" y="1268760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결과 화면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38884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11) RPAD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395536" y="1844824"/>
            <a:ext cx="5610324" cy="583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RPAD(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자리수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채울문자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2564904"/>
            <a:ext cx="8424936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를</a:t>
            </a:r>
            <a:r>
              <a:rPr lang="en-US" altLang="ko-KR" b="1" dirty="0" smtClean="0">
                <a:solidFill>
                  <a:schemeClr val="tx1"/>
                </a:solidFill>
              </a:rPr>
              <a:t> 12</a:t>
            </a:r>
            <a:r>
              <a:rPr lang="ko-KR" altLang="ko-KR" b="1" dirty="0" smtClean="0">
                <a:solidFill>
                  <a:schemeClr val="tx1"/>
                </a:solidFill>
              </a:rPr>
              <a:t>자리로 출력하되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오른쪽 빈자리에는 </a:t>
            </a:r>
            <a:r>
              <a:rPr lang="en-US" altLang="ko-KR" b="1" dirty="0" smtClean="0">
                <a:solidFill>
                  <a:schemeClr val="tx1"/>
                </a:solidFill>
              </a:rPr>
              <a:t>‘*’ </a:t>
            </a:r>
            <a:r>
              <a:rPr lang="ko-KR" altLang="ko-KR" b="1" dirty="0" smtClean="0">
                <a:solidFill>
                  <a:schemeClr val="tx1"/>
                </a:solidFill>
              </a:rPr>
              <a:t>로 채우세요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56992"/>
            <a:ext cx="532859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123728" y="3645024"/>
            <a:ext cx="20162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2852936"/>
            <a:ext cx="388843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3)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ko-KR" altLang="en-US" b="1" dirty="0" smtClean="0">
                <a:solidFill>
                  <a:schemeClr val="tx1"/>
                </a:solidFill>
              </a:rPr>
              <a:t>오른쪽</a:t>
            </a:r>
            <a:r>
              <a:rPr lang="ko-KR" altLang="ko-KR" b="1" dirty="0" smtClean="0">
                <a:solidFill>
                  <a:schemeClr val="tx1"/>
                </a:solidFill>
              </a:rPr>
              <a:t>의 결과가 나오도록 쿼리를 작성하세요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5796136" y="1772816"/>
            <a:ext cx="2376264" cy="4464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RPAD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연습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사장실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7890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경영지원부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재무관리팀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총무팀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기술부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H/W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S/W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7890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영업기획팀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13 rows selected.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4128" y="1196752"/>
            <a:ext cx="2088232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화면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860032" y="364502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28803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11) LTRIM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84969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LPAD , RPAD </a:t>
            </a:r>
            <a:r>
              <a:rPr lang="ko-KR" altLang="ko-KR" dirty="0" smtClean="0">
                <a:solidFill>
                  <a:schemeClr val="tx1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는 채우는 </a:t>
            </a:r>
            <a:r>
              <a:rPr lang="ko-KR" altLang="ko-KR" dirty="0" smtClean="0">
                <a:solidFill>
                  <a:schemeClr val="tx1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이고</a:t>
            </a:r>
            <a:r>
              <a:rPr lang="en-US" altLang="ko-KR" dirty="0" smtClean="0">
                <a:solidFill>
                  <a:schemeClr val="tx1"/>
                </a:solidFill>
              </a:rPr>
              <a:t> LTRIM , RTRIM </a:t>
            </a:r>
            <a:r>
              <a:rPr lang="ko-KR" altLang="ko-KR" dirty="0" smtClean="0">
                <a:solidFill>
                  <a:schemeClr val="tx1"/>
                </a:solidFill>
              </a:rPr>
              <a:t>함수는 제거하는 함수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467544" y="2348880"/>
            <a:ext cx="504056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LTRIM(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제거할 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8759" y="3140968"/>
            <a:ext cx="2304256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b="1" dirty="0" smtClean="0">
                <a:solidFill>
                  <a:schemeClr val="tx1"/>
                </a:solidFill>
              </a:rPr>
              <a:t>dept 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출력하되 왼쪽에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영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이란 글자를 모두 제거하고 출력하세요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135" y="3140968"/>
            <a:ext cx="25922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4851127" y="4797152"/>
            <a:ext cx="100811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131047" y="443711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6435303" y="4788644"/>
            <a:ext cx="1089025" cy="881062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이라는 글자가 없어졌습니다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8" name="직선 화살표 연결선 17"/>
          <p:cNvCxnSpPr>
            <a:stCxn id="8194" idx="1"/>
            <a:endCxn id="15" idx="3"/>
          </p:cNvCxnSpPr>
          <p:nvPr/>
        </p:nvCxnSpPr>
        <p:spPr>
          <a:xfrm flipH="1">
            <a:off x="5859239" y="5229175"/>
            <a:ext cx="576064" cy="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80728"/>
            <a:ext cx="302433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12) RTRIM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611560" y="1484784"/>
            <a:ext cx="5145385" cy="48676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RTRIM(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제거할 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988840"/>
            <a:ext cx="8280920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출력하되 오른쪽 끝에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부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라는 글자는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제거하고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708920"/>
            <a:ext cx="28083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203848" y="3861048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4293096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472514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4860032" y="3920356"/>
            <a:ext cx="1089025" cy="881062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라는 글자가 없어졌습니다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8" name="직선 화살표 연결선 17"/>
          <p:cNvCxnSpPr>
            <a:stCxn id="7170" idx="1"/>
            <a:endCxn id="15" idx="3"/>
          </p:cNvCxnSpPr>
          <p:nvPr/>
        </p:nvCxnSpPr>
        <p:spPr>
          <a:xfrm flipH="1">
            <a:off x="4139952" y="4360887"/>
            <a:ext cx="720080" cy="4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170" idx="1"/>
            <a:endCxn id="14" idx="3"/>
          </p:cNvCxnSpPr>
          <p:nvPr/>
        </p:nvCxnSpPr>
        <p:spPr>
          <a:xfrm flipH="1" flipV="1">
            <a:off x="4139952" y="3933056"/>
            <a:ext cx="720080" cy="42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70" idx="1"/>
            <a:endCxn id="16" idx="3"/>
          </p:cNvCxnSpPr>
          <p:nvPr/>
        </p:nvCxnSpPr>
        <p:spPr>
          <a:xfrm flipH="1">
            <a:off x="4139952" y="4360887"/>
            <a:ext cx="720080" cy="43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7444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13) REPLACE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467544" y="1700808"/>
            <a:ext cx="576064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REPLACE(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2420888"/>
            <a:ext cx="849694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학생들의 이름을 출력하되 성 부분은 </a:t>
            </a:r>
            <a:r>
              <a:rPr lang="en-US" altLang="ko-KR" b="1" dirty="0" smtClean="0">
                <a:solidFill>
                  <a:schemeClr val="tx1"/>
                </a:solidFill>
              </a:rPr>
              <a:t>‘#’ </a:t>
            </a:r>
            <a:r>
              <a:rPr lang="ko-KR" altLang="ko-KR" b="1" dirty="0" smtClean="0">
                <a:solidFill>
                  <a:schemeClr val="tx1"/>
                </a:solidFill>
              </a:rPr>
              <a:t>으로 표시되게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12976"/>
            <a:ext cx="59766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3203848" y="3573016"/>
            <a:ext cx="403244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345638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772816"/>
            <a:ext cx="8496944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이름을 출력하되 가운데 글자만 </a:t>
            </a:r>
            <a:r>
              <a:rPr lang="en-US" altLang="ko-KR" b="1" dirty="0" smtClean="0">
                <a:solidFill>
                  <a:schemeClr val="tx1"/>
                </a:solidFill>
              </a:rPr>
              <a:t>‘#’ </a:t>
            </a:r>
            <a:r>
              <a:rPr lang="ko-KR" altLang="ko-KR" b="1" dirty="0" smtClean="0">
                <a:solidFill>
                  <a:schemeClr val="tx1"/>
                </a:solidFill>
              </a:rPr>
              <a:t>으로 표시되게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924944"/>
            <a:ext cx="30243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5)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844824"/>
            <a:ext cx="8064896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Student </a:t>
            </a:r>
            <a:r>
              <a:rPr lang="ko-KR" altLang="ko-KR" b="1" dirty="0" smtClean="0"/>
              <a:t>테이블에서 아래와 같이</a:t>
            </a:r>
            <a:r>
              <a:rPr lang="en-US" altLang="ko-KR" b="1" dirty="0" smtClean="0"/>
              <a:t> 1 </a:t>
            </a:r>
            <a:r>
              <a:rPr lang="ko-KR" altLang="ko-KR" b="1" dirty="0" smtClean="0"/>
              <a:t>전공</a:t>
            </a:r>
            <a:r>
              <a:rPr lang="en-US" altLang="ko-KR" b="1" dirty="0" smtClean="0"/>
              <a:t>(deptno1)</a:t>
            </a:r>
            <a:r>
              <a:rPr lang="ko-KR" altLang="ko-KR" b="1" dirty="0" smtClean="0"/>
              <a:t>이</a:t>
            </a:r>
            <a:r>
              <a:rPr lang="en-US" altLang="ko-KR" b="1" dirty="0" smtClean="0"/>
              <a:t> 101 </a:t>
            </a:r>
            <a:r>
              <a:rPr lang="ko-KR" altLang="ko-KR" b="1" dirty="0" smtClean="0"/>
              <a:t>번인 학생들의 이름과 주민등록번호를 출력하되 주민등록번호의 뒤</a:t>
            </a:r>
            <a:r>
              <a:rPr lang="en-US" altLang="ko-KR" b="1" dirty="0" smtClean="0"/>
              <a:t> 7</a:t>
            </a:r>
            <a:r>
              <a:rPr lang="ko-KR" altLang="ko-KR" b="1" dirty="0" smtClean="0"/>
              <a:t>자리는 </a:t>
            </a:r>
            <a:r>
              <a:rPr lang="en-US" altLang="ko-KR" b="1" dirty="0" smtClean="0"/>
              <a:t>‘*’ </a:t>
            </a:r>
            <a:r>
              <a:rPr lang="ko-KR" altLang="ko-KR" b="1" dirty="0" smtClean="0"/>
              <a:t>로 표시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되도록</a:t>
            </a:r>
            <a:r>
              <a:rPr lang="ko-KR" altLang="ko-KR" b="1" dirty="0" smtClean="0"/>
              <a:t> 출력하세요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772816"/>
            <a:ext cx="8424936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이름과 주민등록번호를 출력하되 주민등록번호의 뒤</a:t>
            </a:r>
            <a:r>
              <a:rPr lang="en-US" altLang="ko-KR" b="1" dirty="0" smtClean="0">
                <a:solidFill>
                  <a:schemeClr val="tx1"/>
                </a:solidFill>
              </a:rPr>
              <a:t> 7</a:t>
            </a:r>
            <a:r>
              <a:rPr lang="ko-KR" altLang="ko-KR" b="1" dirty="0" smtClean="0">
                <a:solidFill>
                  <a:schemeClr val="tx1"/>
                </a:solidFill>
              </a:rPr>
              <a:t>자리는 </a:t>
            </a:r>
            <a:r>
              <a:rPr lang="en-US" altLang="ko-KR" b="1" dirty="0" smtClean="0">
                <a:solidFill>
                  <a:schemeClr val="tx1"/>
                </a:solidFill>
              </a:rPr>
              <a:t>‘*’ </a:t>
            </a:r>
            <a:r>
              <a:rPr lang="ko-KR" altLang="ko-KR" b="1" dirty="0" smtClean="0">
                <a:solidFill>
                  <a:schemeClr val="tx1"/>
                </a:solidFill>
              </a:rPr>
              <a:t>로 표시되게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212976"/>
            <a:ext cx="46085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함수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2132856"/>
            <a:ext cx="8136904" cy="266429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67544" y="1268760"/>
            <a:ext cx="352839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SQL</a:t>
            </a:r>
            <a:r>
              <a:rPr lang="ko-KR" altLang="en-US" b="1" dirty="0" smtClean="0">
                <a:solidFill>
                  <a:schemeClr val="tx1"/>
                </a:solidFill>
              </a:rPr>
              <a:t> 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6)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844824"/>
            <a:ext cx="8208912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아래 그림과 같이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102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이름과 전화번호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전화번호에서 국번 부분만 </a:t>
            </a:r>
            <a:r>
              <a:rPr lang="en-US" altLang="ko-KR" b="1" dirty="0" smtClean="0">
                <a:solidFill>
                  <a:schemeClr val="tx1"/>
                </a:solidFill>
              </a:rPr>
              <a:t>‘#’ </a:t>
            </a:r>
            <a:r>
              <a:rPr lang="ko-KR" altLang="ko-KR" b="1" dirty="0" smtClean="0">
                <a:solidFill>
                  <a:schemeClr val="tx1"/>
                </a:solidFill>
              </a:rPr>
              <a:t>처리하여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모든 국번은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자리로 간주합니다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212976"/>
            <a:ext cx="590465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2204864"/>
            <a:ext cx="6336704" cy="18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</a:rPr>
              <a:t>2. SQL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문장에서 정규식 사용하기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</a:rPr>
              <a:t> (10g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부터 추가됨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 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28803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정규식이란 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95536" y="1916830"/>
          <a:ext cx="8352928" cy="2952330"/>
        </p:xfrm>
        <a:graphic>
          <a:graphicData uri="http://schemas.openxmlformats.org/drawingml/2006/table">
            <a:tbl>
              <a:tblPr/>
              <a:tblGrid>
                <a:gridCol w="1383411"/>
                <a:gridCol w="5011757"/>
                <a:gridCol w="1957760"/>
              </a:tblGrid>
              <a:tr h="4877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사용 기호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^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으로 시작하는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line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출력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‘^pattern’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$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으로 끝나는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line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출력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‘pattern$’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로 시작하여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으로 끝나는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line ( .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1 character)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‘p . . . . n’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모든 이라는 뜻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글자수가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0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일수도 있음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‘[a–z]*’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[ 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에 해당하는 한 문자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‘[Pp]attern’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[ ^ 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에 해당하지 않는 한 문자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‘[^a–m]</a:t>
                      </a:r>
                      <a:r>
                        <a:rPr lang="en-US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attern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’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316835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14)  REGEXP_LIKE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72816"/>
            <a:ext cx="69127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r>
              <a:rPr lang="ko-KR" altLang="ko-KR" b="1" dirty="0" smtClean="0">
                <a:solidFill>
                  <a:schemeClr val="tx1"/>
                </a:solidFill>
              </a:rPr>
              <a:t>특정 문자나 숫자를 포함하는 결과 출력하기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20888"/>
            <a:ext cx="504056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561662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r>
              <a:rPr lang="ko-KR" altLang="ko-KR" b="1" dirty="0" smtClean="0">
                <a:solidFill>
                  <a:schemeClr val="tx1"/>
                </a:solidFill>
              </a:rPr>
              <a:t>공백을 한 칸 포함하는 경우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655272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496855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3 : </a:t>
            </a:r>
            <a:r>
              <a:rPr lang="ko-KR" altLang="ko-KR" b="1" dirty="0" smtClean="0">
                <a:solidFill>
                  <a:schemeClr val="tx1"/>
                </a:solidFill>
              </a:rPr>
              <a:t>공백이 여러 개일 경우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41764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988840"/>
            <a:ext cx="41764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980728"/>
            <a:ext cx="4896544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4: </a:t>
            </a:r>
            <a:r>
              <a:rPr lang="ko-KR" altLang="ko-KR" b="1" dirty="0" smtClean="0">
                <a:solidFill>
                  <a:schemeClr val="tx1"/>
                </a:solidFill>
              </a:rPr>
              <a:t>연속적인 글자 수 지정하기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460851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933056"/>
            <a:ext cx="460851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699792" y="2924944"/>
            <a:ext cx="4176464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5013176"/>
            <a:ext cx="4176464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67624"/>
            <a:ext cx="4464496" cy="223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23528" y="980728"/>
            <a:ext cx="4896544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4: </a:t>
            </a:r>
            <a:r>
              <a:rPr lang="ko-KR" altLang="ko-KR" b="1" dirty="0" smtClean="0">
                <a:solidFill>
                  <a:schemeClr val="tx1"/>
                </a:solidFill>
              </a:rPr>
              <a:t>연속적인 글자 수 지정하기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91880" y="2780928"/>
            <a:ext cx="4176464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077072"/>
            <a:ext cx="44644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3491880" y="5157192"/>
            <a:ext cx="446449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대문자와 숫자를 함께 검색하는데 대문자가 먼저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43204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23528" y="980728"/>
            <a:ext cx="4896544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4: </a:t>
            </a:r>
            <a:r>
              <a:rPr lang="ko-KR" altLang="ko-KR" b="1" dirty="0" smtClean="0">
                <a:solidFill>
                  <a:schemeClr val="tx1"/>
                </a:solidFill>
              </a:rPr>
              <a:t>연속적인 글자 수 지정하기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9992" y="2060848"/>
            <a:ext cx="446449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소문자와 숫자를 함께 검색하는데 숫자가 먼저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89040"/>
            <a:ext cx="43204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4499992" y="4365104"/>
            <a:ext cx="446449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대문자가 연속으로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576064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5: </a:t>
            </a:r>
            <a:r>
              <a:rPr lang="ko-KR" altLang="ko-KR" b="1" dirty="0" smtClean="0">
                <a:solidFill>
                  <a:schemeClr val="tx1"/>
                </a:solidFill>
              </a:rPr>
              <a:t>시작되는 문자와 끝나는 문자 지정하기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41764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789040"/>
            <a:ext cx="41764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211960" y="2204864"/>
            <a:ext cx="388843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숫자로 시작하는 행만 출력하기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11960" y="4869160"/>
            <a:ext cx="388843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숫자나 소문자로 시작하는 행만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출력하기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UNI00000c9c2df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132856"/>
            <a:ext cx="756084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83568" y="1340768"/>
            <a:ext cx="3384376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SQL </a:t>
            </a:r>
            <a:r>
              <a:rPr lang="ko-KR" altLang="en-US" b="1" dirty="0" smtClean="0">
                <a:solidFill>
                  <a:schemeClr val="tx1"/>
                </a:solidFill>
              </a:rPr>
              <a:t>단일 행 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43204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499992" y="1628800"/>
            <a:ext cx="38164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소문자로 끝나는 행을 출력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356992"/>
            <a:ext cx="3615027" cy="28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3851920" y="4509120"/>
            <a:ext cx="367240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숫자로 </a:t>
            </a:r>
            <a:r>
              <a:rPr lang="ko-KR" altLang="en-US" smtClean="0">
                <a:solidFill>
                  <a:schemeClr val="tx1"/>
                </a:solidFill>
              </a:rPr>
              <a:t>시작하지 않는 행을 출력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489654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067944" y="2852936"/>
            <a:ext cx="403244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소문자로 시작하지 않는 행을 출력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48245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427984" y="3068960"/>
            <a:ext cx="4392488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en-US" b="1" dirty="0" smtClean="0">
                <a:solidFill>
                  <a:schemeClr val="tx1"/>
                </a:solidFill>
              </a:rPr>
              <a:t>나 숫자 </a:t>
            </a:r>
            <a:r>
              <a:rPr lang="en-US" altLang="ko-KR" b="1" dirty="0" smtClean="0">
                <a:solidFill>
                  <a:schemeClr val="tx1"/>
                </a:solidFill>
              </a:rPr>
              <a:t>1 </a:t>
            </a:r>
            <a:r>
              <a:rPr lang="ko-KR" altLang="en-US" b="1" dirty="0" smtClean="0">
                <a:solidFill>
                  <a:schemeClr val="tx1"/>
                </a:solidFill>
              </a:rPr>
              <a:t>을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포함하고 있는 행을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518457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44008" y="3429000"/>
            <a:ext cx="3888432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소문자 </a:t>
            </a:r>
            <a:r>
              <a:rPr lang="en-US" altLang="ko-KR" dirty="0" smtClean="0">
                <a:solidFill>
                  <a:schemeClr val="tx1"/>
                </a:solidFill>
              </a:rPr>
              <a:t>a </a:t>
            </a:r>
            <a:r>
              <a:rPr lang="ko-KR" altLang="en-US" dirty="0" smtClean="0">
                <a:solidFill>
                  <a:schemeClr val="tx1"/>
                </a:solidFill>
              </a:rPr>
              <a:t>나 숫자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을 포함하는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행을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597666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특정 조건이 아닌 </a:t>
            </a:r>
            <a:r>
              <a:rPr lang="en-US" altLang="ko-KR" b="1" dirty="0" smtClean="0">
                <a:solidFill>
                  <a:schemeClr val="tx1"/>
                </a:solidFill>
              </a:rPr>
              <a:t>(NOT) </a:t>
            </a:r>
            <a:r>
              <a:rPr lang="ko-KR" altLang="en-US" b="1" dirty="0" smtClean="0">
                <a:solidFill>
                  <a:schemeClr val="tx1"/>
                </a:solidFill>
              </a:rPr>
              <a:t>경우 출력하기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626469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203848" y="4437112"/>
            <a:ext cx="4896544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알파벳 대소문자가 포함되지 않는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행만 출력하기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00808"/>
            <a:ext cx="59046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707904" y="3717032"/>
            <a:ext cx="4536504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숫자를 포함하지 않는 행만 출력하기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63367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39552" y="1196752"/>
            <a:ext cx="4320480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 </a:t>
            </a:r>
            <a:r>
              <a:rPr lang="ko-KR" altLang="en-US" b="1" dirty="0" smtClean="0">
                <a:solidFill>
                  <a:schemeClr val="tx1"/>
                </a:solidFill>
              </a:rPr>
              <a:t>특수 문자 찾기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03848" y="4005064"/>
            <a:ext cx="4896544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  <a:r>
              <a:rPr lang="ko-KR" altLang="en-US" b="1" dirty="0" smtClean="0">
                <a:solidFill>
                  <a:schemeClr val="tx1"/>
                </a:solidFill>
              </a:rPr>
              <a:t>가 들어 있는 행만 출력하기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Escape </a:t>
            </a:r>
            <a:r>
              <a:rPr lang="ko-KR" altLang="en-US" b="1" dirty="0" smtClean="0">
                <a:solidFill>
                  <a:schemeClr val="tx1"/>
                </a:solidFill>
              </a:rPr>
              <a:t>문자 사용에 주의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84784"/>
            <a:ext cx="61206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355976" y="3356992"/>
            <a:ext cx="432048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  <a:r>
              <a:rPr lang="ko-KR" altLang="en-US" b="1" dirty="0" smtClean="0">
                <a:solidFill>
                  <a:schemeClr val="tx1"/>
                </a:solidFill>
              </a:rPr>
              <a:t>가 들어가 있지 않는 모든 행을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1218238"/>
            <a:ext cx="29170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15) REGEXP_REPLACE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 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539552" y="1772816"/>
            <a:ext cx="5256584" cy="1876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REGEXP_REPLACE (source_char, pattern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[, replace_string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[, position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[, occurrence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[, match_param]]]]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933056"/>
            <a:ext cx="8064896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첫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</a:t>
            </a:r>
            <a:r>
              <a:rPr lang="en-US" altLang="ko-KR" dirty="0" smtClean="0">
                <a:solidFill>
                  <a:schemeClr val="tx1"/>
                </a:solidFill>
              </a:rPr>
              <a:t> Source </a:t>
            </a:r>
            <a:r>
              <a:rPr lang="ko-KR" altLang="ko-KR" dirty="0" smtClean="0">
                <a:solidFill>
                  <a:schemeClr val="tx1"/>
                </a:solidFill>
              </a:rPr>
              <a:t>는 원본 데이터를 의미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두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</a:t>
            </a:r>
            <a:r>
              <a:rPr lang="en-US" altLang="ko-KR" dirty="0" smtClean="0">
                <a:solidFill>
                  <a:schemeClr val="tx1"/>
                </a:solidFill>
              </a:rPr>
              <a:t> pattern </a:t>
            </a:r>
            <a:r>
              <a:rPr lang="ko-KR" altLang="ko-KR" dirty="0" smtClean="0">
                <a:solidFill>
                  <a:schemeClr val="tx1"/>
                </a:solidFill>
              </a:rPr>
              <a:t>은 찾고자 하는 패턴을 의미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세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replace_string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은 변환 하고자 하는 형태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네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</a:t>
            </a:r>
            <a:r>
              <a:rPr lang="en-US" altLang="ko-KR" dirty="0" smtClean="0">
                <a:solidFill>
                  <a:schemeClr val="tx1"/>
                </a:solidFill>
              </a:rPr>
              <a:t> position </a:t>
            </a:r>
            <a:r>
              <a:rPr lang="ko-KR" altLang="ko-KR" dirty="0" smtClean="0">
                <a:solidFill>
                  <a:schemeClr val="tx1"/>
                </a:solidFill>
              </a:rPr>
              <a:t>은 검색 시작위치를 지정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다섯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 </a:t>
            </a:r>
            <a:r>
              <a:rPr lang="en-US" altLang="ko-KR" dirty="0" smtClean="0">
                <a:solidFill>
                  <a:schemeClr val="tx1"/>
                </a:solidFill>
              </a:rPr>
              <a:t>occurrence </a:t>
            </a:r>
            <a:r>
              <a:rPr lang="ko-KR" altLang="ko-KR" dirty="0" smtClean="0">
                <a:solidFill>
                  <a:schemeClr val="tx1"/>
                </a:solidFill>
              </a:rPr>
              <a:t>는 패턴과 일치가 발생하는 횟수를 의미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여섯 번째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match_parameter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는 기본값으로 검색되는 옵션을 바꿀 수 </a:t>
            </a:r>
            <a:r>
              <a:rPr lang="ko-KR" altLang="en-US" dirty="0" smtClean="0">
                <a:solidFill>
                  <a:schemeClr val="tx1"/>
                </a:solidFill>
              </a:rPr>
              <a:t>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24744"/>
            <a:ext cx="777686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r>
              <a:rPr lang="ko-KR" altLang="ko-KR" b="1" dirty="0" smtClean="0">
                <a:solidFill>
                  <a:schemeClr val="tx1"/>
                </a:solidFill>
              </a:rPr>
              <a:t>모든 숫자를 특수 기호로 변경하기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770485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851920" y="3789040"/>
            <a:ext cx="3744416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 </a:t>
            </a:r>
            <a:r>
              <a:rPr lang="en-US" altLang="ko-KR" b="1" dirty="0" smtClean="0">
                <a:solidFill>
                  <a:schemeClr val="tx1"/>
                </a:solidFill>
              </a:rPr>
              <a:t>-&gt; + </a:t>
            </a:r>
            <a:r>
              <a:rPr lang="ko-KR" altLang="en-US" b="1" dirty="0" smtClean="0">
                <a:solidFill>
                  <a:schemeClr val="tx1"/>
                </a:solidFill>
              </a:rPr>
              <a:t>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변환하기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052736"/>
            <a:ext cx="194421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문자함수 </a:t>
            </a:r>
            <a:r>
              <a:rPr lang="en-US" altLang="ko-KR" b="1" dirty="0" smtClean="0">
                <a:solidFill>
                  <a:schemeClr val="tx1"/>
                </a:solidFill>
              </a:rPr>
              <a:t>- 1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9552" y="1628800"/>
          <a:ext cx="8280920" cy="3973536"/>
        </p:xfrm>
        <a:graphic>
          <a:graphicData uri="http://schemas.openxmlformats.org/drawingml/2006/table">
            <a:tbl>
              <a:tblPr/>
              <a:tblGrid>
                <a:gridCol w="1619089"/>
                <a:gridCol w="4320558"/>
                <a:gridCol w="2341273"/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INITCAP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 값의 첫 글자만 대문자로 변환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INITCAP(‘abcd’) -&gt; Abcd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LOWER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 값을 전부 소문자로 변환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LOWER(‘ABCD’) -&gt; abcd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UPPER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 값을 전부 대문자로 변환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UPPER(‘abcd’) -&gt;ABCD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LENGTH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입력된 문자열의 길이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LENGTH(‘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’) -&gt; 2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LENGTHB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입력된 문자열의 길이의 바이트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LENGTHB(‘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’) -&gt; 4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CONCAT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두 문자열을 결합해서 출력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 ||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연산자와 동일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CONCAT(‘A’,’B’) -&gt; AB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SUBSTR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 문자만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SUBSTR(‘ABC’,1,2) -&gt; AB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SUBSTRB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 바이트만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SUBSTRB(‘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’,1,2) -&gt;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INSTR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특정문자의 위치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INSTR(‘A*B#’,’#’) - &gt; 4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INSTRB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특정문자의 위치 바이트값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INSTRB(‘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한글로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’,’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로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’) -&gt; 5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770485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r>
              <a:rPr lang="ko-KR" altLang="ko-KR" b="1" dirty="0" smtClean="0">
                <a:solidFill>
                  <a:schemeClr val="tx1"/>
                </a:solidFill>
              </a:rPr>
              <a:t>특정 패턴을 찾아서 패턴을 추가하기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72008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268760"/>
            <a:ext cx="8280920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3: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지역번호가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자리이고 전화국번이</a:t>
            </a:r>
            <a:r>
              <a:rPr lang="en-US" altLang="ko-KR" b="1" dirty="0" smtClean="0">
                <a:solidFill>
                  <a:schemeClr val="tx1"/>
                </a:solidFill>
              </a:rPr>
              <a:t> 4 </a:t>
            </a:r>
            <a:r>
              <a:rPr lang="ko-KR" altLang="ko-KR" b="1" dirty="0" smtClean="0">
                <a:solidFill>
                  <a:schemeClr val="tx1"/>
                </a:solidFill>
              </a:rPr>
              <a:t>자리인 전화번호를 가진 학생의 이름과 전화번호를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799288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268760"/>
            <a:ext cx="828092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4 :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학생의 이름과 변경 후 모양이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아래의 예제화면과 같이 되도록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7768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280920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5: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사용자에게 입력 받은 문자가운데 공백이 여러 개 들어 있을 경우 그 공백을 제거시키는 방법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84249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843808" y="3789040"/>
            <a:ext cx="5256584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  123 ‘ </a:t>
            </a:r>
            <a:r>
              <a:rPr lang="ko-KR" altLang="en-US" b="1" dirty="0" smtClean="0">
                <a:solidFill>
                  <a:schemeClr val="tx1"/>
                </a:solidFill>
              </a:rPr>
              <a:t>과 같이 공백있을 경우 공백 제거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352928" cy="12241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6: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사용자가 회원검색을 할 때 공백 문자를 가장 먼저 입력하고 아이디 중간에도 공백이 있을 때 모든 공백을 제거해야 할 경우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92088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139952" y="2636912"/>
            <a:ext cx="4752528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사용자가 </a:t>
            </a:r>
            <a:r>
              <a:rPr lang="en-US" altLang="ko-KR" b="1" dirty="0" smtClean="0">
                <a:solidFill>
                  <a:schemeClr val="tx1"/>
                </a:solidFill>
              </a:rPr>
              <a:t>‘  75  true’  </a:t>
            </a:r>
            <a:r>
              <a:rPr lang="ko-KR" altLang="en-US" b="1" dirty="0" smtClean="0">
                <a:solidFill>
                  <a:schemeClr val="tx1"/>
                </a:solidFill>
              </a:rPr>
              <a:t>와 같이 입력함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20891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대소문자 구분 없이 입력 받고 조회하는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835292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923928" y="3789040"/>
            <a:ext cx="482453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사용자가 </a:t>
            </a:r>
            <a:r>
              <a:rPr lang="en-US" altLang="ko-KR" b="1" dirty="0" smtClean="0">
                <a:solidFill>
                  <a:schemeClr val="tx1"/>
                </a:solidFill>
              </a:rPr>
              <a:t>‘ 75  TRUE ‘ </a:t>
            </a:r>
            <a:r>
              <a:rPr lang="ko-KR" altLang="en-US" b="1" dirty="0" smtClean="0">
                <a:solidFill>
                  <a:schemeClr val="tx1"/>
                </a:solidFill>
              </a:rPr>
              <a:t>로 입력함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81369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7544" y="1196752"/>
            <a:ext cx="5400600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SET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verify off </a:t>
            </a:r>
            <a:r>
              <a:rPr lang="ko-KR" altLang="en-US" b="1" dirty="0" smtClean="0">
                <a:solidFill>
                  <a:schemeClr val="tx1"/>
                </a:solidFill>
              </a:rPr>
              <a:t>사용하여 화면 정리하기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424936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6:  </a:t>
            </a:r>
            <a:r>
              <a:rPr lang="ko-KR" altLang="ko-KR" b="1" dirty="0" smtClean="0">
                <a:solidFill>
                  <a:schemeClr val="tx1"/>
                </a:solidFill>
              </a:rPr>
              <a:t>특정 문자열을 다른 형태로 바꿀 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아래 화면은 </a:t>
            </a:r>
            <a:r>
              <a:rPr lang="en-US" altLang="ko-KR" b="1" dirty="0" smtClean="0">
                <a:solidFill>
                  <a:schemeClr val="tx1"/>
                </a:solidFill>
              </a:rPr>
              <a:t>‘20120324’ </a:t>
            </a:r>
            <a:r>
              <a:rPr lang="ko-KR" altLang="ko-KR" b="1" dirty="0" smtClean="0">
                <a:solidFill>
                  <a:schemeClr val="tx1"/>
                </a:solidFill>
              </a:rPr>
              <a:t>형태로 이루어진 데이터를 </a:t>
            </a:r>
            <a:r>
              <a:rPr lang="en-US" altLang="ko-KR" b="1" dirty="0" smtClean="0">
                <a:solidFill>
                  <a:schemeClr val="tx1"/>
                </a:solidFill>
              </a:rPr>
              <a:t>‘2012:03:24’ </a:t>
            </a:r>
            <a:r>
              <a:rPr lang="ko-KR" altLang="ko-KR" b="1" dirty="0" smtClean="0">
                <a:solidFill>
                  <a:schemeClr val="tx1"/>
                </a:solidFill>
              </a:rPr>
              <a:t>의 형태로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변형하는 예제입니다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80648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80728"/>
            <a:ext cx="4824536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16) REGEXP_INSTR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1412776"/>
            <a:ext cx="792088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1: </a:t>
            </a:r>
            <a:r>
              <a:rPr lang="ko-KR" altLang="ko-KR" b="1" dirty="0" smtClean="0">
                <a:solidFill>
                  <a:schemeClr val="tx1"/>
                </a:solidFill>
              </a:rPr>
              <a:t>특정 문자의 위치를 찾는 방법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아래 예제는</a:t>
            </a:r>
            <a:r>
              <a:rPr lang="en-US" altLang="ko-KR" b="1" dirty="0" smtClean="0">
                <a:solidFill>
                  <a:schemeClr val="tx1"/>
                </a:solidFill>
              </a:rPr>
              <a:t> text </a:t>
            </a:r>
            <a:r>
              <a:rPr lang="ko-KR" altLang="ko-KR" b="1" dirty="0" smtClean="0">
                <a:solidFill>
                  <a:schemeClr val="tx1"/>
                </a:solidFill>
              </a:rPr>
              <a:t>중에서 </a:t>
            </a:r>
            <a:r>
              <a:rPr lang="en-US" altLang="ko-KR" b="1" dirty="0" smtClean="0">
                <a:solidFill>
                  <a:schemeClr val="tx1"/>
                </a:solidFill>
              </a:rPr>
              <a:t>‘?’ </a:t>
            </a:r>
            <a:r>
              <a:rPr lang="ko-KR" altLang="ko-KR" b="1" dirty="0" smtClean="0">
                <a:solidFill>
                  <a:schemeClr val="tx1"/>
                </a:solidFill>
              </a:rPr>
              <a:t>의 위치를 찾아내는 화면입니다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61926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849694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95536" y="1124744"/>
            <a:ext cx="8352928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err="1" smtClean="0">
                <a:solidFill>
                  <a:schemeClr val="tx1"/>
                </a:solidFill>
              </a:rPr>
              <a:t>aa</a:t>
            </a:r>
            <a:r>
              <a:rPr lang="en-US" altLang="ko-KR" dirty="0" smtClean="0">
                <a:solidFill>
                  <a:schemeClr val="tx1"/>
                </a:solidFill>
              </a:rPr>
              <a:t>  bb  cc  </a:t>
            </a:r>
            <a:r>
              <a:rPr lang="en-US" altLang="ko-KR" dirty="0" err="1" smtClean="0">
                <a:solidFill>
                  <a:schemeClr val="tx1"/>
                </a:solidFill>
              </a:rPr>
              <a:t>dd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ee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에서 첫 시작이 공백이 아닌</a:t>
            </a:r>
            <a:r>
              <a:rPr lang="en-US" altLang="ko-KR" dirty="0" smtClean="0">
                <a:solidFill>
                  <a:schemeClr val="tx1"/>
                </a:solidFill>
              </a:rPr>
              <a:t> (‘[^ ]’) </a:t>
            </a:r>
            <a:r>
              <a:rPr lang="ko-KR" altLang="ko-KR" dirty="0" smtClean="0">
                <a:solidFill>
                  <a:schemeClr val="tx1"/>
                </a:solidFill>
              </a:rPr>
              <a:t>부분 중에서</a:t>
            </a:r>
            <a:r>
              <a:rPr lang="en-US" altLang="ko-KR" dirty="0" smtClean="0">
                <a:solidFill>
                  <a:schemeClr val="tx1"/>
                </a:solidFill>
              </a:rPr>
              <a:t> 1</a:t>
            </a:r>
            <a:r>
              <a:rPr lang="ko-KR" altLang="ko-KR" dirty="0" smtClean="0">
                <a:solidFill>
                  <a:schemeClr val="tx1"/>
                </a:solidFill>
              </a:rPr>
              <a:t>번 글자</a:t>
            </a:r>
            <a:r>
              <a:rPr lang="en-US" altLang="ko-KR" dirty="0" smtClean="0">
                <a:solidFill>
                  <a:schemeClr val="tx1"/>
                </a:solidFill>
              </a:rPr>
              <a:t>(‘</a:t>
            </a:r>
            <a:r>
              <a:rPr lang="en-US" altLang="ko-KR" dirty="0" err="1" smtClean="0">
                <a:solidFill>
                  <a:schemeClr val="tx1"/>
                </a:solidFill>
              </a:rPr>
              <a:t>aa</a:t>
            </a:r>
            <a:r>
              <a:rPr lang="en-US" altLang="ko-KR" dirty="0" smtClean="0">
                <a:solidFill>
                  <a:schemeClr val="tx1"/>
                </a:solidFill>
              </a:rPr>
              <a:t>’) </a:t>
            </a:r>
            <a:r>
              <a:rPr lang="ko-KR" altLang="ko-KR" dirty="0" smtClean="0">
                <a:solidFill>
                  <a:schemeClr val="tx1"/>
                </a:solidFill>
              </a:rPr>
              <a:t>부터 검사해서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번째 위치가 출현되는 자리를 찾아내라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88752" y="2217560"/>
          <a:ext cx="8280920" cy="3371680"/>
        </p:xfrm>
        <a:graphic>
          <a:graphicData uri="http://schemas.openxmlformats.org/drawingml/2006/table">
            <a:tbl>
              <a:tblPr/>
              <a:tblGrid>
                <a:gridCol w="1619089"/>
                <a:gridCol w="4320558"/>
                <a:gridCol w="2341273"/>
              </a:tblGrid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LPAD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왼쪽으로 특정 문자를 채움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LPAD(‘love’,6,’*’) -&gt; **love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RPAD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오른쪽으로 특정 문자를 채움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RPAD(‘love,’6,’*’) -&gt; love**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LTRIM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왼쪽의 특정문자를 삭제함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LTRIM(‘*love’,’*’) -&gt; love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RTRIM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오른쪽의 특정문자를 삭제함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RTRIM(‘love*’,’*’) -&gt; love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REPLACE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로 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REPLACE(‘AB’,’A’,’E’) -&gt; EB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REGEXP_REPLACE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REGEXP_INSTR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특정패턴의 시작 위치를 반환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REGEXP_SUBSTR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REGEXP_LIKE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REGEXP_COUNT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특정패턴의 횟수를 반환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88752" y="1700804"/>
          <a:ext cx="8280920" cy="525658"/>
        </p:xfrm>
        <a:graphic>
          <a:graphicData uri="http://schemas.openxmlformats.org/drawingml/2006/table">
            <a:tbl>
              <a:tblPr/>
              <a:tblGrid>
                <a:gridCol w="1619089"/>
                <a:gridCol w="4320558"/>
                <a:gridCol w="2341273"/>
              </a:tblGrid>
              <a:tr h="5256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23528" y="1052736"/>
            <a:ext cx="194421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문자함수 </a:t>
            </a:r>
            <a:r>
              <a:rPr lang="en-US" altLang="ko-KR" b="1" dirty="0" smtClean="0">
                <a:solidFill>
                  <a:schemeClr val="tx1"/>
                </a:solidFill>
              </a:rPr>
              <a:t>- 2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512" y="1052736"/>
            <a:ext cx="496855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2 : </a:t>
            </a:r>
            <a:r>
              <a:rPr lang="ko-KR" altLang="ko-KR" b="1" dirty="0" smtClean="0">
                <a:solidFill>
                  <a:schemeClr val="tx1"/>
                </a:solidFill>
              </a:rPr>
              <a:t>여러 가지 옵션으로 검색하기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628800"/>
            <a:ext cx="496855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828092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7544" y="1196752"/>
            <a:ext cx="8280920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‘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 def’ </a:t>
            </a:r>
            <a:r>
              <a:rPr lang="ko-KR" altLang="ko-KR" b="1" dirty="0" smtClean="0">
                <a:solidFill>
                  <a:schemeClr val="tx1"/>
                </a:solidFill>
              </a:rPr>
              <a:t>의 문자열에서 첫 글자가 공백이 아니고</a:t>
            </a:r>
            <a:r>
              <a:rPr lang="en-US" altLang="ko-KR" b="1" dirty="0" smtClean="0">
                <a:solidFill>
                  <a:schemeClr val="tx1"/>
                </a:solidFill>
              </a:rPr>
              <a:t>(‘[^ ]’)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시작되는 두 번째 글자의 첫 위치를 표시하라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4824536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17) REGEXP_SUBSTR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24944"/>
            <a:ext cx="82089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67544" y="1628800"/>
            <a:ext cx="8136904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*  *def  %</a:t>
            </a:r>
            <a:r>
              <a:rPr lang="en-US" altLang="ko-KR" dirty="0" err="1" smtClean="0">
                <a:solidFill>
                  <a:schemeClr val="tx1"/>
                </a:solidFill>
              </a:rPr>
              <a:t>ghi,jkl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이란 문자열에서 첫 글자가 공백이 아니고</a:t>
            </a:r>
            <a:r>
              <a:rPr lang="en-US" altLang="ko-KR" dirty="0" smtClean="0">
                <a:solidFill>
                  <a:schemeClr val="tx1"/>
                </a:solidFill>
              </a:rPr>
              <a:t>( ’[^ ]’) </a:t>
            </a:r>
            <a:r>
              <a:rPr lang="ko-KR" altLang="ko-KR" dirty="0" smtClean="0">
                <a:solidFill>
                  <a:schemeClr val="tx1"/>
                </a:solidFill>
              </a:rPr>
              <a:t>그 후에 </a:t>
            </a:r>
            <a:r>
              <a:rPr lang="en-US" altLang="ko-KR" dirty="0" smtClean="0">
                <a:solidFill>
                  <a:schemeClr val="tx1"/>
                </a:solidFill>
              </a:rPr>
              <a:t>‘def’ </a:t>
            </a:r>
            <a:r>
              <a:rPr lang="ko-KR" altLang="ko-KR" dirty="0" smtClean="0">
                <a:solidFill>
                  <a:schemeClr val="tx1"/>
                </a:solidFill>
              </a:rPr>
              <a:t>가 나오는 부분을 추출하라고 해서 </a:t>
            </a:r>
            <a:r>
              <a:rPr lang="en-US" altLang="ko-KR" dirty="0" smtClean="0">
                <a:solidFill>
                  <a:schemeClr val="tx1"/>
                </a:solidFill>
              </a:rPr>
              <a:t>‘*def’ </a:t>
            </a:r>
            <a:r>
              <a:rPr lang="ko-KR" altLang="ko-KR" dirty="0" smtClean="0">
                <a:solidFill>
                  <a:schemeClr val="tx1"/>
                </a:solidFill>
              </a:rPr>
              <a:t>부분이 출력이 되</a:t>
            </a:r>
            <a:r>
              <a:rPr lang="ko-KR" altLang="en-US" dirty="0" smtClean="0">
                <a:solidFill>
                  <a:schemeClr val="tx1"/>
                </a:solidFill>
              </a:rPr>
              <a:t>는 예제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80928"/>
            <a:ext cx="820891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39552" y="1268760"/>
            <a:ext cx="7848872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*  *def  %</a:t>
            </a:r>
            <a:r>
              <a:rPr lang="en-US" altLang="ko-KR" b="1" dirty="0" err="1" smtClean="0">
                <a:solidFill>
                  <a:schemeClr val="tx1"/>
                </a:solidFill>
              </a:rPr>
              <a:t>ghi,jkl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이란 문자열에서 첫 글자가 공백이 아니고</a:t>
            </a:r>
            <a:r>
              <a:rPr lang="en-US" altLang="ko-KR" b="1" dirty="0" smtClean="0">
                <a:solidFill>
                  <a:schemeClr val="tx1"/>
                </a:solidFill>
              </a:rPr>
              <a:t>( ’[^ ]’) </a:t>
            </a:r>
            <a:r>
              <a:rPr lang="ko-KR" altLang="ko-KR" b="1" dirty="0" smtClean="0">
                <a:solidFill>
                  <a:schemeClr val="tx1"/>
                </a:solidFill>
              </a:rPr>
              <a:t>그 후에 콤마</a:t>
            </a:r>
            <a:r>
              <a:rPr lang="en-US" altLang="ko-KR" b="1" dirty="0" smtClean="0">
                <a:solidFill>
                  <a:schemeClr val="tx1"/>
                </a:solidFill>
              </a:rPr>
              <a:t>(,) </a:t>
            </a:r>
            <a:r>
              <a:rPr lang="ko-KR" altLang="ko-KR" b="1" dirty="0" smtClean="0">
                <a:solidFill>
                  <a:schemeClr val="tx1"/>
                </a:solidFill>
              </a:rPr>
              <a:t>로 구분되는 문자열을 출력하라고 해서 </a:t>
            </a:r>
            <a:r>
              <a:rPr lang="en-US" altLang="ko-KR" b="1" dirty="0" smtClean="0">
                <a:solidFill>
                  <a:schemeClr val="tx1"/>
                </a:solidFill>
              </a:rPr>
              <a:t>‘%</a:t>
            </a:r>
            <a:r>
              <a:rPr lang="en-US" altLang="ko-KR" b="1" dirty="0" err="1" smtClean="0">
                <a:solidFill>
                  <a:schemeClr val="tx1"/>
                </a:solidFill>
              </a:rPr>
              <a:t>ghi</a:t>
            </a:r>
            <a:r>
              <a:rPr lang="en-US" altLang="ko-KR" b="1" dirty="0" smtClean="0">
                <a:solidFill>
                  <a:schemeClr val="tx1"/>
                </a:solidFill>
              </a:rPr>
              <a:t>,‘ </a:t>
            </a:r>
            <a:r>
              <a:rPr lang="ko-KR" altLang="ko-KR" b="1" dirty="0" smtClean="0">
                <a:solidFill>
                  <a:schemeClr val="tx1"/>
                </a:solidFill>
              </a:rPr>
              <a:t>까지가 출력된 </a:t>
            </a:r>
            <a:r>
              <a:rPr lang="ko-KR" altLang="en-US" b="1" dirty="0" smtClean="0">
                <a:solidFill>
                  <a:schemeClr val="tx1"/>
                </a:solidFill>
              </a:rPr>
              <a:t>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496944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교수테이블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(professor )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홈페이지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hpage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주소가 있는 교수들만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조사해서 아래의 화면처럼 나오게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3635896" y="3212976"/>
            <a:ext cx="496855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메일 주소를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단 메일 주소는</a:t>
            </a:r>
            <a:r>
              <a:rPr lang="en-US" altLang="ko-KR" b="1" dirty="0" smtClean="0">
                <a:solidFill>
                  <a:schemeClr val="tx1"/>
                </a:solidFill>
              </a:rPr>
              <a:t> @</a:t>
            </a:r>
            <a:r>
              <a:rPr lang="ko-KR" altLang="ko-KR" b="1" dirty="0" smtClean="0">
                <a:solidFill>
                  <a:schemeClr val="tx1"/>
                </a:solidFill>
              </a:rPr>
              <a:t>뒤에 있는 주소만 출력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2420888"/>
            <a:ext cx="6840760" cy="1584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3. 11g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에서 추가된 정규식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712879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1) REGEXP_COUNT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ko-KR" dirty="0" smtClean="0">
                <a:solidFill>
                  <a:schemeClr val="tx1"/>
                </a:solidFill>
              </a:rPr>
              <a:t>특정 문자의 개수를 세는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5400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436096" y="3356992"/>
            <a:ext cx="3096344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 </a:t>
            </a:r>
            <a:r>
              <a:rPr lang="en-US" altLang="ko-KR" b="1" dirty="0" smtClean="0">
                <a:solidFill>
                  <a:schemeClr val="tx1"/>
                </a:solidFill>
              </a:rPr>
              <a:t>‘a’ </a:t>
            </a:r>
            <a:r>
              <a:rPr lang="ko-KR" altLang="en-US" b="1" dirty="0" smtClean="0">
                <a:solidFill>
                  <a:schemeClr val="tx1"/>
                </a:solidFill>
              </a:rPr>
              <a:t>의 개수를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세는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576064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444208" y="1340768"/>
            <a:ext cx="2448272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 smtClean="0">
                <a:solidFill>
                  <a:schemeClr val="tx1"/>
                </a:solidFill>
              </a:rPr>
              <a:t>검색 위치를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으로 지정해서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번째 문자 이후부터 해당 소문자 </a:t>
            </a:r>
            <a:r>
              <a:rPr lang="en-US" altLang="ko-KR" b="1" dirty="0" smtClean="0">
                <a:solidFill>
                  <a:schemeClr val="tx1"/>
                </a:solidFill>
              </a:rPr>
              <a:t>‘a’ </a:t>
            </a:r>
            <a:r>
              <a:rPr lang="ko-KR" altLang="ko-KR" b="1" dirty="0" smtClean="0">
                <a:solidFill>
                  <a:schemeClr val="tx1"/>
                </a:solidFill>
              </a:rPr>
              <a:t>가 나오는 개수를 세는 예제입니다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669674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508104" y="2708920"/>
            <a:ext cx="3456384" cy="33843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 smtClean="0">
                <a:solidFill>
                  <a:schemeClr val="tx1"/>
                </a:solidFill>
              </a:rPr>
              <a:t>대소문자 구분 여부를 테스트 한 화면입니다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R2 </a:t>
            </a:r>
            <a:r>
              <a:rPr lang="ko-KR" altLang="ko-KR" b="1" dirty="0" smtClean="0">
                <a:solidFill>
                  <a:schemeClr val="tx1"/>
                </a:solidFill>
              </a:rPr>
              <a:t>결과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보면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en-US" altLang="ko-KR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옵션으로 대소문자를 무시하고 검색하는 것을 확인 할 수 있습니다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980728"/>
            <a:ext cx="8064896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 smtClean="0">
                <a:solidFill>
                  <a:schemeClr val="tx1"/>
                </a:solidFill>
              </a:rPr>
              <a:t>INITCAP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첫 글자만 대문자로 출력하고 나머지는 전부 소문자로 출력하는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137" name="AutoShape 1"/>
          <p:cNvSpPr>
            <a:spLocks noChangeArrowheads="1"/>
          </p:cNvSpPr>
          <p:nvPr/>
        </p:nvSpPr>
        <p:spPr bwMode="auto">
          <a:xfrm>
            <a:off x="755576" y="1886347"/>
            <a:ext cx="4032448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INITCAP(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2420888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첫 글자만 대문자로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140968"/>
            <a:ext cx="36004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140968"/>
            <a:ext cx="41764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8" name="AutoShape 2"/>
          <p:cNvSpPr>
            <a:spLocks noChangeArrowheads="1"/>
          </p:cNvSpPr>
          <p:nvPr/>
        </p:nvSpPr>
        <p:spPr bwMode="auto">
          <a:xfrm>
            <a:off x="6012160" y="4797152"/>
            <a:ext cx="2520280" cy="1089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 중간에 공백이 있는 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경우에는 단어의 시작부분이 대문자로 바뀌는 것을 볼 수 있습니다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64087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364088" y="2132856"/>
            <a:ext cx="3600400" cy="27363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 smtClean="0">
                <a:solidFill>
                  <a:schemeClr val="tx1"/>
                </a:solidFill>
              </a:rPr>
              <a:t>탈출문자</a:t>
            </a:r>
            <a:r>
              <a:rPr lang="en-US" altLang="ko-KR" dirty="0" smtClean="0">
                <a:solidFill>
                  <a:schemeClr val="tx1"/>
                </a:solidFill>
              </a:rPr>
              <a:t>(Escape)</a:t>
            </a:r>
            <a:r>
              <a:rPr lang="ko-KR" altLang="ko-KR" dirty="0" smtClean="0">
                <a:solidFill>
                  <a:schemeClr val="tx1"/>
                </a:solidFill>
              </a:rPr>
              <a:t>를 사용하는 예를 보여줍니다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 </a:t>
            </a:r>
            <a:r>
              <a:rPr lang="ko-KR" altLang="ko-KR" dirty="0" smtClean="0">
                <a:solidFill>
                  <a:schemeClr val="tx1"/>
                </a:solidFill>
              </a:rPr>
              <a:t>결과에서는 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ko-KR" dirty="0" smtClean="0">
                <a:solidFill>
                  <a:schemeClr val="tx1"/>
                </a:solidFill>
              </a:rPr>
              <a:t>점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이 모든 것이란 뜻으로 작동했지만</a:t>
            </a:r>
            <a:r>
              <a:rPr lang="en-US" altLang="ko-KR" dirty="0" smtClean="0">
                <a:solidFill>
                  <a:schemeClr val="tx1"/>
                </a:solidFill>
              </a:rPr>
              <a:t> R2 </a:t>
            </a:r>
            <a:r>
              <a:rPr lang="ko-KR" altLang="ko-KR" dirty="0" smtClean="0">
                <a:solidFill>
                  <a:schemeClr val="tx1"/>
                </a:solidFill>
              </a:rPr>
              <a:t>결과는</a:t>
            </a:r>
            <a:r>
              <a:rPr lang="en-US" altLang="ko-KR" dirty="0" smtClean="0">
                <a:solidFill>
                  <a:schemeClr val="tx1"/>
                </a:solidFill>
              </a:rPr>
              <a:t> \(</a:t>
            </a:r>
            <a:r>
              <a:rPr lang="ko-KR" altLang="ko-KR" dirty="0" smtClean="0">
                <a:solidFill>
                  <a:schemeClr val="tx1"/>
                </a:solidFill>
              </a:rPr>
              <a:t>탈출문자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를 썼기 때문에</a:t>
            </a:r>
            <a:r>
              <a:rPr lang="en-US" altLang="ko-KR" dirty="0" smtClean="0">
                <a:solidFill>
                  <a:schemeClr val="tx1"/>
                </a:solidFill>
              </a:rPr>
              <a:t> .(</a:t>
            </a:r>
            <a:r>
              <a:rPr lang="ko-KR" altLang="ko-KR" dirty="0" smtClean="0">
                <a:solidFill>
                  <a:schemeClr val="tx1"/>
                </a:solidFill>
              </a:rPr>
              <a:t>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으로 인식해서 결과를 출력 한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691276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228184" y="1700808"/>
            <a:ext cx="2664296" cy="29523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어떤 문자를 검색할 때 사용하는 방법을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가지로 살펴 보았습니다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어떤 방법으로 검색하든 동일한 결과가 나옴을 알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42493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2) 11g REGEXP_SUBSTR </a:t>
            </a:r>
            <a:r>
              <a:rPr lang="ko-KR" altLang="ko-KR" b="1" dirty="0" smtClean="0">
                <a:solidFill>
                  <a:schemeClr val="tx1"/>
                </a:solidFill>
              </a:rPr>
              <a:t>추가 기능</a:t>
            </a:r>
            <a:r>
              <a:rPr lang="en-US" altLang="ko-KR" b="1" dirty="0" smtClean="0">
                <a:solidFill>
                  <a:schemeClr val="tx1"/>
                </a:solidFill>
              </a:rPr>
              <a:t>( Sub Expression </a:t>
            </a:r>
            <a:r>
              <a:rPr lang="ko-KR" altLang="ko-KR" b="1" dirty="0" smtClean="0">
                <a:solidFill>
                  <a:schemeClr val="tx1"/>
                </a:solidFill>
              </a:rPr>
              <a:t>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77768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763688" y="3356992"/>
            <a:ext cx="29523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82809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1835696" y="2780928"/>
            <a:ext cx="30243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1920" y="3717032"/>
            <a:ext cx="1296144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2492896"/>
            <a:ext cx="5112568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4.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숫자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함수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7" y="1700808"/>
          <a:ext cx="8640962" cy="3240363"/>
        </p:xfrm>
        <a:graphic>
          <a:graphicData uri="http://schemas.openxmlformats.org/drawingml/2006/table">
            <a:tbl>
              <a:tblPr/>
              <a:tblGrid>
                <a:gridCol w="1429544"/>
                <a:gridCol w="4330785"/>
                <a:gridCol w="2880633"/>
              </a:tblGrid>
              <a:tr h="4629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반올림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ROUND(12.345,2) -&gt; 12.35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TRUNC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버림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TRUNC(12.345,2) -&gt; 12.34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MOD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나누기 한 후 나머지 값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MOD(12,10) -&gt; 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CEIL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큰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CEIL(12.345) -&gt; 13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FLOOR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작은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FLOOR(12.345) -&gt; 12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POWER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의 숫자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2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승을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POWER(3,2) -&gt; 9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3312368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ROUND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1313" name="AutoShape 1"/>
          <p:cNvSpPr>
            <a:spLocks noChangeArrowheads="1"/>
          </p:cNvSpPr>
          <p:nvPr/>
        </p:nvSpPr>
        <p:spPr bwMode="auto">
          <a:xfrm>
            <a:off x="395536" y="1700808"/>
            <a:ext cx="4001765" cy="5446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ROUND(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자리수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626469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6084168" y="3861048"/>
            <a:ext cx="2520280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자리 수에 주의하세요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268760"/>
            <a:ext cx="345638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TRUNC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0289" name="AutoShape 1"/>
          <p:cNvSpPr>
            <a:spLocks noChangeArrowheads="1"/>
          </p:cNvSpPr>
          <p:nvPr/>
        </p:nvSpPr>
        <p:spPr bwMode="auto">
          <a:xfrm>
            <a:off x="467544" y="1988840"/>
            <a:ext cx="396044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TRUNC(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자리수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08920"/>
            <a:ext cx="547260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568863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MOD , CEIL , FLOOR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340768"/>
            <a:ext cx="367240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POWER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8241" name="AutoShape 1"/>
          <p:cNvSpPr>
            <a:spLocks noChangeArrowheads="1"/>
          </p:cNvSpPr>
          <p:nvPr/>
        </p:nvSpPr>
        <p:spPr bwMode="auto">
          <a:xfrm>
            <a:off x="539552" y="1916832"/>
            <a:ext cx="3417763" cy="579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POWER(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2) 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504056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24744"/>
            <a:ext cx="6552728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2) LOWER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입력되는 값을 전부 소문자로 변경하여 출력합니다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113" name="AutoShape 1"/>
          <p:cNvSpPr>
            <a:spLocks noChangeArrowheads="1"/>
          </p:cNvSpPr>
          <p:nvPr/>
        </p:nvSpPr>
        <p:spPr bwMode="auto">
          <a:xfrm>
            <a:off x="683568" y="2102371"/>
            <a:ext cx="3888432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LOWER(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2996952"/>
            <a:ext cx="640871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3) UPPER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입력되는 값을 전부 대문자로 변경하여 출력합니다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0114" name="AutoShape 2"/>
          <p:cNvSpPr>
            <a:spLocks noChangeArrowheads="1"/>
          </p:cNvSpPr>
          <p:nvPr/>
        </p:nvSpPr>
        <p:spPr bwMode="auto">
          <a:xfrm>
            <a:off x="755576" y="4077072"/>
            <a:ext cx="3888432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UPPER(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23728" y="2708920"/>
            <a:ext cx="5256584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5.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날짜 함수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99592" y="1340768"/>
            <a:ext cx="7344816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23</a:t>
            </a:r>
            <a:r>
              <a:rPr lang="ko-KR" altLang="ko-KR" b="1" dirty="0" smtClean="0">
                <a:solidFill>
                  <a:schemeClr val="tx1"/>
                </a:solidFill>
              </a:rPr>
              <a:t>일</a:t>
            </a:r>
            <a:r>
              <a:rPr lang="en-US" altLang="ko-KR" b="1" dirty="0" smtClean="0">
                <a:solidFill>
                  <a:schemeClr val="tx1"/>
                </a:solidFill>
              </a:rPr>
              <a:t> + 3 </a:t>
            </a:r>
            <a:r>
              <a:rPr lang="ko-KR" altLang="ko-KR" b="1" dirty="0" smtClean="0">
                <a:solidFill>
                  <a:schemeClr val="tx1"/>
                </a:solidFill>
              </a:rPr>
              <a:t>은</a:t>
            </a:r>
            <a:r>
              <a:rPr lang="en-US" altLang="ko-KR" b="1" dirty="0" smtClean="0">
                <a:solidFill>
                  <a:schemeClr val="tx1"/>
                </a:solidFill>
              </a:rPr>
              <a:t>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26</a:t>
            </a:r>
            <a:r>
              <a:rPr lang="ko-KR" altLang="ko-KR" b="1" dirty="0" smtClean="0">
                <a:solidFill>
                  <a:schemeClr val="tx1"/>
                </a:solidFill>
              </a:rPr>
              <a:t>일로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23</a:t>
            </a:r>
            <a:r>
              <a:rPr lang="ko-KR" altLang="ko-KR" b="1" dirty="0" smtClean="0">
                <a:solidFill>
                  <a:schemeClr val="tx1"/>
                </a:solidFill>
              </a:rPr>
              <a:t>일 </a:t>
            </a:r>
            <a:r>
              <a:rPr lang="en-US" altLang="ko-KR" b="1" dirty="0" smtClean="0">
                <a:solidFill>
                  <a:schemeClr val="tx1"/>
                </a:solidFill>
              </a:rPr>
              <a:t>– 3 </a:t>
            </a:r>
            <a:r>
              <a:rPr lang="ko-KR" altLang="ko-KR" b="1" dirty="0" smtClean="0">
                <a:solidFill>
                  <a:schemeClr val="tx1"/>
                </a:solidFill>
              </a:rPr>
              <a:t>은</a:t>
            </a:r>
            <a:r>
              <a:rPr lang="en-US" altLang="ko-KR" b="1" dirty="0" smtClean="0">
                <a:solidFill>
                  <a:schemeClr val="tx1"/>
                </a:solidFill>
              </a:rPr>
              <a:t>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20</a:t>
            </a:r>
            <a:r>
              <a:rPr lang="ko-KR" altLang="ko-KR" b="1" dirty="0" smtClean="0">
                <a:solidFill>
                  <a:schemeClr val="tx1"/>
                </a:solidFill>
              </a:rPr>
              <a:t>일로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23</a:t>
            </a:r>
            <a:r>
              <a:rPr lang="ko-KR" altLang="ko-KR" b="1" dirty="0" smtClean="0">
                <a:solidFill>
                  <a:schemeClr val="tx1"/>
                </a:solidFill>
              </a:rPr>
              <a:t>일 </a:t>
            </a:r>
            <a:r>
              <a:rPr lang="en-US" altLang="ko-KR" b="1" dirty="0" smtClean="0">
                <a:solidFill>
                  <a:schemeClr val="tx1"/>
                </a:solidFill>
              </a:rPr>
              <a:t>–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20</a:t>
            </a:r>
            <a:r>
              <a:rPr lang="ko-KR" altLang="ko-KR" b="1" dirty="0" smtClean="0">
                <a:solidFill>
                  <a:schemeClr val="tx1"/>
                </a:solidFill>
              </a:rPr>
              <a:t>일 은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일 차이 난다 라고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99592" y="2996952"/>
          <a:ext cx="7416824" cy="3096344"/>
        </p:xfrm>
        <a:graphic>
          <a:graphicData uri="http://schemas.openxmlformats.org/drawingml/2006/table">
            <a:tbl>
              <a:tblPr/>
              <a:tblGrid>
                <a:gridCol w="2190203"/>
                <a:gridCol w="4312193"/>
                <a:gridCol w="914428"/>
              </a:tblGrid>
              <a:tr h="3870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결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SYSDATE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시스템의 현재 날짜와 시간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MONTHS_BETWEEN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두 날짜 사이의 개월 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숫자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ADD_MONTHS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날짜에 개월을 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NEXT_DAY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날짜를 기준으로 돌아오는 날짜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LAST_DAY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날짜가 속한 달의 마지막 날짜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날짜를 반올림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TRUNC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날짜를 버림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1196752"/>
            <a:ext cx="568863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SYSDATE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 </a:t>
            </a:r>
            <a:r>
              <a:rPr lang="ko-KR" altLang="en-US" b="1" dirty="0" smtClean="0">
                <a:solidFill>
                  <a:schemeClr val="tx1"/>
                </a:solidFill>
              </a:rPr>
              <a:t>현재 날짜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시간 출력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734481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2809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MONTHS_BETWEEN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</a:rPr>
              <a:t>두 날짜 사이의 개월 수 계산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820891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20888"/>
            <a:ext cx="62646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7544" y="1196752"/>
            <a:ext cx="741682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MONTHS_BETWEEN </a:t>
            </a:r>
            <a:r>
              <a:rPr lang="ko-KR" altLang="en-US" b="1" dirty="0" smtClean="0">
                <a:solidFill>
                  <a:schemeClr val="tx1"/>
                </a:solidFill>
              </a:rPr>
              <a:t>함수 주요 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1772816"/>
            <a:ext cx="6120680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큰 날짜를 먼저 써야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5776" y="4581128"/>
            <a:ext cx="6192688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작은 날짜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오래된 날짜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를 먼저 써서 마이너스 값 나옴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052736"/>
            <a:ext cx="8280920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두 날짜가 같은 달에 속해 있으면 특정 규칙으로 계산된 값이 나옵니다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669674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1</a:t>
            </a:r>
            <a:r>
              <a:rPr lang="ko-KR" altLang="ko-KR" b="1" dirty="0" smtClean="0">
                <a:solidFill>
                  <a:schemeClr val="tx1"/>
                </a:solidFill>
              </a:rPr>
              <a:t>개월이</a:t>
            </a:r>
            <a:r>
              <a:rPr lang="en-US" altLang="ko-KR" b="1" dirty="0" smtClean="0">
                <a:solidFill>
                  <a:schemeClr val="tx1"/>
                </a:solidFill>
              </a:rPr>
              <a:t> 29</a:t>
            </a:r>
            <a:r>
              <a:rPr lang="ko-KR" altLang="ko-KR" b="1" dirty="0" smtClean="0">
                <a:solidFill>
                  <a:schemeClr val="tx1"/>
                </a:solidFill>
              </a:rPr>
              <a:t>일 인</a:t>
            </a:r>
            <a:r>
              <a:rPr lang="en-US" altLang="ko-KR" b="1" dirty="0" smtClean="0">
                <a:solidFill>
                  <a:schemeClr val="tx1"/>
                </a:solidFill>
              </a:rPr>
              <a:t> 2012</a:t>
            </a:r>
            <a:r>
              <a:rPr lang="ko-KR" altLang="ko-KR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월을 조회한 화면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734481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980728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1</a:t>
            </a:r>
            <a:r>
              <a:rPr lang="ko-KR" altLang="ko-KR" b="1" dirty="0" smtClean="0">
                <a:solidFill>
                  <a:schemeClr val="tx1"/>
                </a:solidFill>
              </a:rPr>
              <a:t>개월이</a:t>
            </a:r>
            <a:r>
              <a:rPr lang="en-US" altLang="ko-KR" b="1" dirty="0" smtClean="0">
                <a:solidFill>
                  <a:schemeClr val="tx1"/>
                </a:solidFill>
              </a:rPr>
              <a:t> 30</a:t>
            </a:r>
            <a:r>
              <a:rPr lang="ko-KR" altLang="ko-KR" b="1" dirty="0" smtClean="0">
                <a:solidFill>
                  <a:schemeClr val="tx1"/>
                </a:solidFill>
              </a:rPr>
              <a:t>일 인</a:t>
            </a:r>
            <a:r>
              <a:rPr lang="en-US" altLang="ko-KR" b="1" dirty="0" smtClean="0">
                <a:solidFill>
                  <a:schemeClr val="tx1"/>
                </a:solidFill>
              </a:rPr>
              <a:t> 2012</a:t>
            </a:r>
            <a:r>
              <a:rPr lang="ko-KR" altLang="ko-KR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월을 조회한 화면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56886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611560" y="3789040"/>
            <a:ext cx="583264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1 </a:t>
            </a:r>
            <a:r>
              <a:rPr lang="ko-KR" altLang="ko-KR" b="1" dirty="0" smtClean="0">
                <a:solidFill>
                  <a:schemeClr val="tx1"/>
                </a:solidFill>
              </a:rPr>
              <a:t>개월이</a:t>
            </a:r>
            <a:r>
              <a:rPr lang="en-US" altLang="ko-KR" b="1" dirty="0" smtClean="0">
                <a:solidFill>
                  <a:schemeClr val="tx1"/>
                </a:solidFill>
              </a:rPr>
              <a:t> 31</a:t>
            </a:r>
            <a:r>
              <a:rPr lang="ko-KR" altLang="ko-KR" b="1" dirty="0" smtClean="0">
                <a:solidFill>
                  <a:schemeClr val="tx1"/>
                </a:solidFill>
              </a:rPr>
              <a:t>일 인</a:t>
            </a:r>
            <a:r>
              <a:rPr lang="en-US" altLang="ko-KR" b="1" dirty="0" smtClean="0">
                <a:solidFill>
                  <a:schemeClr val="tx1"/>
                </a:solidFill>
              </a:rPr>
              <a:t> 2012</a:t>
            </a:r>
            <a:r>
              <a:rPr lang="ko-KR" altLang="ko-KR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월을 조회한 화면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6"/>
            <a:ext cx="57606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82809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두 날짜가 모두 해당 월의 마지막 날이거나 처음 날이면 개월 수 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정수 값으로 나옵니다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76328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280920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ko-KR" b="1" dirty="0" smtClean="0">
                <a:solidFill>
                  <a:schemeClr val="tx1"/>
                </a:solidFill>
              </a:rPr>
              <a:t>두 날짜 중 하나는 시작일이고 하나는 마지막 일이면 특정 규칙으로 계산된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값이 나옵니다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76872"/>
            <a:ext cx="81369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08720"/>
            <a:ext cx="7992888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2 </a:t>
            </a:r>
            <a:r>
              <a:rPr lang="ko-KR" altLang="en-US" b="1" dirty="0" smtClean="0">
                <a:solidFill>
                  <a:schemeClr val="tx1"/>
                </a:solidFill>
              </a:rPr>
              <a:t>월은 일수가 달라도 반환 값은 같습니다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62646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62646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5220072" y="2420888"/>
            <a:ext cx="3528392" cy="795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월이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28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일까지 있는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2011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년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월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조회한 화면 입니다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5292080" y="4725144"/>
            <a:ext cx="3384376" cy="795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월이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29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일까지 있는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2012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년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월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조회한 화면 입니다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8136904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를 이름과 함께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소문자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대문자로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2"/>
            <a:ext cx="777686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7560840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MONTHS_BETWEEN </a:t>
            </a:r>
            <a:r>
              <a:rPr lang="ko-KR" altLang="en-US" b="1" dirty="0" smtClean="0">
                <a:solidFill>
                  <a:schemeClr val="tx1"/>
                </a:solidFill>
              </a:rPr>
              <a:t>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전통적인 방법의 차이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80648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940152" y="3356992"/>
            <a:ext cx="86409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92280" y="3356992"/>
            <a:ext cx="86409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410445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ADD_MONTHS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770485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412776"/>
            <a:ext cx="777686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NEXT_DAY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770485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340768"/>
            <a:ext cx="46805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LAST_DAY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770485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748883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</a:t>
            </a:r>
            <a:r>
              <a:rPr lang="ko-KR" altLang="ko-KR" b="1" dirty="0" smtClean="0">
                <a:solidFill>
                  <a:schemeClr val="tx1"/>
                </a:solidFill>
              </a:rPr>
              <a:t>날짜의</a:t>
            </a:r>
            <a:r>
              <a:rPr lang="en-US" altLang="ko-KR" b="1" dirty="0" smtClean="0">
                <a:solidFill>
                  <a:schemeClr val="tx1"/>
                </a:solidFill>
              </a:rPr>
              <a:t> ROUND , TRUNC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81369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51720" y="2636912"/>
            <a:ext cx="4824536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6.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형 변환 함수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5536" y="1772816"/>
          <a:ext cx="8352928" cy="4392490"/>
        </p:xfrm>
        <a:graphic>
          <a:graphicData uri="http://schemas.openxmlformats.org/drawingml/2006/table">
            <a:tbl>
              <a:tblPr/>
              <a:tblGrid>
                <a:gridCol w="2023937"/>
                <a:gridCol w="6328991"/>
              </a:tblGrid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CHAR(n)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고정길이의 문자를 저장합니다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최대값은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2000 bytes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입니다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VARCHAR2(n)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변하는 길이의 문자를 저장합니다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최대값은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4000 bytes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입니다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NUMBER(</a:t>
                      </a:r>
                      <a:r>
                        <a:rPr lang="en-US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p,s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숫자 값을 저장합니다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.p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는 전체 자리수로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1-38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자리까지 가능하고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s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는 소수점 이하 자리수로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-84 ~ 127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자리까지 가능합니다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총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7Byte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로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BC 4712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일부터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AD 9999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12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31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일까지의 날짜를 저장할 수 있습니다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가변 길이의 문자를 저장하며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2GB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CLOB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가변 길이의 문자를 저장하며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BLOB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가변 길이의 바이너리 데이터를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RAW(n)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원시 이진 데이터로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2000 bytes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LONG RAW(n)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원시 이진 데이터로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2GB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BFILE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굴림"/>
                        </a:rPr>
                        <a:t>외부 파일에 저장된 데이터로 최대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39552" y="1052736"/>
            <a:ext cx="439248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오라클의</a:t>
            </a:r>
            <a:r>
              <a:rPr lang="ko-KR" altLang="en-US" b="1" dirty="0" smtClean="0">
                <a:solidFill>
                  <a:schemeClr val="tx1"/>
                </a:solidFill>
              </a:rPr>
              <a:t> 주요 데이터 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381642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 </a:t>
            </a:r>
            <a:r>
              <a:rPr lang="ko-KR" altLang="en-US" b="1" dirty="0" smtClean="0">
                <a:solidFill>
                  <a:schemeClr val="tx1"/>
                </a:solidFill>
              </a:rPr>
              <a:t>묵시적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 형 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424847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347864" y="2636912"/>
            <a:ext cx="4824536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SQL&gt; SELECT 1 + </a:t>
            </a:r>
            <a:r>
              <a:rPr lang="en-US" altLang="ko-KR" dirty="0" err="1" smtClean="0">
                <a:solidFill>
                  <a:schemeClr val="tx1"/>
                </a:solidFill>
              </a:rPr>
              <a:t>to_number</a:t>
            </a:r>
            <a:r>
              <a:rPr lang="en-US" altLang="ko-KR" dirty="0" smtClean="0">
                <a:solidFill>
                  <a:schemeClr val="tx1"/>
                </a:solidFill>
              </a:rPr>
              <a:t>(‘1’)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     FROM dual ;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789040"/>
            <a:ext cx="42484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340768"/>
            <a:ext cx="3384376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명시적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수동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형 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2204864"/>
            <a:ext cx="7560840" cy="2664296"/>
            <a:chOff x="899592" y="2420888"/>
            <a:chExt cx="7560840" cy="266429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995936" y="3356992"/>
              <a:ext cx="1368152" cy="7920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문자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(char)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187624" y="3356992"/>
              <a:ext cx="1368152" cy="7920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숫자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(number)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04248" y="3356992"/>
              <a:ext cx="1368152" cy="7920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날짜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(date)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2699792" y="3429000"/>
              <a:ext cx="1080120" cy="21602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왼쪽 화살표 16"/>
            <p:cNvSpPr/>
            <p:nvPr/>
          </p:nvSpPr>
          <p:spPr>
            <a:xfrm>
              <a:off x="5580112" y="3429000"/>
              <a:ext cx="1080120" cy="216024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왼쪽 화살표 17"/>
            <p:cNvSpPr/>
            <p:nvPr/>
          </p:nvSpPr>
          <p:spPr>
            <a:xfrm>
              <a:off x="2699792" y="3789040"/>
              <a:ext cx="1080120" cy="216024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580112" y="3789040"/>
              <a:ext cx="1080120" cy="21602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699792" y="2780928"/>
              <a:ext cx="108012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TO_CHAR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0112" y="2780928"/>
              <a:ext cx="108012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TO_CHAR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483768" y="4221088"/>
              <a:ext cx="144016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TO_NUMBER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580112" y="4221088"/>
              <a:ext cx="108012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TO_DATE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99592" y="2420888"/>
              <a:ext cx="7560840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980728"/>
            <a:ext cx="640871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TO_CHAR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ko-KR" altLang="ko-KR" b="1" dirty="0" smtClean="0">
                <a:solidFill>
                  <a:schemeClr val="tx1"/>
                </a:solidFill>
              </a:rPr>
              <a:t>날짜를 문자로 형 변환하기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9937" name="AutoShape 1"/>
          <p:cNvSpPr>
            <a:spLocks noChangeArrowheads="1"/>
          </p:cNvSpPr>
          <p:nvPr/>
        </p:nvSpPr>
        <p:spPr bwMode="auto">
          <a:xfrm>
            <a:off x="539552" y="1628800"/>
            <a:ext cx="4608512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 TO_CHAR(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원래 날짜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모양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2348880"/>
            <a:ext cx="7344816" cy="15121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년도 </a:t>
            </a:r>
            <a:r>
              <a:rPr lang="en-US" altLang="ko-KR" dirty="0" smtClean="0">
                <a:solidFill>
                  <a:schemeClr val="tx1"/>
                </a:solidFill>
              </a:rPr>
              <a:t>: ‘YYYY’ – </a:t>
            </a:r>
            <a:r>
              <a:rPr lang="ko-KR" altLang="ko-KR" dirty="0" smtClean="0">
                <a:solidFill>
                  <a:schemeClr val="tx1"/>
                </a:solidFill>
              </a:rPr>
              <a:t>연도를</a:t>
            </a:r>
            <a:r>
              <a:rPr lang="en-US" altLang="ko-KR" dirty="0" smtClean="0">
                <a:solidFill>
                  <a:schemeClr val="tx1"/>
                </a:solidFill>
              </a:rPr>
              <a:t> 4</a:t>
            </a:r>
            <a:r>
              <a:rPr lang="ko-KR" altLang="ko-KR" dirty="0" smtClean="0">
                <a:solidFill>
                  <a:schemeClr val="tx1"/>
                </a:solidFill>
              </a:rPr>
              <a:t>자리로 표현합니다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1999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‘RRRR’ – 2000 </a:t>
            </a:r>
            <a:r>
              <a:rPr lang="ko-KR" altLang="ko-KR" dirty="0" smtClean="0">
                <a:solidFill>
                  <a:schemeClr val="tx1"/>
                </a:solidFill>
              </a:rPr>
              <a:t>년 이후에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등장한 새로운 날짜 표기법입니다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‘YY’ – </a:t>
            </a:r>
            <a:r>
              <a:rPr lang="ko-KR" altLang="ko-KR" dirty="0" smtClean="0">
                <a:solidFill>
                  <a:schemeClr val="tx1"/>
                </a:solidFill>
              </a:rPr>
              <a:t>연도를 끝의</a:t>
            </a:r>
            <a:r>
              <a:rPr lang="en-US" altLang="ko-KR" dirty="0" smtClean="0">
                <a:solidFill>
                  <a:schemeClr val="tx1"/>
                </a:solidFill>
              </a:rPr>
              <a:t> 2 </a:t>
            </a:r>
            <a:r>
              <a:rPr lang="ko-KR" altLang="ko-KR" dirty="0" smtClean="0">
                <a:solidFill>
                  <a:schemeClr val="tx1"/>
                </a:solidFill>
              </a:rPr>
              <a:t>자리만 표시합니다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 : 99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‘YEAR’ – </a:t>
            </a:r>
            <a:r>
              <a:rPr lang="ko-KR" altLang="ko-KR" dirty="0" smtClean="0">
                <a:solidFill>
                  <a:schemeClr val="tx1"/>
                </a:solidFill>
              </a:rPr>
              <a:t>연도의 영문 이름 전체를 표시합니다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861048"/>
            <a:ext cx="518457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4753</Words>
  <Application>Microsoft Office PowerPoint</Application>
  <PresentationFormat>화면 슬라이드 쇼(4:3)</PresentationFormat>
  <Paragraphs>854</Paragraphs>
  <Slides>128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128</vt:i4>
      </vt:variant>
    </vt:vector>
  </HeadingPairs>
  <TitlesOfParts>
    <vt:vector size="129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118</cp:revision>
  <dcterms:created xsi:type="dcterms:W3CDTF">2012-11-06T06:53:25Z</dcterms:created>
  <dcterms:modified xsi:type="dcterms:W3CDTF">2013-04-18T02:10:44Z</dcterms:modified>
</cp:coreProperties>
</file>