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3" r:id="rId25"/>
    <p:sldId id="34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640960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 문제</a:t>
            </a:r>
            <a:r>
              <a:rPr lang="en-US" altLang="ko-KR" b="1" dirty="0" smtClean="0">
                <a:solidFill>
                  <a:schemeClr val="tx1"/>
                </a:solidFill>
              </a:rPr>
              <a:t> 3: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(deptno1)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 인 학과의 평균 몸무게보다 몸무게가 많은 학생들의 이름과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636912"/>
            <a:ext cx="36004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49694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4: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심슨</a:t>
            </a:r>
            <a:r>
              <a:rPr lang="ko-KR" altLang="ko-KR" b="1" dirty="0" smtClean="0">
                <a:solidFill>
                  <a:schemeClr val="tx1"/>
                </a:solidFill>
              </a:rPr>
              <a:t> 교수와 같은 입사일에 입사한 교수 중에서 조인형 교수보다 월급을 적게 받는 교수의 이름과 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입사일을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852936"/>
            <a:ext cx="48965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32403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다중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55576" y="1844824"/>
          <a:ext cx="7200800" cy="2952327"/>
        </p:xfrm>
        <a:graphic>
          <a:graphicData uri="http://schemas.openxmlformats.org/drawingml/2006/table">
            <a:tbl>
              <a:tblPr/>
              <a:tblGrid>
                <a:gridCol w="1709257"/>
                <a:gridCol w="5491543"/>
              </a:tblGrid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연산자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같은 값을 찾음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&gt;ANY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최소값을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&lt;ANY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최대값을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&lt;ALL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최소값을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&gt;ALL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최대값을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EXIST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Sub Query </a:t>
                      </a:r>
                      <a:r>
                        <a:rPr lang="ko-KR" sz="1600" kern="100" dirty="0">
                          <a:latin typeface="맑은 고딕"/>
                          <a:ea typeface="맑은 고딕"/>
                          <a:cs typeface="Times New Roman"/>
                        </a:rPr>
                        <a:t>의 값이 있을 경우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568952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ko-KR" b="1" dirty="0" smtClean="0">
                <a:solidFill>
                  <a:schemeClr val="tx1"/>
                </a:solidFill>
              </a:rPr>
              <a:t>다중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참조하여 근무지역</a:t>
            </a:r>
            <a:r>
              <a:rPr lang="en-US" altLang="ko-KR" b="1" dirty="0" smtClean="0">
                <a:solidFill>
                  <a:schemeClr val="tx1"/>
                </a:solidFill>
              </a:rPr>
              <a:t>(dept2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 </a:t>
            </a:r>
            <a:r>
              <a:rPr lang="en-US" altLang="ko-KR" b="1" dirty="0" smtClean="0">
                <a:solidFill>
                  <a:schemeClr val="tx1"/>
                </a:solidFill>
              </a:rPr>
              <a:t>area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ko-KR" b="1" dirty="0" smtClean="0">
                <a:solidFill>
                  <a:schemeClr val="tx1"/>
                </a:solidFill>
              </a:rPr>
              <a:t>이 서울 지사인 모든 사원들의 사번과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64904"/>
            <a:ext cx="338437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097" name="AutoShape 1"/>
          <p:cNvSpPr>
            <a:spLocks noChangeArrowheads="1"/>
          </p:cNvSpPr>
          <p:nvPr/>
        </p:nvSpPr>
        <p:spPr bwMode="auto">
          <a:xfrm>
            <a:off x="3923928" y="2708920"/>
            <a:ext cx="4968552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name,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emp2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(SELECT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dcode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dept2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area='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서울지사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712968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ko-KR" b="1" dirty="0" smtClean="0">
                <a:solidFill>
                  <a:schemeClr val="tx1"/>
                </a:solidFill>
              </a:rPr>
              <a:t>다중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1: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전체 직원 중 과장 직급의 최소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연봉자보다</a:t>
            </a:r>
            <a:r>
              <a:rPr lang="ko-KR" altLang="ko-KR" b="1" dirty="0" smtClean="0">
                <a:solidFill>
                  <a:schemeClr val="tx1"/>
                </a:solidFill>
              </a:rPr>
              <a:t> 연봉이 높은 사람의 이름과 직급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연봉을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연봉 출력 형식은 아래와 같이 천 단위 구분기호와 원 표시를 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다중행서브쿼리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2780928"/>
            <a:ext cx="7704856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640960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ko-KR" b="1" dirty="0" smtClean="0">
                <a:solidFill>
                  <a:schemeClr val="tx1"/>
                </a:solidFill>
              </a:rPr>
              <a:t>다중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전체 학생 중에서 체중이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학생들의 체중에서 가장 적게 나가는 학생보다 몸무게가 적은 학생의 이름과 학년과 몸무게를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 descr="다중행서브쿼리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2564904"/>
            <a:ext cx="7632848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980728"/>
            <a:ext cx="38164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</a:t>
            </a:r>
            <a:r>
              <a:rPr lang="ko-KR" altLang="ko-KR" b="1" dirty="0" smtClean="0">
                <a:solidFill>
                  <a:schemeClr val="tx1"/>
                </a:solidFill>
              </a:rPr>
              <a:t>다중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340768"/>
            <a:ext cx="8496944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ko-KR" b="1" dirty="0" smtClean="0">
                <a:solidFill>
                  <a:schemeClr val="tx1"/>
                </a:solidFill>
              </a:rPr>
              <a:t>다중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각 학년별로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최대키를</a:t>
            </a:r>
            <a:r>
              <a:rPr lang="ko-KR" altLang="ko-KR" b="1" dirty="0" smtClean="0">
                <a:solidFill>
                  <a:schemeClr val="tx1"/>
                </a:solidFill>
              </a:rPr>
              <a:t> 가진 학생들의 학년과 이름과 키를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다중컬럼서브쿼리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2852936"/>
            <a:ext cx="7776864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56001" name="AutoShape 1"/>
          <p:cNvSpPr>
            <a:spLocks noChangeArrowheads="1"/>
          </p:cNvSpPr>
          <p:nvPr/>
        </p:nvSpPr>
        <p:spPr bwMode="auto">
          <a:xfrm>
            <a:off x="1187624" y="2060848"/>
            <a:ext cx="6984776" cy="27363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grade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,name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height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student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grade,height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(SELECT grade, MAX(height)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student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 grade 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ORDER BY 1 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849694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ko-KR" b="1" dirty="0" smtClean="0">
                <a:solidFill>
                  <a:schemeClr val="tx1"/>
                </a:solidFill>
              </a:rPr>
              <a:t>다중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1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각 학과별로 입사일이 가장 오래된 교수의 교수번호와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(</a:t>
            </a:r>
            <a:r>
              <a:rPr lang="ko-KR" altLang="ko-KR" b="1" dirty="0" smtClean="0">
                <a:solidFill>
                  <a:schemeClr val="tx1"/>
                </a:solidFill>
              </a:rPr>
              <a:t>학과이름순으로 오름차순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08920"/>
            <a:ext cx="655272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24744"/>
            <a:ext cx="871296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ko-KR" b="1" dirty="0" smtClean="0">
                <a:solidFill>
                  <a:schemeClr val="tx1"/>
                </a:solidFill>
              </a:rPr>
              <a:t>다중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직급별로 해당 직급에서 최대 연봉을 받는 직원의 이름과 직급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연봉을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연봉순으로</a:t>
            </a:r>
            <a:r>
              <a:rPr lang="ko-KR" altLang="ko-KR" b="1" dirty="0" smtClean="0">
                <a:solidFill>
                  <a:schemeClr val="tx1"/>
                </a:solidFill>
              </a:rPr>
              <a:t> 오름차순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708920"/>
            <a:ext cx="583264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5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640960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ko-KR" b="1" dirty="0" smtClean="0">
                <a:solidFill>
                  <a:schemeClr val="tx1"/>
                </a:solidFill>
              </a:rPr>
              <a:t>다중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3: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각 부서별 평균 연봉을 구하고 그 중에서 평균 연봉이 가장 적은 부서의 평균 연봉보다 적게 받는 직원들의 부서명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직원명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연봉을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780928"/>
            <a:ext cx="518457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29523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ko-KR" altLang="ko-KR" b="1" dirty="0" smtClean="0">
                <a:solidFill>
                  <a:schemeClr val="tx1"/>
                </a:solidFill>
              </a:rPr>
              <a:t>상호 연관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81369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ko-KR" b="1" dirty="0" smtClean="0">
                <a:solidFill>
                  <a:schemeClr val="tx1"/>
                </a:solidFill>
              </a:rPr>
              <a:t>상호 연관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</a:p>
          <a:p>
            <a:pPr marL="342900" indent="-342900">
              <a:buAutoNum type="arabicParenBoth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조회해서 직원 들 중에서 자신의 직급의 평균연봉과 같거나 많이 받는 사람들의 이름과 직급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연봉을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40968"/>
            <a:ext cx="30243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05" name="AutoShape 1"/>
          <p:cNvSpPr>
            <a:spLocks noChangeArrowheads="1"/>
          </p:cNvSpPr>
          <p:nvPr/>
        </p:nvSpPr>
        <p:spPr bwMode="auto">
          <a:xfrm>
            <a:off x="3707904" y="3140968"/>
            <a:ext cx="5256584" cy="22322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name "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사원이름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position "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직급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pay "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급여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FROM emp2  a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WHERE pay &gt;=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SELECT AVG(pay)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   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emp2  b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             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a.position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b.position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59632" y="2636912"/>
            <a:ext cx="6480720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3. Scalar Sub Query (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스칼라 서브쿼리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56895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Scalar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예 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052736"/>
            <a:ext cx="576064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724128" y="1412776"/>
            <a:ext cx="309634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4" y="1844824"/>
            <a:ext cx="230425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emp2 </a:t>
            </a:r>
            <a:r>
              <a:rPr lang="ko-KR" altLang="ko-KR" dirty="0" smtClean="0">
                <a:solidFill>
                  <a:schemeClr val="tx1"/>
                </a:solidFill>
              </a:rPr>
              <a:t>테이블과</a:t>
            </a:r>
            <a:r>
              <a:rPr lang="en-US" altLang="ko-KR" dirty="0" smtClean="0">
                <a:solidFill>
                  <a:schemeClr val="tx1"/>
                </a:solidFill>
              </a:rPr>
              <a:t> dept2 </a:t>
            </a:r>
            <a:r>
              <a:rPr lang="ko-KR" altLang="ko-KR" dirty="0" smtClean="0">
                <a:solidFill>
                  <a:schemeClr val="tx1"/>
                </a:solidFill>
              </a:rPr>
              <a:t>테이블을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조회하여 사원들의 이름과 부서이름을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49685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스칼라 서브 쿼리의 실행 순서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916832"/>
            <a:ext cx="864096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Main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를 수행한 후</a:t>
            </a:r>
            <a:r>
              <a:rPr lang="en-US" altLang="ko-KR" sz="1600" dirty="0" smtClean="0">
                <a:solidFill>
                  <a:schemeClr val="tx1"/>
                </a:solidFill>
              </a:rPr>
              <a:t> Scalar Sub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에 필요한 값을 제공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Scalar Sub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를 수행하기 위해 필요한 데이터가 들어있는 블록을 메모리로 로딩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3.  Main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에서 주어진 조건을 가지고 필요한 값을 </a:t>
            </a:r>
            <a:r>
              <a:rPr lang="ko-KR" altLang="en-US" sz="1600" dirty="0" smtClean="0">
                <a:solidFill>
                  <a:schemeClr val="tx1"/>
                </a:solidFill>
              </a:rPr>
              <a:t>검색후</a:t>
            </a:r>
            <a:r>
              <a:rPr lang="ko-KR" altLang="ko-KR" sz="1600" dirty="0" smtClean="0">
                <a:solidFill>
                  <a:schemeClr val="tx1"/>
                </a:solidFill>
              </a:rPr>
              <a:t> 이 결과를 메모리에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입력값</a:t>
            </a:r>
            <a:r>
              <a:rPr lang="ko-KR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과 출력값으로 메모리 내의 </a:t>
            </a:r>
            <a:r>
              <a:rPr lang="en-US" altLang="ko-KR" sz="1600" dirty="0" smtClean="0">
                <a:solidFill>
                  <a:schemeClr val="tx1"/>
                </a:solidFill>
              </a:rPr>
              <a:t>query execution cache </a:t>
            </a:r>
            <a:r>
              <a:rPr lang="ko-KR" altLang="ko-KR" sz="1600" dirty="0" smtClean="0">
                <a:solidFill>
                  <a:schemeClr val="tx1"/>
                </a:solidFill>
              </a:rPr>
              <a:t>라는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곳에 저장</a:t>
            </a:r>
            <a:r>
              <a:rPr lang="ko-KR" altLang="en-US" sz="1600" dirty="0" smtClean="0">
                <a:solidFill>
                  <a:schemeClr val="tx1"/>
                </a:solidFill>
              </a:rPr>
              <a:t>함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ko-KR" sz="1600" dirty="0" smtClean="0">
                <a:solidFill>
                  <a:schemeClr val="tx1"/>
                </a:solidFill>
              </a:rPr>
              <a:t>여기서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입력값은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 Main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에서 주어진 값이고 출력값은 </a:t>
            </a:r>
            <a:r>
              <a:rPr lang="en-US" altLang="ko-KR" sz="1600" dirty="0" smtClean="0">
                <a:solidFill>
                  <a:schemeClr val="tx1"/>
                </a:solidFill>
              </a:rPr>
              <a:t>Scalar Sub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를 수행 후 나온 결과값</a:t>
            </a:r>
            <a:r>
              <a:rPr lang="ko-KR" altLang="en-US" sz="1600" dirty="0" smtClean="0">
                <a:solidFill>
                  <a:schemeClr val="tx1"/>
                </a:solidFill>
              </a:rPr>
              <a:t>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이 값을 저장하는 캐쉬 값을 지정하는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파라미터는</a:t>
            </a:r>
            <a:r>
              <a:rPr lang="ko-KR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_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query_execution_cache_max_size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4. </a:t>
            </a:r>
            <a:r>
              <a:rPr lang="ko-KR" altLang="ko-KR" sz="1600" dirty="0" smtClean="0">
                <a:solidFill>
                  <a:schemeClr val="tx1"/>
                </a:solidFill>
              </a:rPr>
              <a:t>다음 조건이</a:t>
            </a:r>
            <a:r>
              <a:rPr lang="en-US" altLang="ko-KR" sz="1600" dirty="0" smtClean="0">
                <a:solidFill>
                  <a:schemeClr val="tx1"/>
                </a:solidFill>
              </a:rPr>
              <a:t> Main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에서</a:t>
            </a:r>
            <a:r>
              <a:rPr lang="en-US" altLang="ko-KR" sz="1600" dirty="0" smtClean="0">
                <a:solidFill>
                  <a:schemeClr val="tx1"/>
                </a:solidFill>
              </a:rPr>
              <a:t> Scalar Sub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로 들어오면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해쉬</a:t>
            </a:r>
            <a:r>
              <a:rPr lang="ko-KR" altLang="ko-KR" sz="1600" dirty="0" smtClean="0">
                <a:solidFill>
                  <a:schemeClr val="tx1"/>
                </a:solidFill>
              </a:rPr>
              <a:t> 함수를 이용해서 해당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ko-KR" sz="1600" dirty="0" smtClean="0">
                <a:solidFill>
                  <a:schemeClr val="tx1"/>
                </a:solidFill>
              </a:rPr>
              <a:t>값이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캐쉬에</a:t>
            </a:r>
            <a:r>
              <a:rPr lang="ko-KR" altLang="ko-KR" sz="1600" dirty="0" smtClean="0">
                <a:solidFill>
                  <a:schemeClr val="tx1"/>
                </a:solidFill>
              </a:rPr>
              <a:t> 존재하는 지 찾고 있으면 즉시 결과 값을 출력하고 없으면 다시 블록을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엑세스</a:t>
            </a:r>
            <a:r>
              <a:rPr lang="ko-KR" altLang="ko-KR" sz="1600" dirty="0" smtClean="0">
                <a:solidFill>
                  <a:schemeClr val="tx1"/>
                </a:solidFill>
              </a:rPr>
              <a:t> 해서 해당 값을 찾은 후 다시 메모리에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캐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싱</a:t>
            </a:r>
            <a:r>
              <a:rPr lang="ko-KR" altLang="en-US" sz="1600" dirty="0" smtClean="0">
                <a:solidFill>
                  <a:schemeClr val="tx1"/>
                </a:solidFill>
              </a:rPr>
              <a:t> 함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5. Main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가 끝날 때까지 반복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스칼라 서브 쿼리는 주로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코드성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테이블을 조회 할 경우에 적합함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42493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933056"/>
            <a:ext cx="84249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716016" y="2060848"/>
            <a:ext cx="3600400" cy="57606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스칼라 서브 쿼리의 실행계획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16016" y="4221088"/>
            <a:ext cx="3600400" cy="57606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en-US" b="1" dirty="0" smtClean="0">
                <a:solidFill>
                  <a:schemeClr val="tx1"/>
                </a:solidFill>
              </a:rPr>
              <a:t> 쿼리의 실행계획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1052736"/>
            <a:ext cx="32403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실행 계획 비교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528" y="980728"/>
            <a:ext cx="403244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1. Sub Query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란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?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  <p:sp>
        <p:nvSpPr>
          <p:cNvPr id="137217" name="AutoShape 1"/>
          <p:cNvSpPr>
            <a:spLocks noChangeArrowheads="1"/>
          </p:cNvSpPr>
          <p:nvPr/>
        </p:nvSpPr>
        <p:spPr bwMode="auto">
          <a:xfrm>
            <a:off x="1835696" y="2492896"/>
            <a:ext cx="4608512" cy="22322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 </a:t>
            </a:r>
            <a:r>
              <a:rPr kumimoji="1" lang="en-US" altLang="ko-K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select_list</a:t>
            </a:r>
            <a:endParaRPr kumimoji="1" lang="en-US" altLang="ko-KR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 </a:t>
            </a: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</a:t>
            </a:r>
            <a:r>
              <a:rPr kumimoji="1" lang="ko-KR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또는 </a:t>
            </a: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View</a:t>
            </a:r>
            <a:endParaRPr kumimoji="1" lang="en-US" altLang="ko-KR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연산자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</a:t>
            </a:r>
            <a:r>
              <a:rPr kumimoji="1" lang="en-US" altLang="ko-KR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select_list</a:t>
            </a:r>
            <a:endParaRPr kumimoji="1" lang="en-US" altLang="ko-KR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</a:t>
            </a:r>
            <a:r>
              <a:rPr kumimoji="1" lang="en-US" altLang="ko-K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table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67944" y="3429000"/>
            <a:ext cx="2232248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07704" y="2636912"/>
            <a:ext cx="2232248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32240" y="3573016"/>
            <a:ext cx="194421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 Query 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INNER 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8" idx="1"/>
            <a:endCxn id="16" idx="3"/>
          </p:cNvCxnSpPr>
          <p:nvPr/>
        </p:nvCxnSpPr>
        <p:spPr>
          <a:xfrm flipH="1">
            <a:off x="6300192" y="400506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07904" y="1412776"/>
            <a:ext cx="1944216" cy="86409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 Query ,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Outer Query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1" idx="1"/>
            <a:endCxn id="17" idx="0"/>
          </p:cNvCxnSpPr>
          <p:nvPr/>
        </p:nvCxnSpPr>
        <p:spPr>
          <a:xfrm flipH="1">
            <a:off x="3023828" y="1844824"/>
            <a:ext cx="68407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849694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en-US" altLang="ko-KR" b="1" dirty="0" smtClean="0">
                <a:solidFill>
                  <a:schemeClr val="tx1"/>
                </a:solidFill>
              </a:rPr>
              <a:t>‘SCOTT’ </a:t>
            </a:r>
            <a:r>
              <a:rPr lang="ko-KR" altLang="ko-KR" b="1" dirty="0" smtClean="0">
                <a:solidFill>
                  <a:schemeClr val="tx1"/>
                </a:solidFill>
              </a:rPr>
              <a:t>보다 급여를 많이 받는 사람의 이름과 급여를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1979712" y="2564904"/>
            <a:ext cx="5040560" cy="22322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&gt; (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        FROM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        WHERE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='SCOTT')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35896" y="3501008"/>
            <a:ext cx="2736304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35292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-Sub Query </a:t>
            </a:r>
            <a:r>
              <a:rPr lang="ko-KR" altLang="en-US" b="1" dirty="0" smtClean="0">
                <a:solidFill>
                  <a:schemeClr val="tx1"/>
                </a:solidFill>
              </a:rPr>
              <a:t>작성 시 주의 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988840"/>
            <a:ext cx="8496944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부분은</a:t>
            </a:r>
            <a:r>
              <a:rPr lang="en-US" altLang="ko-KR" b="1" dirty="0" smtClean="0">
                <a:solidFill>
                  <a:schemeClr val="tx1"/>
                </a:solidFill>
              </a:rPr>
              <a:t> Where </a:t>
            </a:r>
            <a:r>
              <a:rPr lang="ko-KR" altLang="ko-KR" b="1" dirty="0" smtClean="0">
                <a:solidFill>
                  <a:schemeClr val="tx1"/>
                </a:solidFill>
              </a:rPr>
              <a:t>절에 연산자 오른쪽에 위치해야 하며 반드시 괄호로 묶어야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ko-KR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특별한 경우</a:t>
            </a:r>
            <a:r>
              <a:rPr lang="en-US" altLang="ko-KR" b="1" dirty="0" smtClean="0">
                <a:solidFill>
                  <a:schemeClr val="tx1"/>
                </a:solidFill>
              </a:rPr>
              <a:t> (Top-n </a:t>
            </a:r>
            <a:r>
              <a:rPr lang="ko-KR" altLang="ko-KR" b="1" dirty="0" smtClean="0">
                <a:solidFill>
                  <a:schemeClr val="tx1"/>
                </a:solidFill>
              </a:rPr>
              <a:t>분석 등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ko-KR" b="1" dirty="0" smtClean="0">
                <a:solidFill>
                  <a:schemeClr val="tx1"/>
                </a:solidFill>
              </a:rPr>
              <a:t>를 제외하고는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절에</a:t>
            </a:r>
            <a:r>
              <a:rPr lang="en-US" altLang="ko-KR" b="1" dirty="0" smtClean="0">
                <a:solidFill>
                  <a:schemeClr val="tx1"/>
                </a:solidFill>
              </a:rPr>
              <a:t> Order by </a:t>
            </a:r>
            <a:r>
              <a:rPr lang="ko-KR" altLang="ko-KR" b="1" dirty="0" smtClean="0">
                <a:solidFill>
                  <a:schemeClr val="tx1"/>
                </a:solidFill>
              </a:rPr>
              <a:t>절이 올 수 없습니다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ko-KR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와 다중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에 따라 연산자를 잘 선택해야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23728" y="2780928"/>
            <a:ext cx="4896544" cy="122413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2. Sub Query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의 종류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352839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9552" y="1988840"/>
          <a:ext cx="6984776" cy="3168354"/>
        </p:xfrm>
        <a:graphic>
          <a:graphicData uri="http://schemas.openxmlformats.org/drawingml/2006/table">
            <a:tbl>
              <a:tblPr/>
              <a:tblGrid>
                <a:gridCol w="2064612"/>
                <a:gridCol w="4920164"/>
              </a:tblGrid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연산자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같다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(Equal to)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같지 않다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(Not Equal to)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크다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(Greater Than)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크거나 같다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(Greater Than or Equal to)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작다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(Less Than)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/>
                          <a:ea typeface="맑은 고딕"/>
                          <a:cs typeface="Times New Roman"/>
                        </a:rPr>
                        <a:t>작거나 같다</a:t>
                      </a: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 (Less Than or Equal to)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268760"/>
            <a:ext cx="8496944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</a:p>
          <a:p>
            <a:pPr marL="342900" indent="-342900">
              <a:buAutoNum type="arabicParenBoth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department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이윤나</a:t>
            </a:r>
            <a:r>
              <a:rPr lang="ko-KR" altLang="ko-KR" b="1" dirty="0" smtClean="0">
                <a:solidFill>
                  <a:schemeClr val="tx1"/>
                </a:solidFill>
              </a:rPr>
              <a:t> 학생과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(deptno1)</a:t>
            </a:r>
            <a:r>
              <a:rPr lang="ko-KR" altLang="ko-KR" b="1" dirty="0" smtClean="0">
                <a:solidFill>
                  <a:schemeClr val="tx1"/>
                </a:solidFill>
              </a:rPr>
              <a:t>이 동일한 학생들의 이름과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전공 이름을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852936"/>
            <a:ext cx="504056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424936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(2) </a:t>
            </a: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입사일이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송도권</a:t>
            </a:r>
            <a:r>
              <a:rPr lang="ko-KR" altLang="ko-KR" b="1" dirty="0" smtClean="0">
                <a:solidFill>
                  <a:schemeClr val="tx1"/>
                </a:solidFill>
              </a:rPr>
              <a:t> 교수보다 나중에 입사한 사람의 이름과 입사일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36912"/>
            <a:ext cx="612068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880</Words>
  <Application>Microsoft Office PowerPoint</Application>
  <PresentationFormat>화면 슬라이드 쇼(4:3)</PresentationFormat>
  <Paragraphs>180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KOSTA</cp:lastModifiedBy>
  <cp:revision>128</cp:revision>
  <dcterms:created xsi:type="dcterms:W3CDTF">2012-11-06T06:53:25Z</dcterms:created>
  <dcterms:modified xsi:type="dcterms:W3CDTF">2017-02-22T02:27:55Z</dcterms:modified>
</cp:coreProperties>
</file>