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052736"/>
            <a:ext cx="727280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 : </a:t>
            </a:r>
            <a:r>
              <a:rPr lang="ko-KR" altLang="ko-KR" b="1" dirty="0" smtClean="0">
                <a:solidFill>
                  <a:schemeClr val="tx1"/>
                </a:solidFill>
              </a:rPr>
              <a:t>다른 테이블의 데이터를 가져와서 입력하기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772816"/>
            <a:ext cx="8064896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1000 </a:t>
            </a:r>
            <a:r>
              <a:rPr lang="ko-KR" altLang="ko-KR" b="1" dirty="0" smtClean="0">
                <a:solidFill>
                  <a:schemeClr val="tx1"/>
                </a:solidFill>
              </a:rPr>
              <a:t>번 에서</a:t>
            </a:r>
            <a:r>
              <a:rPr lang="en-US" altLang="ko-KR" b="1" dirty="0" smtClean="0">
                <a:solidFill>
                  <a:schemeClr val="tx1"/>
                </a:solidFill>
              </a:rPr>
              <a:t> 1999</a:t>
            </a:r>
            <a:r>
              <a:rPr lang="ko-KR" altLang="ko-KR" b="1" dirty="0" smtClean="0">
                <a:solidFill>
                  <a:schemeClr val="tx1"/>
                </a:solidFill>
              </a:rPr>
              <a:t>번까지 인 교수의 번호와 교수이름은</a:t>
            </a:r>
            <a:r>
              <a:rPr lang="en-US" altLang="ko-KR" b="1" dirty="0" smtClean="0">
                <a:solidFill>
                  <a:schemeClr val="tx1"/>
                </a:solidFill>
              </a:rPr>
              <a:t> p_01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입력하고 교수번호가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2000 </a:t>
            </a:r>
            <a:r>
              <a:rPr lang="ko-KR" altLang="ko-KR" b="1" dirty="0" smtClean="0">
                <a:solidFill>
                  <a:schemeClr val="tx1"/>
                </a:solidFill>
              </a:rPr>
              <a:t>번에서</a:t>
            </a:r>
            <a:r>
              <a:rPr lang="en-US" altLang="ko-KR" b="1" dirty="0" smtClean="0">
                <a:solidFill>
                  <a:schemeClr val="tx1"/>
                </a:solidFill>
              </a:rPr>
              <a:t> 2999 </a:t>
            </a:r>
            <a:r>
              <a:rPr lang="ko-KR" altLang="ko-KR" b="1" dirty="0" smtClean="0">
                <a:solidFill>
                  <a:schemeClr val="tx1"/>
                </a:solidFill>
              </a:rPr>
              <a:t>번까지 인 교수의 번호와 이름은</a:t>
            </a:r>
            <a:r>
              <a:rPr lang="en-US" altLang="ko-KR" b="1" dirty="0" smtClean="0">
                <a:solidFill>
                  <a:schemeClr val="tx1"/>
                </a:solidFill>
              </a:rPr>
              <a:t> p_02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1259632" y="3284984"/>
            <a:ext cx="5616624" cy="27363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ALL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WHEN profno BETWEEN 1000 AND 1999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INTO p_01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VALUES(profno,name)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WHEN profno BETWEEN 2000 AND 2999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INTO p_02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VALUES(profno,name)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SELECT profno,name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FROM professor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46085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사용 예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번 결과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insert all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1988840"/>
            <a:ext cx="7920880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268760"/>
            <a:ext cx="8640960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3 : </a:t>
            </a:r>
            <a:r>
              <a:rPr lang="ko-KR" altLang="ko-KR" b="1" dirty="0" smtClean="0">
                <a:solidFill>
                  <a:schemeClr val="tx1"/>
                </a:solidFill>
              </a:rPr>
              <a:t>다른 테이블에 동시에 같은 데이터 입력하기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3000</a:t>
            </a:r>
            <a:r>
              <a:rPr lang="ko-KR" altLang="ko-KR" b="1" dirty="0" smtClean="0">
                <a:solidFill>
                  <a:schemeClr val="tx1"/>
                </a:solidFill>
              </a:rPr>
              <a:t>번 에서</a:t>
            </a:r>
            <a:r>
              <a:rPr lang="en-US" altLang="ko-KR" b="1" dirty="0" smtClean="0">
                <a:solidFill>
                  <a:schemeClr val="tx1"/>
                </a:solidFill>
              </a:rPr>
              <a:t> 3999 </a:t>
            </a:r>
            <a:r>
              <a:rPr lang="ko-KR" altLang="ko-KR" b="1" dirty="0" smtClean="0">
                <a:solidFill>
                  <a:schemeClr val="tx1"/>
                </a:solidFill>
              </a:rPr>
              <a:t>번인 교수들의 교수 번호와 이름을</a:t>
            </a:r>
            <a:r>
              <a:rPr lang="en-US" altLang="ko-KR" b="1" dirty="0" smtClean="0">
                <a:solidFill>
                  <a:schemeClr val="tx1"/>
                </a:solidFill>
              </a:rPr>
              <a:t> p_01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p_02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동시에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1547664" y="3140968"/>
            <a:ext cx="5472608" cy="259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ALL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INTO p_01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profno,name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INTO p_02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profno,name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profno,name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FROM professor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BETWEEN 3000 AND 3999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052736"/>
            <a:ext cx="41764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UPDATE  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</a:rPr>
              <a:t>데이터 변경하기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899592" y="1772816"/>
            <a:ext cx="3096344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UPDATE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table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column = value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3284984"/>
            <a:ext cx="763284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 </a:t>
            </a:r>
            <a:r>
              <a:rPr lang="en-US" altLang="ko-KR" b="1" dirty="0" smtClean="0">
                <a:solidFill>
                  <a:schemeClr val="tx1"/>
                </a:solidFill>
              </a:rPr>
              <a:t>1: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직급이 조교수 인 교수들의</a:t>
            </a:r>
            <a:r>
              <a:rPr lang="en-US" altLang="ko-KR" b="1" dirty="0" smtClean="0">
                <a:solidFill>
                  <a:schemeClr val="tx1"/>
                </a:solidFill>
              </a:rPr>
              <a:t> BONUS </a:t>
            </a:r>
            <a:r>
              <a:rPr lang="ko-KR" altLang="ko-KR" b="1" dirty="0" smtClean="0">
                <a:solidFill>
                  <a:schemeClr val="tx1"/>
                </a:solidFill>
              </a:rPr>
              <a:t>를</a:t>
            </a:r>
            <a:r>
              <a:rPr lang="en-US" altLang="ko-KR" b="1" dirty="0" smtClean="0">
                <a:solidFill>
                  <a:schemeClr val="tx1"/>
                </a:solidFill>
              </a:rPr>
              <a:t> 100 </a:t>
            </a:r>
            <a:r>
              <a:rPr lang="ko-KR" altLang="ko-KR" b="1" dirty="0" smtClean="0">
                <a:solidFill>
                  <a:schemeClr val="tx1"/>
                </a:solidFill>
              </a:rPr>
              <a:t>만원으로 인상하세요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827584" y="4581128"/>
            <a:ext cx="3816424" cy="1440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UPDATE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professor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SET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bonus = 100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position ='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조교수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568952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차범철</a:t>
            </a:r>
            <a:r>
              <a:rPr lang="ko-KR" altLang="ko-KR" b="1" dirty="0" smtClean="0">
                <a:solidFill>
                  <a:schemeClr val="tx1"/>
                </a:solidFill>
              </a:rPr>
              <a:t> 교수의 직급과 동일한 직급을 가진 교수들 중 현재 급여가</a:t>
            </a:r>
            <a:r>
              <a:rPr lang="en-US" altLang="ko-KR" b="1" dirty="0" smtClean="0">
                <a:solidFill>
                  <a:schemeClr val="tx1"/>
                </a:solidFill>
              </a:rPr>
              <a:t> 250 </a:t>
            </a:r>
            <a:r>
              <a:rPr lang="ko-KR" altLang="ko-KR" b="1" dirty="0" smtClean="0">
                <a:solidFill>
                  <a:schemeClr val="tx1"/>
                </a:solidFill>
              </a:rPr>
              <a:t>만원이 안 되는 교수들의 급여를</a:t>
            </a:r>
            <a:r>
              <a:rPr lang="en-US" altLang="ko-KR" b="1" dirty="0" smtClean="0">
                <a:solidFill>
                  <a:schemeClr val="tx1"/>
                </a:solidFill>
              </a:rPr>
              <a:t> 15% </a:t>
            </a:r>
            <a:r>
              <a:rPr lang="ko-KR" altLang="ko-KR" b="1" dirty="0" smtClean="0">
                <a:solidFill>
                  <a:schemeClr val="tx1"/>
                </a:solidFill>
              </a:rPr>
              <a:t>인상하세요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1619672" y="2852936"/>
            <a:ext cx="5472608" cy="26642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SCOTT&gt;UPDATE professor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SET pay = pay * 1.15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position = ( SELECT position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               FROM professor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                 WHERE name = '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차범철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 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AND  pay &lt; 250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052736"/>
            <a:ext cx="352839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DELETE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</a:rPr>
              <a:t>데이터 삭제하기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683568" y="1700808"/>
            <a:ext cx="2906712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DELETE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table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2708920"/>
            <a:ext cx="792088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: 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Dept2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부서번호</a:t>
            </a:r>
            <a:r>
              <a:rPr lang="en-US" altLang="ko-KR" b="1" dirty="0" smtClean="0">
                <a:solidFill>
                  <a:schemeClr val="tx1"/>
                </a:solidFill>
              </a:rPr>
              <a:t>(DCODE)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9000 </a:t>
            </a:r>
            <a:r>
              <a:rPr lang="ko-KR" altLang="ko-KR" b="1" dirty="0" smtClean="0">
                <a:solidFill>
                  <a:schemeClr val="tx1"/>
                </a:solidFill>
              </a:rPr>
              <a:t>번에서</a:t>
            </a:r>
            <a:r>
              <a:rPr lang="en-US" altLang="ko-KR" b="1" dirty="0" smtClean="0">
                <a:solidFill>
                  <a:schemeClr val="tx1"/>
                </a:solidFill>
              </a:rPr>
              <a:t> 9100 </a:t>
            </a:r>
            <a:r>
              <a:rPr lang="ko-KR" altLang="ko-KR" b="1" dirty="0" smtClean="0">
                <a:solidFill>
                  <a:schemeClr val="tx1"/>
                </a:solidFill>
              </a:rPr>
              <a:t>번 사이인 매장들을 삭제하세요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683568" y="4077072"/>
            <a:ext cx="4752528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DELETE FROM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dept2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dcode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between 9000 and 9100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5229200"/>
            <a:ext cx="77048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DELETE </a:t>
            </a:r>
            <a:r>
              <a:rPr lang="ko-KR" altLang="en-US" b="1" dirty="0" smtClean="0">
                <a:solidFill>
                  <a:schemeClr val="tx1"/>
                </a:solidFill>
              </a:rPr>
              <a:t>는 데이터는 삭제되나 용량은 변함이 없다는 것 </a:t>
            </a:r>
            <a:r>
              <a:rPr lang="en-US" altLang="ko-KR" b="1" dirty="0" smtClean="0">
                <a:solidFill>
                  <a:schemeClr val="tx1"/>
                </a:solidFill>
              </a:rPr>
              <a:t>!!!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56886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-Table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Reorg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하기 </a:t>
            </a:r>
            <a:r>
              <a:rPr lang="en-US" altLang="ko-KR" b="1" dirty="0" smtClean="0">
                <a:solidFill>
                  <a:schemeClr val="tx1"/>
                </a:solidFill>
              </a:rPr>
              <a:t>( DELETE </a:t>
            </a:r>
            <a:r>
              <a:rPr lang="ko-KR" altLang="en-US" b="1" dirty="0" smtClean="0">
                <a:solidFill>
                  <a:schemeClr val="tx1"/>
                </a:solidFill>
              </a:rPr>
              <a:t>후 용량 줄이기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700808"/>
            <a:ext cx="8424936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SCOTT&gt;CONN  /  AS  SYSDBA 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SYS&gt; CREATE TABLE scott.test01 (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2    no NUMBER, name  VARCHAR2(20),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addr</a:t>
            </a:r>
            <a:r>
              <a:rPr lang="en-US" altLang="ko-KR" b="1" dirty="0" smtClean="0">
                <a:solidFill>
                  <a:schemeClr val="tx1"/>
                </a:solidFill>
              </a:rPr>
              <a:t> VARCHAR2(20));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SYS&gt;BEGIN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2    FOR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  IN  1..500000  LOOP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3      INSERT  INTO  scott.test01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4      VALUES (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, DBMS_RANDOM.STRING('A',19) ,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5                      DBMS_RANDOM.STRING('Q',19) );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6    END LOOP;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7    COMMIT;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8  END;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9  /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PL/SQL procedure successfully completed.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052736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테이블 크기 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628800"/>
            <a:ext cx="8352928" cy="4536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SYS&gt;SELECT COUNT(*) FROM SCOTT.TEST01;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 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COUNT(*)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--------------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500000   &lt;- 50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만 건의 데이터가 확인됩니다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 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SYS&gt;ANALYZE  TABLE  scott.test01  COMPUTE  STATISTICS ;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Table analyzed.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 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SYS&gt;SELECT  SUM(BYTES)/1024/1024 MB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2  FROM  DBA_SEGMENTS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3  WHERE  OWNER='SCOTT'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4  AND  SEGMENT_NAME='TEST01';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 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MB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---------------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28    &lt;-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테이블 크기가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28 MB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로 확인됩니다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352928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SYS&gt;SELECT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table_name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num_rows</a:t>
            </a:r>
            <a:r>
              <a:rPr lang="en-US" altLang="ko-KR" b="1" dirty="0" smtClean="0">
                <a:solidFill>
                  <a:schemeClr val="tx1"/>
                </a:solidFill>
              </a:rPr>
              <a:t>, blocks,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empty_blocks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2  FROM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dba_tables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3  WHERE owner=’SCOTT’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4  AND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table_name</a:t>
            </a:r>
            <a:r>
              <a:rPr lang="en-US" altLang="ko-KR" b="1" dirty="0" smtClean="0">
                <a:solidFill>
                  <a:schemeClr val="tx1"/>
                </a:solidFill>
              </a:rPr>
              <a:t>='TEST01';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TABLE_NAME         NUM_ROWS      BLOCKS    EMPTY_BLOCKS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------------------  -------------------- -----------  -------------------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TEST01                          500000        3520                    64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861048"/>
            <a:ext cx="842493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SYS&gt; SELECT  COUNT(DISTINCT  DBMS_ROWID.ROWID_BLOCK_NUMBER(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rowid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||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2                          DBMS_ROWID.ROWID_RELATIVE_FNO(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rowid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)) "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실사용 </a:t>
            </a:r>
            <a:r>
              <a:rPr lang="ko-KR" altLang="ko-KR" sz="1600" b="1" dirty="0" err="1" smtClean="0">
                <a:solidFill>
                  <a:schemeClr val="tx1"/>
                </a:solidFill>
              </a:rPr>
              <a:t>블록수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"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3 FROM  scott.test01 ;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 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ko-KR" altLang="ko-KR" sz="1600" b="1" dirty="0" smtClean="0">
                <a:solidFill>
                  <a:schemeClr val="tx1"/>
                </a:solidFill>
              </a:rPr>
              <a:t>실사용 </a:t>
            </a:r>
            <a:r>
              <a:rPr lang="ko-KR" altLang="ko-KR" sz="1600" b="1" dirty="0" err="1" smtClean="0">
                <a:solidFill>
                  <a:schemeClr val="tx1"/>
                </a:solidFill>
              </a:rPr>
              <a:t>블록수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----------------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 3447   </a:t>
            </a:r>
            <a:r>
              <a:rPr lang="en-US" altLang="ko-KR" sz="1600" b="1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ko-KR" altLang="en-US" sz="1600" b="1" dirty="0" smtClean="0">
                <a:solidFill>
                  <a:schemeClr val="tx1"/>
                </a:solidFill>
                <a:sym typeface="Wingdings" pitchFamily="2" charset="2"/>
              </a:rPr>
              <a:t>실제 사용하고 있는 블록 개수입니다</a:t>
            </a:r>
            <a:r>
              <a:rPr lang="en-US" altLang="ko-KR" sz="1600" b="1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340768"/>
            <a:ext cx="849694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SYS&gt;DELETE  FROM  SCOTT.TEST01;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500000 rows deleted.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SYS&gt;COMMIT;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Commit complete.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SYS&gt;SELECT COUNT(*) FROM SCOTT.TEST01;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COUNT(*)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-------------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 0  &lt;- </a:t>
            </a:r>
            <a:r>
              <a:rPr lang="ko-KR" altLang="ko-KR" b="1" dirty="0" smtClean="0">
                <a:solidFill>
                  <a:schemeClr val="tx1"/>
                </a:solidFill>
              </a:rPr>
              <a:t>모든 데이터가 전부 삭제됨이 확인됩니다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6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496944" cy="5040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SYS&gt;SELECT SUM(BYTES)/1024/1024 MB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2  FROM DBA_SEGMENTS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3  WHERE OWNER='SCOTT'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4  AND SEGMENT_NAME='TEST01';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 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MB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----------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28    &lt;- 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용량은 변함없이 그대로 입니다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 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SYS&gt;SELECT COUNT(DISTINCT  DBMS_ROWID.ROWID_BLOCK_NUMBER(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rowid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||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2                         DBMS_ROWID.ROWID_RELATIVE_FNO(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rowid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)) "</a:t>
            </a:r>
            <a:r>
              <a:rPr lang="ko-KR" altLang="ko-KR" sz="1600" b="1" dirty="0" smtClean="0">
                <a:solidFill>
                  <a:schemeClr val="tx1"/>
                </a:solidFill>
              </a:rPr>
              <a:t>실사용 </a:t>
            </a:r>
            <a:r>
              <a:rPr lang="ko-KR" altLang="ko-KR" sz="1600" b="1" dirty="0" err="1" smtClean="0">
                <a:solidFill>
                  <a:schemeClr val="tx1"/>
                </a:solidFill>
              </a:rPr>
              <a:t>블록수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"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3    FROM  scott.test01 ;        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ko-KR" altLang="ko-KR" sz="1600" b="1" dirty="0" smtClean="0">
                <a:solidFill>
                  <a:schemeClr val="tx1"/>
                </a:solidFill>
              </a:rPr>
              <a:t>실사용 </a:t>
            </a:r>
            <a:r>
              <a:rPr lang="ko-KR" altLang="ko-KR" sz="1600" b="1" dirty="0" err="1" smtClean="0">
                <a:solidFill>
                  <a:schemeClr val="tx1"/>
                </a:solidFill>
              </a:rPr>
              <a:t>블록수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---------------</a:t>
            </a:r>
            <a:endParaRPr lang="ko-KR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             0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11760" y="4725144"/>
            <a:ext cx="619268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DELETE </a:t>
            </a:r>
            <a:r>
              <a:rPr lang="ko-KR" altLang="en-US" b="1" dirty="0" smtClean="0">
                <a:solidFill>
                  <a:schemeClr val="tx1"/>
                </a:solidFill>
              </a:rPr>
              <a:t>가 발생해서 모든 데이터가 삭제 되었지만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테이블의 용량은 전혀 변하지 않음이 확인되었습니다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628800"/>
            <a:ext cx="8640960" cy="410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위에서 생성했던</a:t>
            </a:r>
            <a:r>
              <a:rPr lang="en-US" altLang="ko-KR" b="1" dirty="0" smtClean="0">
                <a:solidFill>
                  <a:schemeClr val="tx1"/>
                </a:solidFill>
              </a:rPr>
              <a:t> SCOTT.TEST01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데이터를 추가합니다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SYS&gt;BEGIN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FOR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 IN 1..1000 LOOP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  INSERT INTO scott.test01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4    VALUES 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 , DBMS_RANDOM.STRING('A',19)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5              , DBMS_RANDOM.STRING('B',19) 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6    END LOOP;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7    COMMIT;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8  END;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9  /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PL/SQL procedure successfully completed.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80528" y="1124744"/>
            <a:ext cx="68407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DELETE </a:t>
            </a:r>
            <a:r>
              <a:rPr lang="ko-KR" altLang="en-US" b="1" dirty="0" smtClean="0">
                <a:solidFill>
                  <a:schemeClr val="tx1"/>
                </a:solidFill>
              </a:rPr>
              <a:t>후 용량까지 줄이는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Reorg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작업을 수행합니다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24744"/>
            <a:ext cx="8568952" cy="49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데이터건수와 테이블 용량을 측정합니다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SYS&gt;</a:t>
            </a:r>
            <a:r>
              <a:rPr lang="en-US" altLang="ko-KR" b="1" dirty="0" smtClean="0">
                <a:solidFill>
                  <a:schemeClr val="tx1"/>
                </a:solidFill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</a:rPr>
              <a:t> COUNT(*) </a:t>
            </a:r>
            <a:r>
              <a:rPr lang="en-US" altLang="ko-KR" b="1" dirty="0" smtClean="0">
                <a:solidFill>
                  <a:schemeClr val="tx1"/>
                </a:solidFill>
              </a:rPr>
              <a:t>FROM</a:t>
            </a:r>
            <a:r>
              <a:rPr lang="en-US" altLang="ko-KR" dirty="0" smtClean="0">
                <a:solidFill>
                  <a:schemeClr val="tx1"/>
                </a:solidFill>
              </a:rPr>
              <a:t> SCOTT.TEST01;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COUNT(*)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1000   &lt;- 1000 </a:t>
            </a:r>
            <a:r>
              <a:rPr lang="ko-KR" altLang="ko-KR" dirty="0" smtClean="0">
                <a:solidFill>
                  <a:schemeClr val="tx1"/>
                </a:solidFill>
              </a:rPr>
              <a:t>건이 입력되었습니다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SYS&gt;</a:t>
            </a:r>
            <a:r>
              <a:rPr lang="en-US" altLang="ko-KR" b="1" dirty="0" smtClean="0">
                <a:solidFill>
                  <a:schemeClr val="tx1"/>
                </a:solidFill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</a:rPr>
              <a:t> SUM(BYTES)/1024/1024 MB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</a:t>
            </a:r>
            <a:r>
              <a:rPr lang="en-US" altLang="ko-KR" b="1" dirty="0" smtClean="0">
                <a:solidFill>
                  <a:schemeClr val="tx1"/>
                </a:solidFill>
              </a:rPr>
              <a:t>FROM</a:t>
            </a:r>
            <a:r>
              <a:rPr lang="en-US" altLang="ko-KR" dirty="0" smtClean="0">
                <a:solidFill>
                  <a:schemeClr val="tx1"/>
                </a:solidFill>
              </a:rPr>
              <a:t> DBA_SEGMENTS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</a:t>
            </a:r>
            <a:r>
              <a:rPr lang="en-US" altLang="ko-KR" b="1" dirty="0" smtClean="0">
                <a:solidFill>
                  <a:schemeClr val="tx1"/>
                </a:solidFill>
              </a:rPr>
              <a:t>WHERE</a:t>
            </a:r>
            <a:r>
              <a:rPr lang="en-US" altLang="ko-KR" dirty="0" smtClean="0">
                <a:solidFill>
                  <a:schemeClr val="tx1"/>
                </a:solidFill>
              </a:rPr>
              <a:t> OWNER='SCOTT'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4  </a:t>
            </a:r>
            <a:r>
              <a:rPr lang="en-US" altLang="ko-KR" b="1" dirty="0" smtClean="0">
                <a:solidFill>
                  <a:schemeClr val="tx1"/>
                </a:solidFill>
              </a:rPr>
              <a:t>AND</a:t>
            </a:r>
            <a:r>
              <a:rPr lang="en-US" altLang="ko-KR" dirty="0" smtClean="0">
                <a:solidFill>
                  <a:schemeClr val="tx1"/>
                </a:solidFill>
              </a:rPr>
              <a:t> SEGMENT_NAME='TEST01';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MB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28    &lt;- </a:t>
            </a:r>
            <a:r>
              <a:rPr lang="ko-KR" altLang="ko-KR" dirty="0" smtClean="0">
                <a:solidFill>
                  <a:schemeClr val="tx1"/>
                </a:solidFill>
              </a:rPr>
              <a:t>용량은 여전히</a:t>
            </a:r>
            <a:r>
              <a:rPr lang="en-US" altLang="ko-KR" dirty="0" smtClean="0">
                <a:solidFill>
                  <a:schemeClr val="tx1"/>
                </a:solidFill>
              </a:rPr>
              <a:t> 28MB </a:t>
            </a:r>
            <a:r>
              <a:rPr lang="ko-KR" altLang="ko-KR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8640960" cy="5040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3. 1000 </a:t>
            </a:r>
            <a:r>
              <a:rPr lang="ko-KR" altLang="ko-KR" b="1" dirty="0" smtClean="0">
                <a:solidFill>
                  <a:schemeClr val="tx1"/>
                </a:solidFill>
              </a:rPr>
              <a:t>건의 데이터 중</a:t>
            </a:r>
            <a:r>
              <a:rPr lang="en-US" altLang="ko-KR" b="1" dirty="0" smtClean="0">
                <a:solidFill>
                  <a:schemeClr val="tx1"/>
                </a:solidFill>
              </a:rPr>
              <a:t> 300 </a:t>
            </a:r>
            <a:r>
              <a:rPr lang="ko-KR" altLang="ko-KR" b="1" dirty="0" smtClean="0">
                <a:solidFill>
                  <a:schemeClr val="tx1"/>
                </a:solidFill>
              </a:rPr>
              <a:t>건만 삭제합니다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SYS&gt;</a:t>
            </a:r>
            <a:r>
              <a:rPr lang="en-US" altLang="ko-KR" b="1" dirty="0" smtClean="0">
                <a:solidFill>
                  <a:schemeClr val="tx1"/>
                </a:solidFill>
              </a:rPr>
              <a:t>DELETE FROM </a:t>
            </a:r>
            <a:r>
              <a:rPr lang="en-US" altLang="ko-KR" dirty="0" smtClean="0">
                <a:solidFill>
                  <a:schemeClr val="tx1"/>
                </a:solidFill>
              </a:rPr>
              <a:t>SCOTT.TEST01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</a:t>
            </a:r>
            <a:r>
              <a:rPr lang="en-US" altLang="ko-KR" b="1" dirty="0" smtClean="0">
                <a:solidFill>
                  <a:schemeClr val="tx1"/>
                </a:solidFill>
              </a:rPr>
              <a:t>WHERE</a:t>
            </a:r>
            <a:r>
              <a:rPr lang="en-US" altLang="ko-KR" dirty="0" smtClean="0">
                <a:solidFill>
                  <a:schemeClr val="tx1"/>
                </a:solidFill>
              </a:rPr>
              <a:t> no BETWEEN 1 AND 300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300 rows deleted.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SYS&gt;COMMIT;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Commit complete.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SYS&gt;</a:t>
            </a:r>
            <a:r>
              <a:rPr lang="en-US" altLang="ko-KR" b="1" dirty="0" smtClean="0">
                <a:solidFill>
                  <a:schemeClr val="tx1"/>
                </a:solidFill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</a:rPr>
              <a:t> COUNT(*) </a:t>
            </a:r>
            <a:r>
              <a:rPr lang="en-US" altLang="ko-KR" b="1" dirty="0" smtClean="0">
                <a:solidFill>
                  <a:schemeClr val="tx1"/>
                </a:solidFill>
              </a:rPr>
              <a:t>FROM</a:t>
            </a:r>
            <a:r>
              <a:rPr lang="en-US" altLang="ko-KR" dirty="0" smtClean="0">
                <a:solidFill>
                  <a:schemeClr val="tx1"/>
                </a:solidFill>
              </a:rPr>
              <a:t> SCOTT.TEST01;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COUNT(*)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700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49694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SYS&gt;</a:t>
            </a:r>
            <a:r>
              <a:rPr lang="en-US" altLang="ko-KR" b="1" dirty="0" smtClean="0">
                <a:solidFill>
                  <a:schemeClr val="tx1"/>
                </a:solidFill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</a:rPr>
              <a:t> SUM(BYTES)/1024/1024 MB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</a:t>
            </a:r>
            <a:r>
              <a:rPr lang="en-US" altLang="ko-KR" b="1" dirty="0" smtClean="0">
                <a:solidFill>
                  <a:schemeClr val="tx1"/>
                </a:solidFill>
              </a:rPr>
              <a:t>FROM</a:t>
            </a:r>
            <a:r>
              <a:rPr lang="en-US" altLang="ko-KR" dirty="0" smtClean="0">
                <a:solidFill>
                  <a:schemeClr val="tx1"/>
                </a:solidFill>
              </a:rPr>
              <a:t> DBA_SEGMENTS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</a:t>
            </a:r>
            <a:r>
              <a:rPr lang="en-US" altLang="ko-KR" b="1" dirty="0" smtClean="0">
                <a:solidFill>
                  <a:schemeClr val="tx1"/>
                </a:solidFill>
              </a:rPr>
              <a:t>WHERE</a:t>
            </a:r>
            <a:r>
              <a:rPr lang="en-US" altLang="ko-KR" dirty="0" smtClean="0">
                <a:solidFill>
                  <a:schemeClr val="tx1"/>
                </a:solidFill>
              </a:rPr>
              <a:t> OWNER='SCOTT'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4 </a:t>
            </a:r>
            <a:r>
              <a:rPr lang="en-US" altLang="ko-KR" b="1" dirty="0" smtClean="0">
                <a:solidFill>
                  <a:schemeClr val="tx1"/>
                </a:solidFill>
              </a:rPr>
              <a:t> AND </a:t>
            </a:r>
            <a:r>
              <a:rPr lang="en-US" altLang="ko-KR" dirty="0" smtClean="0">
                <a:solidFill>
                  <a:schemeClr val="tx1"/>
                </a:solidFill>
              </a:rPr>
              <a:t>SEGMENT_NAME='TEST01';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MB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28   &lt;- </a:t>
            </a:r>
            <a:r>
              <a:rPr lang="ko-KR" altLang="ko-KR" dirty="0" smtClean="0">
                <a:solidFill>
                  <a:schemeClr val="tx1"/>
                </a:solidFill>
              </a:rPr>
              <a:t>여전히 예상대로</a:t>
            </a:r>
            <a:r>
              <a:rPr lang="en-US" altLang="ko-KR" dirty="0" smtClean="0">
                <a:solidFill>
                  <a:schemeClr val="tx1"/>
                </a:solidFill>
              </a:rPr>
              <a:t> 28 MB </a:t>
            </a:r>
            <a:r>
              <a:rPr lang="ko-KR" altLang="ko-KR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61926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REORG(</a:t>
            </a:r>
            <a:r>
              <a:rPr lang="ko-KR" altLang="ko-KR" b="1" dirty="0" err="1" smtClean="0">
                <a:solidFill>
                  <a:schemeClr val="tx1"/>
                </a:solidFill>
              </a:rPr>
              <a:t>리오그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작업을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72816"/>
            <a:ext cx="8640960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SYS&gt;</a:t>
            </a:r>
            <a:r>
              <a:rPr lang="en-US" altLang="ko-KR" b="1" dirty="0" smtClean="0">
                <a:solidFill>
                  <a:schemeClr val="tx1"/>
                </a:solidFill>
              </a:rPr>
              <a:t>SELECT</a:t>
            </a:r>
            <a:r>
              <a:rPr lang="en-US" altLang="ko-KR" dirty="0" smtClean="0">
                <a:solidFill>
                  <a:schemeClr val="tx1"/>
                </a:solidFill>
              </a:rPr>
              <a:t> TABLE_NAME,TABLESPACE_NAME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</a:t>
            </a:r>
            <a:r>
              <a:rPr lang="en-US" altLang="ko-KR" b="1" dirty="0" smtClean="0">
                <a:solidFill>
                  <a:schemeClr val="tx1"/>
                </a:solidFill>
              </a:rPr>
              <a:t>FROM</a:t>
            </a:r>
            <a:r>
              <a:rPr lang="en-US" altLang="ko-KR" dirty="0" smtClean="0">
                <a:solidFill>
                  <a:schemeClr val="tx1"/>
                </a:solidFill>
              </a:rPr>
              <a:t> DBA_TABLES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</a:t>
            </a:r>
            <a:r>
              <a:rPr lang="en-US" altLang="ko-KR" b="1" dirty="0" smtClean="0">
                <a:solidFill>
                  <a:schemeClr val="tx1"/>
                </a:solidFill>
              </a:rPr>
              <a:t>WHERE</a:t>
            </a:r>
            <a:r>
              <a:rPr lang="en-US" altLang="ko-KR" dirty="0" smtClean="0">
                <a:solidFill>
                  <a:schemeClr val="tx1"/>
                </a:solidFill>
              </a:rPr>
              <a:t> TABLE_NAME='TEST01';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TABLE_NAME    TABLESPACE_NAME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---------------- --------------------------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TEST01                             USERS  &lt;- </a:t>
            </a:r>
            <a:r>
              <a:rPr lang="ko-KR" altLang="ko-KR" dirty="0" smtClean="0">
                <a:solidFill>
                  <a:schemeClr val="tx1"/>
                </a:solidFill>
              </a:rPr>
              <a:t>현재</a:t>
            </a:r>
            <a:r>
              <a:rPr lang="en-US" altLang="ko-KR" dirty="0" smtClean="0">
                <a:solidFill>
                  <a:schemeClr val="tx1"/>
                </a:solidFill>
              </a:rPr>
              <a:t> USERS </a:t>
            </a:r>
            <a:r>
              <a:rPr lang="ko-KR" altLang="ko-KR" dirty="0" smtClean="0">
                <a:solidFill>
                  <a:schemeClr val="tx1"/>
                </a:solidFill>
              </a:rPr>
              <a:t>테이블스페이스</a:t>
            </a:r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r>
              <a:rPr lang="ko-KR" altLang="ko-KR" dirty="0" smtClean="0">
                <a:solidFill>
                  <a:schemeClr val="tx1"/>
                </a:solidFill>
              </a:rPr>
              <a:t>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4149080"/>
            <a:ext cx="820891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SYS&gt;ALTER  TABLE </a:t>
            </a:r>
            <a:r>
              <a:rPr lang="en-US" altLang="ko-KR" dirty="0" smtClean="0">
                <a:solidFill>
                  <a:schemeClr val="tx1"/>
                </a:solidFill>
              </a:rPr>
              <a:t> SCOTT.TEST01  </a:t>
            </a:r>
            <a:r>
              <a:rPr lang="en-US" altLang="ko-KR" b="1" dirty="0" smtClean="0">
                <a:solidFill>
                  <a:schemeClr val="tx1"/>
                </a:solidFill>
              </a:rPr>
              <a:t>MOVE  TABLESPACE  </a:t>
            </a:r>
            <a:r>
              <a:rPr lang="en-US" altLang="ko-KR" dirty="0" smtClean="0">
                <a:solidFill>
                  <a:schemeClr val="tx1"/>
                </a:solidFill>
              </a:rPr>
              <a:t>USERS</a:t>
            </a:r>
            <a:r>
              <a:rPr lang="en-US" altLang="ko-KR" b="1" dirty="0" smtClean="0">
                <a:solidFill>
                  <a:schemeClr val="tx1"/>
                </a:solidFill>
              </a:rPr>
              <a:t>;  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Table altered.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96752"/>
            <a:ext cx="8280920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SYS&gt;SELECT SUM(BYTES)/1024/1024 MB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2  FROM DBA_SEGMENTS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3  WHERE OWNER='SCOTT'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4  AND SEGMENT_NAME='TEST01';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   MB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------------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.0625   &lt;-  </a:t>
            </a:r>
            <a:r>
              <a:rPr lang="ko-KR" altLang="ko-KR" b="1" dirty="0" smtClean="0">
                <a:solidFill>
                  <a:schemeClr val="tx1"/>
                </a:solidFill>
              </a:rPr>
              <a:t>용량이 현저하게 줄어 든 것이 확인됩니다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SYS&gt;SELECT COUNT(*) FROM SCOTT.TEST01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COUNT(*)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700   &lt;- </a:t>
            </a:r>
            <a:r>
              <a:rPr lang="ko-KR" altLang="ko-KR" dirty="0" smtClean="0">
                <a:solidFill>
                  <a:schemeClr val="tx1"/>
                </a:solidFill>
              </a:rPr>
              <a:t>데이터는</a:t>
            </a:r>
            <a:r>
              <a:rPr lang="en-US" altLang="ko-KR" dirty="0" smtClean="0">
                <a:solidFill>
                  <a:schemeClr val="tx1"/>
                </a:solidFill>
              </a:rPr>
              <a:t> 700 </a:t>
            </a:r>
            <a:r>
              <a:rPr lang="ko-KR" altLang="ko-KR" dirty="0" smtClean="0">
                <a:solidFill>
                  <a:schemeClr val="tx1"/>
                </a:solidFill>
              </a:rPr>
              <a:t>건 있습니다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196752"/>
            <a:ext cx="30243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MERGE ( </a:t>
            </a:r>
            <a:r>
              <a:rPr lang="ko-KR" altLang="en-US" b="1" dirty="0" smtClean="0">
                <a:solidFill>
                  <a:schemeClr val="tx1"/>
                </a:solidFill>
              </a:rPr>
              <a:t>테이블 합치기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683568" y="1844824"/>
            <a:ext cx="3888432" cy="33843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SQL&gt;  MERGE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INTO  Table1 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USING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Table2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ON  (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병합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조건절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WHEN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    UPDATE  SET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업데이트 내용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   DELETE  WHERE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  WHEN  NOT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INSERT  VALUES(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이름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merge0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988840"/>
            <a:ext cx="7200800" cy="39604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99592" y="1268760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Merge </a:t>
            </a:r>
            <a:r>
              <a:rPr lang="ko-KR" altLang="en-US" b="1" dirty="0" smtClean="0">
                <a:solidFill>
                  <a:schemeClr val="tx1"/>
                </a:solidFill>
              </a:rPr>
              <a:t>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323528" y="1916832"/>
            <a:ext cx="4206676" cy="22082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  FROM  pt_01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판매번호   제품번호    수량     금액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12010101  1000          1        500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12010102  1001          1        400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12010103  1003          1        300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716016" y="1916832"/>
            <a:ext cx="4104456" cy="22322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  FROM  pt_02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판매번호   제품번호    수량     금액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12010201  1004          1        6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12010202  100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0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1        5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00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12010203  1005          1        7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00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395536" y="4293096"/>
            <a:ext cx="3960440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  FROM  p_total 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 rows selected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196752"/>
            <a:ext cx="40324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Merge </a:t>
            </a:r>
            <a:r>
              <a:rPr lang="ko-KR" altLang="en-US" b="1" dirty="0" smtClean="0">
                <a:solidFill>
                  <a:schemeClr val="tx1"/>
                </a:solidFill>
              </a:rPr>
              <a:t>전 테이블 내용 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95536" y="1997075"/>
            <a:ext cx="8424936" cy="30161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DML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(Data Manipulation Language) : INSERT(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입력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UPDATE(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변경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        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DELETE(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삭제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MERGE(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병합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DDL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(Data Definition Language) : CREATE 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생성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ALTER 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수정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   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TRUNCATE 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잘라내기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,DROP 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삭제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DCL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(Data Control Language) : GRANT 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권한 주기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REVOKE 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권한 뺏기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TCL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(Transaction Control Language): COMMIT 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확정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, ROLLBACK (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취소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: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어떤 분류에서는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DQL (Data Query Language)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라고 하기도 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544" y="1268760"/>
            <a:ext cx="187220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SQL </a:t>
            </a:r>
            <a:r>
              <a:rPr lang="ko-KR" altLang="en-US" b="1" dirty="0" smtClean="0">
                <a:solidFill>
                  <a:schemeClr val="tx1"/>
                </a:solidFill>
              </a:rPr>
              <a:t>명령어들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96752"/>
            <a:ext cx="85689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MERGE </a:t>
            </a:r>
            <a:r>
              <a:rPr lang="ko-KR" altLang="ko-KR" b="1" dirty="0" smtClean="0">
                <a:solidFill>
                  <a:schemeClr val="tx1"/>
                </a:solidFill>
              </a:rPr>
              <a:t>작업</a:t>
            </a:r>
            <a:r>
              <a:rPr lang="en-US" altLang="ko-KR" b="1" dirty="0" smtClean="0">
                <a:solidFill>
                  <a:schemeClr val="tx1"/>
                </a:solidFill>
              </a:rPr>
              <a:t> QUERY 1 (pt_01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p_total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 병합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539552" y="1844824"/>
            <a:ext cx="7704856" cy="2808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SCOTT&gt;MERGE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INTO  p_total  total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USING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pt_01  p01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ON  (total.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판매번호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=p01.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판매번호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WHEN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UPDATE  SET  total.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제품번호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p01.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제품번호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 WHEN  NOT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INSERT  VALUES(p01.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판매번호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p01.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제품번호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p01.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수량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p01.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835292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MERGE </a:t>
            </a:r>
            <a:r>
              <a:rPr lang="ko-KR" altLang="ko-KR" b="1" dirty="0" smtClean="0">
                <a:solidFill>
                  <a:schemeClr val="tx1"/>
                </a:solidFill>
              </a:rPr>
              <a:t>작업</a:t>
            </a:r>
            <a:r>
              <a:rPr lang="en-US" altLang="ko-KR" b="1" dirty="0" smtClean="0">
                <a:solidFill>
                  <a:schemeClr val="tx1"/>
                </a:solidFill>
              </a:rPr>
              <a:t> QUERY 2 (pt_02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p_total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 병합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467544" y="1916832"/>
            <a:ext cx="7848872" cy="288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SCOTT&gt;MERGE  INTO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p_total  total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USING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pt_02  p02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ON  (total.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판매번호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=p02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판매번호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WHEN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UPDATE  SET  total.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제품번호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 p02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제품번호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 WHEN  NOT  MATCHED  THEN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INSERT  VALUES(p02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판매번호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p02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제품번호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p02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수량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p02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금액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060848"/>
            <a:ext cx="547260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11560" y="1196752"/>
            <a:ext cx="482453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Merge </a:t>
            </a:r>
            <a:r>
              <a:rPr lang="ko-KR" altLang="en-US" b="1" dirty="0" smtClean="0">
                <a:solidFill>
                  <a:schemeClr val="tx1"/>
                </a:solidFill>
              </a:rPr>
              <a:t>작업 완료 후 결과 조회하기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55446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TRANSACTION </a:t>
            </a:r>
            <a:r>
              <a:rPr lang="ko-KR" altLang="ko-KR" b="1" dirty="0" smtClean="0">
                <a:solidFill>
                  <a:schemeClr val="tx1"/>
                </a:solidFill>
              </a:rPr>
              <a:t>관리하기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1720" y="1988840"/>
            <a:ext cx="1296144" cy="25202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초등학교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 </a:t>
            </a:r>
            <a:r>
              <a:rPr lang="ko-KR" altLang="en-US" dirty="0" smtClean="0">
                <a:solidFill>
                  <a:schemeClr val="tx1"/>
                </a:solidFill>
              </a:rPr>
              <a:t>학년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07904" y="1988840"/>
            <a:ext cx="1296144" cy="165618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중학교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6096" y="1988840"/>
            <a:ext cx="1296144" cy="187220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대학교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 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4869160"/>
            <a:ext cx="36724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Commit – </a:t>
            </a:r>
            <a:r>
              <a:rPr lang="ko-KR" altLang="en-US" b="1" dirty="0" smtClean="0">
                <a:solidFill>
                  <a:schemeClr val="tx1"/>
                </a:solidFill>
              </a:rPr>
              <a:t>트랜잭션 확정하기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3528" y="5517232"/>
            <a:ext cx="36724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Rollback – </a:t>
            </a:r>
            <a:r>
              <a:rPr lang="ko-KR" altLang="en-US" b="1" dirty="0" smtClean="0">
                <a:solidFill>
                  <a:schemeClr val="tx1"/>
                </a:solidFill>
              </a:rPr>
              <a:t>트랜잭션 취소하기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91680" y="1772816"/>
            <a:ext cx="540060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777686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DML ERROR LOGGING </a:t>
            </a:r>
            <a:r>
              <a:rPr lang="ko-KR" altLang="ko-KR" b="1" dirty="0" smtClean="0">
                <a:solidFill>
                  <a:schemeClr val="tx1"/>
                </a:solidFill>
              </a:rPr>
              <a:t>하기</a:t>
            </a:r>
            <a:r>
              <a:rPr lang="en-US" altLang="ko-KR" b="1" dirty="0" smtClean="0">
                <a:solidFill>
                  <a:schemeClr val="tx1"/>
                </a:solidFill>
              </a:rPr>
              <a:t> ( 10g R2 </a:t>
            </a:r>
            <a:r>
              <a:rPr lang="ko-KR" altLang="en-US" b="1" dirty="0" smtClean="0">
                <a:solidFill>
                  <a:schemeClr val="tx1"/>
                </a:solidFill>
              </a:rPr>
              <a:t>부터 지원됨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916832"/>
            <a:ext cx="7776864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DBMS_ERRLOG </a:t>
            </a:r>
            <a:r>
              <a:rPr lang="ko-KR" altLang="ko-KR" b="1" dirty="0" smtClean="0">
                <a:solidFill>
                  <a:schemeClr val="tx1"/>
                </a:solidFill>
              </a:rPr>
              <a:t>패키지를 수행해서 에러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로깅</a:t>
            </a:r>
            <a:r>
              <a:rPr lang="ko-KR" altLang="ko-KR" b="1" dirty="0" smtClean="0">
                <a:solidFill>
                  <a:schemeClr val="tx1"/>
                </a:solidFill>
              </a:rPr>
              <a:t> 테이블</a:t>
            </a:r>
            <a:r>
              <a:rPr lang="en-US" altLang="ko-KR" b="1" dirty="0" smtClean="0">
                <a:solidFill>
                  <a:schemeClr val="tx1"/>
                </a:solidFill>
              </a:rPr>
              <a:t> DML_ERRORS </a:t>
            </a:r>
            <a:r>
              <a:rPr lang="ko-KR" altLang="ko-KR" b="1" dirty="0" smtClean="0">
                <a:solidFill>
                  <a:schemeClr val="tx1"/>
                </a:solidFill>
              </a:rPr>
              <a:t>생성합니다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SCOTT&gt;SELECT * FROM </a:t>
            </a:r>
            <a:r>
              <a:rPr lang="en-US" altLang="ko-KR" dirty="0" err="1" smtClean="0">
                <a:solidFill>
                  <a:schemeClr val="tx1"/>
                </a:solidFill>
              </a:rPr>
              <a:t>dml_err_test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NO  NAME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  ----------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1   AAA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2   BBB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 테이블은</a:t>
            </a:r>
            <a:r>
              <a:rPr lang="en-US" altLang="ko-KR" dirty="0" smtClean="0">
                <a:solidFill>
                  <a:schemeClr val="tx1"/>
                </a:solidFill>
              </a:rPr>
              <a:t> NO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컬럼에</a:t>
            </a:r>
            <a:r>
              <a:rPr lang="en-US" altLang="ko-KR" dirty="0" smtClean="0">
                <a:solidFill>
                  <a:schemeClr val="tx1"/>
                </a:solidFill>
              </a:rPr>
              <a:t> Primary Key</a:t>
            </a:r>
            <a:r>
              <a:rPr lang="ko-KR" altLang="ko-KR" dirty="0" smtClean="0">
                <a:solidFill>
                  <a:schemeClr val="tx1"/>
                </a:solidFill>
              </a:rPr>
              <a:t>가 설정이 되어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683568" y="1844824"/>
            <a:ext cx="5112568" cy="24482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DBMS_ERRLOG.CREATE_ERROR_LOG (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dml_table_name =&gt; 'DML_ERR_TEST',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err_log_table_name =&gt; 'DML_ERRORS' 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196752"/>
            <a:ext cx="76328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에러 내용을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로깅하기</a:t>
            </a:r>
            <a:r>
              <a:rPr lang="ko-KR" altLang="en-US" b="1" dirty="0" smtClean="0">
                <a:solidFill>
                  <a:schemeClr val="tx1"/>
                </a:solidFill>
              </a:rPr>
              <a:t> 위해 </a:t>
            </a:r>
            <a:r>
              <a:rPr lang="en-US" altLang="ko-KR" b="1" dirty="0" smtClean="0">
                <a:solidFill>
                  <a:schemeClr val="tx1"/>
                </a:solidFill>
              </a:rPr>
              <a:t>DBMS_ERROR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패키지를 수행합니다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124744"/>
            <a:ext cx="81369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에러가 기록되는 </a:t>
            </a:r>
            <a:r>
              <a:rPr lang="en-US" altLang="ko-KR" b="1" dirty="0" smtClean="0">
                <a:solidFill>
                  <a:schemeClr val="tx1"/>
                </a:solidFill>
              </a:rPr>
              <a:t>DML_ERRORS  </a:t>
            </a:r>
            <a:r>
              <a:rPr lang="ko-KR" altLang="en-US" b="1" dirty="0" smtClean="0">
                <a:solidFill>
                  <a:schemeClr val="tx1"/>
                </a:solidFill>
              </a:rPr>
              <a:t>테이블을 살펴봅니다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683568" y="1988840"/>
            <a:ext cx="6768752" cy="33843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SCOTT&gt;DESC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dml_errors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Name                               Null?     Type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------------------------------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ORA_ERR_NUMBER$                      NUMBER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ORA_ERR_MESG$                          VARCHAR2(2000)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ORA_ERR_ROWID$                        ROWID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ORA_ERR_OPTYP$                         VARCHAR2(2)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ORA_ERR_TAG$                             VARCHAR2(2000)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NO                                             VARCHAR2(4000)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NAME                                         VARCHAR2(4000)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820891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DML_ERR_TEST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에러를 발생하는</a:t>
            </a:r>
            <a:r>
              <a:rPr lang="en-US" altLang="ko-KR" b="1" dirty="0" smtClean="0">
                <a:solidFill>
                  <a:schemeClr val="tx1"/>
                </a:solidFill>
              </a:rPr>
              <a:t> DML </a:t>
            </a:r>
            <a:r>
              <a:rPr lang="ko-KR" altLang="ko-KR" b="1" dirty="0" smtClean="0">
                <a:solidFill>
                  <a:schemeClr val="tx1"/>
                </a:solidFill>
              </a:rPr>
              <a:t>을 수행합니다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827584" y="2132856"/>
            <a:ext cx="6912768" cy="259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dml_err_test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 (1,'CCC')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LOG ERRORS INTO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dml_errors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('INSERT..RL=UNLIMITED')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REJECT LIMIT UNLIMITED 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0 rows created.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1196752"/>
            <a:ext cx="77048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에러를 확인합니다</a:t>
            </a:r>
            <a:r>
              <a:rPr lang="en-US" altLang="ko-KR" b="1" dirty="0" smtClean="0">
                <a:solidFill>
                  <a:schemeClr val="tx1"/>
                </a:solidFill>
              </a:rPr>
              <a:t> ( </a:t>
            </a:r>
            <a:r>
              <a:rPr lang="ko-KR" altLang="en-US" b="1" dirty="0" smtClean="0">
                <a:solidFill>
                  <a:schemeClr val="tx1"/>
                </a:solidFill>
              </a:rPr>
              <a:t>관련 스크립트는 교재를 참조하세요 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971600" y="1700808"/>
            <a:ext cx="7056784" cy="4536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SCOTT&gt;exec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print_table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('SELECT *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dml_errors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ORA_ERR_NUMBER$               : 1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ORA_ERR_MESG$                 : ORA-00001: unique constraint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(SCOTT.SYS_C0014256) violated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ORA_ERR_ROWID$                :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ORA_ERR_OPTYP$                : I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ORA_ERR_TAG$                  : INSERT..RL=UNLIMITED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                                 : 1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                             : CCC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36004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INSERT :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입력 명령어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46085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INSERT </a:t>
            </a:r>
            <a:r>
              <a:rPr lang="ko-KR" altLang="ko-KR" b="1" dirty="0" smtClean="0">
                <a:solidFill>
                  <a:schemeClr val="tx1"/>
                </a:solidFill>
              </a:rPr>
              <a:t>를 사용하여 단일 행 입력하기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11560" y="2132856"/>
            <a:ext cx="5175250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 table [(column1, column2,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)]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VALUES (value 1 , value 2,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.) ;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3068960"/>
            <a:ext cx="8064896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Dept2 </a:t>
            </a:r>
            <a:r>
              <a:rPr lang="ko-KR" altLang="ko-KR" dirty="0" smtClean="0">
                <a:solidFill>
                  <a:schemeClr val="tx1"/>
                </a:solidFill>
              </a:rPr>
              <a:t>테이블에 아래와 같은 내용으로 새로운 부서 정보를 입력하세요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</a:rPr>
              <a:t>부서번호</a:t>
            </a:r>
            <a:r>
              <a:rPr lang="en-US" altLang="ko-KR" dirty="0" smtClean="0">
                <a:solidFill>
                  <a:schemeClr val="tx1"/>
                </a:solidFill>
              </a:rPr>
              <a:t> : 9000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</a:rPr>
              <a:t>부서명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ko-KR" dirty="0" smtClean="0">
                <a:solidFill>
                  <a:schemeClr val="tx1"/>
                </a:solidFill>
              </a:rPr>
              <a:t>특판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ko-KR" dirty="0" smtClean="0">
                <a:solidFill>
                  <a:schemeClr val="tx1"/>
                </a:solidFill>
              </a:rPr>
              <a:t>팀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</a:rPr>
              <a:t>상위부서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ko-KR" dirty="0" smtClean="0">
                <a:solidFill>
                  <a:schemeClr val="tx1"/>
                </a:solidFill>
              </a:rPr>
              <a:t>영업부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* </a:t>
            </a:r>
            <a:r>
              <a:rPr lang="ko-KR" altLang="ko-KR" dirty="0" smtClean="0">
                <a:solidFill>
                  <a:schemeClr val="tx1"/>
                </a:solidFill>
              </a:rPr>
              <a:t>지역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ko-KR" altLang="ko-KR" dirty="0" smtClean="0">
                <a:solidFill>
                  <a:schemeClr val="tx1"/>
                </a:solidFill>
              </a:rPr>
              <a:t>임시지역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843808" y="3933056"/>
            <a:ext cx="5976664" cy="9361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dept2(dcode , dname , pdept ,area 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 (9000 , 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특판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영업부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임시지역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 ;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2915816" y="5157192"/>
            <a:ext cx="5904656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dept2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VALUES(9001 , 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특판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영업부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임시지역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 ;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1124744"/>
            <a:ext cx="38164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2: </a:t>
            </a:r>
            <a:r>
              <a:rPr lang="ko-KR" altLang="ko-KR" b="1" dirty="0" smtClean="0">
                <a:solidFill>
                  <a:schemeClr val="tx1"/>
                </a:solidFill>
              </a:rPr>
              <a:t>특정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럼만 입력하기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72816"/>
            <a:ext cx="8280920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부서번호와 부서명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상위부서 값만 아래의 값으로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smtClean="0">
                <a:solidFill>
                  <a:schemeClr val="tx1"/>
                </a:solidFill>
              </a:rPr>
              <a:t>부서번호</a:t>
            </a:r>
            <a:r>
              <a:rPr lang="en-US" altLang="ko-KR" b="1" dirty="0" smtClean="0">
                <a:solidFill>
                  <a:schemeClr val="tx1"/>
                </a:solidFill>
              </a:rPr>
              <a:t> : 9002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smtClean="0">
                <a:solidFill>
                  <a:schemeClr val="tx1"/>
                </a:solidFill>
              </a:rPr>
              <a:t>부서명</a:t>
            </a:r>
            <a:r>
              <a:rPr lang="en-US" altLang="ko-KR" b="1" dirty="0" smtClean="0">
                <a:solidFill>
                  <a:schemeClr val="tx1"/>
                </a:solidFill>
              </a:rPr>
              <a:t> : </a:t>
            </a:r>
            <a:r>
              <a:rPr lang="ko-KR" altLang="ko-KR" b="1" dirty="0" smtClean="0">
                <a:solidFill>
                  <a:schemeClr val="tx1"/>
                </a:solidFill>
              </a:rPr>
              <a:t>특판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ko-KR" b="1" dirty="0" smtClean="0">
                <a:solidFill>
                  <a:schemeClr val="tx1"/>
                </a:solidFill>
              </a:rPr>
              <a:t>팀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smtClean="0">
                <a:solidFill>
                  <a:schemeClr val="tx1"/>
                </a:solidFill>
              </a:rPr>
              <a:t>상위부서</a:t>
            </a:r>
            <a:r>
              <a:rPr lang="en-US" altLang="ko-KR" b="1" dirty="0" smtClean="0">
                <a:solidFill>
                  <a:schemeClr val="tx1"/>
                </a:solidFill>
              </a:rPr>
              <a:t> : </a:t>
            </a:r>
            <a:r>
              <a:rPr lang="ko-KR" altLang="ko-KR" b="1" dirty="0" smtClean="0">
                <a:solidFill>
                  <a:schemeClr val="tx1"/>
                </a:solidFill>
              </a:rPr>
              <a:t>영업부</a:t>
            </a: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539552" y="3573016"/>
            <a:ext cx="5400600" cy="9361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dept2(dcode,dname,pdept)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VALUES(9002, 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특판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팀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영업부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 ;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7920880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3: </a:t>
            </a:r>
            <a:r>
              <a:rPr lang="ko-KR" altLang="ko-KR" b="1" dirty="0" smtClean="0">
                <a:solidFill>
                  <a:schemeClr val="tx1"/>
                </a:solidFill>
              </a:rPr>
              <a:t>날짜 데이터 입력하기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아래 정보를</a:t>
            </a:r>
            <a:r>
              <a:rPr lang="en-US" altLang="ko-KR" b="1" dirty="0" smtClean="0">
                <a:solidFill>
                  <a:schemeClr val="tx1"/>
                </a:solidFill>
              </a:rPr>
              <a:t>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smtClean="0">
                <a:solidFill>
                  <a:schemeClr val="tx1"/>
                </a:solidFill>
              </a:rPr>
              <a:t>교수번호</a:t>
            </a:r>
            <a:r>
              <a:rPr lang="en-US" altLang="ko-KR" b="1" dirty="0" smtClean="0">
                <a:solidFill>
                  <a:schemeClr val="tx1"/>
                </a:solidFill>
              </a:rPr>
              <a:t> : 5001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smtClean="0">
                <a:solidFill>
                  <a:schemeClr val="tx1"/>
                </a:solidFill>
              </a:rPr>
              <a:t>교수이름</a:t>
            </a:r>
            <a:r>
              <a:rPr lang="en-US" altLang="ko-KR" b="1" dirty="0" smtClean="0">
                <a:solidFill>
                  <a:schemeClr val="tx1"/>
                </a:solidFill>
              </a:rPr>
              <a:t> : </a:t>
            </a:r>
            <a:r>
              <a:rPr lang="ko-KR" altLang="ko-KR" b="1" dirty="0" smtClean="0">
                <a:solidFill>
                  <a:schemeClr val="tx1"/>
                </a:solidFill>
              </a:rPr>
              <a:t>김설희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ID :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Love_me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POSITION : </a:t>
            </a:r>
            <a:r>
              <a:rPr lang="ko-KR" altLang="ko-KR" b="1" dirty="0" smtClean="0">
                <a:solidFill>
                  <a:schemeClr val="tx1"/>
                </a:solidFill>
              </a:rPr>
              <a:t>정교수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PAY : 510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</a:t>
            </a:r>
            <a:r>
              <a:rPr lang="ko-KR" altLang="ko-KR" b="1" dirty="0" smtClean="0">
                <a:solidFill>
                  <a:schemeClr val="tx1"/>
                </a:solidFill>
              </a:rPr>
              <a:t>입사일</a:t>
            </a:r>
            <a:r>
              <a:rPr lang="en-US" altLang="ko-KR" b="1" dirty="0" smtClean="0">
                <a:solidFill>
                  <a:schemeClr val="tx1"/>
                </a:solidFill>
              </a:rPr>
              <a:t> : 2011</a:t>
            </a:r>
            <a:r>
              <a:rPr lang="ko-KR" altLang="ko-KR" b="1" dirty="0" smtClean="0">
                <a:solidFill>
                  <a:schemeClr val="tx1"/>
                </a:solidFill>
              </a:rPr>
              <a:t>년</a:t>
            </a:r>
            <a:r>
              <a:rPr lang="en-US" altLang="ko-KR" b="1" dirty="0" smtClean="0">
                <a:solidFill>
                  <a:schemeClr val="tx1"/>
                </a:solidFill>
              </a:rPr>
              <a:t> 11</a:t>
            </a:r>
            <a:r>
              <a:rPr lang="ko-KR" altLang="ko-KR" b="1" dirty="0" smtClean="0">
                <a:solidFill>
                  <a:schemeClr val="tx1"/>
                </a:solidFill>
              </a:rPr>
              <a:t>월</a:t>
            </a:r>
            <a:r>
              <a:rPr lang="en-US" altLang="ko-KR" b="1" dirty="0" smtClean="0">
                <a:solidFill>
                  <a:schemeClr val="tx1"/>
                </a:solidFill>
              </a:rPr>
              <a:t> 14</a:t>
            </a:r>
            <a:r>
              <a:rPr lang="ko-KR" altLang="ko-KR" b="1" dirty="0" smtClean="0">
                <a:solidFill>
                  <a:schemeClr val="tx1"/>
                </a:solidFill>
              </a:rPr>
              <a:t>일</a:t>
            </a:r>
            <a:r>
              <a:rPr lang="en-US" altLang="ko-KR" b="1" dirty="0" smtClean="0">
                <a:solidFill>
                  <a:schemeClr val="tx1"/>
                </a:solidFill>
              </a:rPr>
              <a:t> &lt;- </a:t>
            </a:r>
            <a:r>
              <a:rPr lang="ko-KR" altLang="ko-KR" b="1" dirty="0" smtClean="0">
                <a:solidFill>
                  <a:schemeClr val="tx1"/>
                </a:solidFill>
              </a:rPr>
              <a:t>이 부분을 주의 깊게 보세요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539552" y="4365104"/>
            <a:ext cx="7776864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professor (profno , name , id , position , pay , hiredate)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 (5001,'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김설희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','Love_me','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정교수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',510,'2011-11-14');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5589240"/>
            <a:ext cx="763284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윈도 용과 유닉스 용은 날짜 포맷이 다르므로 주의해야 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556792"/>
            <a:ext cx="8208912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4: Null </a:t>
            </a:r>
            <a:r>
              <a:rPr lang="ko-KR" altLang="ko-KR" b="1" dirty="0" smtClean="0">
                <a:solidFill>
                  <a:schemeClr val="tx1"/>
                </a:solidFill>
              </a:rPr>
              <a:t>값 입력하기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* </a:t>
            </a:r>
            <a:r>
              <a:rPr lang="ko-KR" altLang="ko-KR" b="1" dirty="0" smtClean="0">
                <a:solidFill>
                  <a:schemeClr val="tx1"/>
                </a:solidFill>
              </a:rPr>
              <a:t>자동</a:t>
            </a:r>
            <a:r>
              <a:rPr lang="en-US" altLang="ko-KR" b="1" dirty="0" smtClean="0">
                <a:solidFill>
                  <a:schemeClr val="tx1"/>
                </a:solidFill>
              </a:rPr>
              <a:t> NULL </a:t>
            </a:r>
            <a:r>
              <a:rPr lang="ko-KR" altLang="ko-KR" b="1" dirty="0" smtClean="0">
                <a:solidFill>
                  <a:schemeClr val="tx1"/>
                </a:solidFill>
              </a:rPr>
              <a:t>값 입력하기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데이터를 입력할 때 </a:t>
            </a:r>
            <a:r>
              <a:rPr lang="ko-KR" altLang="en-US" b="1" dirty="0" smtClean="0">
                <a:solidFill>
                  <a:schemeClr val="tx1"/>
                </a:solidFill>
              </a:rPr>
              <a:t>칼</a:t>
            </a:r>
            <a:r>
              <a:rPr lang="ko-KR" altLang="ko-KR" b="1" dirty="0" smtClean="0">
                <a:solidFill>
                  <a:schemeClr val="tx1"/>
                </a:solidFill>
              </a:rPr>
              <a:t>럼에 값을 안 주면 자동으로</a:t>
            </a:r>
            <a:r>
              <a:rPr lang="en-US" altLang="ko-KR" b="1" dirty="0" smtClean="0">
                <a:solidFill>
                  <a:schemeClr val="tx1"/>
                </a:solidFill>
              </a:rPr>
              <a:t> NULL </a:t>
            </a:r>
            <a:r>
              <a:rPr lang="ko-KR" altLang="ko-KR" b="1" dirty="0" smtClean="0">
                <a:solidFill>
                  <a:schemeClr val="tx1"/>
                </a:solidFill>
              </a:rPr>
              <a:t>값이 들어 갑니다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* </a:t>
            </a:r>
            <a:r>
              <a:rPr lang="ko-KR" altLang="ko-KR" b="1" dirty="0" smtClean="0">
                <a:solidFill>
                  <a:schemeClr val="tx1"/>
                </a:solidFill>
              </a:rPr>
              <a:t>수동</a:t>
            </a:r>
            <a:r>
              <a:rPr lang="en-US" altLang="ko-KR" b="1" dirty="0" smtClean="0">
                <a:solidFill>
                  <a:schemeClr val="tx1"/>
                </a:solidFill>
              </a:rPr>
              <a:t> NULL </a:t>
            </a:r>
            <a:r>
              <a:rPr lang="ko-KR" altLang="ko-KR" b="1" dirty="0" smtClean="0">
                <a:solidFill>
                  <a:schemeClr val="tx1"/>
                </a:solidFill>
              </a:rPr>
              <a:t>값 입력하기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데이터부분에</a:t>
            </a:r>
            <a:r>
              <a:rPr lang="en-US" altLang="ko-KR" b="1" dirty="0" smtClean="0">
                <a:solidFill>
                  <a:schemeClr val="tx1"/>
                </a:solidFill>
              </a:rPr>
              <a:t> NULL </a:t>
            </a:r>
            <a:r>
              <a:rPr lang="ko-KR" altLang="ko-KR" b="1" dirty="0" smtClean="0">
                <a:solidFill>
                  <a:schemeClr val="tx1"/>
                </a:solidFill>
              </a:rPr>
              <a:t>값을 적어주면 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68407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INSERT </a:t>
            </a:r>
            <a:r>
              <a:rPr lang="ko-KR" altLang="ko-KR" b="1" dirty="0" smtClean="0">
                <a:solidFill>
                  <a:schemeClr val="tx1"/>
                </a:solidFill>
              </a:rPr>
              <a:t>를 사용하여 여러 행 입력하기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755576" y="1988840"/>
            <a:ext cx="3672408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professor2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 SELECT * FROM professor ;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988840"/>
            <a:ext cx="36004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실습을 위해 </a:t>
            </a:r>
            <a:r>
              <a:rPr lang="en-US" altLang="ko-KR" dirty="0" smtClean="0">
                <a:solidFill>
                  <a:schemeClr val="tx1"/>
                </a:solidFill>
              </a:rPr>
              <a:t>professor2 </a:t>
            </a:r>
            <a:r>
              <a:rPr lang="ko-KR" altLang="en-US" dirty="0" smtClean="0">
                <a:solidFill>
                  <a:schemeClr val="tx1"/>
                </a:solidFill>
              </a:rPr>
              <a:t>테이블을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생성합니다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755576" y="3212976"/>
            <a:ext cx="3990975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INSERT INTO professor2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2   SELECT * FROM  professor ;</a:t>
            </a:r>
            <a:endParaRPr kumimoji="1" lang="ko-KR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293096"/>
            <a:ext cx="763284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이 방식은 이미 생성되어 있는 테이블에서 대량의 데이터를 복사 해 올 때 아주 많이 사용하는 방법입니다</a:t>
            </a:r>
            <a:r>
              <a:rPr lang="en-US" altLang="ko-KR" dirty="0" smtClean="0">
                <a:solidFill>
                  <a:schemeClr val="tx1"/>
                </a:solidFill>
              </a:rPr>
              <a:t>. ITAS  </a:t>
            </a:r>
            <a:r>
              <a:rPr lang="ko-KR" altLang="en-US" dirty="0" smtClean="0">
                <a:solidFill>
                  <a:schemeClr val="tx1"/>
                </a:solidFill>
              </a:rPr>
              <a:t>라고 부르기도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6.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DML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을 배웁니다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196752"/>
            <a:ext cx="777686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INSERT ALL </a:t>
            </a:r>
            <a:r>
              <a:rPr lang="ko-KR" altLang="ko-KR" b="1" dirty="0" smtClean="0">
                <a:solidFill>
                  <a:schemeClr val="tx1"/>
                </a:solidFill>
              </a:rPr>
              <a:t>을 이용한 여러 테이블에 여러 행 입력하기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844824"/>
            <a:ext cx="590465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 : </a:t>
            </a:r>
            <a:r>
              <a:rPr lang="ko-KR" altLang="ko-KR" b="1" dirty="0" smtClean="0">
                <a:solidFill>
                  <a:schemeClr val="tx1"/>
                </a:solidFill>
              </a:rPr>
              <a:t>다른 테이블에 한꺼번에 데이터 입력하기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899592" y="2564904"/>
            <a:ext cx="4248472" cy="23762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INSERT ALL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INTO p_01 (no , name)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VALUES (1,'AAA')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INTO p_02 (no , name)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VALUES(2,'BBB')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SELECT  *  FROM  dual 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427984" y="2852936"/>
            <a:ext cx="2880320" cy="15841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예제는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p_01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테이블과 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P_02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테이블에 각각 서로 다른 데이터를 동시에 입력하는 방법을 보여주고 있습니다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1741</Words>
  <Application>Microsoft Office PowerPoint</Application>
  <PresentationFormat>화면 슬라이드 쇼(4:3)</PresentationFormat>
  <Paragraphs>463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144</cp:revision>
  <dcterms:created xsi:type="dcterms:W3CDTF">2012-11-06T06:53:25Z</dcterms:created>
  <dcterms:modified xsi:type="dcterms:W3CDTF">2013-04-18T00:01:02Z</dcterms:modified>
</cp:coreProperties>
</file>