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82809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실 습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생성되어 있는</a:t>
            </a:r>
            <a:r>
              <a:rPr lang="en-US" altLang="ko-KR" b="1" dirty="0" smtClean="0">
                <a:solidFill>
                  <a:schemeClr val="tx1"/>
                </a:solidFill>
              </a:rPr>
              <a:t> Temporary Table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55576" y="1844824"/>
            <a:ext cx="4536504" cy="29523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temporary, duration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user_tables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='TEMP01'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 DURATION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Y SYS$TRANSACTION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748883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복사하기</a:t>
            </a:r>
            <a:r>
              <a:rPr lang="en-US" altLang="ko-KR" b="1" dirty="0" smtClean="0">
                <a:solidFill>
                  <a:schemeClr val="tx1"/>
                </a:solidFill>
              </a:rPr>
              <a:t> (CTAS </a:t>
            </a:r>
            <a:r>
              <a:rPr lang="ko-KR" altLang="ko-KR" b="1" dirty="0" smtClean="0">
                <a:solidFill>
                  <a:schemeClr val="tx1"/>
                </a:solidFill>
              </a:rPr>
              <a:t>라고도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628800"/>
            <a:ext cx="388843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모든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 다 복사하기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755576" y="2132856"/>
            <a:ext cx="3816424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TABLE  dept3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* FROM  dept2;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3501008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특정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럼만 복사하기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755576" y="4077072"/>
            <a:ext cx="3816424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dept4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dcode , dname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FROM dept2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64087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구조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만 가져오고 데이터 안 가져오기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683568" y="1988840"/>
            <a:ext cx="3816424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TABLE  dept5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SELECT *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FROM dept2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1=2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76328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5: </a:t>
            </a:r>
            <a:r>
              <a:rPr lang="ko-KR" altLang="ko-KR" b="1" dirty="0" smtClean="0">
                <a:solidFill>
                  <a:schemeClr val="tx1"/>
                </a:solidFill>
              </a:rPr>
              <a:t>가상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테이블 생성하기</a:t>
            </a:r>
            <a:r>
              <a:rPr lang="en-US" altLang="ko-KR" b="1" dirty="0" smtClean="0">
                <a:solidFill>
                  <a:schemeClr val="tx1"/>
                </a:solidFill>
              </a:rPr>
              <a:t> (11g </a:t>
            </a:r>
            <a:r>
              <a:rPr lang="ko-KR" altLang="ko-KR" b="1" dirty="0" smtClean="0">
                <a:solidFill>
                  <a:schemeClr val="tx1"/>
                </a:solidFill>
              </a:rPr>
              <a:t>부터 추가된 기능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772816"/>
            <a:ext cx="66967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1. </a:t>
            </a:r>
            <a:r>
              <a:rPr lang="ko-KR" altLang="ko-KR" b="1" dirty="0" smtClean="0">
                <a:solidFill>
                  <a:schemeClr val="tx1"/>
                </a:solidFill>
              </a:rPr>
              <a:t>가상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가지는</a:t>
            </a:r>
            <a:r>
              <a:rPr lang="en-US" altLang="ko-KR" b="1" dirty="0" smtClean="0">
                <a:solidFill>
                  <a:schemeClr val="tx1"/>
                </a:solidFill>
              </a:rPr>
              <a:t> vt001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생성합니다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755576" y="2348880"/>
            <a:ext cx="7272808" cy="18722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vt001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no1  number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no2  number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no3  number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GENERATED ALWAYS AS (no1 + no2 ) VIRTUAL 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365104"/>
            <a:ext cx="792088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위 명령어에서</a:t>
            </a:r>
            <a:r>
              <a:rPr lang="en-US" altLang="ko-KR" dirty="0" smtClean="0">
                <a:solidFill>
                  <a:schemeClr val="tx1"/>
                </a:solidFill>
              </a:rPr>
              <a:t> 4</a:t>
            </a:r>
            <a:r>
              <a:rPr lang="ko-KR" altLang="ko-KR" dirty="0" smtClean="0">
                <a:solidFill>
                  <a:schemeClr val="tx1"/>
                </a:solidFill>
              </a:rPr>
              <a:t>번 라인의</a:t>
            </a:r>
            <a:r>
              <a:rPr lang="en-US" altLang="ko-KR" dirty="0" smtClean="0">
                <a:solidFill>
                  <a:schemeClr val="tx1"/>
                </a:solidFill>
              </a:rPr>
              <a:t> no3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컬럼은</a:t>
            </a:r>
            <a:r>
              <a:rPr lang="en-US" altLang="ko-KR" dirty="0" smtClean="0">
                <a:solidFill>
                  <a:schemeClr val="tx1"/>
                </a:solidFill>
              </a:rPr>
              <a:t> no1+no2</a:t>
            </a:r>
            <a:r>
              <a:rPr lang="ko-KR" altLang="ko-KR" dirty="0" smtClean="0">
                <a:solidFill>
                  <a:schemeClr val="tx1"/>
                </a:solidFill>
              </a:rPr>
              <a:t>의 값을 가지는 가상 컬럼입니다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3448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-Step 2. vt001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데이터를 입력합니다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395536" y="1694359"/>
            <a:ext cx="7056784" cy="30307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vt001 VALUES (1,2,3);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vt001 VALUES (1,2,3)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ORA-54013: INSERT operation disallowed on virtual columns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vt001(no1,no2)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VALUES(1,2);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4869160"/>
            <a:ext cx="78488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위</a:t>
            </a:r>
            <a:r>
              <a:rPr lang="en-US" altLang="ko-KR" dirty="0" smtClean="0">
                <a:solidFill>
                  <a:schemeClr val="tx1"/>
                </a:solidFill>
              </a:rPr>
              <a:t> step 2</a:t>
            </a:r>
            <a:r>
              <a:rPr lang="ko-KR" altLang="ko-KR" dirty="0" smtClean="0">
                <a:solidFill>
                  <a:schemeClr val="tx1"/>
                </a:solidFill>
              </a:rPr>
              <a:t>의 결과로 알 수 있듯이 가상 컬럼에는 사용자가 데이터를 입력 할 수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3. </a:t>
            </a:r>
            <a:r>
              <a:rPr lang="ko-KR" altLang="ko-KR" b="1" dirty="0" smtClean="0">
                <a:solidFill>
                  <a:schemeClr val="tx1"/>
                </a:solidFill>
              </a:rPr>
              <a:t>입력된 데이터를 조회합니다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611560" y="1772816"/>
            <a:ext cx="4667250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 vt001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NO1         NO2     NO3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1             2         3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4. </a:t>
            </a:r>
            <a:r>
              <a:rPr lang="ko-KR" altLang="ko-KR" b="1" dirty="0" smtClean="0">
                <a:solidFill>
                  <a:schemeClr val="tx1"/>
                </a:solidFill>
              </a:rPr>
              <a:t>기존 값을 변경 한 후 가상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럼에 반영되는 지 확인합니다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611560" y="1844824"/>
            <a:ext cx="4729162" cy="2811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SCOTT&gt;UPDATE vt001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SET no1=10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updated.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vt001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NO1     NO2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NO3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10       2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048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5.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인덱스와 제약조건이 생성 가능한 지 테스트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755576" y="1844824"/>
            <a:ext cx="6768752" cy="34563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vt001 (no1, no2)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(3,4);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vt001 (no1,no2)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VALUES(6,6)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vt001 (no1,no2)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(SCOTT.IDX_VT001_NO3) violated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69127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6. </a:t>
            </a:r>
            <a:r>
              <a:rPr lang="ko-KR" altLang="ko-KR" b="1" dirty="0" smtClean="0">
                <a:solidFill>
                  <a:schemeClr val="tx1"/>
                </a:solidFill>
              </a:rPr>
              <a:t>새로운 가상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추가합니다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539552" y="1772816"/>
            <a:ext cx="6624736" cy="32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vt001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(no4  GENERATED  ALWAYS  AS  ((no1*12)+no2))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vt001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NO1     NO2         NO3      NO4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10         2           12          122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3         4             7            40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5157192"/>
            <a:ext cx="86409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위</a:t>
            </a:r>
            <a:r>
              <a:rPr lang="en-US" altLang="ko-KR" dirty="0" smtClean="0">
                <a:solidFill>
                  <a:schemeClr val="tx1"/>
                </a:solidFill>
              </a:rPr>
              <a:t> Step 6 </a:t>
            </a:r>
            <a:r>
              <a:rPr lang="ko-KR" altLang="ko-KR" dirty="0" smtClean="0">
                <a:solidFill>
                  <a:schemeClr val="tx1"/>
                </a:solidFill>
              </a:rPr>
              <a:t>에서 보듯이 새로운 가상 컬럼이 추가 되면 즉시 값이 반영되어 생성됩니다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08720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Step 7.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가상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 내역을 조회합니다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467544" y="1412776"/>
            <a:ext cx="6984776" cy="48245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line 200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data_type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data_default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a25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2         ,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data_type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3         ,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data_default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FROM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user_tab_columns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WHERE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'VT001'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ORDER BY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column_id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   DATA_TYPE    DATA_DEFAULT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 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NO1                 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NO2                 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NO3                 NUMBER        "NO1"+"NO2"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NO4                 NUMBER        "NO1"*12+"NO2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과 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Data Dictionary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63367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Step 8.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조건절을</a:t>
            </a:r>
            <a:r>
              <a:rPr lang="ko-KR" altLang="ko-KR" b="1" dirty="0" smtClean="0">
                <a:solidFill>
                  <a:schemeClr val="tx1"/>
                </a:solidFill>
              </a:rPr>
              <a:t> 활용한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가상컬럼</a:t>
            </a:r>
            <a:r>
              <a:rPr lang="ko-KR" altLang="ko-KR" b="1" dirty="0" smtClean="0">
                <a:solidFill>
                  <a:schemeClr val="tx1"/>
                </a:solidFill>
              </a:rPr>
              <a:t> 생성하기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772816"/>
            <a:ext cx="7848872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SCOTT&gt;CREATE TABLE panmae10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(no      NUMBER,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3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pcode</a:t>
            </a:r>
            <a:r>
              <a:rPr lang="en-US" altLang="ko-KR" sz="1600" dirty="0" smtClean="0">
                <a:solidFill>
                  <a:schemeClr val="tx1"/>
                </a:solidFill>
              </a:rPr>
              <a:t>  CHAR(4),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4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pdate</a:t>
            </a:r>
            <a:r>
              <a:rPr lang="en-US" altLang="ko-KR" sz="1600" dirty="0" smtClean="0">
                <a:solidFill>
                  <a:schemeClr val="tx1"/>
                </a:solidFill>
              </a:rPr>
              <a:t>   CHAR(8),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5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pqty</a:t>
            </a:r>
            <a:r>
              <a:rPr lang="en-US" altLang="ko-KR" sz="1600" dirty="0" smtClean="0">
                <a:solidFill>
                  <a:schemeClr val="tx1"/>
                </a:solidFill>
              </a:rPr>
              <a:t>    NUMBER,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6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pbungi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NUMBER(1)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7   GENERATED ALWAYS  AS 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8    (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9    CASE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10      WHEN  SUBSTR(pdate,5,2)  IN  ('01','02','03')  THEN  1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11      WHEN  SUBSTR(pdate,5,2)  IN  ('04','05','06')  THEN  2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12      WHEN  SUBSTR(pdate,5,2)  IN  ('07','08','09')  THEN  3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13      ELSE  4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14    END ) virtual ) 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Table created.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7488832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SCOTT&gt;INSERT INTO panmae10 (</a:t>
            </a:r>
            <a:r>
              <a:rPr lang="en-US" altLang="ko-KR" dirty="0" err="1" smtClean="0">
                <a:solidFill>
                  <a:schemeClr val="tx1"/>
                </a:solidFill>
              </a:rPr>
              <a:t>no,pcode,pdate,pqty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VALUES(1,'100','20110112',10)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 row created.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SCOTT&gt;INSERT INTO panmae10 (</a:t>
            </a:r>
            <a:r>
              <a:rPr lang="en-US" altLang="ko-KR" dirty="0" err="1" smtClean="0">
                <a:solidFill>
                  <a:schemeClr val="tx1"/>
                </a:solidFill>
              </a:rPr>
              <a:t>no,pcode,pdate,pqty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VALUES(2,'200','20110505',20);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 row created.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SCOTT&gt;INSERT INTO panmae10 (</a:t>
            </a:r>
            <a:r>
              <a:rPr lang="en-US" altLang="ko-KR" dirty="0" err="1" smtClean="0">
                <a:solidFill>
                  <a:schemeClr val="tx1"/>
                </a:solidFill>
              </a:rPr>
              <a:t>no,pcode,pdate,pqty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VALUES(3,'300','20110812',30);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 row created.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755576" y="1196752"/>
            <a:ext cx="6624736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panmae10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no,pcode,pdate,pqty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VALUES(4,'400','20111024',40);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panmae10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PCOD     PDATE      PQTY     PBUNGI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 ---------- 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1     100    20110112       10        1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2     200    20110505       20        2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3     300    20110812       30        3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4     400    20111024       40        4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052736"/>
            <a:ext cx="29523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ko-KR" b="1" dirty="0" smtClean="0">
                <a:solidFill>
                  <a:schemeClr val="tx1"/>
                </a:solidFill>
              </a:rPr>
              <a:t>파티션 테이블 생성하기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897583" y="1412776"/>
            <a:ext cx="4346825" cy="4608512"/>
            <a:chOff x="2398587" y="1052736"/>
            <a:chExt cx="4346825" cy="4608512"/>
          </a:xfrm>
        </p:grpSpPr>
        <p:pic>
          <p:nvPicPr>
            <p:cNvPr id="12" name="tabl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8587" y="2024844"/>
              <a:ext cx="4346825" cy="160948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3286347" y="2544676"/>
              <a:ext cx="2376264" cy="504056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PANMAE 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22251" y="4113076"/>
              <a:ext cx="720080" cy="1116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 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기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4379" y="4113076"/>
              <a:ext cx="720080" cy="1116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26507" y="4113076"/>
              <a:ext cx="720080" cy="1116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78635" y="4113076"/>
              <a:ext cx="720080" cy="1116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422251" y="5373216"/>
              <a:ext cx="720080" cy="2880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Ts_q1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74379" y="5373216"/>
              <a:ext cx="720080" cy="2880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Ts_q2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726507" y="5373216"/>
              <a:ext cx="720080" cy="2880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Ts_q3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78635" y="5373216"/>
              <a:ext cx="720080" cy="2880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Ts_q4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위쪽/아래쪽 화살표 21"/>
            <p:cNvSpPr/>
            <p:nvPr/>
          </p:nvSpPr>
          <p:spPr>
            <a:xfrm>
              <a:off x="2638275" y="3609020"/>
              <a:ext cx="216024" cy="432048"/>
            </a:xfrm>
            <a:prstGeom prst="upDownArrow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위쪽/아래쪽 화살표 22"/>
            <p:cNvSpPr/>
            <p:nvPr/>
          </p:nvSpPr>
          <p:spPr>
            <a:xfrm>
              <a:off x="3827474" y="3609020"/>
              <a:ext cx="216024" cy="432048"/>
            </a:xfrm>
            <a:prstGeom prst="upDownArrow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위쪽/아래쪽 화살표 23"/>
            <p:cNvSpPr/>
            <p:nvPr/>
          </p:nvSpPr>
          <p:spPr>
            <a:xfrm>
              <a:off x="4967245" y="3609020"/>
              <a:ext cx="216024" cy="432048"/>
            </a:xfrm>
            <a:prstGeom prst="upDownArrow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위쪽/아래쪽 화살표 24"/>
            <p:cNvSpPr/>
            <p:nvPr/>
          </p:nvSpPr>
          <p:spPr>
            <a:xfrm>
              <a:off x="6135998" y="3609020"/>
              <a:ext cx="216024" cy="432048"/>
            </a:xfrm>
            <a:prstGeom prst="upDownArrow">
              <a:avLst/>
            </a:pr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아래쪽 화살표 설명선 25"/>
            <p:cNvSpPr/>
            <p:nvPr/>
          </p:nvSpPr>
          <p:spPr>
            <a:xfrm>
              <a:off x="3574379" y="1052736"/>
              <a:ext cx="1872208" cy="1008112"/>
            </a:xfrm>
            <a:prstGeom prst="downArrowCallou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판매자료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635896" y="1124744"/>
            <a:ext cx="4752528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버전별로</a:t>
            </a:r>
            <a:r>
              <a:rPr lang="ko-KR" altLang="en-US" b="1" dirty="0" smtClean="0">
                <a:solidFill>
                  <a:schemeClr val="tx1"/>
                </a:solidFill>
              </a:rPr>
              <a:t> 제공하는 파티션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1556792"/>
          <a:ext cx="8136904" cy="4032448"/>
        </p:xfrm>
        <a:graphic>
          <a:graphicData uri="http://schemas.openxmlformats.org/drawingml/2006/table">
            <a:tbl>
              <a:tblPr/>
              <a:tblGrid>
                <a:gridCol w="2471770"/>
                <a:gridCol w="5665134"/>
              </a:tblGrid>
              <a:tr h="4899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Oracle Version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지원 또는 추가된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PARTITION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88563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8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Range PARTITION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Fundmental maintenance operations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Static pruning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84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8i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Hash PARTITION , Range-Hash PARTITION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Merge PARTITIONs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Dynamic pruning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PARTITION-wise joins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2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9i R1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List PARTITION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Global index maintenance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63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9i R2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Range-List PARTITION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Past SPLIT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Default PARTITION for List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버전별로</a:t>
            </a:r>
            <a:r>
              <a:rPr lang="ko-KR" altLang="en-US" b="1" dirty="0" smtClean="0">
                <a:solidFill>
                  <a:schemeClr val="tx1"/>
                </a:solidFill>
              </a:rPr>
              <a:t> 제공하는 파티션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1700808"/>
          <a:ext cx="8208912" cy="4392488"/>
        </p:xfrm>
        <a:graphic>
          <a:graphicData uri="http://schemas.openxmlformats.org/drawingml/2006/table">
            <a:tbl>
              <a:tblPr/>
              <a:tblGrid>
                <a:gridCol w="2493644"/>
                <a:gridCol w="5715268"/>
              </a:tblGrid>
              <a:tr h="10335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10g R1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Composite PARTITION  Range(-list, -hash)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Internal re-architecture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Global hash-partitioned indexes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Local index maintenance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14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10g R2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One million partitions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Multi-dimensional pruning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Resource optimized drop table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8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Oracle 11g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Range, list hash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Extended composite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 - range (-list , -hash , range)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 - list (-range, -list – hash)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 - interval (-range , -list, -hash)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Interval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REF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Virtual column based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Enable infinite partitioning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Design possibilities and boost manageability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55446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Range PARTITION (</a:t>
            </a:r>
            <a:r>
              <a:rPr lang="ko-KR" altLang="ko-KR" b="1" dirty="0" smtClean="0">
                <a:solidFill>
                  <a:schemeClr val="tx1"/>
                </a:solidFill>
              </a:rPr>
              <a:t>범위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파티셔닝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844824"/>
            <a:ext cx="8136904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이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파티셔닝은</a:t>
            </a:r>
            <a:r>
              <a:rPr lang="ko-KR" altLang="ko-KR" dirty="0" smtClean="0">
                <a:solidFill>
                  <a:schemeClr val="tx1"/>
                </a:solidFill>
              </a:rPr>
              <a:t> 주로 특정 기준에 의해서 범위를 나눌 때 사용하는 방법입니다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예를 들어 판매 테이블을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</a:t>
            </a:r>
            <a:r>
              <a:rPr lang="ko-KR" altLang="ko-KR" dirty="0" smtClean="0">
                <a:solidFill>
                  <a:schemeClr val="tx1"/>
                </a:solidFill>
              </a:rPr>
              <a:t> 하는데 판매 날짜를 기준으로 범위를 나누는 경우나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포털 사이트의 카페 테이블을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</a:t>
            </a:r>
            <a:r>
              <a:rPr lang="ko-KR" altLang="ko-KR" dirty="0" smtClean="0">
                <a:solidFill>
                  <a:schemeClr val="tx1"/>
                </a:solidFill>
              </a:rPr>
              <a:t> 하는데 카페 번호로 범위를 나눌 경우 등에 사용됩니다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단점은 각 파티션 별로 데이터가 균등하게 분포되지 않을 수도 있어서 성능이 보장이 </a:t>
            </a:r>
            <a:r>
              <a:rPr lang="ko-KR" altLang="en-US" dirty="0" err="1" smtClean="0">
                <a:solidFill>
                  <a:schemeClr val="tx1"/>
                </a:solidFill>
              </a:rPr>
              <a:t>안된다는</a:t>
            </a:r>
            <a:r>
              <a:rPr lang="ko-KR" altLang="en-US" dirty="0" smtClean="0">
                <a:solidFill>
                  <a:schemeClr val="tx1"/>
                </a:solidFill>
              </a:rPr>
              <a:t> 점입니다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4149080"/>
            <a:ext cx="48245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229 – 243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66967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HASH PARTITION (8i </a:t>
            </a:r>
            <a:r>
              <a:rPr lang="ko-KR" altLang="ko-KR" b="1" dirty="0" smtClean="0">
                <a:solidFill>
                  <a:schemeClr val="tx1"/>
                </a:solidFill>
              </a:rPr>
              <a:t>버전부터 지원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844824"/>
            <a:ext cx="7920880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이 기법은</a:t>
            </a:r>
            <a:r>
              <a:rPr lang="en-US" altLang="ko-KR" dirty="0" smtClean="0">
                <a:solidFill>
                  <a:schemeClr val="tx1"/>
                </a:solidFill>
              </a:rPr>
              <a:t> Hash </a:t>
            </a:r>
            <a:r>
              <a:rPr lang="ko-KR" altLang="ko-KR" dirty="0" smtClean="0">
                <a:solidFill>
                  <a:schemeClr val="tx1"/>
                </a:solidFill>
              </a:rPr>
              <a:t>함수가 데이터를 각 테이블스페이스 별로 균등하게 분포시키기 때문에 데이터가 균등하게 분포되어 성능이 향상된다는 장점이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그러나 이 기법은 데이터를 사용자가 분산하지 않고</a:t>
            </a:r>
            <a:r>
              <a:rPr lang="en-US" altLang="ko-KR" dirty="0" smtClean="0">
                <a:solidFill>
                  <a:schemeClr val="tx1"/>
                </a:solidFill>
              </a:rPr>
              <a:t> Hash </a:t>
            </a:r>
            <a:r>
              <a:rPr lang="ko-KR" altLang="ko-KR" dirty="0" smtClean="0">
                <a:solidFill>
                  <a:schemeClr val="tx1"/>
                </a:solidFill>
              </a:rPr>
              <a:t>함수가 분산시키기 때문에 데이터의 관리 등이 매우 어렵다는 단점 또한 존재합니다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7704" y="4149080"/>
            <a:ext cx="48965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243 – 244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64087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LIST PARTITION (</a:t>
            </a:r>
            <a:r>
              <a:rPr lang="ko-KR" altLang="ko-KR" b="1" dirty="0" smtClean="0">
                <a:solidFill>
                  <a:schemeClr val="tx1"/>
                </a:solidFill>
              </a:rPr>
              <a:t>목록 분할 파티션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88840"/>
            <a:ext cx="82809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이 기법은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</a:t>
            </a:r>
            <a:r>
              <a:rPr lang="ko-KR" altLang="ko-KR" dirty="0" smtClean="0">
                <a:solidFill>
                  <a:schemeClr val="tx1"/>
                </a:solidFill>
              </a:rPr>
              <a:t> 할 항목을 관리자가 직접 지정하는 방식입니다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예를 들어 회사 제품 중에</a:t>
            </a:r>
            <a:r>
              <a:rPr lang="en-US" altLang="ko-KR" dirty="0" smtClean="0">
                <a:solidFill>
                  <a:schemeClr val="tx1"/>
                </a:solidFill>
              </a:rPr>
              <a:t> A </a:t>
            </a:r>
            <a:r>
              <a:rPr lang="ko-KR" altLang="ko-KR" dirty="0" smtClean="0">
                <a:solidFill>
                  <a:schemeClr val="tx1"/>
                </a:solidFill>
              </a:rPr>
              <a:t>제품용 파티션</a:t>
            </a:r>
            <a:r>
              <a:rPr lang="en-US" altLang="ko-KR" dirty="0" smtClean="0">
                <a:solidFill>
                  <a:schemeClr val="tx1"/>
                </a:solidFill>
              </a:rPr>
              <a:t>, B </a:t>
            </a:r>
            <a:r>
              <a:rPr lang="ko-KR" altLang="ko-KR" dirty="0" smtClean="0">
                <a:solidFill>
                  <a:schemeClr val="tx1"/>
                </a:solidFill>
              </a:rPr>
              <a:t>제품용 파티션</a:t>
            </a:r>
            <a:r>
              <a:rPr lang="en-US" altLang="ko-KR" dirty="0" smtClean="0">
                <a:solidFill>
                  <a:schemeClr val="tx1"/>
                </a:solidFill>
              </a:rPr>
              <a:t> , C </a:t>
            </a:r>
            <a:r>
              <a:rPr lang="ko-KR" altLang="ko-KR" dirty="0" smtClean="0">
                <a:solidFill>
                  <a:schemeClr val="tx1"/>
                </a:solidFill>
              </a:rPr>
              <a:t>제품용 파티션을 각각 생성하는 방식입니다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 방식은 잘 설정 할 경우 빠른 성능을 보장 할 수 있지만 잘못 설정 될 경우 오히려 성능이 저하 될 수 있기에 아주 주의해서 생성해야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9712" y="4005064"/>
            <a:ext cx="54006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245 – 250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268760"/>
            <a:ext cx="68407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COMPOSITE PARTITION (</a:t>
            </a:r>
            <a:r>
              <a:rPr lang="ko-KR" altLang="ko-KR" b="1" dirty="0" smtClean="0">
                <a:solidFill>
                  <a:schemeClr val="tx1"/>
                </a:solidFill>
              </a:rPr>
              <a:t>복합 파티션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916832"/>
            <a:ext cx="8136904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Composite Partition </a:t>
            </a:r>
            <a:r>
              <a:rPr lang="ko-KR" altLang="ko-KR" dirty="0" smtClean="0">
                <a:solidFill>
                  <a:schemeClr val="tx1"/>
                </a:solidFill>
              </a:rPr>
              <a:t>은 위에서 언급한 여러 가지 파티션을 복합적으로 사용하는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예를 들어 학생이 많을 경우 학년별로 먼저 나누고 각 학년별로 다시 반으로 나누는 것처럼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파티셔닝을</a:t>
            </a:r>
            <a:r>
              <a:rPr lang="ko-KR" altLang="ko-KR" dirty="0" smtClean="0">
                <a:solidFill>
                  <a:schemeClr val="tx1"/>
                </a:solidFill>
              </a:rPr>
              <a:t> 먼저 한 후 다시 세부적으로 </a:t>
            </a:r>
            <a:r>
              <a:rPr lang="ko-KR" altLang="ko-KR" dirty="0" err="1" smtClean="0">
                <a:solidFill>
                  <a:schemeClr val="tx1"/>
                </a:solidFill>
              </a:rPr>
              <a:t>파티셔닝을</a:t>
            </a:r>
            <a:r>
              <a:rPr lang="ko-KR" altLang="ko-KR" dirty="0" smtClean="0">
                <a:solidFill>
                  <a:schemeClr val="tx1"/>
                </a:solidFill>
              </a:rPr>
              <a:t> 다시 하는 방법입니다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버전별로</a:t>
            </a:r>
            <a:r>
              <a:rPr lang="ko-KR" altLang="en-US" dirty="0" smtClean="0">
                <a:solidFill>
                  <a:schemeClr val="tx1"/>
                </a:solidFill>
              </a:rPr>
              <a:t> 지원하는 종류가 아래와 같습니다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8i : range – hash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9i : range –list </a:t>
            </a:r>
            <a:r>
              <a:rPr lang="ko-KR" altLang="ko-KR" dirty="0" smtClean="0">
                <a:solidFill>
                  <a:schemeClr val="tx1"/>
                </a:solidFill>
              </a:rPr>
              <a:t>추가 지원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11g : range –range , list – range , list – list , list – hash </a:t>
            </a:r>
            <a:r>
              <a:rPr lang="ko-KR" altLang="ko-KR" dirty="0" smtClean="0">
                <a:solidFill>
                  <a:schemeClr val="tx1"/>
                </a:solidFill>
              </a:rPr>
              <a:t>추가 지원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5301208"/>
            <a:ext cx="59046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251 – 256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196752"/>
            <a:ext cx="23762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CREATE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700808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1)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r>
              <a:rPr lang="ko-KR" altLang="ko-KR" b="1" dirty="0" smtClean="0">
                <a:solidFill>
                  <a:schemeClr val="tx1"/>
                </a:solidFill>
              </a:rPr>
              <a:t>일반 테이블 생성하기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539552" y="2420888"/>
            <a:ext cx="4104456" cy="216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ddl_test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 no  NUMBER(3)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name VARCHAR2(10),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birth  DATE  DEFAULT  SYSDATE ) 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TABLESPACE  users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dd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6096" y="2564904"/>
            <a:ext cx="3312368" cy="1872208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860032" y="335699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68407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 Interval PARTITION (11g New Feature)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00808"/>
            <a:ext cx="835292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11g</a:t>
            </a:r>
            <a:r>
              <a:rPr lang="ko-KR" altLang="ko-KR" dirty="0" smtClean="0">
                <a:solidFill>
                  <a:schemeClr val="tx1"/>
                </a:solidFill>
              </a:rPr>
              <a:t>부터 추가된 기능으로</a:t>
            </a:r>
            <a:r>
              <a:rPr lang="en-US" altLang="ko-KR" dirty="0" smtClean="0">
                <a:solidFill>
                  <a:schemeClr val="tx1"/>
                </a:solidFill>
              </a:rPr>
              <a:t> Range PARTITION </a:t>
            </a:r>
            <a:r>
              <a:rPr lang="ko-KR" altLang="ko-KR" dirty="0" smtClean="0">
                <a:solidFill>
                  <a:schemeClr val="tx1"/>
                </a:solidFill>
              </a:rPr>
              <a:t>의 확장 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Range PARTITION</a:t>
            </a:r>
            <a:r>
              <a:rPr lang="ko-KR" altLang="ko-KR" dirty="0" smtClean="0">
                <a:solidFill>
                  <a:schemeClr val="tx1"/>
                </a:solidFill>
              </a:rPr>
              <a:t>에서 만약 파티션의 범위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한계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를 벗어난 데이터가 입력이 될 경우 에러가 발생하면서 입력이 되지 않는데 이런 문제는</a:t>
            </a:r>
            <a:r>
              <a:rPr lang="en-US" altLang="ko-KR" dirty="0" smtClean="0">
                <a:solidFill>
                  <a:schemeClr val="tx1"/>
                </a:solidFill>
              </a:rPr>
              <a:t> interval PARTITION </a:t>
            </a:r>
            <a:r>
              <a:rPr lang="ko-KR" altLang="ko-KR" dirty="0" smtClean="0">
                <a:solidFill>
                  <a:schemeClr val="tx1"/>
                </a:solidFill>
              </a:rPr>
              <a:t>을 활용하면 </a:t>
            </a:r>
            <a:r>
              <a:rPr lang="ko-KR" altLang="ko-KR" b="1" dirty="0" smtClean="0">
                <a:solidFill>
                  <a:schemeClr val="tx1"/>
                </a:solidFill>
              </a:rPr>
              <a:t>오라클이 필요한 파티션을 스스로 생성한 후 데이터를 입력</a:t>
            </a:r>
            <a:r>
              <a:rPr lang="ko-KR" altLang="ko-KR" dirty="0" smtClean="0">
                <a:solidFill>
                  <a:schemeClr val="tx1"/>
                </a:solidFill>
              </a:rPr>
              <a:t>하게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때 자동으로 생성되는 파티션들은 모두 동일한 범위의 크기를 가지게 되며 파티션 이름은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오라클이</a:t>
            </a:r>
            <a:r>
              <a:rPr lang="ko-KR" altLang="ko-KR" dirty="0" smtClean="0">
                <a:solidFill>
                  <a:schemeClr val="tx1"/>
                </a:solidFill>
              </a:rPr>
              <a:t> 자동으로 지정하게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437112"/>
            <a:ext cx="62646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256 – 263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69127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(6) SYSTEM PARTITION (11g New Feature)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16832"/>
            <a:ext cx="8208912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System PARTITION </a:t>
            </a:r>
            <a:r>
              <a:rPr lang="ko-KR" altLang="ko-KR" dirty="0" smtClean="0">
                <a:solidFill>
                  <a:schemeClr val="tx1"/>
                </a:solidFill>
              </a:rPr>
              <a:t>은</a:t>
            </a:r>
            <a:r>
              <a:rPr lang="en-US" altLang="ko-KR" dirty="0" smtClean="0">
                <a:solidFill>
                  <a:schemeClr val="tx1"/>
                </a:solidFill>
              </a:rPr>
              <a:t> PARTITION key </a:t>
            </a:r>
            <a:r>
              <a:rPr lang="ko-KR" altLang="ko-KR" dirty="0" smtClean="0">
                <a:solidFill>
                  <a:schemeClr val="tx1"/>
                </a:solidFill>
              </a:rPr>
              <a:t>를 파티션 생성시에 지정하지 않고 데이터를 삽입할 때 직접 지정하는 방식입니다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또한 검색할 때도 파티션 명을 명시해야 만 해당 파티션에서 데이터를 찾게 되며 만약 명시하지 않으면 전체 파티션에서 데이터를 읽게 되어 속도가 급격히 저하 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앞서 살펴보았던 어떤 파티션도 적용할 수 없을 때 사용하기 위해 제공되는 기능입니다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4293096"/>
            <a:ext cx="57606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264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052736"/>
            <a:ext cx="53285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ko-KR" altLang="ko-KR" b="1" dirty="0" smtClean="0">
                <a:solidFill>
                  <a:schemeClr val="tx1"/>
                </a:solidFill>
              </a:rPr>
              <a:t>파티션의 인덱스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인덱스 파티셔닝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1268760"/>
            <a:ext cx="633670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Local Index </a:t>
            </a:r>
            <a:r>
              <a:rPr lang="ko-KR" altLang="en-US" b="1" dirty="0" smtClean="0">
                <a:solidFill>
                  <a:schemeClr val="tx1"/>
                </a:solidFill>
              </a:rPr>
              <a:t>와</a:t>
            </a:r>
            <a:r>
              <a:rPr lang="en-US" altLang="ko-KR" b="1" dirty="0" smtClean="0">
                <a:solidFill>
                  <a:schemeClr val="tx1"/>
                </a:solidFill>
              </a:rPr>
              <a:t>  Global Index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496944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Local Index </a:t>
            </a:r>
            <a:r>
              <a:rPr lang="ko-KR" altLang="ko-KR" dirty="0" smtClean="0">
                <a:solidFill>
                  <a:schemeClr val="tx1"/>
                </a:solidFill>
              </a:rPr>
              <a:t>는 다시</a:t>
            </a:r>
            <a:r>
              <a:rPr lang="en-US" altLang="ko-KR" dirty="0" smtClean="0">
                <a:solidFill>
                  <a:schemeClr val="tx1"/>
                </a:solidFill>
              </a:rPr>
              <a:t> Local Prefixed Index </a:t>
            </a:r>
            <a:r>
              <a:rPr lang="ko-KR" altLang="ko-KR" dirty="0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Local Non-Prefixed Index </a:t>
            </a:r>
            <a:r>
              <a:rPr lang="ko-KR" altLang="ko-KR" dirty="0" smtClean="0">
                <a:solidFill>
                  <a:schemeClr val="tx1"/>
                </a:solidFill>
              </a:rPr>
              <a:t>로 나누어집니다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Local Prefixed Index </a:t>
            </a:r>
            <a:r>
              <a:rPr lang="ko-KR" altLang="ko-KR" dirty="0" smtClean="0">
                <a:solidFill>
                  <a:schemeClr val="tx1"/>
                </a:solidFill>
              </a:rPr>
              <a:t>는 파티션을 나눌 때 기준이 되는 컬럼으로 인덱스를 생성 한 것이고</a:t>
            </a:r>
            <a:r>
              <a:rPr lang="en-US" altLang="ko-KR" dirty="0" smtClean="0">
                <a:solidFill>
                  <a:schemeClr val="tx1"/>
                </a:solidFill>
              </a:rPr>
              <a:t> Local Non-Prefixed Index </a:t>
            </a:r>
            <a:r>
              <a:rPr lang="ko-KR" altLang="ko-KR" dirty="0" smtClean="0">
                <a:solidFill>
                  <a:schemeClr val="tx1"/>
                </a:solidFill>
              </a:rPr>
              <a:t>는 파티션 생성 기준 컬럼 이외의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컬럼으로</a:t>
            </a:r>
            <a:r>
              <a:rPr lang="ko-KR" altLang="ko-KR" dirty="0" smtClean="0">
                <a:solidFill>
                  <a:schemeClr val="tx1"/>
                </a:solidFill>
              </a:rPr>
              <a:t> 인덱스를 생성한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Local Prefixed Index </a:t>
            </a:r>
            <a:r>
              <a:rPr lang="ko-KR" altLang="ko-KR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Unique / Non Unique index </a:t>
            </a:r>
            <a:r>
              <a:rPr lang="ko-KR" altLang="ko-KR" dirty="0" smtClean="0">
                <a:solidFill>
                  <a:schemeClr val="tx1"/>
                </a:solidFill>
              </a:rPr>
              <a:t>모두 생성할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반면 </a:t>
            </a:r>
            <a:r>
              <a:rPr lang="en-US" altLang="ko-KR" dirty="0" smtClean="0">
                <a:solidFill>
                  <a:schemeClr val="tx1"/>
                </a:solidFill>
              </a:rPr>
              <a:t>Global Index </a:t>
            </a:r>
            <a:r>
              <a:rPr lang="ko-KR" altLang="ko-KR" dirty="0" smtClean="0">
                <a:solidFill>
                  <a:schemeClr val="tx1"/>
                </a:solidFill>
              </a:rPr>
              <a:t>는 인덱스와 파티션의 컬럼이나 범위가 다르게 생성됩니다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5157192"/>
            <a:ext cx="66247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265 – 267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381642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ALTER </a:t>
            </a:r>
            <a:r>
              <a:rPr lang="ko-KR" altLang="ko-KR" b="1" dirty="0" smtClean="0">
                <a:solidFill>
                  <a:schemeClr val="tx1"/>
                </a:solidFill>
              </a:rPr>
              <a:t>명령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7848872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Alter </a:t>
            </a:r>
            <a:r>
              <a:rPr lang="ko-KR" altLang="ko-KR" dirty="0" smtClean="0">
                <a:solidFill>
                  <a:schemeClr val="tx1"/>
                </a:solidFill>
              </a:rPr>
              <a:t>명령어는 만들어져 있는 오브젝트를 변경하는 명령어입니다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즉 테이블 같은 경우에는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dirty="0" smtClean="0">
                <a:solidFill>
                  <a:schemeClr val="tx1"/>
                </a:solidFill>
              </a:rPr>
              <a:t> 추가하거나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dirty="0" smtClean="0">
                <a:solidFill>
                  <a:schemeClr val="tx1"/>
                </a:solidFill>
              </a:rPr>
              <a:t> 삭제하거나 </a:t>
            </a:r>
            <a:r>
              <a:rPr lang="ko-KR" altLang="ko-KR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dirty="0" smtClean="0">
                <a:solidFill>
                  <a:schemeClr val="tx1"/>
                </a:solidFill>
              </a:rPr>
              <a:t> 이름이나 테이블 이름을 바꾸는 등의 작업을 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 명령어는 부하가 많이 걸리는 명령어이므로 사용량이 많은 시간에 수행하는 것은 아주 위험하니 특히 조심하셔야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67687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 :  </a:t>
            </a:r>
            <a:r>
              <a:rPr lang="ko-KR" altLang="ko-KR" b="1" dirty="0" smtClean="0">
                <a:solidFill>
                  <a:schemeClr val="tx1"/>
                </a:solidFill>
              </a:rPr>
              <a:t>새로운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추가하기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251520" y="1988840"/>
            <a:ext cx="4062660" cy="360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dept6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dname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FROM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WHERE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IN(1000,1001,1002)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dept6;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  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 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경영지원부</a:t>
            </a:r>
            <a:endParaRPr kumimoji="1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   </a:t>
            </a:r>
            <a:r>
              <a:rPr kumimoji="1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재무관리팀</a:t>
            </a:r>
            <a:endParaRPr kumimoji="1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1002   </a:t>
            </a:r>
            <a:r>
              <a:rPr kumimoji="1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총무팀</a:t>
            </a:r>
            <a:endParaRPr kumimoji="1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1916832"/>
            <a:ext cx="4320480" cy="367240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dept6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( LOC  VARCHAR2(10) 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dept6;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  DNAME                LOC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-------------------- 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  </a:t>
            </a:r>
            <a:r>
              <a:rPr kumimoji="1"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경영지원부</a:t>
            </a:r>
            <a:endParaRPr kumimoji="1" lang="ko-KR" altLang="en-US" sz="1500" dirty="0" smtClean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   </a:t>
            </a:r>
            <a:r>
              <a:rPr kumimoji="1" lang="ko-KR" altLang="en-US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재무관리팀</a:t>
            </a:r>
            <a:endParaRPr kumimoji="1" lang="ko-KR" altLang="en-US" sz="1500" dirty="0" smtClean="0">
              <a:solidFill>
                <a:schemeClr val="tx1"/>
              </a:solidFill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1002   </a:t>
            </a:r>
            <a:r>
              <a:rPr kumimoji="1" lang="ko-KR" altLang="en-US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총무팀</a:t>
            </a:r>
            <a:endParaRPr lang="ko-KR" altLang="en-US" sz="15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92280" y="3933056"/>
            <a:ext cx="1080120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기본값 지정하여 추가하기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539552" y="1881485"/>
            <a:ext cx="5400600" cy="2987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ADD ( LOC2  varchar2(10)  DEFAULT  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dept6;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  DNAME                 LOC     LOC2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-------------------- ---------- 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경영지원부                       서울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    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재무관리팀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서울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1002    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총무팀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서울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3212976"/>
            <a:ext cx="11521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268760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 이름 변경하기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683568" y="1844824"/>
            <a:ext cx="7488832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ALTER  TABLE  dept6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RENAME  COLUMN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LOC2  TO  AREA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683568" y="2636912"/>
            <a:ext cx="7488832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RENAME  dept6 TO dept7 ;  --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 이름 변경하기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90872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3: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럼의 데이터 크기를 변경하기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1340768"/>
            <a:ext cx="576064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SCOTT&gt;DESC  dept7;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Name                           Null?    Type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--------------------  -------------  ------------------------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DCODE                                   VARCHAR2(6)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DNAME                  NOT NULL   VARCHAR2(20)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LOC                                       VARCHAR2(10)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AREA                                      VARCHAR2(10)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SCOTT&gt;ALTER TABLE dept7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MODIFY(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dcode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VARCHAR2(10)</a:t>
            </a:r>
            <a:r>
              <a:rPr lang="en-US" altLang="ko-KR" sz="1400" dirty="0" smtClean="0">
                <a:solidFill>
                  <a:schemeClr val="tx1"/>
                </a:solidFill>
              </a:rPr>
              <a:t>)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Table altered.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SCOTT&gt;DESC dept7;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Name                             Null?      Type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----------------------- --------------   -------------------------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DCODE                                       VARCHAR2(10)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DNAME                     NOT NULL    VARCHAR2(20)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LOC                                            VARCHAR2(10)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AREA                                          VARCHAR2(10)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27687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27784" y="357301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6" y="508518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59766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 </a:t>
            </a:r>
            <a:r>
              <a:rPr lang="en-US" altLang="ko-KR" b="1" dirty="0" smtClean="0">
                <a:solidFill>
                  <a:schemeClr val="tx1"/>
                </a:solidFill>
              </a:rPr>
              <a:t>4 :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 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611560" y="1772816"/>
            <a:ext cx="5976664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DROP COLUMN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loc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611560" y="2564904"/>
            <a:ext cx="7632848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DROP COLUMN  loc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CASCADE  CONSTRAINTS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46805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  </a:t>
            </a:r>
            <a:r>
              <a:rPr lang="ko-KR" altLang="ko-KR" b="1" dirty="0" smtClean="0">
                <a:solidFill>
                  <a:schemeClr val="tx1"/>
                </a:solidFill>
              </a:rPr>
              <a:t>한글로 테이블 생성하기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27584" y="1916832"/>
            <a:ext cx="4104456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한글테이블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(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number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varchar2(10)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date 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980728"/>
            <a:ext cx="62646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ko-KR" b="1" dirty="0" smtClean="0">
                <a:solidFill>
                  <a:schemeClr val="tx1"/>
                </a:solidFill>
              </a:rPr>
              <a:t>읽기 전용 테이블로 변경하기</a:t>
            </a:r>
            <a:r>
              <a:rPr lang="en-US" altLang="ko-KR" b="1" dirty="0" smtClean="0">
                <a:solidFill>
                  <a:schemeClr val="tx1"/>
                </a:solidFill>
              </a:rPr>
              <a:t> - 11g New Feature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6696744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SCOTT&gt;CREATE TABLE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( no NUMBER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name VARCHAR2(10) 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 created.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 (1,'AAA');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 row created.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SCOTT&gt;COMMIT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 complete.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8424936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NO 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 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1 AAA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SCOTT&gt;ALTER TABLE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t_read</a:t>
            </a:r>
            <a:r>
              <a:rPr lang="en-US" altLang="ko-KR" b="1" dirty="0" smtClean="0">
                <a:solidFill>
                  <a:schemeClr val="tx1"/>
                </a:solidFill>
              </a:rPr>
              <a:t>  read only ;  &lt;- </a:t>
            </a:r>
            <a:r>
              <a:rPr lang="ko-KR" altLang="ko-KR" b="1" dirty="0" smtClean="0">
                <a:solidFill>
                  <a:schemeClr val="tx1"/>
                </a:solidFill>
              </a:rPr>
              <a:t>읽기전용으로 변경합니다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 altered.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읽기 전용으로 변경된 테이블에 데이터 입력 시도함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 (2,'BBB')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ORA-12081: update operation not allowed on table "SCOTT"."T_READ”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764704"/>
            <a:ext cx="8064896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읽기전용으로 변경된 테이블에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추가 시도함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SCOTT&gt;ALTER TABLE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ADD (</a:t>
            </a:r>
            <a:r>
              <a:rPr lang="en-US" altLang="ko-KR" dirty="0" err="1" smtClean="0">
                <a:solidFill>
                  <a:schemeClr val="tx1"/>
                </a:solidFill>
              </a:rPr>
              <a:t>tel</a:t>
            </a:r>
            <a:r>
              <a:rPr lang="en-US" altLang="ko-KR" dirty="0" smtClean="0">
                <a:solidFill>
                  <a:schemeClr val="tx1"/>
                </a:solidFill>
              </a:rPr>
              <a:t> number default 111)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ALTER TABLE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ORA-12081: update operation not allowed on table "SCOTT"."T_READ"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읽기 전용인 테이블 삭제 시도함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SCOTT&gt;DROP TABLE </a:t>
            </a:r>
            <a:r>
              <a:rPr lang="en-US" altLang="ko-KR" dirty="0" err="1" smtClean="0">
                <a:solidFill>
                  <a:schemeClr val="tx1"/>
                </a:solidFill>
              </a:rPr>
              <a:t>t_read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 dropped.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kumimoji="1"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ALTER TABLE  </a:t>
            </a:r>
            <a:r>
              <a:rPr kumimoji="1"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t_read</a:t>
            </a:r>
            <a:r>
              <a:rPr kumimoji="1"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read  write ; </a:t>
            </a:r>
            <a:r>
              <a:rPr kumimoji="1"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</a:t>
            </a:r>
            <a:r>
              <a:rPr kumimoji="1"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읽기 쓰기 모드로 변경함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052736"/>
            <a:ext cx="59046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TRUNCATE </a:t>
            </a:r>
            <a:r>
              <a:rPr lang="ko-KR" altLang="ko-KR" b="1" dirty="0" smtClean="0">
                <a:solidFill>
                  <a:schemeClr val="tx1"/>
                </a:solidFill>
              </a:rPr>
              <a:t>명령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827584" y="1628800"/>
            <a:ext cx="3876675" cy="5366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SCOTT&gt;TRUNCATE  TABLE  dept7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708920"/>
            <a:ext cx="27363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DROP </a:t>
            </a:r>
            <a:r>
              <a:rPr lang="ko-KR" altLang="ko-KR" b="1" dirty="0" smtClean="0">
                <a:solidFill>
                  <a:schemeClr val="tx1"/>
                </a:solidFill>
              </a:rPr>
              <a:t>명령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839341" y="3284984"/>
            <a:ext cx="3876675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 TABLE  dept7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080"/>
            <a:ext cx="799288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en-US" altLang="ko-KR" dirty="0" smtClean="0">
                <a:solidFill>
                  <a:schemeClr val="tx1"/>
                </a:solidFill>
              </a:rPr>
              <a:t> 10g </a:t>
            </a:r>
            <a:r>
              <a:rPr lang="ko-KR" altLang="ko-KR" dirty="0" smtClean="0">
                <a:solidFill>
                  <a:schemeClr val="tx1"/>
                </a:solidFill>
              </a:rPr>
              <a:t>부터는 위 명령어로 테이블을 삭제할 경우 테이블이 삭제 되는 것이 아니라 마치 윈도에서 파일 삭제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시 휴지통으로 가는 것처럼 휴지통으로 보내지게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그리고 삭제된 테이블의 이름은</a:t>
            </a:r>
            <a:r>
              <a:rPr lang="en-US" altLang="ko-KR" dirty="0" smtClean="0">
                <a:solidFill>
                  <a:schemeClr val="tx1"/>
                </a:solidFill>
              </a:rPr>
              <a:t> BIN$....</a:t>
            </a:r>
            <a:r>
              <a:rPr lang="ko-KR" altLang="ko-KR" dirty="0" smtClean="0">
                <a:solidFill>
                  <a:schemeClr val="tx1"/>
                </a:solidFill>
              </a:rPr>
              <a:t>로 변경됩니다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 기능은 </a:t>
            </a:r>
            <a:r>
              <a:rPr lang="en-US" altLang="ko-KR" dirty="0" smtClean="0">
                <a:solidFill>
                  <a:schemeClr val="tx1"/>
                </a:solidFill>
              </a:rPr>
              <a:t>10g </a:t>
            </a:r>
            <a:r>
              <a:rPr lang="ko-KR" altLang="en-US" dirty="0" smtClean="0">
                <a:solidFill>
                  <a:schemeClr val="tx1"/>
                </a:solidFill>
              </a:rPr>
              <a:t>부터 등장한 </a:t>
            </a:r>
            <a:r>
              <a:rPr lang="en-US" altLang="ko-KR" dirty="0" smtClean="0">
                <a:solidFill>
                  <a:schemeClr val="tx1"/>
                </a:solidFill>
              </a:rPr>
              <a:t>FLASHBACK </a:t>
            </a:r>
            <a:r>
              <a:rPr lang="ko-KR" altLang="en-US" dirty="0" smtClean="0">
                <a:solidFill>
                  <a:schemeClr val="tx1"/>
                </a:solidFill>
              </a:rPr>
              <a:t>의 휴지통이라는 기능 때문입니다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66247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DELETE , TRUNCATE , DROP </a:t>
            </a:r>
            <a:r>
              <a:rPr lang="ko-KR" altLang="ko-KR" b="1" dirty="0" smtClean="0">
                <a:solidFill>
                  <a:schemeClr val="tx1"/>
                </a:solidFill>
              </a:rPr>
              <a:t>명령어의 차이점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dro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8280920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66967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딕셔너리</a:t>
            </a:r>
            <a:r>
              <a:rPr lang="en-US" altLang="ko-KR" b="1" dirty="0" smtClean="0">
                <a:solidFill>
                  <a:schemeClr val="tx1"/>
                </a:solidFill>
              </a:rPr>
              <a:t> ( Dictionary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844824"/>
            <a:ext cx="7200800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데이터 </a:t>
            </a:r>
            <a:r>
              <a:rPr lang="ko-KR" altLang="en-US" dirty="0" err="1" smtClean="0">
                <a:solidFill>
                  <a:schemeClr val="tx1"/>
                </a:solidFill>
              </a:rPr>
              <a:t>딕셔너리에</a:t>
            </a:r>
            <a:r>
              <a:rPr lang="ko-KR" altLang="en-US" dirty="0" smtClean="0">
                <a:solidFill>
                  <a:schemeClr val="tx1"/>
                </a:solidFill>
              </a:rPr>
              <a:t> 저장되어 있는 주요 내용들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dirty="0" smtClean="0">
                <a:solidFill>
                  <a:schemeClr val="tx1"/>
                </a:solidFill>
              </a:rPr>
              <a:t> 데이터베이스의 메모리 구조와 파일에 대한 구조 정보들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각 오브젝트들이 사용하고 있는 공간들의 정보들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제약 조건 정보들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사용자에 대한 정보들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권한이나 프로파일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ko-KR" altLang="ko-KR" dirty="0" err="1" smtClean="0">
                <a:solidFill>
                  <a:schemeClr val="tx1"/>
                </a:solidFill>
              </a:rPr>
              <a:t>롤에</a:t>
            </a:r>
            <a:r>
              <a:rPr lang="ko-KR" altLang="ko-KR" dirty="0" smtClean="0">
                <a:solidFill>
                  <a:schemeClr val="tx1"/>
                </a:solidFill>
              </a:rPr>
              <a:t> 대한 정보들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감사</a:t>
            </a:r>
            <a:r>
              <a:rPr lang="en-US" altLang="ko-KR" dirty="0" smtClean="0">
                <a:solidFill>
                  <a:schemeClr val="tx1"/>
                </a:solidFill>
              </a:rPr>
              <a:t>(Audit) </a:t>
            </a:r>
            <a:r>
              <a:rPr lang="ko-KR" altLang="ko-KR" dirty="0" smtClean="0">
                <a:solidFill>
                  <a:schemeClr val="tx1"/>
                </a:solidFill>
              </a:rPr>
              <a:t>에 대한 정보들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Base Table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Data Dictionary View </a:t>
            </a:r>
            <a:r>
              <a:rPr lang="ko-KR" altLang="en-US" dirty="0" smtClean="0">
                <a:solidFill>
                  <a:schemeClr val="tx1"/>
                </a:solidFill>
              </a:rPr>
              <a:t>로 이원화 되어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DBA_ , ALL_ USER_ </a:t>
            </a:r>
            <a:r>
              <a:rPr lang="ko-KR" altLang="en-US" dirty="0" smtClean="0">
                <a:solidFill>
                  <a:schemeClr val="tx1"/>
                </a:solidFill>
              </a:rPr>
              <a:t>로 구분되어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Static Dictionary 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Dynamic Performance View </a:t>
            </a:r>
            <a:r>
              <a:rPr lang="ko-KR" altLang="en-US" dirty="0" smtClean="0">
                <a:solidFill>
                  <a:schemeClr val="tx1"/>
                </a:solidFill>
              </a:rPr>
              <a:t>로 나눌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5373216"/>
            <a:ext cx="60486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277 – 278 </a:t>
            </a:r>
            <a:r>
              <a:rPr lang="ko-KR" altLang="en-US" dirty="0" smtClean="0">
                <a:solidFill>
                  <a:schemeClr val="tx1"/>
                </a:solidFill>
              </a:rPr>
              <a:t>페이지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테이블 생성시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352928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 이름은 반드시 문자로 시작해야 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즉 숫자로 시작할 수는 없고 숫자가 포함되는 것은 가능합니다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특수문자도 가능하지만 테이블 생성시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“ (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겹따옴표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로 감싸야 하며 권장하지 않습니다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 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 이름이나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이름은 최대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30 bytes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까지 가능합니다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즉 한글로 테이블 이름을 생성하실 경우 최대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15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글자 까지만 가능하다는 뜻입니다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 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 이름은 한 명의 사용자가 다른 오브젝트들의 이름과 중복으로 사용할 수 없습니다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ko-KR" altLang="ko-KR" sz="1500" b="1" dirty="0" smtClean="0">
                <a:solidFill>
                  <a:schemeClr val="tx1"/>
                </a:solidFill>
              </a:rPr>
              <a:t>예를 들어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사용자가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테이블명을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test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로 생성한 후 인덱스 이름을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test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로 동일하게 사용할 수 없다는 것입니다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그러나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사용자가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test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 만들어도 다른 사용자인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hr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사용자는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test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라는 테이블 이름을 사용할 수 있습니다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 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테이블 이름이나 오브젝트 이름을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오라클이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사용하는 키워드를 사용하지 않기를 권장합니다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ko-KR" altLang="ko-KR" sz="1500" b="1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키워드라 함은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오라클에서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사용하는 미리 정해진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SELECT , FROM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등과 같은 단어들을 말합니다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생성이 </a:t>
            </a:r>
            <a:r>
              <a:rPr lang="ko-KR" altLang="ko-KR" sz="1500" b="1" dirty="0" err="1" smtClean="0">
                <a:solidFill>
                  <a:schemeClr val="tx1"/>
                </a:solidFill>
              </a:rPr>
              <a:t>안되는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 것은 아니지만 사용시에 아주 불편하고 위험 할 수도 있기에 절대로 사용하지 말기를 권장합니다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61206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3: Temporary Table (</a:t>
            </a:r>
            <a:r>
              <a:rPr lang="ko-KR" altLang="ko-KR" b="1" dirty="0" smtClean="0">
                <a:solidFill>
                  <a:schemeClr val="tx1"/>
                </a:solidFill>
              </a:rPr>
              <a:t>임시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생성하기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9552" y="1772816"/>
            <a:ext cx="4752528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GLOBAL TEMPORARY TABLE 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COMMIT [ delete | preserve ] ROWS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501008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8.1 </a:t>
            </a:r>
            <a:r>
              <a:rPr lang="ko-KR" altLang="en-US" dirty="0" smtClean="0">
                <a:solidFill>
                  <a:schemeClr val="tx1"/>
                </a:solidFill>
              </a:rPr>
              <a:t>버전부터 등장함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위 문법에서 마지막 행에</a:t>
            </a:r>
            <a:r>
              <a:rPr lang="en-US" altLang="ko-KR" dirty="0" smtClean="0">
                <a:solidFill>
                  <a:schemeClr val="tx1"/>
                </a:solidFill>
              </a:rPr>
              <a:t> ON COMMIT delete ROWS </a:t>
            </a:r>
            <a:r>
              <a:rPr lang="ko-KR" altLang="ko-KR" dirty="0" smtClean="0">
                <a:solidFill>
                  <a:schemeClr val="tx1"/>
                </a:solidFill>
              </a:rPr>
              <a:t>를 사용하면</a:t>
            </a:r>
            <a:r>
              <a:rPr lang="en-US" altLang="ko-KR" dirty="0" smtClean="0">
                <a:solidFill>
                  <a:schemeClr val="tx1"/>
                </a:solidFill>
              </a:rPr>
              <a:t> COMMIT </a:t>
            </a:r>
            <a:r>
              <a:rPr lang="ko-KR" altLang="ko-KR" dirty="0" smtClean="0">
                <a:solidFill>
                  <a:schemeClr val="tx1"/>
                </a:solidFill>
              </a:rPr>
              <a:t>시에 데이터를 삭제한다는 뜻이고</a:t>
            </a:r>
            <a:r>
              <a:rPr lang="en-US" altLang="ko-KR" dirty="0" smtClean="0">
                <a:solidFill>
                  <a:schemeClr val="tx1"/>
                </a:solidFill>
              </a:rPr>
              <a:t> ON COMMIT preserve ROWS </a:t>
            </a:r>
            <a:r>
              <a:rPr lang="ko-KR" altLang="ko-KR" dirty="0" smtClean="0">
                <a:solidFill>
                  <a:schemeClr val="tx1"/>
                </a:solidFill>
              </a:rPr>
              <a:t>를 사용하면 세션이 종료해야 데이터가 사라집니다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기본값은 </a:t>
            </a:r>
            <a:r>
              <a:rPr lang="en-US" altLang="ko-KR" b="1" dirty="0" smtClean="0">
                <a:solidFill>
                  <a:schemeClr val="tx1"/>
                </a:solidFill>
              </a:rPr>
              <a:t>ON COMMIT delete ROWS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4249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실 습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터미널을</a:t>
            </a:r>
            <a:r>
              <a:rPr lang="en-US" altLang="ko-KR" dirty="0" smtClean="0">
                <a:solidFill>
                  <a:schemeClr val="tx1"/>
                </a:solidFill>
              </a:rPr>
              <a:t> 2 </a:t>
            </a:r>
            <a:r>
              <a:rPr lang="ko-KR" altLang="ko-KR" dirty="0" smtClean="0">
                <a:solidFill>
                  <a:schemeClr val="tx1"/>
                </a:solidFill>
              </a:rPr>
              <a:t>개 열어서 한쪽에서 생성 후 다른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쪽에서 조회 확인하기</a:t>
            </a: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051720" y="1772816"/>
            <a:ext cx="5400600" cy="4135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GLOBAL TEMPORARY TABLE temp01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 number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name varchar2(10))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ON COMMIT DELETE ROWS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temp01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temp01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 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     AAA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16832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터미널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484784"/>
            <a:ext cx="18722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터미널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827584" y="2204864"/>
            <a:ext cx="5616624" cy="13734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temp01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 rows selected   &lt;-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다른 세션에서는 조회가 안됩니다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DDL &amp; Data Dictionary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28083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터미널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123728" y="1340768"/>
            <a:ext cx="6264696" cy="3816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temp01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NO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 AAA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temp01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 rows selected  &lt;-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데이터가 삭제 되어서 조회가 안됩니다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5301208"/>
            <a:ext cx="806489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temporary table </a:t>
            </a:r>
            <a:r>
              <a:rPr lang="ko-KR" altLang="ko-KR" dirty="0" smtClean="0">
                <a:solidFill>
                  <a:schemeClr val="tx1"/>
                </a:solidFill>
              </a:rPr>
              <a:t>생성 옵션이</a:t>
            </a:r>
            <a:r>
              <a:rPr lang="en-US" altLang="ko-KR" dirty="0" smtClean="0">
                <a:solidFill>
                  <a:schemeClr val="tx1"/>
                </a:solidFill>
              </a:rPr>
              <a:t> ON COMMIT </a:t>
            </a:r>
            <a:r>
              <a:rPr lang="en-US" altLang="ko-KR" b="1" dirty="0" smtClean="0">
                <a:solidFill>
                  <a:schemeClr val="tx1"/>
                </a:solidFill>
              </a:rPr>
              <a:t>DELETE</a:t>
            </a:r>
            <a:r>
              <a:rPr lang="en-US" altLang="ko-KR" dirty="0" smtClean="0">
                <a:solidFill>
                  <a:schemeClr val="tx1"/>
                </a:solidFill>
              </a:rPr>
              <a:t> ROWS </a:t>
            </a:r>
            <a:r>
              <a:rPr lang="ko-KR" altLang="ko-KR" dirty="0" smtClean="0">
                <a:solidFill>
                  <a:schemeClr val="tx1"/>
                </a:solidFill>
              </a:rPr>
              <a:t>이므로 커밋을 하면 모두 삭제됩니다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2572</Words>
  <Application>Microsoft Office PowerPoint</Application>
  <PresentationFormat>화면 슬라이드 쇼(4:3)</PresentationFormat>
  <Paragraphs>547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167</cp:revision>
  <dcterms:created xsi:type="dcterms:W3CDTF">2012-11-06T06:53:25Z</dcterms:created>
  <dcterms:modified xsi:type="dcterms:W3CDTF">2013-04-18T00:01:11Z</dcterms:modified>
</cp:coreProperties>
</file>