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종류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700808"/>
            <a:ext cx="26642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1) B-TREE 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index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5616624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980728"/>
            <a:ext cx="33843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UNIQUE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3426" name="AutoShape 2"/>
          <p:cNvSpPr>
            <a:spLocks noChangeArrowheads="1"/>
          </p:cNvSpPr>
          <p:nvPr/>
        </p:nvSpPr>
        <p:spPr bwMode="auto">
          <a:xfrm>
            <a:off x="896938" y="2420888"/>
            <a:ext cx="6339358" cy="8474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UNIQUE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 idx_dept2_dname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 dept2(dname)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427" name="AutoShape 3"/>
          <p:cNvSpPr>
            <a:spLocks noChangeArrowheads="1"/>
          </p:cNvSpPr>
          <p:nvPr/>
        </p:nvSpPr>
        <p:spPr bwMode="auto">
          <a:xfrm>
            <a:off x="896938" y="1484784"/>
            <a:ext cx="6339358" cy="8474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SQL&gt;CREATE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UNIQUE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인덱스명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ON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ASC | DESC ,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,……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..);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899592" y="3356992"/>
            <a:ext cx="6336704" cy="27606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VALUES(9100,'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임시매장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',1006,'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서울지사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VALUES(9101,'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임시매장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',1006,'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부산지사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 constraint (SCOTT.IDX_DEPT2_DNAME) violated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3861048"/>
            <a:ext cx="3528392" cy="12241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UNIQUE Index 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UNIQUE </a:t>
            </a:r>
            <a:r>
              <a:rPr lang="ko-KR" altLang="en-US" dirty="0" smtClean="0">
                <a:solidFill>
                  <a:schemeClr val="tx1"/>
                </a:solidFill>
              </a:rPr>
              <a:t>제약조건과 동일합니다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즉 중복되는 값을 입력할 수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45365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Non UNIQUE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4450" name="AutoShape 2"/>
          <p:cNvSpPr>
            <a:spLocks noChangeArrowheads="1"/>
          </p:cNvSpPr>
          <p:nvPr/>
        </p:nvSpPr>
        <p:spPr bwMode="auto">
          <a:xfrm>
            <a:off x="936625" y="1727200"/>
            <a:ext cx="5867623" cy="11195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인덱스명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ON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ASC | DESC ,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2 ,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…….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936625" y="2957513"/>
            <a:ext cx="5867623" cy="11195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 idx_prof_position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 professor(position  DESC 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07904" y="3573016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60486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Function Based INDEX(FBI – </a:t>
            </a:r>
            <a:r>
              <a:rPr lang="ko-KR" altLang="ko-KR" b="1" dirty="0" smtClean="0">
                <a:solidFill>
                  <a:schemeClr val="tx1"/>
                </a:solidFill>
              </a:rPr>
              <a:t>함수기반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5474" name="AutoShape 2"/>
          <p:cNvSpPr>
            <a:spLocks noChangeArrowheads="1"/>
          </p:cNvSpPr>
          <p:nvPr/>
        </p:nvSpPr>
        <p:spPr bwMode="auto">
          <a:xfrm>
            <a:off x="539552" y="1844824"/>
            <a:ext cx="547260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idx_prof_pay_fbi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professor(pay+100)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212976"/>
            <a:ext cx="54006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Index Suppressing Error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645024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을 작성 할 때 </a:t>
            </a:r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ko-KR" altLang="en-US" dirty="0" smtClean="0">
                <a:solidFill>
                  <a:schemeClr val="tx1"/>
                </a:solidFill>
              </a:rPr>
              <a:t>절 등에 인덱스 검색 조건을 잘 못 주어서 인덱스를 사용 할 수 없는 경우를 뜻합니다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인덱스가 만들어져 있는 칼럼에는 일반적으로는 산술 연산이나 함수 등을 사용하여 변형하면 안됩니다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048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DESCENDING  INDEX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772816"/>
            <a:ext cx="79208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큰 값을 먼저 조회 해야 할 경우에 주로 사용함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주로 날짜의 경우 최근 날짜를 먼저 조회하는 경우가 많기 때문에 날짜 </a:t>
            </a:r>
            <a:r>
              <a:rPr lang="ko-KR" altLang="en-US" dirty="0" err="1" smtClean="0">
                <a:solidFill>
                  <a:schemeClr val="tx1"/>
                </a:solidFill>
              </a:rPr>
              <a:t>컬럼에</a:t>
            </a:r>
            <a:r>
              <a:rPr lang="ko-KR" altLang="en-US" dirty="0" smtClean="0">
                <a:solidFill>
                  <a:schemeClr val="tx1"/>
                </a:solidFill>
              </a:rPr>
              <a:t> 인덱스를 만들 경우에 자주 사용됨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498" name="AutoShape 2"/>
          <p:cNvSpPr>
            <a:spLocks noChangeArrowheads="1"/>
          </p:cNvSpPr>
          <p:nvPr/>
        </p:nvSpPr>
        <p:spPr bwMode="auto">
          <a:xfrm>
            <a:off x="755576" y="2924944"/>
            <a:ext cx="4824536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idx_prof_pay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professor(pay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DESC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196752"/>
            <a:ext cx="50405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 </a:t>
            </a:r>
            <a:r>
              <a:rPr lang="ko-KR" altLang="ko-KR" b="1" dirty="0" smtClean="0">
                <a:solidFill>
                  <a:schemeClr val="tx1"/>
                </a:solidFill>
              </a:rPr>
              <a:t>결합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 ( Composite INDEX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844824"/>
            <a:ext cx="79928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두 개 이상의 칼럼을 결합하여 생성하는 인덱스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주로 두 개 이상의 칼럼이 </a:t>
            </a:r>
            <a:r>
              <a:rPr lang="en-US" altLang="ko-KR" dirty="0" smtClean="0">
                <a:solidFill>
                  <a:schemeClr val="tx1"/>
                </a:solidFill>
              </a:rPr>
              <a:t>AND </a:t>
            </a:r>
            <a:r>
              <a:rPr lang="ko-KR" altLang="en-US" dirty="0" smtClean="0">
                <a:solidFill>
                  <a:schemeClr val="tx1"/>
                </a:solidFill>
              </a:rPr>
              <a:t>조건으로 검색 될 경우 많이 사용됨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7522" name="AutoShape 2"/>
          <p:cNvSpPr>
            <a:spLocks noChangeArrowheads="1"/>
          </p:cNvSpPr>
          <p:nvPr/>
        </p:nvSpPr>
        <p:spPr bwMode="auto">
          <a:xfrm>
            <a:off x="885825" y="3270250"/>
            <a:ext cx="3038104" cy="159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FROM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WHERE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여자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유관순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7523" name="AutoShape 3"/>
          <p:cNvSpPr>
            <a:spLocks noChangeArrowheads="1"/>
          </p:cNvSpPr>
          <p:nvPr/>
        </p:nvSpPr>
        <p:spPr bwMode="auto">
          <a:xfrm>
            <a:off x="4211960" y="3284984"/>
            <a:ext cx="4248472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결합 인덱스 생성 구문 예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INDEX idx_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ON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인덱스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5184576" cy="2160240"/>
          </a:xfrm>
          <a:prstGeom prst="rect">
            <a:avLst/>
          </a:prstGeom>
        </p:spPr>
      </p:pic>
      <p:pic>
        <p:nvPicPr>
          <p:cNvPr id="12" name="그림 11" descr="인덱스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60" y="3933056"/>
            <a:ext cx="5184576" cy="22322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1052736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칼럼 순서의 중요성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BITMAP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bitmap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700808"/>
            <a:ext cx="5256584" cy="2736304"/>
          </a:xfrm>
          <a:prstGeom prst="rect">
            <a:avLst/>
          </a:prstGeom>
        </p:spPr>
      </p:pic>
      <p:sp>
        <p:nvSpPr>
          <p:cNvPr id="108546" name="AutoShape 2"/>
          <p:cNvSpPr>
            <a:spLocks noChangeArrowheads="1"/>
          </p:cNvSpPr>
          <p:nvPr/>
        </p:nvSpPr>
        <p:spPr bwMode="auto">
          <a:xfrm>
            <a:off x="755576" y="4509120"/>
            <a:ext cx="5184576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BITMAP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idx_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_bit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ON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bitmap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556792"/>
            <a:ext cx="5832648" cy="12961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5536" y="980728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성별 칼럼으로 만들어진 </a:t>
            </a:r>
            <a:r>
              <a:rPr lang="en-US" altLang="ko-KR" b="1" dirty="0" smtClean="0">
                <a:solidFill>
                  <a:schemeClr val="tx1"/>
                </a:solidFill>
              </a:rPr>
              <a:t>Bitmap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bitmap3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44" y="3717032"/>
            <a:ext cx="5976664" cy="25202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3068960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지역 칼럼으로 만들어진 </a:t>
            </a:r>
            <a:r>
              <a:rPr lang="en-US" altLang="ko-KR" b="1" dirty="0" smtClean="0">
                <a:solidFill>
                  <a:schemeClr val="tx1"/>
                </a:solidFill>
              </a:rPr>
              <a:t>Bitmap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2420888"/>
            <a:ext cx="252028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Bitmap </a:t>
            </a:r>
            <a:r>
              <a:rPr lang="ko-KR" altLang="en-US" b="1" dirty="0" smtClean="0">
                <a:solidFill>
                  <a:schemeClr val="tx1"/>
                </a:solidFill>
              </a:rPr>
              <a:t>은 칼럼에서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데이터의 종류만큼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Map </a:t>
            </a:r>
            <a:r>
              <a:rPr lang="ko-KR" altLang="en-US" b="1" dirty="0" smtClean="0">
                <a:solidFill>
                  <a:schemeClr val="tx1"/>
                </a:solidFill>
              </a:rPr>
              <a:t>이 생성됩니다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신규 데이터가 입력될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경우에 모든 </a:t>
            </a:r>
            <a:r>
              <a:rPr lang="en-US" altLang="ko-KR" b="1" dirty="0" smtClean="0">
                <a:solidFill>
                  <a:schemeClr val="tx1"/>
                </a:solidFill>
              </a:rPr>
              <a:t>Map </a:t>
            </a:r>
            <a:r>
              <a:rPr lang="ko-KR" altLang="en-US" b="1" dirty="0" smtClean="0">
                <a:solidFill>
                  <a:schemeClr val="tx1"/>
                </a:solidFill>
              </a:rPr>
              <a:t>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Update </a:t>
            </a:r>
            <a:r>
              <a:rPr lang="ko-KR" altLang="en-US" b="1" dirty="0" smtClean="0">
                <a:solidFill>
                  <a:schemeClr val="tx1"/>
                </a:solidFill>
              </a:rPr>
              <a:t>되어야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25202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주의사항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772816"/>
            <a:ext cx="7776864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1) DML</a:t>
            </a:r>
            <a:r>
              <a:rPr lang="ko-KR" altLang="ko-KR" b="1" dirty="0" smtClean="0">
                <a:solidFill>
                  <a:schemeClr val="tx1"/>
                </a:solidFill>
              </a:rPr>
              <a:t>에 취약하다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(1) Insert</a:t>
            </a:r>
            <a:r>
              <a:rPr lang="en-US" altLang="ko-KR" dirty="0" smtClean="0">
                <a:solidFill>
                  <a:schemeClr val="tx1"/>
                </a:solidFill>
              </a:rPr>
              <a:t>  - Index Split </a:t>
            </a:r>
            <a:r>
              <a:rPr lang="ko-KR" altLang="en-US" dirty="0" smtClean="0">
                <a:solidFill>
                  <a:schemeClr val="tx1"/>
                </a:solidFill>
              </a:rPr>
              <a:t>현상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(2) Delete 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인덱스 내용이 삭제가 안됨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(3) Update </a:t>
            </a:r>
            <a:r>
              <a:rPr lang="en-US" altLang="ko-KR" dirty="0" smtClean="0">
                <a:solidFill>
                  <a:schemeClr val="tx1"/>
                </a:solidFill>
              </a:rPr>
              <a:t>– Delete + Insert </a:t>
            </a:r>
            <a:r>
              <a:rPr lang="ko-KR" altLang="en-US" dirty="0" smtClean="0">
                <a:solidFill>
                  <a:schemeClr val="tx1"/>
                </a:solidFill>
              </a:rPr>
              <a:t>작업이 발생함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타</a:t>
            </a:r>
            <a:r>
              <a:rPr lang="en-US" altLang="ko-KR" b="1" dirty="0" smtClean="0">
                <a:solidFill>
                  <a:schemeClr val="tx1"/>
                </a:solidFill>
              </a:rPr>
              <a:t> SQL </a:t>
            </a:r>
            <a:r>
              <a:rPr lang="ko-KR" altLang="ko-KR" b="1" dirty="0" smtClean="0">
                <a:solidFill>
                  <a:schemeClr val="tx1"/>
                </a:solidFill>
              </a:rPr>
              <a:t>실행에 악영향을 줄 수 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9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196752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관리 방법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1700808"/>
            <a:ext cx="30963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4386" name="AutoShape 2"/>
          <p:cNvSpPr>
            <a:spLocks noChangeArrowheads="1"/>
          </p:cNvSpPr>
          <p:nvPr/>
        </p:nvSpPr>
        <p:spPr bwMode="auto">
          <a:xfrm>
            <a:off x="899592" y="2204864"/>
            <a:ext cx="6048672" cy="32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='DEPT2';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              INDEX_NAME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IDX_DEPT2_DNAME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SYS_C0014275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50405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여부 모니터링 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3361" name="AutoShape 1"/>
          <p:cNvSpPr>
            <a:spLocks noChangeArrowheads="1"/>
          </p:cNvSpPr>
          <p:nvPr/>
        </p:nvSpPr>
        <p:spPr bwMode="auto">
          <a:xfrm>
            <a:off x="755576" y="1772815"/>
            <a:ext cx="6624736" cy="5040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idx_dept2_dname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MONITORING  USAGE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3362" name="AutoShape 2"/>
          <p:cNvSpPr>
            <a:spLocks noChangeArrowheads="1"/>
          </p:cNvSpPr>
          <p:nvPr/>
        </p:nvSpPr>
        <p:spPr bwMode="auto">
          <a:xfrm>
            <a:off x="747637" y="2420888"/>
            <a:ext cx="6665997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idx_dept2_dname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NOMONITORING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USAGE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683568" y="3068960"/>
            <a:ext cx="634507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used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v$object_usage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='IDX_DEPT2_DNAME';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                USED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  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IDX_DEPT2_DNAME         NO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INDEX Rebuild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916832"/>
            <a:ext cx="741682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Index </a:t>
            </a:r>
            <a:r>
              <a:rPr lang="ko-KR" altLang="en-US" dirty="0" smtClean="0">
                <a:solidFill>
                  <a:schemeClr val="tx1"/>
                </a:solidFill>
              </a:rPr>
              <a:t>는 생성 후 오라클이 자동으로 관리를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그러나 앞에서 살펴본 바와 같이 데이터가 삭제되거나 </a:t>
            </a:r>
            <a:r>
              <a:rPr lang="en-US" altLang="ko-KR" dirty="0" smtClean="0">
                <a:solidFill>
                  <a:schemeClr val="tx1"/>
                </a:solidFill>
              </a:rPr>
              <a:t>update </a:t>
            </a:r>
            <a:r>
              <a:rPr lang="ko-KR" altLang="en-US" dirty="0" smtClean="0">
                <a:solidFill>
                  <a:schemeClr val="tx1"/>
                </a:solidFill>
              </a:rPr>
              <a:t>될 경우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인덱스 내부의 상태가 흐트러지는 현상이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이럴 경우 인덱스를 </a:t>
            </a:r>
            <a:r>
              <a:rPr lang="en-US" altLang="ko-KR" dirty="0" smtClean="0">
                <a:solidFill>
                  <a:schemeClr val="tx1"/>
                </a:solidFill>
              </a:rPr>
              <a:t>Rebuild </a:t>
            </a:r>
            <a:r>
              <a:rPr lang="ko-KR" altLang="en-US" dirty="0" smtClean="0">
                <a:solidFill>
                  <a:schemeClr val="tx1"/>
                </a:solidFill>
              </a:rPr>
              <a:t>해 주면 성능이 개선됩니다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흐트러져있는 정도에 따라 </a:t>
            </a:r>
            <a:r>
              <a:rPr lang="en-US" altLang="ko-KR" dirty="0" smtClean="0">
                <a:solidFill>
                  <a:schemeClr val="tx1"/>
                </a:solidFill>
              </a:rPr>
              <a:t>Rebuild </a:t>
            </a:r>
            <a:r>
              <a:rPr lang="ko-KR" altLang="en-US" dirty="0" smtClean="0">
                <a:solidFill>
                  <a:schemeClr val="tx1"/>
                </a:solidFill>
              </a:rPr>
              <a:t>보다는 </a:t>
            </a:r>
            <a:r>
              <a:rPr lang="en-US" altLang="ko-KR" dirty="0" smtClean="0">
                <a:solidFill>
                  <a:schemeClr val="tx1"/>
                </a:solidFill>
              </a:rPr>
              <a:t>Recreate </a:t>
            </a:r>
            <a:r>
              <a:rPr lang="ko-KR" altLang="en-US" dirty="0" smtClean="0">
                <a:solidFill>
                  <a:schemeClr val="tx1"/>
                </a:solidFill>
              </a:rPr>
              <a:t>가 더 좋을 경우도 있을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4581128"/>
            <a:ext cx="59046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321 – 323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정렬한 효과를 내는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인덱스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348880"/>
            <a:ext cx="7416824" cy="28083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5576" y="5373216"/>
            <a:ext cx="73448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325 – 326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max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276872"/>
            <a:ext cx="7272808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최소값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348880"/>
            <a:ext cx="6984776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max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348880"/>
            <a:ext cx="7272808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7217" name="AutoShape 1"/>
          <p:cNvSpPr>
            <a:spLocks noChangeArrowheads="1"/>
          </p:cNvSpPr>
          <p:nvPr/>
        </p:nvSpPr>
        <p:spPr bwMode="auto">
          <a:xfrm>
            <a:off x="755576" y="2276872"/>
            <a:ext cx="7200800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/*+ index_desc(s idx_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_name) */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name &gt;='0'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AND rownum=1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홍길동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활용 예제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628800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6193" name="AutoShape 1"/>
          <p:cNvSpPr>
            <a:spLocks noChangeArrowheads="1"/>
          </p:cNvSpPr>
          <p:nvPr/>
        </p:nvSpPr>
        <p:spPr bwMode="auto">
          <a:xfrm>
            <a:off x="899592" y="2492896"/>
            <a:ext cx="6768752" cy="29523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/*+  index_desc (s idx_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_name) */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max(name)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name &gt; '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MAX(name)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홍길동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077072"/>
            <a:ext cx="367240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FIRST_ROW (MAX/MIN) </a:t>
            </a:r>
            <a:r>
              <a:rPr lang="ko-KR" altLang="en-US" b="1" dirty="0" smtClean="0">
                <a:solidFill>
                  <a:schemeClr val="tx1"/>
                </a:solidFill>
              </a:rPr>
              <a:t>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68407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8. Invisible Index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인비저블</a:t>
            </a:r>
            <a:r>
              <a:rPr lang="ko-KR" altLang="ko-KR" b="1" dirty="0" smtClean="0">
                <a:solidFill>
                  <a:schemeClr val="tx1"/>
                </a:solidFill>
              </a:rPr>
              <a:t>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) - 11g New Feature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844824"/>
            <a:ext cx="835292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인덱스는 사용하지 않을 경우 삭제를 해야 성능향상에 도움이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사용 여부를 알기가 어렵다는 단점이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인비져블</a:t>
            </a:r>
            <a:r>
              <a:rPr lang="ko-KR" altLang="en-US" dirty="0" smtClean="0">
                <a:solidFill>
                  <a:schemeClr val="tx1"/>
                </a:solidFill>
              </a:rPr>
              <a:t> 인덱스는 인덱스가 삭제 된 상태처럼 만들어서 테스트를 할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2996952"/>
            <a:ext cx="792088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SCOTT&gt;CREATE INDEX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idx_emp_ename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ON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)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Index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table_name,index_name,visibility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user_indexes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  WHERE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 'EMP'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TABLE_NAME         INDEX_NAME              VISIBILIT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------------------  ------------------------  -------------------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EMP                  IDX_EMP_ENAME           VISIBLE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EMP                  PK_EMP                         VISIBLE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1124744"/>
            <a:ext cx="49685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인덱스란 무엇인가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20" name="그림 19" descr="index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704" y="1700808"/>
            <a:ext cx="5400600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340768"/>
            <a:ext cx="7848872" cy="396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SCOTT&gt;ALTER  INDEX  IDX_EMP_ENAME INVISIBLE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Index altered.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SCOTT&gt;SELECT </a:t>
            </a:r>
            <a:r>
              <a:rPr lang="en-US" altLang="ko-KR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index_name</a:t>
            </a:r>
            <a:r>
              <a:rPr lang="en-US" altLang="ko-KR" dirty="0" smtClean="0">
                <a:solidFill>
                  <a:schemeClr val="tx1"/>
                </a:solidFill>
              </a:rPr>
              <a:t>, visibility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FROM </a:t>
            </a:r>
            <a:r>
              <a:rPr lang="en-US" altLang="ko-KR" dirty="0" err="1" smtClean="0">
                <a:solidFill>
                  <a:schemeClr val="tx1"/>
                </a:solidFill>
              </a:rPr>
              <a:t>user_indexes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dirty="0" smtClean="0">
                <a:solidFill>
                  <a:schemeClr val="tx1"/>
                </a:solidFill>
              </a:rPr>
              <a:t> =  'EMP'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TABLE_NAME        INDEX_NAME             VISIBILITY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-----------------  ------------------------  -------------------------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                 IDX_EMP_ENAME          INVISIBLE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EMP                 PK_EMP                       VISIBLE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196752"/>
            <a:ext cx="7992888" cy="4752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다시 상태를</a:t>
            </a:r>
            <a:r>
              <a:rPr lang="en-US" altLang="ko-KR" b="1" dirty="0" smtClean="0">
                <a:solidFill>
                  <a:schemeClr val="tx1"/>
                </a:solidFill>
              </a:rPr>
              <a:t> VISIBLE </a:t>
            </a:r>
            <a:r>
              <a:rPr lang="ko-KR" altLang="ko-KR" b="1" dirty="0" smtClean="0">
                <a:solidFill>
                  <a:schemeClr val="tx1"/>
                </a:solidFill>
              </a:rPr>
              <a:t>로 변경하기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SCOTT&gt;ALTER INDEX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idx_emp_ename</a:t>
            </a:r>
            <a:r>
              <a:rPr lang="en-US" altLang="ko-KR" b="1" dirty="0" smtClean="0">
                <a:solidFill>
                  <a:schemeClr val="tx1"/>
                </a:solidFill>
              </a:rPr>
              <a:t> VISIBLE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Index altered.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SCOTT&gt;SELECT </a:t>
            </a:r>
            <a:r>
              <a:rPr lang="en-US" altLang="ko-KR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index_name</a:t>
            </a:r>
            <a:r>
              <a:rPr lang="en-US" altLang="ko-KR" dirty="0" smtClean="0">
                <a:solidFill>
                  <a:schemeClr val="tx1"/>
                </a:solidFill>
              </a:rPr>
              <a:t>, visibility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FROM </a:t>
            </a:r>
            <a:r>
              <a:rPr lang="en-US" altLang="ko-KR" dirty="0" err="1" smtClean="0">
                <a:solidFill>
                  <a:schemeClr val="tx1"/>
                </a:solidFill>
              </a:rPr>
              <a:t>user_indexes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dirty="0" smtClean="0">
                <a:solidFill>
                  <a:schemeClr val="tx1"/>
                </a:solidFill>
              </a:rPr>
              <a:t> =  'EMP'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TABLE_NAME       INDEX_NAME             VISIBILIT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  ----------------------  --------------------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               IDX_EMP_ENAME          VISIBLE  &lt;- </a:t>
            </a:r>
            <a:r>
              <a:rPr lang="ko-KR" altLang="ko-KR" b="1" dirty="0" smtClean="0">
                <a:solidFill>
                  <a:schemeClr val="tx1"/>
                </a:solidFill>
              </a:rPr>
              <a:t>변경되었습니다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EMP               PK_EMP                        VISIBLE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1628800"/>
            <a:ext cx="7344816" cy="25202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SQL </a:t>
            </a:r>
            <a:r>
              <a:rPr lang="ko-KR" altLang="ko-KR" b="1" dirty="0" smtClean="0">
                <a:solidFill>
                  <a:schemeClr val="tx1"/>
                </a:solidFill>
              </a:rPr>
              <a:t>힌트 구문에서 해당 인덱스를 사용하게 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SCOTT&gt;SELECT </a:t>
            </a:r>
            <a:r>
              <a:rPr lang="en-US" altLang="ko-KR" b="1" dirty="0" smtClean="0">
                <a:solidFill>
                  <a:schemeClr val="tx1"/>
                </a:solidFill>
              </a:rPr>
              <a:t>/*+ index (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idx_emp_ename</a:t>
            </a:r>
            <a:r>
              <a:rPr lang="en-US" altLang="ko-KR" b="1" dirty="0" smtClean="0">
                <a:solidFill>
                  <a:schemeClr val="tx1"/>
                </a:solidFill>
              </a:rPr>
              <a:t>) */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FROM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&gt;'0';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ROWID ( </a:t>
            </a:r>
            <a:r>
              <a:rPr lang="ko-KR" altLang="en-US" b="1" dirty="0" smtClean="0">
                <a:solidFill>
                  <a:schemeClr val="tx1"/>
                </a:solidFill>
              </a:rPr>
              <a:t>주소 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조회하기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354" name="AutoShape 2"/>
          <p:cNvSpPr>
            <a:spLocks noChangeArrowheads="1"/>
          </p:cNvSpPr>
          <p:nvPr/>
        </p:nvSpPr>
        <p:spPr bwMode="auto">
          <a:xfrm>
            <a:off x="539552" y="1772816"/>
            <a:ext cx="6264696" cy="32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ROWID,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=7902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                            EMPNO    ENAME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 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       7902     FORD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1378" name="AutoShape 2"/>
          <p:cNvSpPr>
            <a:spLocks noChangeArrowheads="1"/>
          </p:cNvSpPr>
          <p:nvPr/>
        </p:nvSpPr>
        <p:spPr bwMode="auto">
          <a:xfrm>
            <a:off x="1161182" y="2759001"/>
            <a:ext cx="4130898" cy="544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</a:t>
            </a:r>
            <a:endParaRPr kumimoji="1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5699894" y="2843138"/>
            <a:ext cx="1752426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01380" name="AutoShape 4"/>
          <p:cNvCxnSpPr>
            <a:cxnSpLocks noChangeShapeType="1"/>
          </p:cNvCxnSpPr>
          <p:nvPr/>
        </p:nvCxnSpPr>
        <p:spPr bwMode="auto">
          <a:xfrm flipH="1">
            <a:off x="5436096" y="3018160"/>
            <a:ext cx="225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1211982" y="3524176"/>
            <a:ext cx="1199778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2483768" y="3524176"/>
            <a:ext cx="696368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AAE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3275856" y="3501008"/>
            <a:ext cx="1138411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AAAACX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4499992" y="3501008"/>
            <a:ext cx="727075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AAM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246932" y="4293096"/>
            <a:ext cx="1027113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오브젝트번호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>
            <a:off x="2555776" y="4293096"/>
            <a:ext cx="622300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파일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7" name="AutoShape 11"/>
          <p:cNvSpPr>
            <a:spLocks noChangeArrowheads="1"/>
          </p:cNvSpPr>
          <p:nvPr/>
        </p:nvSpPr>
        <p:spPr bwMode="auto">
          <a:xfrm>
            <a:off x="3356372" y="4293096"/>
            <a:ext cx="104140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BLOCK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88" name="AutoShape 12"/>
          <p:cNvSpPr>
            <a:spLocks noChangeArrowheads="1"/>
          </p:cNvSpPr>
          <p:nvPr/>
        </p:nvSpPr>
        <p:spPr bwMode="auto">
          <a:xfrm>
            <a:off x="4499992" y="4293096"/>
            <a:ext cx="727075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01389" name="AutoShape 13"/>
          <p:cNvCxnSpPr>
            <a:cxnSpLocks noChangeShapeType="1"/>
          </p:cNvCxnSpPr>
          <p:nvPr/>
        </p:nvCxnSpPr>
        <p:spPr bwMode="auto">
          <a:xfrm>
            <a:off x="1735857" y="3997251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1390" name="AutoShape 14"/>
          <p:cNvCxnSpPr>
            <a:cxnSpLocks noChangeShapeType="1"/>
          </p:cNvCxnSpPr>
          <p:nvPr/>
        </p:nvCxnSpPr>
        <p:spPr bwMode="auto">
          <a:xfrm>
            <a:off x="2843808" y="4013126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1391" name="AutoShape 15"/>
          <p:cNvCxnSpPr>
            <a:cxnSpLocks noChangeShapeType="1"/>
          </p:cNvCxnSpPr>
          <p:nvPr/>
        </p:nvCxnSpPr>
        <p:spPr bwMode="auto">
          <a:xfrm>
            <a:off x="3873128" y="4006652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1392" name="AutoShape 16"/>
          <p:cNvCxnSpPr>
            <a:cxnSpLocks noChangeShapeType="1"/>
          </p:cNvCxnSpPr>
          <p:nvPr/>
        </p:nvCxnSpPr>
        <p:spPr bwMode="auto">
          <a:xfrm>
            <a:off x="4860032" y="4005064"/>
            <a:ext cx="0" cy="192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" name="직사각형 21"/>
          <p:cNvSpPr/>
          <p:nvPr/>
        </p:nvSpPr>
        <p:spPr>
          <a:xfrm>
            <a:off x="899592" y="2276872"/>
            <a:ext cx="712879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9592" y="1340768"/>
            <a:ext cx="4824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ROWID ( </a:t>
            </a:r>
            <a:r>
              <a:rPr lang="ko-KR" altLang="en-US" b="1" dirty="0" smtClean="0">
                <a:solidFill>
                  <a:schemeClr val="tx1"/>
                </a:solidFill>
              </a:rPr>
              <a:t>주소 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란 무엇인가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44644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생성 원리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2132856"/>
            <a:ext cx="1728192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대상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FULL SCAN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79912" y="2132856"/>
            <a:ext cx="1008112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68144" y="2132856"/>
            <a:ext cx="1944216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Block </a:t>
            </a:r>
            <a:r>
              <a:rPr lang="ko-KR" altLang="en-US" dirty="0" smtClean="0">
                <a:solidFill>
                  <a:schemeClr val="tx1"/>
                </a:solidFill>
              </a:rPr>
              <a:t>에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987824" y="299695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004048" y="299695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61926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구조와 작동 원리</a:t>
            </a:r>
            <a:r>
              <a:rPr lang="en-US" altLang="ko-KR" b="1" dirty="0" smtClean="0">
                <a:solidFill>
                  <a:schemeClr val="tx1"/>
                </a:solidFill>
              </a:rPr>
              <a:t> (B-TREE 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기준입니다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index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132856"/>
            <a:ext cx="7848872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index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772816"/>
            <a:ext cx="8352928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인덱스를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2402" name="AutoShape 2"/>
          <p:cNvSpPr>
            <a:spLocks noChangeArrowheads="1"/>
          </p:cNvSpPr>
          <p:nvPr/>
        </p:nvSpPr>
        <p:spPr bwMode="auto">
          <a:xfrm>
            <a:off x="467544" y="1268760"/>
            <a:ext cx="2880320" cy="11521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 *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FROM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WHERE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홍길동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 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2996952"/>
            <a:ext cx="2016224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 줄의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ko-KR" altLang="en-US" dirty="0" smtClean="0">
                <a:solidFill>
                  <a:schemeClr val="tx1"/>
                </a:solidFill>
              </a:rPr>
              <a:t>조건의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칼럼으로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인덱스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3212976"/>
            <a:ext cx="194421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데이터의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ROWID </a:t>
            </a:r>
            <a:r>
              <a:rPr lang="ko-KR" altLang="en-US" dirty="0" smtClean="0">
                <a:solidFill>
                  <a:schemeClr val="tx1"/>
                </a:solidFill>
              </a:rPr>
              <a:t>를 찾음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00192" y="3140968"/>
            <a:ext cx="2232248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블록을 복사하여 </a:t>
            </a:r>
            <a:r>
              <a:rPr lang="en-US" altLang="ko-KR" dirty="0" smtClean="0">
                <a:solidFill>
                  <a:schemeClr val="tx1"/>
                </a:solidFill>
              </a:rPr>
              <a:t>DB CACHE </a:t>
            </a:r>
            <a:r>
              <a:rPr lang="ko-KR" altLang="en-US" dirty="0" smtClean="0">
                <a:solidFill>
                  <a:schemeClr val="tx1"/>
                </a:solidFill>
              </a:rPr>
              <a:t>로 로딩함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71800" y="364502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580112" y="364502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1115</Words>
  <Application>Microsoft Office PowerPoint</Application>
  <PresentationFormat>화면 슬라이드 쇼(4:3)</PresentationFormat>
  <Paragraphs>270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184</cp:revision>
  <dcterms:created xsi:type="dcterms:W3CDTF">2012-11-06T06:53:25Z</dcterms:created>
  <dcterms:modified xsi:type="dcterms:W3CDTF">2013-04-18T00:04:26Z</dcterms:modified>
</cp:coreProperties>
</file>