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sldIdLst>
    <p:sldId id="345" r:id="rId2"/>
    <p:sldId id="370" r:id="rId3"/>
    <p:sldId id="360" r:id="rId4"/>
    <p:sldId id="378" r:id="rId5"/>
    <p:sldId id="371" r:id="rId6"/>
    <p:sldId id="372" r:id="rId7"/>
    <p:sldId id="377" r:id="rId8"/>
    <p:sldId id="379" r:id="rId9"/>
    <p:sldId id="373" r:id="rId10"/>
    <p:sldId id="382" r:id="rId11"/>
    <p:sldId id="383" r:id="rId12"/>
    <p:sldId id="409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8" r:id="rId24"/>
    <p:sldId id="403" r:id="rId25"/>
    <p:sldId id="404" r:id="rId26"/>
    <p:sldId id="405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8" autoAdjust="0"/>
    <p:restoredTop sz="91382"/>
  </p:normalViewPr>
  <p:slideViewPr>
    <p:cSldViewPr>
      <p:cViewPr varScale="1">
        <p:scale>
          <a:sx n="105" d="100"/>
          <a:sy n="105" d="100"/>
        </p:scale>
        <p:origin x="15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rrain" userId="fa13d601ae8164ae" providerId="LiveId" clId="{44AF59FF-7D75-41D6-8B51-E29E79EF316B}"/>
    <pc:docChg chg="modSld">
      <pc:chgData name="yang xrrain" userId="fa13d601ae8164ae" providerId="LiveId" clId="{44AF59FF-7D75-41D6-8B51-E29E79EF316B}" dt="2019-11-14T09:45:05.172" v="7" actId="20577"/>
      <pc:docMkLst>
        <pc:docMk/>
      </pc:docMkLst>
      <pc:sldChg chg="modSp">
        <pc:chgData name="yang xrrain" userId="fa13d601ae8164ae" providerId="LiveId" clId="{44AF59FF-7D75-41D6-8B51-E29E79EF316B}" dt="2019-11-14T09:24:07.169" v="2" actId="122"/>
        <pc:sldMkLst>
          <pc:docMk/>
          <pc:sldMk cId="1273079890" sldId="345"/>
        </pc:sldMkLst>
        <pc:spChg chg="mod">
          <ac:chgData name="yang xrrain" userId="fa13d601ae8164ae" providerId="LiveId" clId="{44AF59FF-7D75-41D6-8B51-E29E79EF316B}" dt="2019-11-14T09:24:07.169" v="2" actId="122"/>
          <ac:spMkLst>
            <pc:docMk/>
            <pc:sldMk cId="1273079890" sldId="345"/>
            <ac:spMk id="3" creationId="{00000000-0000-0000-0000-000000000000}"/>
          </ac:spMkLst>
        </pc:spChg>
      </pc:sldChg>
      <pc:sldChg chg="modSp">
        <pc:chgData name="yang xrrain" userId="fa13d601ae8164ae" providerId="LiveId" clId="{44AF59FF-7D75-41D6-8B51-E29E79EF316B}" dt="2019-11-14T09:45:05.172" v="7" actId="20577"/>
        <pc:sldMkLst>
          <pc:docMk/>
          <pc:sldMk cId="42250669" sldId="395"/>
        </pc:sldMkLst>
        <pc:spChg chg="mod">
          <ac:chgData name="yang xrrain" userId="fa13d601ae8164ae" providerId="LiveId" clId="{44AF59FF-7D75-41D6-8B51-E29E79EF316B}" dt="2019-11-14T09:45:05.172" v="7" actId="20577"/>
          <ac:spMkLst>
            <pc:docMk/>
            <pc:sldMk cId="42250669" sldId="39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EFD38-4681-4372-9524-D41E77FA33AB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23B28-8DD8-4270-80C8-FADA99B7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6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3B28-8DD8-4270-80C8-FADA99B735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 to TA:</a:t>
            </a:r>
            <a:r>
              <a:rPr lang="en-US" altLang="zh-CN" baseline="0" dirty="0"/>
              <a:t> You should </a:t>
            </a:r>
            <a:r>
              <a:rPr lang="en-US" altLang="zh-CN" sz="1200" b="1" baseline="0" dirty="0">
                <a:solidFill>
                  <a:srgbClr val="FF0000"/>
                </a:solidFill>
              </a:rPr>
              <a:t>not</a:t>
            </a:r>
            <a:r>
              <a:rPr lang="en-US" altLang="zh-CN" baseline="0" dirty="0"/>
              <a:t> cover big O notation. It is not within the course schedule, and you will easily go over the time limit that way.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3B28-8DD8-4270-80C8-FADA99B735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3B28-8DD8-4270-80C8-FADA99B7354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3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 to TA: Do not</a:t>
            </a:r>
            <a:r>
              <a:rPr lang="en-US" altLang="zh-CN" baseline="0" dirty="0"/>
              <a:t> mangle too much with </a:t>
            </a:r>
            <a:r>
              <a:rPr lang="en-US" altLang="zh-CN" baseline="0" dirty="0" err="1"/>
              <a:t>const</a:t>
            </a:r>
            <a:r>
              <a:rPr lang="en-US" altLang="zh-CN" baseline="0" dirty="0"/>
              <a:t> here.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3B28-8DD8-4270-80C8-FADA99B7354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3B28-8DD8-4270-80C8-FADA99B7354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4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0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4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1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4356" y="461594"/>
            <a:ext cx="395528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6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76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61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26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5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0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21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7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0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1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76" y="1981200"/>
            <a:ext cx="6851523" cy="1380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>
                <a:latin typeface="Calibri"/>
                <a:cs typeface="Calibri"/>
              </a:rPr>
              <a:t>CS100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>
                <a:latin typeface="Calibri"/>
                <a:cs typeface="Calibri"/>
              </a:rPr>
              <a:t>Introduction to Programming</a:t>
            </a:r>
            <a:endParaRPr sz="44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76" y="3690748"/>
            <a:ext cx="7760335" cy="15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5445" algn="ctr">
              <a:lnSpc>
                <a:spcPct val="120000"/>
              </a:lnSpc>
              <a:spcBef>
                <a:spcPts val="100"/>
              </a:spcBef>
            </a:pPr>
            <a:r>
              <a:rPr lang="en-US" altLang="zh-CN" sz="3200" b="1" spc="-10" dirty="0">
                <a:solidFill>
                  <a:srgbClr val="0433FF"/>
                </a:solidFill>
                <a:latin typeface="Calibri"/>
                <a:cs typeface="Calibri"/>
              </a:rPr>
              <a:t>Recitation 7</a:t>
            </a:r>
          </a:p>
          <a:p>
            <a:pPr algn="ctr"/>
            <a:r>
              <a:rPr lang="nb-NO" altLang="zh-CN" sz="3200" dirty="0"/>
              <a:t>&lt;Yang Feiming&gt;</a:t>
            </a:r>
          </a:p>
          <a:p>
            <a:pPr algn="ctr"/>
            <a:r>
              <a:rPr lang="nb-NO" altLang="zh-CN" sz="3200" dirty="0"/>
              <a:t>&lt;yangfm@shanghaitech.edu.cn&gt;</a:t>
            </a:r>
          </a:p>
        </p:txBody>
      </p:sp>
    </p:spTree>
    <p:extLst>
      <p:ext uri="{BB962C8B-B14F-4D97-AF65-F5344CB8AC3E}">
        <p14:creationId xmlns:p14="http://schemas.microsoft.com/office/powerpoint/2010/main" val="127307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Define a large object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1752600"/>
            <a:ext cx="8229600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~</a:t>
            </a: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private: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m_data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[1000000];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{};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::~</a:t>
            </a: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{};</a:t>
            </a:r>
          </a:p>
          <a:p>
            <a:pPr marL="457200" indent="-457200">
              <a:buFont typeface="Arial" charset="0"/>
              <a:buChar char="•"/>
            </a:pPr>
            <a:endParaRPr lang="en-US" sz="2400" kern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6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Measure filling times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1752600"/>
            <a:ext cx="8229600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Measure times for putting elements into a list and a vector!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Fill 500 </a:t>
            </a:r>
            <a:r>
              <a:rPr lang="en-US" sz="2400" b="1" kern="0" dirty="0" err="1">
                <a:latin typeface="Courier New" charset="0"/>
                <a:ea typeface="Courier New" charset="0"/>
                <a:cs typeface="Courier New" charset="0"/>
              </a:rPr>
              <a:t>LargeObject</a:t>
            </a:r>
            <a:r>
              <a:rPr lang="en-US" sz="2400" kern="0" dirty="0" err="1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 into a list and a vector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Measure the time of each iteration with a </a:t>
            </a:r>
            <a:r>
              <a:rPr lang="en-US" sz="2400" b="1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Timer</a:t>
            </a:r>
          </a:p>
          <a:p>
            <a:pPr marL="457200" indent="-457200">
              <a:buFont typeface="Arial" charset="0"/>
              <a:buChar char="•"/>
            </a:pPr>
            <a:endParaRPr lang="en-US" kern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Print all times into the console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can you observe?</a:t>
            </a:r>
          </a:p>
          <a:p>
            <a:pPr marL="457200" indent="-457200">
              <a:buFont typeface="Arial" charset="0"/>
              <a:buChar char="•"/>
            </a:pP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Constant time &amp; linear time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1752600"/>
            <a:ext cx="8229600" cy="2739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For a container…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Constant time: an ops takes the same amount of time no matter </a:t>
            </a:r>
            <a:r>
              <a:rPr lang="en-US" altLang="zh-CN" sz="2400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e.g. array get/set. linked list </a:t>
            </a:r>
            <a:r>
              <a:rPr lang="en-US" sz="2400" kern="0" dirty="0" err="1">
                <a:latin typeface="Calibri" charset="0"/>
                <a:ea typeface="Calibri" charset="0"/>
                <a:cs typeface="Calibri" charset="0"/>
              </a:rPr>
              <a:t>push_back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/pop</a:t>
            </a:r>
            <a:endParaRPr lang="en-US" sz="2400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400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Linear time: </a:t>
            </a:r>
            <a:r>
              <a:rPr lang="en-US" altLang="zh-CN" sz="2400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 ops takes the time proportional to number of elements in the container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400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e.g. linked list random access</a:t>
            </a:r>
          </a:p>
        </p:txBody>
      </p:sp>
    </p:spTree>
    <p:extLst>
      <p:ext uri="{BB962C8B-B14F-4D97-AF65-F5344CB8AC3E}">
        <p14:creationId xmlns:p14="http://schemas.microsoft.com/office/powerpoint/2010/main" val="200510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05800" cy="1354217"/>
          </a:xfrm>
        </p:spPr>
        <p:txBody>
          <a:bodyPr/>
          <a:lstStyle/>
          <a:p>
            <a:pPr algn="ctr"/>
            <a:r>
              <a:rPr lang="en-US" b="1" dirty="0"/>
              <a:t>Part 4</a:t>
            </a:r>
            <a:br>
              <a:rPr lang="en-US" b="1" dirty="0"/>
            </a:br>
            <a:r>
              <a:rPr lang="en-US" b="1" dirty="0" err="1">
                <a:solidFill>
                  <a:srgbClr val="0432FF"/>
                </a:solidFill>
              </a:rPr>
              <a:t>std</a:t>
            </a:r>
            <a:r>
              <a:rPr lang="en-US" b="1" dirty="0">
                <a:solidFill>
                  <a:srgbClr val="0432FF"/>
                </a:solidFill>
              </a:rPr>
              <a:t>::</a:t>
            </a:r>
            <a:r>
              <a:rPr lang="en-US" b="1" dirty="0" err="1">
                <a:solidFill>
                  <a:srgbClr val="0432FF"/>
                </a:solidFill>
              </a:rPr>
              <a:t>unordered_map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9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609600" y="1752600"/>
            <a:ext cx="8305800" cy="452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Stores elements as as key-value pairs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Similar to </a:t>
            </a:r>
            <a:r>
              <a:rPr lang="en-US" b="0" kern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std</a:t>
            </a: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::map, every element needs to have unique key</a:t>
            </a:r>
            <a:endParaRPr lang="en-US" dirty="0">
              <a:latin typeface="Courier New" charset="0"/>
            </a:endParaRPr>
          </a:p>
          <a:p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Search, insertion, and removal all have approximately </a:t>
            </a:r>
            <a:r>
              <a:rPr lang="en-US" u="sng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constant-time complexity</a:t>
            </a: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!</a:t>
            </a:r>
            <a:b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(remember that </a:t>
            </a:r>
            <a:r>
              <a:rPr lang="en-US" b="0" kern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std</a:t>
            </a:r>
            <a:r>
              <a:rPr lang="en-US" b="0" ker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::</a:t>
            </a:r>
            <a:r>
              <a:rPr lang="en-US" altLang="zh-CN" b="0" ker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map </a:t>
            </a: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has complexity of O(log(n))</a:t>
            </a:r>
            <a:b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b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he-IL" sz="2400" dirty="0">
                <a:solidFill>
                  <a:srgbClr val="019FE7"/>
                </a:solidFill>
                <a:latin typeface="Courier New" charset="0"/>
              </a:rPr>
              <a:t>	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name</a:t>
            </a:r>
            <a:r>
              <a:rPr lang="en-US" altLang="he-IL" sz="2000" dirty="0">
                <a:latin typeface="Courier New" charset="0"/>
              </a:rPr>
              <a:t>    		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employee</a:t>
            </a:r>
          </a:p>
          <a:p>
            <a:r>
              <a:rPr lang="en-US" altLang="he-IL" sz="2000" dirty="0">
                <a:latin typeface="Courier New" charset="0"/>
              </a:rPr>
              <a:t>	</a:t>
            </a:r>
            <a:r>
              <a:rPr lang="en-US" altLang="he-IL" sz="2000" dirty="0">
                <a:solidFill>
                  <a:srgbClr val="019FE7"/>
                </a:solidFill>
                <a:latin typeface="Courier New" charset="0"/>
              </a:rPr>
              <a:t>string</a:t>
            </a:r>
            <a:r>
              <a:rPr lang="en-US" altLang="he-IL" sz="2000" dirty="0">
                <a:latin typeface="Courier New" charset="0"/>
              </a:rPr>
              <a:t>		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Employee</a:t>
            </a:r>
            <a:br>
              <a:rPr lang="en-US" altLang="he-IL" sz="2000" dirty="0">
                <a:latin typeface="Courier New" charset="0"/>
              </a:rPr>
            </a:br>
            <a:endParaRPr lang="en-US" altLang="he-IL" sz="2000" dirty="0">
              <a:latin typeface="Courier New" charset="0"/>
            </a:endParaRPr>
          </a:p>
          <a:p>
            <a:r>
              <a:rPr lang="en-US" altLang="he-IL" sz="2000" dirty="0">
                <a:solidFill>
                  <a:srgbClr val="019FE7"/>
                </a:solidFill>
                <a:latin typeface="Courier New" charset="0"/>
              </a:rPr>
              <a:t>	map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&lt;</a:t>
            </a:r>
            <a:r>
              <a:rPr lang="en-US" altLang="he-IL" sz="2000" dirty="0">
                <a:solidFill>
                  <a:srgbClr val="019FE7"/>
                </a:solidFill>
                <a:latin typeface="Courier New" charset="0"/>
              </a:rPr>
              <a:t>string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, Employee *&gt; employees;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Associative container</a:t>
            </a:r>
          </a:p>
        </p:txBody>
      </p:sp>
    </p:spTree>
    <p:extLst>
      <p:ext uri="{BB962C8B-B14F-4D97-AF65-F5344CB8AC3E}">
        <p14:creationId xmlns:p14="http://schemas.microsoft.com/office/powerpoint/2010/main" val="294080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609600" y="1752600"/>
            <a:ext cx="8305800" cy="452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Stores elements as as key-value pairs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Similar to </a:t>
            </a:r>
            <a:r>
              <a:rPr lang="en-US" b="0" kern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std</a:t>
            </a: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::map, every element needs to have unique key</a:t>
            </a:r>
            <a:endParaRPr lang="en-US" dirty="0">
              <a:latin typeface="Courier New" charset="0"/>
            </a:endParaRPr>
          </a:p>
          <a:p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Search, insertion, and removal all have approximately </a:t>
            </a:r>
            <a:r>
              <a:rPr lang="en-US" u="sng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constant-time complexity</a:t>
            </a: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!</a:t>
            </a:r>
            <a:b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(remember that std::map has complexity of O(log(n))</a:t>
            </a:r>
            <a:b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b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he-IL" sz="2400" dirty="0">
                <a:solidFill>
                  <a:srgbClr val="019FE7"/>
                </a:solidFill>
                <a:latin typeface="Courier New" charset="0"/>
              </a:rPr>
              <a:t>	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name</a:t>
            </a:r>
            <a:r>
              <a:rPr lang="en-US" altLang="he-IL" sz="2000" dirty="0">
                <a:latin typeface="Courier New" charset="0"/>
              </a:rPr>
              <a:t>    		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employee</a:t>
            </a:r>
          </a:p>
          <a:p>
            <a:r>
              <a:rPr lang="en-US" altLang="he-IL" sz="2000" dirty="0">
                <a:latin typeface="Courier New" charset="0"/>
              </a:rPr>
              <a:t>	</a:t>
            </a:r>
            <a:r>
              <a:rPr lang="en-US" altLang="he-IL" sz="2000" dirty="0">
                <a:solidFill>
                  <a:srgbClr val="019FE7"/>
                </a:solidFill>
                <a:latin typeface="Courier New" charset="0"/>
              </a:rPr>
              <a:t>string</a:t>
            </a:r>
            <a:r>
              <a:rPr lang="en-US" altLang="he-IL" sz="2000" dirty="0">
                <a:latin typeface="Courier New" charset="0"/>
              </a:rPr>
              <a:t>		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Employee</a:t>
            </a:r>
            <a:br>
              <a:rPr lang="en-US" altLang="he-IL" sz="2000" dirty="0">
                <a:latin typeface="Courier New" charset="0"/>
              </a:rPr>
            </a:br>
            <a:endParaRPr lang="en-US" altLang="he-IL" sz="2000" dirty="0">
              <a:latin typeface="Courier New" charset="0"/>
            </a:endParaRPr>
          </a:p>
          <a:p>
            <a:r>
              <a:rPr lang="en-US" altLang="he-IL" sz="2000" dirty="0">
                <a:solidFill>
                  <a:srgbClr val="019FE7"/>
                </a:solidFill>
                <a:latin typeface="Courier New" charset="0"/>
              </a:rPr>
              <a:t>	</a:t>
            </a:r>
            <a:r>
              <a:rPr lang="en-US" altLang="he-IL" sz="2000" dirty="0" err="1">
                <a:solidFill>
                  <a:srgbClr val="019FE7"/>
                </a:solidFill>
                <a:latin typeface="Courier New" charset="0"/>
              </a:rPr>
              <a:t>unordered_map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&lt;</a:t>
            </a:r>
            <a:r>
              <a:rPr lang="en-US" altLang="he-IL" sz="2000" dirty="0">
                <a:solidFill>
                  <a:srgbClr val="019FE7"/>
                </a:solidFill>
                <a:latin typeface="Courier New" charset="0"/>
              </a:rPr>
              <a:t>string</a:t>
            </a:r>
            <a:r>
              <a:rPr lang="en-US" altLang="he-IL" sz="2000" dirty="0">
                <a:solidFill>
                  <a:schemeClr val="tx1"/>
                </a:solidFill>
                <a:latin typeface="Courier New" charset="0"/>
              </a:rPr>
              <a:t>, Employee *&gt; employees;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Associative container</a:t>
            </a:r>
          </a:p>
        </p:txBody>
      </p:sp>
    </p:spTree>
    <p:extLst>
      <p:ext uri="{BB962C8B-B14F-4D97-AF65-F5344CB8AC3E}">
        <p14:creationId xmlns:p14="http://schemas.microsoft.com/office/powerpoint/2010/main" val="4225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609600" y="1752600"/>
            <a:ext cx="8305800" cy="424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Internally, the elements are organized into buckets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Which bucket an element is placed into depends on its key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From an arbitrary key-type, we derive a bucket-index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The bucket-index is called a hash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 hash-function is a function that maps an arbitrary input type to a defined type with defined range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This allows fast access to individual elements, since once a hash is computed, it refers to the exact bucket the element is placed into</a:t>
            </a:r>
            <a:endParaRPr lang="en-US" altLang="he-IL" sz="200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5869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7010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/>
              <a:t>How does it work?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752600"/>
            <a:ext cx="83058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Hash table 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https://en.wikipedia.org/wiki/Hash_table</a:t>
            </a:r>
            <a:endParaRPr lang="en-US" sz="2000" dirty="0">
              <a:solidFill>
                <a:schemeClr val="tx1"/>
              </a:solidFill>
              <a:latin typeface="Courier New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Ideally: Every key leads to an individual bucket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76600"/>
            <a:ext cx="4686300" cy="34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7010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/>
              <a:t>How does it work?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752600"/>
            <a:ext cx="83058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Hash table 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https://en.wikipedia.org/wiki/Hash_table</a:t>
            </a:r>
            <a:endParaRPr lang="en-US" sz="2000" dirty="0">
              <a:solidFill>
                <a:schemeClr val="tx1"/>
              </a:solidFill>
              <a:latin typeface="Courier New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 practice: Limited number of bucket &amp; extra collision resolving (e.g. chaining)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84691"/>
            <a:ext cx="5041900" cy="34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8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7010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/>
              <a:t>How does it work?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752600"/>
            <a:ext cx="8305800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Properties:</a:t>
            </a:r>
          </a:p>
          <a:p>
            <a:pPr marL="457200" indent="-457200">
              <a:buFont typeface="Arial" charset="0"/>
              <a:buChar char="•"/>
            </a:pP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does the space property come across?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Only a table with (initially NULL) bucket pointers is installed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This table has a constant size equal to the range of the hash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The actual buckets are growing linearly with the actual number of elements in the list</a:t>
            </a:r>
            <a:endParaRPr lang="en-US" sz="24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914400" lvl="1" indent="-457200">
              <a:buFont typeface="Arial" charset="0"/>
              <a:buChar char="•"/>
            </a:pP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38400"/>
            <a:ext cx="306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05800" cy="1354217"/>
          </a:xfrm>
        </p:spPr>
        <p:txBody>
          <a:bodyPr/>
          <a:lstStyle/>
          <a:p>
            <a:pPr algn="ctr"/>
            <a:r>
              <a:rPr lang="en-US" b="1" dirty="0"/>
              <a:t>Problem 1</a:t>
            </a:r>
            <a:br>
              <a:rPr lang="en-US" b="1" dirty="0"/>
            </a:br>
            <a:r>
              <a:rPr lang="en-US" b="1" dirty="0" err="1">
                <a:solidFill>
                  <a:srgbClr val="0432FF"/>
                </a:solidFill>
              </a:rPr>
              <a:t>std</a:t>
            </a:r>
            <a:r>
              <a:rPr lang="en-US" b="1" dirty="0">
                <a:solidFill>
                  <a:srgbClr val="0432FF"/>
                </a:solidFill>
              </a:rPr>
              <a:t>::</a:t>
            </a:r>
            <a:r>
              <a:rPr lang="en-US" b="1" dirty="0" err="1">
                <a:solidFill>
                  <a:srgbClr val="0432FF"/>
                </a:solidFill>
              </a:rPr>
              <a:t>chrono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6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7010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/>
              <a:t>Exercise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1371600"/>
            <a:ext cx="8305800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36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Create a main function in which you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Fill a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std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::map with key value pairs of the form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::map&lt;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int,std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::string&gt;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Notes: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can simply increase linearly for every element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string can be same, dummy string </a:t>
            </a:r>
            <a:r>
              <a:rPr lang="en-US" sz="2400" b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everytime</a:t>
            </a:r>
            <a:endParaRPr lang="en-US" sz="24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371600" lvl="2" indent="-457200">
              <a:buFont typeface="Arial" charset="0"/>
              <a:buChar char="•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Task 1: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Add 10000 elements, then measure the time of adding 100 more elements</a:t>
            </a:r>
          </a:p>
        </p:txBody>
      </p:sp>
    </p:spTree>
    <p:extLst>
      <p:ext uri="{BB962C8B-B14F-4D97-AF65-F5344CB8AC3E}">
        <p14:creationId xmlns:p14="http://schemas.microsoft.com/office/powerpoint/2010/main" val="340241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7010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/>
              <a:t>Exercise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1371600"/>
            <a:ext cx="830580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Task 2: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Do the same for an unordered map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What do you observe?</a:t>
            </a:r>
            <a:endParaRPr lang="en-US" sz="24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4038600"/>
            <a:ext cx="83058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Task 3: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Now increase the initial size of the container by a factor of 10.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What do you observe?</a:t>
            </a:r>
            <a:endParaRPr lang="en-US" sz="24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0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05800" cy="1354217"/>
          </a:xfrm>
        </p:spPr>
        <p:txBody>
          <a:bodyPr/>
          <a:lstStyle/>
          <a:p>
            <a:pPr algn="ctr"/>
            <a:r>
              <a:rPr lang="en-US" b="1" dirty="0"/>
              <a:t>Part 5</a:t>
            </a:r>
            <a:br>
              <a:rPr lang="en-US" b="1" dirty="0"/>
            </a:br>
            <a:r>
              <a:rPr lang="en-US" altLang="zh-CN" b="1" dirty="0" err="1">
                <a:solidFill>
                  <a:srgbClr val="0432FF"/>
                </a:solidFill>
              </a:rPr>
              <a:t>LinkedMap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35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61594"/>
            <a:ext cx="51816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>
                <a:solidFill>
                  <a:srgbClr val="0432FF"/>
                </a:solidFill>
              </a:rPr>
              <a:t>LinkedMap</a:t>
            </a:r>
            <a:endParaRPr lang="zh-CN" alt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815811"/>
            <a:ext cx="8305800" cy="341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Behavior: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A generic container just like map.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Ordered based on insertion order instead of comparison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Approximate constant time insertion, deletion, look up and iteration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Implementation:</a:t>
            </a: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Composition of a </a:t>
            </a:r>
            <a:r>
              <a:rPr lang="en-US" sz="2400" kern="0" dirty="0" err="1">
                <a:latin typeface="Calibri" charset="0"/>
                <a:ea typeface="Calibri" charset="0"/>
                <a:cs typeface="Calibri" charset="0"/>
              </a:rPr>
              <a:t>std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::list and a </a:t>
            </a:r>
            <a:r>
              <a:rPr lang="en-US" sz="2400" kern="0" dirty="0" err="1">
                <a:latin typeface="Calibri" charset="0"/>
                <a:ea typeface="Calibri" charset="0"/>
                <a:cs typeface="Calibri" charset="0"/>
              </a:rPr>
              <a:t>std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::</a:t>
            </a:r>
            <a:r>
              <a:rPr lang="en-US" sz="2400" kern="0" dirty="0" err="1">
                <a:latin typeface="Calibri" charset="0"/>
                <a:ea typeface="Calibri" charset="0"/>
                <a:cs typeface="Calibri" charset="0"/>
              </a:rPr>
              <a:t>unordered_map</a:t>
            </a:r>
            <a:endParaRPr lang="en-US" sz="2400" kern="0" dirty="0">
              <a:latin typeface="Calibri" charset="0"/>
              <a:ea typeface="Calibri" charset="0"/>
              <a:cs typeface="Calibri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Define an appropriate node structure</a:t>
            </a:r>
          </a:p>
          <a:p>
            <a:pPr marL="914400" lvl="1" indent="-457200">
              <a:buFont typeface="Arial" charset="0"/>
              <a:buChar char="•"/>
            </a:pPr>
            <a:endParaRPr lang="en-US" altLang="he-IL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6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1354217"/>
          </a:xfrm>
        </p:spPr>
        <p:txBody>
          <a:bodyPr/>
          <a:lstStyle/>
          <a:p>
            <a:pPr algn="ctr"/>
            <a:r>
              <a:rPr lang="en-US" b="1" dirty="0"/>
              <a:t>Implement your</a:t>
            </a:r>
            <a:br>
              <a:rPr lang="en-US" b="1" dirty="0"/>
            </a:br>
            <a:r>
              <a:rPr lang="en-US" b="1" dirty="0"/>
              <a:t>own template map container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752600"/>
            <a:ext cx="8305800" cy="415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Requirements: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kern="0" dirty="0">
                <a:latin typeface="Calibri" charset="0"/>
                <a:ea typeface="Calibri" charset="0"/>
                <a:cs typeface="Calibri" charset="0"/>
              </a:rPr>
              <a:t>Reasonable iterators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kern="0" dirty="0">
                <a:latin typeface="Calibri" charset="0"/>
                <a:ea typeface="Calibri" charset="0"/>
                <a:cs typeface="Calibri" charset="0"/>
              </a:rPr>
              <a:t>Reasonable constructor and destructors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kern="0" dirty="0">
                <a:latin typeface="Calibri" charset="0"/>
                <a:ea typeface="Calibri" charset="0"/>
                <a:cs typeface="Calibri" charset="0"/>
              </a:rPr>
              <a:t>Able to be printed to a stream with operator &lt;&lt;</a:t>
            </a:r>
            <a:endParaRPr lang="en-US" sz="2400" kern="0" dirty="0">
              <a:latin typeface="Calibri" charset="0"/>
              <a:ea typeface="Calibri" charset="0"/>
              <a:cs typeface="Calibri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Required interface functions:</a:t>
            </a:r>
          </a:p>
          <a:p>
            <a:pPr lvl="3"/>
            <a:r>
              <a:rPr lang="en-US" altLang="he-IL" b="1" dirty="0">
                <a:solidFill>
                  <a:srgbClr val="019FE7"/>
                </a:solidFill>
                <a:latin typeface="Courier New" charset="0"/>
              </a:rPr>
              <a:t>iterator</a:t>
            </a:r>
            <a:r>
              <a:rPr lang="en-US" altLang="he-IL" b="1" dirty="0">
                <a:latin typeface="Courier New" charset="0"/>
              </a:rPr>
              <a:t> begin();</a:t>
            </a:r>
          </a:p>
          <a:p>
            <a:pPr lvl="3"/>
            <a:r>
              <a:rPr lang="en-US" altLang="he-IL" b="1" dirty="0">
                <a:solidFill>
                  <a:srgbClr val="019FE7"/>
                </a:solidFill>
                <a:latin typeface="Courier New" charset="0"/>
              </a:rPr>
              <a:t>iterator</a:t>
            </a:r>
            <a:r>
              <a:rPr lang="en-US" altLang="he-IL" b="1" dirty="0">
                <a:latin typeface="Courier New" charset="0"/>
              </a:rPr>
              <a:t> end();</a:t>
            </a:r>
          </a:p>
          <a:p>
            <a:pPr lvl="3"/>
            <a:r>
              <a:rPr lang="en-US" altLang="he-IL" b="1" dirty="0">
                <a:solidFill>
                  <a:srgbClr val="019FE7"/>
                </a:solidFill>
                <a:latin typeface="Courier New" charset="0"/>
              </a:rPr>
              <a:t>bool</a:t>
            </a:r>
            <a:r>
              <a:rPr lang="en-US" altLang="he-IL" b="1" dirty="0">
                <a:latin typeface="Courier New" charset="0"/>
              </a:rPr>
              <a:t> empty();</a:t>
            </a:r>
          </a:p>
          <a:p>
            <a:pPr lvl="3"/>
            <a:r>
              <a:rPr lang="en-US" altLang="he-IL" b="1" dirty="0" err="1">
                <a:solidFill>
                  <a:srgbClr val="00B0F0"/>
                </a:solidFill>
                <a:latin typeface="Courier New" charset="0"/>
              </a:rPr>
              <a:t>int</a:t>
            </a:r>
            <a:r>
              <a:rPr lang="en-US" altLang="he-IL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altLang="he-IL" b="1" dirty="0">
                <a:latin typeface="Courier New" charset="0"/>
              </a:rPr>
              <a:t>size();</a:t>
            </a:r>
            <a:br>
              <a:rPr lang="en-US" altLang="he-IL" b="1" dirty="0">
                <a:latin typeface="Courier New" charset="0"/>
              </a:rPr>
            </a:br>
            <a:r>
              <a:rPr lang="en-US" altLang="he-IL" b="1" dirty="0">
                <a:solidFill>
                  <a:srgbClr val="019FE7"/>
                </a:solidFill>
                <a:latin typeface="Courier New" charset="0"/>
              </a:rPr>
              <a:t>void</a:t>
            </a:r>
            <a:r>
              <a:rPr lang="en-US" altLang="he-IL" b="1" dirty="0">
                <a:latin typeface="Courier New" charset="0"/>
              </a:rPr>
              <a:t> erase(</a:t>
            </a:r>
            <a:r>
              <a:rPr lang="en-US" altLang="he-IL" b="1" dirty="0" err="1">
                <a:solidFill>
                  <a:srgbClr val="00B0F0"/>
                </a:solidFill>
                <a:latin typeface="Courier New" charset="0"/>
              </a:rPr>
              <a:t>const</a:t>
            </a:r>
            <a:r>
              <a:rPr lang="en-US" altLang="he-IL" b="1" dirty="0">
                <a:latin typeface="Courier New" charset="0"/>
              </a:rPr>
              <a:t> K&amp; k);</a:t>
            </a:r>
          </a:p>
          <a:p>
            <a:pPr lvl="3"/>
            <a:r>
              <a:rPr lang="en-US" altLang="he-IL" b="1" dirty="0">
                <a:solidFill>
                  <a:srgbClr val="019FE7"/>
                </a:solidFill>
                <a:latin typeface="Courier New" charset="0"/>
              </a:rPr>
              <a:t>void</a:t>
            </a:r>
            <a:r>
              <a:rPr lang="en-US" altLang="he-IL" b="1" dirty="0">
                <a:latin typeface="Courier New" charset="0"/>
              </a:rPr>
              <a:t> set(</a:t>
            </a:r>
            <a:r>
              <a:rPr lang="en-US" altLang="he-IL" b="1" dirty="0" err="1">
                <a:solidFill>
                  <a:srgbClr val="00B0F0"/>
                </a:solidFill>
                <a:latin typeface="Courier New" charset="0"/>
              </a:rPr>
              <a:t>const</a:t>
            </a:r>
            <a:r>
              <a:rPr lang="en-US" altLang="he-IL" b="1" dirty="0">
                <a:latin typeface="Courier New" charset="0"/>
              </a:rPr>
              <a:t> K&amp; k, </a:t>
            </a:r>
            <a:r>
              <a:rPr lang="en-US" altLang="he-IL" b="1" dirty="0" err="1">
                <a:solidFill>
                  <a:srgbClr val="00B0F0"/>
                </a:solidFill>
                <a:latin typeface="Courier New" charset="0"/>
              </a:rPr>
              <a:t>const</a:t>
            </a:r>
            <a:r>
              <a:rPr lang="en-US" altLang="he-IL" b="1" dirty="0">
                <a:latin typeface="Courier New" charset="0"/>
              </a:rPr>
              <a:t> V&amp; v);</a:t>
            </a:r>
          </a:p>
          <a:p>
            <a:pPr lvl="3"/>
            <a:r>
              <a:rPr lang="en-US" altLang="he-IL" b="1" dirty="0">
                <a:solidFill>
                  <a:srgbClr val="019FE7"/>
                </a:solidFill>
                <a:latin typeface="Courier New" charset="0"/>
              </a:rPr>
              <a:t>V&amp;</a:t>
            </a:r>
            <a:r>
              <a:rPr lang="en-US" altLang="he-IL" b="1" dirty="0">
                <a:latin typeface="Courier New" charset="0"/>
              </a:rPr>
              <a:t> get(</a:t>
            </a:r>
            <a:r>
              <a:rPr lang="en-US" altLang="he-IL" b="1" dirty="0" err="1">
                <a:solidFill>
                  <a:srgbClr val="00B0F0"/>
                </a:solidFill>
                <a:latin typeface="Courier New" charset="0"/>
              </a:rPr>
              <a:t>const</a:t>
            </a:r>
            <a:r>
              <a:rPr lang="en-US" altLang="he-IL" b="1" dirty="0">
                <a:latin typeface="Courier New" charset="0"/>
              </a:rPr>
              <a:t> K&amp; k);</a:t>
            </a:r>
            <a:br>
              <a:rPr lang="en-US" altLang="he-IL" b="1" dirty="0">
                <a:latin typeface="Courier New" charset="0"/>
              </a:rPr>
            </a:br>
            <a:r>
              <a:rPr lang="en-US" altLang="he-IL" b="1" dirty="0">
                <a:solidFill>
                  <a:srgbClr val="019FE7"/>
                </a:solidFill>
                <a:latin typeface="Courier New" charset="0"/>
              </a:rPr>
              <a:t>void</a:t>
            </a:r>
            <a:r>
              <a:rPr lang="en-US" altLang="he-IL" b="1" dirty="0">
                <a:latin typeface="Courier New" charset="0"/>
              </a:rPr>
              <a:t> clear();</a:t>
            </a:r>
          </a:p>
        </p:txBody>
      </p:sp>
    </p:spTree>
    <p:extLst>
      <p:ext uri="{BB962C8B-B14F-4D97-AF65-F5344CB8AC3E}">
        <p14:creationId xmlns:p14="http://schemas.microsoft.com/office/powerpoint/2010/main" val="173461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6200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Test </a:t>
            </a:r>
            <a:r>
              <a:rPr lang="en-US" b="1" dirty="0" err="1"/>
              <a:t>LinkedMap</a:t>
            </a:r>
            <a:r>
              <a:rPr lang="en-US" b="1" dirty="0"/>
              <a:t> with </a:t>
            </a:r>
            <a:r>
              <a:rPr lang="en-US" altLang="zh-CN" b="1" dirty="0"/>
              <a:t>this</a:t>
            </a:r>
            <a:endParaRPr lang="en-US" b="1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685800" y="2514124"/>
            <a:ext cx="11049000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altLang="he-IL" sz="1600" b="1" dirty="0">
                <a:latin typeface="Courier New" charset="0"/>
              </a:rPr>
              <a:t>#include "LinkedMap.hpp”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#include &lt;</a:t>
            </a:r>
            <a:r>
              <a:rPr lang="en-US" altLang="he-IL" sz="1600" b="1" dirty="0" err="1">
                <a:latin typeface="Courier New" charset="0"/>
              </a:rPr>
              <a:t>iostream</a:t>
            </a:r>
            <a:r>
              <a:rPr lang="en-US" altLang="he-IL" sz="1600" b="1" dirty="0">
                <a:latin typeface="Courier New" charset="0"/>
              </a:rPr>
              <a:t>&gt;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#include &lt;algorithm&gt;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#include &lt;vector&gt;</a:t>
            </a:r>
            <a:br>
              <a:rPr lang="en-US" altLang="he-IL" sz="1600" b="1" dirty="0">
                <a:latin typeface="Courier New" charset="0"/>
              </a:rPr>
            </a:b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 err="1">
                <a:latin typeface="Courier New" charset="0"/>
              </a:rPr>
              <a:t>int</a:t>
            </a:r>
            <a:r>
              <a:rPr lang="en-US" altLang="he-IL" sz="1600" b="1" dirty="0">
                <a:latin typeface="Courier New" charset="0"/>
              </a:rPr>
              <a:t> main() {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  //instantiate one of my new map object and set two entry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  </a:t>
            </a:r>
            <a:r>
              <a:rPr lang="en-US" altLang="he-IL" sz="1600" b="1" dirty="0" err="1">
                <a:latin typeface="Courier New" charset="0"/>
              </a:rPr>
              <a:t>LinkedMap</a:t>
            </a:r>
            <a:r>
              <a:rPr lang="en-US" altLang="he-IL" sz="1600" b="1" dirty="0">
                <a:latin typeface="Courier New" charset="0"/>
              </a:rPr>
              <a:t>&lt;</a:t>
            </a:r>
            <a:r>
              <a:rPr lang="en-US" altLang="he-IL" sz="1600" b="1" dirty="0" err="1">
                <a:latin typeface="Courier New" charset="0"/>
              </a:rPr>
              <a:t>int</a:t>
            </a:r>
            <a:r>
              <a:rPr lang="en-US" altLang="he-IL" sz="1600" b="1" dirty="0">
                <a:latin typeface="Courier New" charset="0"/>
              </a:rPr>
              <a:t>, double&gt; </a:t>
            </a:r>
            <a:r>
              <a:rPr lang="en-US" altLang="he-IL" sz="1600" b="1" dirty="0" err="1">
                <a:latin typeface="Courier New" charset="0"/>
              </a:rPr>
              <a:t>linkedMap</a:t>
            </a:r>
            <a:r>
              <a:rPr lang="en-US" altLang="he-IL" sz="1600" b="1" dirty="0">
                <a:latin typeface="Courier New" charset="0"/>
              </a:rPr>
              <a:t>;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  </a:t>
            </a:r>
            <a:r>
              <a:rPr lang="en-US" altLang="he-IL" sz="1600" b="1" dirty="0" err="1">
                <a:latin typeface="Courier New" charset="0"/>
              </a:rPr>
              <a:t>linkedMap.set</a:t>
            </a:r>
            <a:r>
              <a:rPr lang="en-US" altLang="he-IL" sz="1600" b="1" dirty="0">
                <a:latin typeface="Courier New" charset="0"/>
              </a:rPr>
              <a:t>(1, 1.0);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  </a:t>
            </a:r>
            <a:r>
              <a:rPr lang="en-US" altLang="he-IL" sz="1600" b="1" dirty="0" err="1">
                <a:latin typeface="Courier New" charset="0"/>
              </a:rPr>
              <a:t>linkedMap.set</a:t>
            </a:r>
            <a:r>
              <a:rPr lang="en-US" altLang="he-IL" sz="1600" b="1" dirty="0">
                <a:latin typeface="Courier New" charset="0"/>
              </a:rPr>
              <a:t>(2, 4.0); 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  </a:t>
            </a:r>
            <a:r>
              <a:rPr lang="en-US" altLang="he-IL" sz="1600" b="1" dirty="0" err="1">
                <a:latin typeface="Courier New" charset="0"/>
              </a:rPr>
              <a:t>linkedMap.set</a:t>
            </a:r>
            <a:r>
              <a:rPr lang="en-US" altLang="he-IL" sz="1600" b="1" dirty="0">
                <a:latin typeface="Courier New" charset="0"/>
              </a:rPr>
              <a:t>(0, 0.0);</a:t>
            </a:r>
          </a:p>
          <a:p>
            <a:pPr lvl="3"/>
            <a:r>
              <a:rPr lang="en-US" altLang="he-IL" sz="1600" b="1" dirty="0">
                <a:latin typeface="Courier New" charset="0"/>
              </a:rPr>
              <a:t>  …</a:t>
            </a:r>
          </a:p>
          <a:p>
            <a:pPr lvl="3"/>
            <a:r>
              <a:rPr lang="en-US" altLang="he-IL" sz="1600" b="1" dirty="0">
                <a:latin typeface="Courier New" charset="0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71500" y="1447800"/>
            <a:ext cx="83058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altLang="he-IL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Instantiate new map and fill it with elements</a:t>
            </a:r>
          </a:p>
        </p:txBody>
      </p:sp>
    </p:spTree>
    <p:extLst>
      <p:ext uri="{BB962C8B-B14F-4D97-AF65-F5344CB8AC3E}">
        <p14:creationId xmlns:p14="http://schemas.microsoft.com/office/powerpoint/2010/main" val="2068251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6200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Test </a:t>
            </a:r>
            <a:r>
              <a:rPr lang="en-US" altLang="zh-CN" b="1" dirty="0" err="1"/>
              <a:t>LinkedMap</a:t>
            </a:r>
            <a:r>
              <a:rPr lang="en-US" altLang="zh-CN" b="1" dirty="0"/>
              <a:t> with this</a:t>
            </a:r>
            <a:endParaRPr lang="en-US" b="1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685800" y="2502217"/>
            <a:ext cx="11049000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altLang="he-IL" sz="1600" b="1" dirty="0">
                <a:latin typeface="Courier New" charset="0"/>
              </a:rPr>
              <a:t>#include "LinkedMap.hpp”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#include &lt;</a:t>
            </a:r>
            <a:r>
              <a:rPr lang="en-US" altLang="he-IL" sz="1600" b="1" dirty="0" err="1">
                <a:latin typeface="Courier New" charset="0"/>
              </a:rPr>
              <a:t>iostream</a:t>
            </a:r>
            <a:r>
              <a:rPr lang="en-US" altLang="he-IL" sz="1600" b="1" dirty="0">
                <a:latin typeface="Courier New" charset="0"/>
              </a:rPr>
              <a:t>&gt;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#include &lt;algorithm&gt;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#include &lt;vector&gt;</a:t>
            </a:r>
            <a:br>
              <a:rPr lang="en-US" altLang="he-IL" sz="1600" b="1" dirty="0">
                <a:latin typeface="Courier New" charset="0"/>
              </a:rPr>
            </a:b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 err="1">
                <a:latin typeface="Courier New" charset="0"/>
              </a:rPr>
              <a:t>int</a:t>
            </a:r>
            <a:r>
              <a:rPr lang="en-US" altLang="he-IL" sz="1600" b="1" dirty="0">
                <a:latin typeface="Courier New" charset="0"/>
              </a:rPr>
              <a:t> main() {</a:t>
            </a:r>
          </a:p>
          <a:p>
            <a:pPr lvl="3"/>
            <a:r>
              <a:rPr lang="en-US" altLang="he-IL" sz="1600" b="1" dirty="0">
                <a:latin typeface="Courier New" charset="0"/>
              </a:rPr>
              <a:t>  …</a:t>
            </a:r>
            <a:br>
              <a:rPr lang="en-US" altLang="he-IL" sz="1600" b="1" dirty="0">
                <a:latin typeface="Courier New" charset="0"/>
              </a:rPr>
            </a:br>
            <a:r>
              <a:rPr lang="en-US" altLang="he-IL" sz="1600" b="1" dirty="0">
                <a:latin typeface="Courier New" charset="0"/>
              </a:rPr>
              <a:t>  // </a:t>
            </a:r>
            <a:r>
              <a:rPr lang="en-US" altLang="zh-CN" sz="1600" b="1" dirty="0">
                <a:latin typeface="Courier New" charset="0"/>
              </a:rPr>
              <a:t>print them out</a:t>
            </a:r>
            <a:endParaRPr lang="en-US" altLang="he-IL" sz="1600" b="1" dirty="0">
              <a:latin typeface="Courier New" charset="0"/>
            </a:endParaRPr>
          </a:p>
          <a:p>
            <a:pPr lvl="3"/>
            <a:r>
              <a:rPr lang="en-US" altLang="he-IL" sz="1600" b="1" dirty="0">
                <a:latin typeface="Courier New" charset="0"/>
              </a:rPr>
              <a:t>  </a:t>
            </a:r>
            <a:r>
              <a:rPr lang="en-US" altLang="he-IL" sz="1600" b="1" dirty="0" err="1">
                <a:latin typeface="Courier New" charset="0"/>
              </a:rPr>
              <a:t>std</a:t>
            </a:r>
            <a:r>
              <a:rPr lang="en-US" altLang="he-IL" sz="1600" b="1" dirty="0">
                <a:latin typeface="Courier New" charset="0"/>
              </a:rPr>
              <a:t>::</a:t>
            </a:r>
            <a:r>
              <a:rPr lang="en-US" altLang="he-IL" sz="1600" b="1" dirty="0" err="1">
                <a:latin typeface="Courier New" charset="0"/>
              </a:rPr>
              <a:t>cout</a:t>
            </a:r>
            <a:r>
              <a:rPr lang="en-US" altLang="he-IL" sz="1600" b="1" dirty="0">
                <a:latin typeface="Courier New" charset="0"/>
              </a:rPr>
              <a:t> &lt;&lt; </a:t>
            </a:r>
            <a:r>
              <a:rPr lang="en-US" altLang="he-IL" sz="1600" b="1" dirty="0" err="1">
                <a:latin typeface="Courier New" charset="0"/>
              </a:rPr>
              <a:t>linkedMap</a:t>
            </a:r>
            <a:r>
              <a:rPr lang="en-US" altLang="he-IL" sz="1600" b="1" dirty="0">
                <a:latin typeface="Courier New" charset="0"/>
              </a:rPr>
              <a:t> &lt;&lt; </a:t>
            </a:r>
            <a:r>
              <a:rPr lang="en-US" altLang="he-IL" sz="1600" b="1" dirty="0" err="1">
                <a:latin typeface="Courier New" charset="0"/>
              </a:rPr>
              <a:t>std</a:t>
            </a:r>
            <a:r>
              <a:rPr lang="en-US" altLang="he-IL" sz="1600" b="1" dirty="0">
                <a:latin typeface="Courier New" charset="0"/>
              </a:rPr>
              <a:t>::</a:t>
            </a:r>
            <a:r>
              <a:rPr lang="en-US" altLang="he-IL" sz="1600" b="1" dirty="0" err="1">
                <a:latin typeface="Courier New" charset="0"/>
              </a:rPr>
              <a:t>endl</a:t>
            </a:r>
            <a:r>
              <a:rPr lang="en-US" altLang="he-IL" sz="1600" b="1" dirty="0">
                <a:latin typeface="Courier New" charset="0"/>
              </a:rPr>
              <a:t>;</a:t>
            </a:r>
          </a:p>
          <a:p>
            <a:pPr lvl="3"/>
            <a:r>
              <a:rPr lang="en-US" altLang="he-IL" sz="1600" b="1" dirty="0">
                <a:latin typeface="Courier New" charset="0"/>
              </a:rPr>
              <a:t>  …</a:t>
            </a:r>
          </a:p>
          <a:p>
            <a:pPr lvl="3"/>
            <a:r>
              <a:rPr lang="en-US" altLang="he-IL" sz="1600" b="1" dirty="0">
                <a:latin typeface="Courier New" charset="0"/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71500" y="1447800"/>
            <a:ext cx="8305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altLang="he-IL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Print them out using the operator you defined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he-IL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Verify they are in the correct order</a:t>
            </a:r>
          </a:p>
        </p:txBody>
      </p:sp>
    </p:spTree>
    <p:extLst>
      <p:ext uri="{BB962C8B-B14F-4D97-AF65-F5344CB8AC3E}">
        <p14:creationId xmlns:p14="http://schemas.microsoft.com/office/powerpoint/2010/main" val="29917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1354217"/>
          </a:xfrm>
        </p:spPr>
        <p:txBody>
          <a:bodyPr/>
          <a:lstStyle/>
          <a:p>
            <a:pPr algn="ctr"/>
            <a:r>
              <a:rPr lang="en-US" b="1" dirty="0"/>
              <a:t>Get the time and measure times with 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/>
              <a:t>chrono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995607"/>
            <a:ext cx="8305800" cy="4893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Header:</a:t>
            </a:r>
          </a:p>
          <a:p>
            <a:pPr lvl="1"/>
            <a:r>
              <a:rPr lang="en-US" sz="24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	#include</a:t>
            </a:r>
            <a:r>
              <a:rPr lang="en-US" sz="2400" b="1" kern="0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400" b="1" kern="0" dirty="0" err="1"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sz="2400" b="1" kern="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914400" lvl="1" indent="-457200">
              <a:buFont typeface="Arial" charset="0"/>
              <a:buChar char="•"/>
            </a:pPr>
            <a:endParaRPr lang="en-US" kern="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</a:p>
          <a:p>
            <a:pPr lvl="1"/>
            <a:r>
              <a:rPr lang="en-US" sz="24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4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400" b="1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sz="24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400" b="1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high_resolution_clock</a:t>
            </a:r>
            <a:endParaRPr lang="en-US" sz="2400" b="1" kern="0" dirty="0">
              <a:solidFill>
                <a:srgbClr val="00B0F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Figure out how to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Get time-points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Extract durations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Express durations in microseconds, and cast them to an </a:t>
            </a:r>
            <a:r>
              <a:rPr lang="en-US" sz="2400" kern="0" dirty="0" err="1"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sz="2400" kern="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0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1354217"/>
          </a:xfrm>
        </p:spPr>
        <p:txBody>
          <a:bodyPr/>
          <a:lstStyle/>
          <a:p>
            <a:pPr algn="ctr"/>
            <a:r>
              <a:rPr lang="en-US" b="1" dirty="0"/>
              <a:t>Get the time and measure times with 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/>
              <a:t>chrono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995607"/>
            <a:ext cx="8305800" cy="433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Test the time/duration functionality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You may use a dummy function to consume time</a:t>
            </a:r>
          </a:p>
          <a:p>
            <a:b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// long operation to time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dummyFunction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n) {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if (n &lt; 2) {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return n;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} else {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return fib(n-1) + fib(n-2);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0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05800" cy="1354217"/>
          </a:xfrm>
        </p:spPr>
        <p:txBody>
          <a:bodyPr/>
          <a:lstStyle/>
          <a:p>
            <a:pPr algn="ctr"/>
            <a:r>
              <a:rPr lang="en-US" b="1" dirty="0"/>
              <a:t>Problem 2</a:t>
            </a:r>
            <a:br>
              <a:rPr lang="en-US" b="1" dirty="0"/>
            </a:br>
            <a:r>
              <a:rPr lang="en-US" b="1" dirty="0">
                <a:solidFill>
                  <a:srgbClr val="0432FF"/>
                </a:solidFill>
              </a:rPr>
              <a:t>Implement a Timer class</a:t>
            </a:r>
          </a:p>
        </p:txBody>
      </p:sp>
    </p:spTree>
    <p:extLst>
      <p:ext uri="{BB962C8B-B14F-4D97-AF65-F5344CB8AC3E}">
        <p14:creationId xmlns:p14="http://schemas.microsoft.com/office/powerpoint/2010/main" val="16169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 a Timer class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219200"/>
            <a:ext cx="82296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Lap timer to accumulate iteration times!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Interface:</a:t>
            </a:r>
          </a:p>
          <a:p>
            <a:pPr marL="457200" indent="-457200">
              <a:buFont typeface="Arial" charset="0"/>
              <a:buChar char="•"/>
            </a:pP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95400" y="2438400"/>
            <a:ext cx="5105400" cy="393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Timer {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public: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Timer(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start = false 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~Timer();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start();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stop(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restart = false 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stop( </a:t>
            </a:r>
            <a:r>
              <a:rPr lang="en-US" sz="1600" b="1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size_t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iterations,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restart = false 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reset();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kern="0" dirty="0" err="1">
                <a:latin typeface="Courier New" charset="0"/>
                <a:ea typeface="Courier New" charset="0"/>
                <a:cs typeface="Courier New" charset="0"/>
              </a:rPr>
              <a:t>averageTime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::list&lt;double&gt;::iterator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begin();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kern="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600" b="1" kern="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::list&lt;double&gt;::iterator</a:t>
            </a: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end();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  …</a:t>
            </a:r>
            <a:b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kern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600" b="0" kern="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4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 a Timer class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219200"/>
            <a:ext cx="8229600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private variable to choose?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type should the lap time container be?</a:t>
            </a:r>
          </a:p>
          <a:p>
            <a:pPr marL="457200" indent="-457200">
              <a:buFont typeface="Arial" charset="0"/>
              <a:buChar char="•"/>
            </a:pP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begin():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Iterator to first element in lap-time container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end():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Iterator to last element in lap-time container</a:t>
            </a:r>
            <a:endParaRPr lang="en-US" sz="2400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Test the Timer class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1752600"/>
            <a:ext cx="82296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Use </a:t>
            </a:r>
            <a:r>
              <a:rPr lang="en-US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dummyFunction</a:t>
            </a:r>
            <a:r>
              <a:rPr lang="en-US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457200" indent="-457200">
              <a:buFont typeface="Arial" charset="0"/>
              <a:buChar char="•"/>
            </a:pP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0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05800" cy="1354217"/>
          </a:xfrm>
        </p:spPr>
        <p:txBody>
          <a:bodyPr/>
          <a:lstStyle/>
          <a:p>
            <a:pPr algn="ctr"/>
            <a:r>
              <a:rPr lang="en-US" b="1" dirty="0"/>
              <a:t>Problem 3</a:t>
            </a:r>
            <a:br>
              <a:rPr lang="en-US" b="1" dirty="0"/>
            </a:br>
            <a:r>
              <a:rPr lang="en-US" b="1" dirty="0">
                <a:solidFill>
                  <a:srgbClr val="0432FF"/>
                </a:solidFill>
              </a:rPr>
              <a:t>Filling lists and vectors</a:t>
            </a:r>
          </a:p>
        </p:txBody>
      </p:sp>
    </p:spTree>
    <p:extLst>
      <p:ext uri="{BB962C8B-B14F-4D97-AF65-F5344CB8AC3E}">
        <p14:creationId xmlns:p14="http://schemas.microsoft.com/office/powerpoint/2010/main" val="73812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5091</TotalTime>
  <Words>1281</Words>
  <Application>Microsoft Office PowerPoint</Application>
  <PresentationFormat>全屏显示(4:3)</PresentationFormat>
  <Paragraphs>149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Courier New</vt:lpstr>
      <vt:lpstr>Office Theme</vt:lpstr>
      <vt:lpstr>PowerPoint 演示文稿</vt:lpstr>
      <vt:lpstr>Problem 1 std::chrono</vt:lpstr>
      <vt:lpstr>Get the time and measure times with std::chrono</vt:lpstr>
      <vt:lpstr>Get the time and measure times with std::chrono</vt:lpstr>
      <vt:lpstr>Problem 2 Implement a Timer class</vt:lpstr>
      <vt:lpstr>Implement a Timer class</vt:lpstr>
      <vt:lpstr>Implement a Timer class</vt:lpstr>
      <vt:lpstr>Test the Timer class</vt:lpstr>
      <vt:lpstr>Problem 3 Filling lists and vectors</vt:lpstr>
      <vt:lpstr>Define a large object</vt:lpstr>
      <vt:lpstr>Measure filling times</vt:lpstr>
      <vt:lpstr>Constant time &amp; linear time</vt:lpstr>
      <vt:lpstr>Part 4 std::unordered_map</vt:lpstr>
      <vt:lpstr>Associative container</vt:lpstr>
      <vt:lpstr>Associative container</vt:lpstr>
      <vt:lpstr>How does it work?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5 LinkedMap</vt:lpstr>
      <vt:lpstr>LinkedMap</vt:lpstr>
      <vt:lpstr>Implement your own template map container</vt:lpstr>
      <vt:lpstr>Test LinkedMap with this</vt:lpstr>
      <vt:lpstr>Test LinkedMap with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Katie;llk89</dc:creator>
  <cp:lastModifiedBy>yang xrrain</cp:lastModifiedBy>
  <cp:revision>69</cp:revision>
  <cp:lastPrinted>2018-11-09T05:01:11Z</cp:lastPrinted>
  <dcterms:created xsi:type="dcterms:W3CDTF">2018-10-11T08:04:02Z</dcterms:created>
  <dcterms:modified xsi:type="dcterms:W3CDTF">2019-11-14T09:56:00Z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2018-10-11T00:00:00Z</vt:filetime>
  </property>
</Properties>
</file>