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sldIdLst>
    <p:sldId id="257" r:id="rId2"/>
    <p:sldId id="258" r:id="rId3"/>
    <p:sldId id="328" r:id="rId4"/>
    <p:sldId id="259" r:id="rId5"/>
    <p:sldId id="301" r:id="rId6"/>
    <p:sldId id="326" r:id="rId7"/>
    <p:sldId id="340" r:id="rId8"/>
    <p:sldId id="303" r:id="rId9"/>
    <p:sldId id="302" r:id="rId10"/>
    <p:sldId id="260" r:id="rId11"/>
    <p:sldId id="264" r:id="rId12"/>
    <p:sldId id="266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65" r:id="rId25"/>
    <p:sldId id="291" r:id="rId26"/>
    <p:sldId id="268" r:id="rId27"/>
    <p:sldId id="269" r:id="rId28"/>
    <p:sldId id="284" r:id="rId29"/>
    <p:sldId id="270" r:id="rId30"/>
    <p:sldId id="342" r:id="rId31"/>
    <p:sldId id="271" r:id="rId32"/>
    <p:sldId id="285" r:id="rId33"/>
    <p:sldId id="287" r:id="rId34"/>
    <p:sldId id="288" r:id="rId35"/>
    <p:sldId id="341" r:id="rId36"/>
    <p:sldId id="289" r:id="rId37"/>
    <p:sldId id="262" r:id="rId38"/>
    <p:sldId id="263" r:id="rId39"/>
    <p:sldId id="294" r:id="rId40"/>
    <p:sldId id="292" r:id="rId41"/>
    <p:sldId id="304" r:id="rId42"/>
    <p:sldId id="297" r:id="rId43"/>
    <p:sldId id="298" r:id="rId44"/>
    <p:sldId id="299" r:id="rId45"/>
    <p:sldId id="309" r:id="rId46"/>
    <p:sldId id="296" r:id="rId47"/>
    <p:sldId id="300" r:id="rId48"/>
    <p:sldId id="307" r:id="rId49"/>
    <p:sldId id="311" r:id="rId50"/>
    <p:sldId id="314" r:id="rId51"/>
    <p:sldId id="312" r:id="rId52"/>
    <p:sldId id="313" r:id="rId53"/>
    <p:sldId id="315" r:id="rId54"/>
    <p:sldId id="308" r:id="rId55"/>
    <p:sldId id="333" r:id="rId56"/>
    <p:sldId id="334" r:id="rId57"/>
    <p:sldId id="335" r:id="rId58"/>
    <p:sldId id="338" r:id="rId59"/>
    <p:sldId id="336" r:id="rId60"/>
    <p:sldId id="337" r:id="rId61"/>
    <p:sldId id="317" r:id="rId62"/>
    <p:sldId id="306" r:id="rId63"/>
    <p:sldId id="318" r:id="rId64"/>
    <p:sldId id="332" r:id="rId65"/>
    <p:sldId id="331" r:id="rId66"/>
    <p:sldId id="324" r:id="rId67"/>
    <p:sldId id="320" r:id="rId68"/>
    <p:sldId id="330" r:id="rId69"/>
    <p:sldId id="319" r:id="rId70"/>
    <p:sldId id="322" r:id="rId71"/>
    <p:sldId id="321" r:id="rId72"/>
    <p:sldId id="327" r:id="rId73"/>
    <p:sldId id="325" r:id="rId74"/>
    <p:sldId id="323" r:id="rId75"/>
    <p:sldId id="339" r:id="rId76"/>
    <p:sldId id="261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700" autoAdjust="0"/>
  </p:normalViewPr>
  <p:slideViewPr>
    <p:cSldViewPr snapToGrid="0">
      <p:cViewPr varScale="1">
        <p:scale>
          <a:sx n="99" d="100"/>
          <a:sy n="99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8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0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9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6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Potential question: why it is not continuous?</a:t>
            </a:r>
          </a:p>
          <a:p>
            <a:r>
              <a:rPr lang="en-US" altLang="zh-CN" dirty="0"/>
              <a:t>A:</a:t>
            </a:r>
            <a:r>
              <a:rPr lang="en-US" altLang="zh-CN" baseline="0" dirty="0"/>
              <a:t> Related to memory manager’s allocation algorithm. Mostly aligned to some power of 2 bytes to prevent using a too big memory allocation mapping. The same block of memory cannot be split further and given to two </a:t>
            </a:r>
            <a:r>
              <a:rPr lang="en-US" altLang="zh-CN" baseline="0" dirty="0" err="1"/>
              <a:t>malloc</a:t>
            </a:r>
            <a:r>
              <a:rPr lang="en-US" altLang="zh-CN" baseline="0" dirty="0"/>
              <a:t>() caller.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2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 types carry</a:t>
            </a:r>
            <a:r>
              <a:rPr lang="en-US" altLang="zh-CN" baseline="0" dirty="0"/>
              <a:t> additional info and constraint at compile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5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0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5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7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4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81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?p=glibc.git;a=tree;f=string;hb=HEAD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Introduction to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Recitation 2</a:t>
            </a:r>
          </a:p>
          <a:p>
            <a:r>
              <a:rPr lang="en-US" altLang="zh-CN" dirty="0"/>
              <a:t>&lt;Yang </a:t>
            </a:r>
            <a:r>
              <a:rPr lang="en-US" altLang="zh-CN" dirty="0" err="1"/>
              <a:t>Feiming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&lt;yangfm@shanghaitech.edu.cn&gt;</a:t>
            </a:r>
          </a:p>
        </p:txBody>
      </p:sp>
    </p:spTree>
    <p:extLst>
      <p:ext uri="{BB962C8B-B14F-4D97-AF65-F5344CB8AC3E}">
        <p14:creationId xmlns:p14="http://schemas.microsoft.com/office/powerpoint/2010/main" val="230911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Memory allocation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String functions</a:t>
            </a:r>
          </a:p>
          <a:p>
            <a:r>
              <a:rPr lang="en-US" altLang="zh-CN" dirty="0"/>
              <a:t>Basic file IO</a:t>
            </a:r>
          </a:p>
          <a:p>
            <a:r>
              <a:rPr lang="en-US" altLang="zh-CN" dirty="0" err="1"/>
              <a:t>ed</a:t>
            </a:r>
            <a:r>
              <a:rPr lang="en-US" altLang="zh-CN" dirty="0"/>
              <a:t>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6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4"/>
          <p:cNvSpPr txBox="1">
            <a:spLocks/>
          </p:cNvSpPr>
          <p:nvPr/>
        </p:nvSpPr>
        <p:spPr>
          <a:xfrm>
            <a:off x="838200" y="1825625"/>
            <a:ext cx="5696712" cy="43513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GB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66335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00247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3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2869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529237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4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34130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06595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53471" y="3025203"/>
            <a:ext cx="1169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0xffff0000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9807815" y="2316480"/>
            <a:ext cx="445656" cy="893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7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31921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54303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76575" y="2053698"/>
            <a:ext cx="54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948672" y="2231136"/>
            <a:ext cx="499872" cy="975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4056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507974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53472" y="3504392"/>
            <a:ext cx="1193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0xffff0004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9936480" y="2694432"/>
            <a:ext cx="439972" cy="975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69146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2525392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65664" y="3506400"/>
            <a:ext cx="1158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0xffff0004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53030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1"/>
          </p:cNvCxnSpPr>
          <p:nvPr/>
        </p:nvCxnSpPr>
        <p:spPr>
          <a:xfrm flipH="1" flipV="1">
            <a:off x="10034016" y="2804161"/>
            <a:ext cx="231648" cy="8869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10034016" y="2321147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50216" y="2321147"/>
            <a:ext cx="0" cy="300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27099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025264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53030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0034016" y="2804160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85052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525136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04262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0034016" y="2804160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2"/>
          </p:cNvCxnSpPr>
          <p:nvPr/>
        </p:nvCxnSpPr>
        <p:spPr>
          <a:xfrm flipH="1" flipV="1">
            <a:off x="10850217" y="2411956"/>
            <a:ext cx="663" cy="184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</a:rPr>
              <a:t>NO PLAGIARISM!!!</a:t>
            </a:r>
            <a:endParaRPr lang="zh-CN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likely cause for failing this course.</a:t>
            </a:r>
          </a:p>
          <a:p>
            <a:r>
              <a:rPr lang="en-US" altLang="zh-CN" dirty="0"/>
              <a:t>You WILL be caught!</a:t>
            </a:r>
          </a:p>
          <a:p>
            <a:r>
              <a:rPr lang="en-US" altLang="zh-CN" dirty="0"/>
              <a:t>We WILL punish!</a:t>
            </a:r>
          </a:p>
          <a:p>
            <a:r>
              <a:rPr lang="en-US" altLang="zh-CN" dirty="0"/>
              <a:t>They WILL know!</a:t>
            </a:r>
          </a:p>
          <a:p>
            <a:pPr lvl="1"/>
            <a:r>
              <a:rPr lang="en-US" altLang="zh-CN" dirty="0"/>
              <a:t>Parents</a:t>
            </a:r>
          </a:p>
          <a:p>
            <a:pPr lvl="1"/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School</a:t>
            </a:r>
          </a:p>
          <a:p>
            <a:pPr lvl="1"/>
            <a:r>
              <a:rPr lang="en-US" altLang="zh-CN" dirty="0"/>
              <a:t>Fellows</a:t>
            </a:r>
          </a:p>
          <a:p>
            <a:r>
              <a:rPr lang="en-US" altLang="zh-CN" u="sng" dirty="0"/>
              <a:t>We have already found a dozen of you cheating.</a:t>
            </a:r>
          </a:p>
        </p:txBody>
      </p:sp>
    </p:spTree>
    <p:extLst>
      <p:ext uri="{BB962C8B-B14F-4D97-AF65-F5344CB8AC3E}">
        <p14:creationId xmlns:p14="http://schemas.microsoft.com/office/powerpoint/2010/main" val="220193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4"/>
          <p:cNvSpPr txBox="1">
            <a:spLocks/>
          </p:cNvSpPr>
          <p:nvPr/>
        </p:nvSpPr>
        <p:spPr>
          <a:xfrm>
            <a:off x="838200" y="1825625"/>
            <a:ext cx="5184648" cy="43513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99234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085968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04262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0034016" y="2321147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0589"/>
              </p:ext>
            </p:extLst>
          </p:nvPr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1828495443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3174249382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3699956821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1959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82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403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1162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1247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17908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048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43241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549264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53473" y="3500966"/>
            <a:ext cx="1133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0xffff0000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874600" y="3340379"/>
            <a:ext cx="0" cy="300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pointers!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of pointer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value2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&amp;value;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&amp;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/>
              <a:t>Question: How to update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if you only have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zh-CN" dirty="0"/>
              <a:t>Question: How to update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/>
              <a:t> to point to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value2</a:t>
            </a:r>
            <a:r>
              <a:rPr lang="en-US" altLang="zh-CN" dirty="0"/>
              <a:t> if you only have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&amp;value2;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Still puzzled?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121694"/>
            <a:ext cx="8356600" cy="3759200"/>
          </a:xfrm>
        </p:spPr>
      </p:pic>
    </p:spTree>
    <p:extLst>
      <p:ext uri="{BB962C8B-B14F-4D97-AF65-F5344CB8AC3E}">
        <p14:creationId xmlns:p14="http://schemas.microsoft.com/office/powerpoint/2010/main" val="291750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altitudes of SIST students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 know what it is, what it means, how it works and how to use.</a:t>
            </a:r>
          </a:p>
          <a:p>
            <a:pPr lvl="1"/>
            <a:r>
              <a:rPr lang="en-US" altLang="zh-CN" dirty="0"/>
              <a:t>Best.</a:t>
            </a:r>
          </a:p>
          <a:p>
            <a:pPr lvl="1"/>
            <a:r>
              <a:rPr lang="en-US" altLang="zh-CN" dirty="0"/>
              <a:t>Eventually you will get to this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 don’t know what it is, what it means or how it works, but I know how to use.</a:t>
            </a:r>
          </a:p>
          <a:p>
            <a:pPr lvl="1"/>
            <a:r>
              <a:rPr lang="en-US" altLang="zh-CN" dirty="0"/>
              <a:t>Better than knowing nothing.</a:t>
            </a:r>
          </a:p>
          <a:p>
            <a:pPr lvl="1"/>
            <a:r>
              <a:rPr lang="en-US" altLang="zh-CN" dirty="0"/>
              <a:t>You won’t stay at this point forever.</a:t>
            </a:r>
          </a:p>
          <a:p>
            <a:pPr lvl="1"/>
            <a:r>
              <a:rPr lang="en-US" altLang="zh-CN" dirty="0"/>
              <a:t>Eureka moment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 don’t know how to use, </a:t>
            </a:r>
            <a:r>
              <a:rPr lang="en-US" altLang="zh-CN" u="sng" dirty="0"/>
              <a:t>and I don’t want to learn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File a request to quit ShanghaiTech (no joke)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3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Consolas" panose="020B0609020204030204" pitchFamily="49" charset="0"/>
              </a:rPr>
              <a:t>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preprocessor macro.</a:t>
            </a:r>
          </a:p>
          <a:p>
            <a:r>
              <a:rPr lang="en-US" altLang="zh-CN" dirty="0"/>
              <a:t>Has a value of 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Used as placeholder, default value or a sign of “not found”</a:t>
            </a:r>
          </a:p>
          <a:p>
            <a:r>
              <a:rPr lang="en-US" altLang="zh-CN" dirty="0"/>
              <a:t>e.g. return NULL in a search function to signal “not found”</a:t>
            </a:r>
          </a:p>
          <a:p>
            <a:r>
              <a:rPr lang="en-US" altLang="zh-CN" dirty="0"/>
              <a:t>Billion dollar mistake</a:t>
            </a:r>
          </a:p>
          <a:p>
            <a:pPr lvl="1"/>
            <a:r>
              <a:rPr lang="en-US" altLang="zh-CN" dirty="0"/>
              <a:t>What may happen if you dereference NULL?</a:t>
            </a:r>
          </a:p>
          <a:p>
            <a:pPr lvl="1"/>
            <a:r>
              <a:rPr lang="en-US" altLang="zh-CN" dirty="0"/>
              <a:t>Never use NULL?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3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4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heap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Stack: Store local variables</a:t>
            </a:r>
          </a:p>
          <a:p>
            <a:pPr lvl="1"/>
            <a:r>
              <a:rPr lang="en-US" altLang="zh-CN" dirty="0"/>
              <a:t>Arrangement fixed at compile time. (mostly)</a:t>
            </a:r>
          </a:p>
          <a:p>
            <a:pPr lvl="1"/>
            <a:r>
              <a:rPr lang="en-US" altLang="zh-CN" dirty="0"/>
              <a:t>Managed allocation and deallocation</a:t>
            </a:r>
          </a:p>
          <a:p>
            <a:pPr lvl="1"/>
            <a:r>
              <a:rPr lang="en-US" altLang="zh-CN" dirty="0"/>
              <a:t>Small size</a:t>
            </a:r>
          </a:p>
          <a:p>
            <a:pPr lvl="1"/>
            <a:r>
              <a:rPr lang="en-US" altLang="zh-CN" dirty="0"/>
              <a:t>Does not persist. (?)</a:t>
            </a:r>
          </a:p>
          <a:p>
            <a:r>
              <a:rPr lang="en-US" altLang="zh-CN" dirty="0"/>
              <a:t>Heap: Store dynamic allocated</a:t>
            </a:r>
          </a:p>
          <a:p>
            <a:pPr lvl="1"/>
            <a:r>
              <a:rPr lang="en-US" altLang="zh-CN" dirty="0"/>
              <a:t>Dynamic</a:t>
            </a:r>
          </a:p>
          <a:p>
            <a:pPr lvl="1"/>
            <a:r>
              <a:rPr lang="en-US" altLang="zh-CN" dirty="0"/>
              <a:t>Manual allocation and deallocation</a:t>
            </a:r>
          </a:p>
          <a:p>
            <a:pPr lvl="1"/>
            <a:r>
              <a:rPr lang="en-US" altLang="zh-CN" dirty="0"/>
              <a:t>Huge size</a:t>
            </a:r>
          </a:p>
          <a:p>
            <a:pPr lvl="1"/>
            <a:r>
              <a:rPr lang="en-US" altLang="zh-CN" dirty="0"/>
              <a:t>Persist until program exit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383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heap: Address 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Stack: </a:t>
            </a:r>
          </a:p>
          <a:p>
            <a:pPr lvl="1"/>
            <a:r>
              <a:rPr lang="en-US" altLang="zh-CN" dirty="0"/>
              <a:t>Start near max</a:t>
            </a:r>
          </a:p>
          <a:p>
            <a:pPr lvl="1"/>
            <a:r>
              <a:rPr lang="en-US" altLang="zh-CN" dirty="0"/>
              <a:t>Grow downwards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>
                <a:latin typeface="Consolas" panose="020B0609020204030204" pitchFamily="49" charset="0"/>
              </a:rPr>
              <a:t>0xff9f77ac 0xff9f77b0 0xff9f77b4 0xff9f77b8, ……</a:t>
            </a:r>
          </a:p>
          <a:p>
            <a:r>
              <a:rPr lang="en-US" altLang="zh-CN" dirty="0"/>
              <a:t>Heap:</a:t>
            </a:r>
          </a:p>
          <a:p>
            <a:pPr lvl="1"/>
            <a:r>
              <a:rPr lang="en-US" altLang="zh-CN" dirty="0"/>
              <a:t>Start near 0</a:t>
            </a:r>
          </a:p>
          <a:p>
            <a:pPr lvl="1"/>
            <a:r>
              <a:rPr lang="en-US" altLang="zh-CN" dirty="0"/>
              <a:t>Grow upwards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>
                <a:latin typeface="Consolas" panose="020B0609020204030204" pitchFamily="49" charset="0"/>
              </a:rPr>
              <a:t>0x01605010, 0x01605440, 0x01605460, 0x01605480, ……</a:t>
            </a:r>
          </a:p>
          <a:p>
            <a:pPr marL="9144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1</a:t>
            </a:r>
            <a:r>
              <a:rPr lang="en-US" altLang="zh-CN" baseline="30000" dirty="0">
                <a:latin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  2</a:t>
            </a:r>
            <a:r>
              <a:rPr lang="en-US" altLang="zh-CN" baseline="30000" dirty="0">
                <a:latin typeface="Consolas" panose="020B0609020204030204" pitchFamily="49" charset="0"/>
              </a:rPr>
              <a:t>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   3</a:t>
            </a:r>
            <a:r>
              <a:rPr lang="en-US" altLang="zh-CN" baseline="30000" dirty="0">
                <a:latin typeface="Consolas" panose="020B0609020204030204" pitchFamily="49" charset="0"/>
              </a:rPr>
              <a:t>rd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  4</a:t>
            </a:r>
            <a:r>
              <a:rPr lang="en-US" altLang="zh-CN" baseline="30000" dirty="0">
                <a:latin typeface="Consolas" panose="020B0609020204030204" pitchFamily="49" charset="0"/>
              </a:rPr>
              <a:t>th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36343"/>
              </p:ext>
            </p:extLst>
          </p:nvPr>
        </p:nvGraphicFramePr>
        <p:xfrm>
          <a:off x="10359849" y="564260"/>
          <a:ext cx="1106435" cy="561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35">
                  <a:extLst>
                    <a:ext uri="{9D8B030D-6E8A-4147-A177-3AD203B41FA5}">
                      <a16:colId xmlns:a16="http://schemas.microsoft.com/office/drawing/2014/main" val="232500087"/>
                    </a:ext>
                  </a:extLst>
                </a:gridCol>
              </a:tblGrid>
              <a:tr h="126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12275"/>
                  </a:ext>
                </a:extLst>
              </a:tr>
              <a:tr h="1826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76831"/>
                  </a:ext>
                </a:extLst>
              </a:tr>
              <a:tr h="126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Heap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14985"/>
                  </a:ext>
                </a:extLst>
              </a:tr>
              <a:tr h="126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Global</a:t>
                      </a:r>
                    </a:p>
                    <a:p>
                      <a:pPr algn="ctr"/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564668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10862268" y="1825625"/>
            <a:ext cx="0" cy="676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0862268" y="2994410"/>
            <a:ext cx="0" cy="667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3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en-US" altLang="zh-CN" dirty="0"/>
              <a:t>/</a:t>
            </a:r>
            <a:r>
              <a:rPr lang="en-US" altLang="zh-CN" dirty="0">
                <a:latin typeface="Consolas" panose="020B0609020204030204" pitchFamily="49" charset="0"/>
              </a:rPr>
              <a:t>free()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way to allocate something on the heap</a:t>
            </a:r>
          </a:p>
          <a:p>
            <a:endParaRPr lang="en-US" altLang="zh-CN" dirty="0"/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nmemb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realloc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/>
              <a:t>:</a:t>
            </a:r>
            <a:r>
              <a:rPr lang="en-GB" altLang="zh-CN" dirty="0">
                <a:solidFill>
                  <a:srgbClr val="D4D4D4"/>
                </a:solidFill>
              </a:rPr>
              <a:t> </a:t>
            </a:r>
            <a:r>
              <a:rPr lang="en-GB" altLang="zh-CN" dirty="0"/>
              <a:t>The generic pointer. No type info. </a:t>
            </a: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/>
              <a:t>: An unsigned integer large enough to hold a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1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Every recitation will have this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64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realloc</a:t>
            </a:r>
            <a:r>
              <a:rPr lang="en-US" altLang="zh-CN" dirty="0">
                <a:latin typeface="Consolas" panose="020B0609020204030204" pitchFamily="49" charset="0"/>
              </a:rPr>
              <a:t>() &amp; </a:t>
            </a:r>
            <a:r>
              <a:rPr lang="en-US" altLang="zh-CN" dirty="0" err="1">
                <a:latin typeface="Consolas" panose="020B0609020204030204" pitchFamily="49" charset="0"/>
              </a:rPr>
              <a:t>calloc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realloc</a:t>
            </a:r>
            <a:r>
              <a:rPr lang="en-US" altLang="zh-CN" dirty="0"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altLang="zh-CN" dirty="0"/>
              <a:t>Adjust the size of an allocated array</a:t>
            </a:r>
          </a:p>
          <a:p>
            <a:pPr lvl="1"/>
            <a:r>
              <a:rPr lang="en-US" altLang="zh-CN" dirty="0"/>
              <a:t>Truncate last elements when size reduces</a:t>
            </a:r>
          </a:p>
          <a:p>
            <a:pPr lvl="1"/>
            <a:r>
              <a:rPr lang="en-US" altLang="zh-CN" dirty="0"/>
              <a:t>Extend when size increases. New regions contains random value.</a:t>
            </a:r>
          </a:p>
          <a:p>
            <a:pPr lvl="1"/>
            <a:r>
              <a:rPr lang="en-US" altLang="zh-CN" dirty="0"/>
              <a:t>The old pointer becomes dangling pointer after successful </a:t>
            </a:r>
            <a:r>
              <a:rPr lang="en-US" altLang="zh-CN" dirty="0" err="1">
                <a:latin typeface="Consolas" panose="020B0609020204030204" pitchFamily="49" charset="0"/>
              </a:rPr>
              <a:t>realloc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calloc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Can be considered convenience wrapper for </a:t>
            </a:r>
            <a:r>
              <a:rPr lang="en-US" altLang="zh-CN" dirty="0" err="1"/>
              <a:t>malloc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Initialize allocated memory to zero.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258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07549"/>
            <a:ext cx="10515600" cy="1169413"/>
          </a:xfrm>
        </p:spPr>
        <p:txBody>
          <a:bodyPr/>
          <a:lstStyle/>
          <a:p>
            <a:r>
              <a:rPr lang="en-US" altLang="zh-CN" dirty="0"/>
              <a:t>Notice there is no explicit cast for 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endParaRPr lang="en-GB" altLang="zh-CN" dirty="0"/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: operator to get the size of a type </a:t>
            </a:r>
            <a:r>
              <a:rPr lang="en-US" altLang="zh-CN" u="sng" dirty="0"/>
              <a:t>at compile time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304698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stack_variable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/* allocate space */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*space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/* use indirection assignment to transfer it to heap */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*space =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stack_variable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/* return the pointer to this space */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space;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94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788098"/>
          </a:xfrm>
        </p:spPr>
        <p:txBody>
          <a:bodyPr/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*lhs + *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*b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(a, b));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0142" y="4413504"/>
            <a:ext cx="2991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&lt;- BAD CODING STYLE.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4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careless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*a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02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paranoid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2308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*a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61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free() is clever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 + 1);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*a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50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cleverest person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lhs,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 lhs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68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small part covered in previous recitation is repeated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102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without its body.</a:t>
            </a: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read_cmds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132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9530862" cy="397031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foo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-foo;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foo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bar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bar =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(bar);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 is: 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foo);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 is: 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bar);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838200" y="5661006"/>
            <a:ext cx="592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What is the output? Why?</a:t>
            </a:r>
          </a:p>
        </p:txBody>
      </p:sp>
    </p:spTree>
    <p:extLst>
      <p:ext uri="{BB962C8B-B14F-4D97-AF65-F5344CB8AC3E}">
        <p14:creationId xmlns:p14="http://schemas.microsoft.com/office/powerpoint/2010/main" val="350205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already know this won’t work every time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don’t grade on how small your source file is</a:t>
            </a:r>
          </a:p>
          <a:p>
            <a:endParaRPr lang="en-US" altLang="zh-CN" dirty="0"/>
          </a:p>
          <a:p>
            <a:r>
              <a:rPr lang="en-US" altLang="zh-CN" dirty="0"/>
              <a:t>This is causing san check every now and then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262" y="2325309"/>
            <a:ext cx="1081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times,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];(single line multi declaration: int*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mood=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gap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y;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263" y="3785983"/>
            <a:ext cx="10815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n,i,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mood=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474096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a=(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q+r+u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GB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b=(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w+t+i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GB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m=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(q-a)*(q-a)   +  (w-b)*(w-b)             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n=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(q-a)*(q-a)   +  (w-b)*(w-b)             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m=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(m,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(r-a)*(r-a)   +  (t-b)*(t-b)                )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n=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(n,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(r-a)*(r-a)   +  (t-b)*(t-b)                )   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m=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(m,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(u-a)*(u-a)   +  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-b)*(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                )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n=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(n,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(u-a)*(u-a)   +  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-b)*(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                )   );</a:t>
            </a:r>
            <a:endParaRPr lang="en-GB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61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by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Does it works?</a:t>
            </a:r>
          </a:p>
          <a:p>
            <a:r>
              <a:rPr lang="en-US" altLang="zh-CN" dirty="0"/>
              <a:t>How to fix?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c = a;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b;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b = c;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by pointer: 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swap function to swap two generic pointers.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94232" y="2483993"/>
            <a:ext cx="60960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*c = *a;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*a = *b;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*b = c;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7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5721"/>
            <a:ext cx="10515600" cy="4351338"/>
          </a:xfrm>
        </p:spPr>
        <p:txBody>
          <a:bodyPr/>
          <a:lstStyle/>
          <a:p>
            <a:r>
              <a:rPr lang="en-US" altLang="zh-CN" dirty="0"/>
              <a:t>What does these mean?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431634"/>
            <a:ext cx="6096000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sales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pointers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81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initialize an array to make it look like this?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days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/>
              <a:t>Combine last two to make it even shorter?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99" y="2506376"/>
            <a:ext cx="8385001" cy="11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(days)</a:t>
            </a:r>
            <a:r>
              <a:rPr lang="en-US" altLang="zh-CN" dirty="0"/>
              <a:t>: Get the byte size of this array.</a:t>
            </a:r>
          </a:p>
          <a:p>
            <a:pPr lvl="1"/>
            <a:r>
              <a:rPr lang="en-US" altLang="zh-CN" dirty="0"/>
              <a:t>Does </a:t>
            </a:r>
            <a:r>
              <a:rPr lang="en-US" altLang="zh-CN" u="sng" dirty="0"/>
              <a:t>NOT</a:t>
            </a:r>
            <a:r>
              <a:rPr lang="en-US" altLang="zh-CN" dirty="0"/>
              <a:t> work on arrays on its pointer form.</a:t>
            </a:r>
          </a:p>
          <a:p>
            <a:pPr lvl="1"/>
            <a:r>
              <a:rPr lang="en-US" altLang="zh-CN" dirty="0"/>
              <a:t>Divide by element size to get actual element count.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1" y="1720832"/>
            <a:ext cx="10515600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days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(days)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GB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days[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10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 or &lt;=?</a:t>
            </a:r>
          </a:p>
          <a:p>
            <a:r>
              <a:rPr lang="en-US" altLang="zh-CN" dirty="0"/>
              <a:t>What if print one char per line?</a:t>
            </a:r>
          </a:p>
          <a:p>
            <a:pPr lvl="1"/>
            <a:r>
              <a:rPr lang="en-US" altLang="zh-CN" dirty="0"/>
              <a:t>Nested for</a:t>
            </a:r>
          </a:p>
          <a:p>
            <a:pPr lvl="1"/>
            <a:r>
              <a:rPr lang="en-US" altLang="zh-CN" dirty="0"/>
              <a:t>Extract function called </a:t>
            </a:r>
            <a:r>
              <a:rPr lang="en-US" altLang="zh-CN" dirty="0" err="1">
                <a:latin typeface="Consolas" panose="020B0609020204030204" pitchFamily="49" charset="0"/>
              </a:rPr>
              <a:t>print_chars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690688"/>
            <a:ext cx="9959237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"/bin/rush"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"script"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GB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25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or pointer?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piece of code won’t compile. Why?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2896" y="2433334"/>
            <a:ext cx="9326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days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days = &amp;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15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79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String Ops.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CN" dirty="0"/>
              <a:t>Get basic info</a:t>
            </a:r>
          </a:p>
          <a:p>
            <a:pPr lvl="1"/>
            <a:r>
              <a:rPr lang="en-US" altLang="zh-CN" dirty="0" err="1"/>
              <a:t>strlen</a:t>
            </a:r>
            <a:endParaRPr lang="en-US" altLang="zh-CN" dirty="0"/>
          </a:p>
          <a:p>
            <a:pPr lvl="1"/>
            <a:r>
              <a:rPr lang="en-US" altLang="zh-CN" dirty="0" err="1"/>
              <a:t>str</a:t>
            </a:r>
            <a:r>
              <a:rPr lang="en-US" altLang="zh-CN" dirty="0"/>
              <a:t>[index]</a:t>
            </a:r>
          </a:p>
          <a:p>
            <a:r>
              <a:rPr lang="en-US" altLang="zh-CN" dirty="0"/>
              <a:t>Search</a:t>
            </a:r>
          </a:p>
          <a:p>
            <a:pPr lvl="1"/>
            <a:r>
              <a:rPr lang="en-US" altLang="zh-CN" dirty="0" err="1"/>
              <a:t>strstr</a:t>
            </a:r>
            <a:endParaRPr lang="en-US" altLang="zh-CN" dirty="0"/>
          </a:p>
          <a:p>
            <a:pPr lvl="1"/>
            <a:r>
              <a:rPr lang="en-US" altLang="zh-CN" dirty="0" err="1"/>
              <a:t>strchr</a:t>
            </a:r>
            <a:r>
              <a:rPr lang="en-US" altLang="zh-CN" dirty="0"/>
              <a:t>/</a:t>
            </a:r>
            <a:r>
              <a:rPr lang="en-US" altLang="zh-CN" dirty="0" err="1"/>
              <a:t>strrchr</a:t>
            </a:r>
            <a:endParaRPr lang="en-US" altLang="zh-CN" dirty="0"/>
          </a:p>
          <a:p>
            <a:r>
              <a:rPr lang="en-US" altLang="zh-CN" dirty="0"/>
              <a:t>Compare</a:t>
            </a:r>
          </a:p>
          <a:p>
            <a:pPr lvl="1"/>
            <a:r>
              <a:rPr lang="en-US" altLang="zh-CN" dirty="0" err="1"/>
              <a:t>strcmp</a:t>
            </a:r>
            <a:r>
              <a:rPr lang="en-US" altLang="zh-CN" dirty="0"/>
              <a:t>/</a:t>
            </a:r>
            <a:r>
              <a:rPr lang="en-US" altLang="zh-CN" dirty="0" err="1"/>
              <a:t>strncmp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Copying</a:t>
            </a:r>
          </a:p>
          <a:p>
            <a:pPr lvl="1"/>
            <a:r>
              <a:rPr lang="en-US" altLang="zh-CN" dirty="0" err="1"/>
              <a:t>strcat</a:t>
            </a:r>
            <a:r>
              <a:rPr lang="en-US" altLang="zh-CN" dirty="0"/>
              <a:t>/</a:t>
            </a:r>
            <a:r>
              <a:rPr lang="en-US" altLang="zh-CN" dirty="0" err="1"/>
              <a:t>strncat</a:t>
            </a:r>
            <a:endParaRPr lang="en-US" altLang="zh-CN" dirty="0"/>
          </a:p>
          <a:p>
            <a:pPr lvl="1"/>
            <a:r>
              <a:rPr lang="en-US" altLang="zh-CN" dirty="0" err="1"/>
              <a:t>strcpy</a:t>
            </a:r>
            <a:r>
              <a:rPr lang="en-US" altLang="zh-CN" dirty="0"/>
              <a:t>/</a:t>
            </a:r>
            <a:r>
              <a:rPr lang="en-US" altLang="zh-CN" dirty="0" err="1"/>
              <a:t>strncpy</a:t>
            </a:r>
            <a:endParaRPr lang="en-US" altLang="zh-CN" dirty="0"/>
          </a:p>
          <a:p>
            <a:r>
              <a:rPr lang="en-US" altLang="zh-CN" dirty="0"/>
              <a:t>Tokenizing</a:t>
            </a:r>
          </a:p>
          <a:p>
            <a:pPr lvl="1"/>
            <a:r>
              <a:rPr lang="en-US" altLang="zh-CN" dirty="0" err="1"/>
              <a:t>strtok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7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OJ oriented programming. Just NO. And don’t indent with 3 spaces.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 not use home made abbreviations. Plus, we are still using C.</a:t>
            </a:r>
          </a:p>
        </p:txBody>
      </p:sp>
      <p:sp>
        <p:nvSpPr>
          <p:cNvPr id="5" name="矩形 4"/>
          <p:cNvSpPr/>
          <p:nvPr/>
        </p:nvSpPr>
        <p:spPr>
          <a:xfrm>
            <a:off x="577175" y="2269256"/>
            <a:ext cx="10282890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max&gt;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a?max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max:max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min&lt;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a?min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min:min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=a;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174" y="3798707"/>
            <a:ext cx="10282891" cy="175432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ckmx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(a &lt; b) a = b;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ckmi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&amp;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(a &gt; b) a = b;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175" y="2962762"/>
            <a:ext cx="10282891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sacnf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f"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save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98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 the hood?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you how you would typically manipulate string</a:t>
            </a:r>
          </a:p>
          <a:p>
            <a:r>
              <a:rPr lang="en-US" altLang="zh-CN" dirty="0"/>
              <a:t>Some are naïve version.</a:t>
            </a:r>
          </a:p>
          <a:p>
            <a:r>
              <a:rPr lang="en-US" altLang="zh-CN" dirty="0"/>
              <a:t>See </a:t>
            </a:r>
            <a:r>
              <a:rPr lang="en-US" altLang="zh-CN" dirty="0" err="1"/>
              <a:t>glibc</a:t>
            </a:r>
            <a:r>
              <a:rPr lang="en-US" altLang="zh-CN" dirty="0"/>
              <a:t> for actual implementations</a:t>
            </a:r>
          </a:p>
          <a:p>
            <a:pPr lvl="1"/>
            <a:r>
              <a:rPr lang="en-GB" altLang="zh-CN" dirty="0">
                <a:hlinkClick r:id="rId2"/>
              </a:rPr>
              <a:t>https://sourceware.org/git/?p=glibc.git;a=tree;f=string;hb=HEAD</a:t>
            </a:r>
            <a:endParaRPr lang="en-GB" altLang="zh-CN" dirty="0"/>
          </a:p>
          <a:p>
            <a:pPr lvl="1"/>
            <a:r>
              <a:rPr lang="en-GB" altLang="zh-CN"/>
              <a:t>Highly optimized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39013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strchr</a:t>
            </a:r>
            <a:r>
              <a:rPr lang="en-US" altLang="zh-CN" dirty="0"/>
              <a:t>: 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Imagine how would you implement </a:t>
            </a:r>
            <a:r>
              <a:rPr lang="en-US" altLang="zh-CN" dirty="0" err="1"/>
              <a:t>strrchr</a:t>
            </a:r>
            <a:endParaRPr lang="en-US" altLang="zh-CN" dirty="0"/>
          </a:p>
          <a:p>
            <a:r>
              <a:rPr lang="en-US" altLang="zh-CN" dirty="0"/>
              <a:t>Template for traversal of one string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strchr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c_in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(*s)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(*s ==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c_in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s++;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7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strcmp</a:t>
            </a:r>
            <a:r>
              <a:rPr lang="en-US" altLang="zh-CN" dirty="0"/>
              <a:t>: 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01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Dual strings manipulation. Easily extended to more.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*s1 = 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*) p1;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*s2 = 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*) p2;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c1, c2;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c1 =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*s1++;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c2 =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*s2++;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(c1 ==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\0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c1 - c2;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(c1 == c2);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c1 - c2;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7680" y="6488668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 </a:t>
            </a:r>
            <a:r>
              <a:rPr lang="en-US" altLang="zh-CN" dirty="0" err="1"/>
              <a:t>glibc</a:t>
            </a:r>
            <a:r>
              <a:rPr lang="en-US" altLang="zh-CN" dirty="0"/>
              <a:t>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965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strcat</a:t>
            </a:r>
            <a:r>
              <a:rPr lang="en-US" altLang="zh-CN" dirty="0"/>
              <a:t>: 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standard library</a:t>
            </a:r>
          </a:p>
          <a:p>
            <a:pPr lvl="1"/>
            <a:r>
              <a:rPr lang="en-US" altLang="zh-CN" dirty="0"/>
              <a:t>Do not reinvent the wheels</a:t>
            </a:r>
          </a:p>
          <a:p>
            <a:pPr lvl="1"/>
            <a:r>
              <a:rPr lang="en-US" altLang="zh-CN" dirty="0"/>
              <a:t>Even if you are the wheel makers…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  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strcpy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  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7680" y="6488668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 </a:t>
            </a:r>
            <a:r>
              <a:rPr lang="en-US" altLang="zh-CN" dirty="0" err="1"/>
              <a:t>glibc</a:t>
            </a:r>
            <a:r>
              <a:rPr lang="en-US" altLang="zh-CN" dirty="0"/>
              <a:t>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97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 by mistakes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digits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"0123456789"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"string: %s"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strdup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*duplicate =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*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strcpy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(duplicate,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duplicate;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/>
              <a:t>What’s wrong with all these?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406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File 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14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fopen</a:t>
            </a:r>
            <a:r>
              <a:rPr lang="en-US" altLang="zh-CN" dirty="0"/>
              <a:t>(“foo.txt”, “a”)</a:t>
            </a:r>
          </a:p>
          <a:p>
            <a:r>
              <a:rPr lang="en-US" altLang="zh-CN" dirty="0"/>
              <a:t>Flags:</a:t>
            </a:r>
          </a:p>
          <a:p>
            <a:pPr lvl="1"/>
            <a:r>
              <a:rPr lang="en-US" altLang="zh-CN" dirty="0"/>
              <a:t>Access: r, r+, w, w+, a, a+</a:t>
            </a:r>
          </a:p>
          <a:p>
            <a:pPr lvl="1"/>
            <a:r>
              <a:rPr lang="en-US" altLang="zh-CN" dirty="0"/>
              <a:t>Content: b</a:t>
            </a:r>
          </a:p>
          <a:p>
            <a:r>
              <a:rPr lang="en-US" altLang="zh-CN" dirty="0"/>
              <a:t>Remember 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705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fread</a:t>
            </a:r>
            <a:r>
              <a:rPr lang="en-US" altLang="zh-CN" dirty="0"/>
              <a:t>()/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 aware of overflows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fread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nmemb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FILE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fwrite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nmemb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FILE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Read/write a very large file?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 for ROI first. Read/write in smaller blocks</a:t>
            </a:r>
          </a:p>
          <a:p>
            <a:r>
              <a:rPr lang="en-US" altLang="zh-CN" dirty="0" err="1"/>
              <a:t>fseek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Go to a particular location in file</a:t>
            </a:r>
          </a:p>
          <a:p>
            <a:pPr lvl="1"/>
            <a:r>
              <a:rPr lang="en-US" altLang="zh-CN" dirty="0"/>
              <a:t>Much like array subscript</a:t>
            </a:r>
          </a:p>
          <a:p>
            <a:r>
              <a:rPr lang="en-US" altLang="zh-CN" dirty="0"/>
              <a:t>Memory mapped IO</a:t>
            </a:r>
          </a:p>
          <a:p>
            <a:pPr lvl="1"/>
            <a:r>
              <a:rPr lang="en-US" altLang="zh-CN" dirty="0"/>
              <a:t>Not covered right now</a:t>
            </a:r>
          </a:p>
          <a:p>
            <a:pPr lvl="1"/>
            <a:r>
              <a:rPr lang="en-US" altLang="zh-CN" dirty="0"/>
              <a:t>Consult </a:t>
            </a:r>
            <a:r>
              <a:rPr lang="en-US" altLang="zh-CN" dirty="0">
                <a:latin typeface="Consolas" panose="020B0609020204030204" pitchFamily="49" charset="0"/>
              </a:rPr>
              <a:t>man 2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if interested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1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fprintf</a:t>
            </a:r>
            <a:r>
              <a:rPr lang="en-US" altLang="zh-CN" dirty="0"/>
              <a:t>()/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/</a:t>
            </a:r>
            <a:r>
              <a:rPr lang="en-US" altLang="zh-CN" dirty="0" err="1"/>
              <a:t>scanf</a:t>
            </a:r>
            <a:r>
              <a:rPr lang="en-US" altLang="zh-CN" dirty="0"/>
              <a:t> for files.</a:t>
            </a:r>
          </a:p>
          <a:p>
            <a:r>
              <a:rPr lang="en-US" altLang="zh-CN" dirty="0"/>
              <a:t>Difference?</a:t>
            </a:r>
          </a:p>
          <a:p>
            <a:pPr lvl="1"/>
            <a:r>
              <a:rPr lang="en-US" altLang="zh-CN" dirty="0"/>
              <a:t>No.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(FILE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...);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(FILE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...);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repeat yourself. (a.k.a. DRY)</a:t>
            </a:r>
          </a:p>
          <a:p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051560" y="22443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]=q;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07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Trivia: streams?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STDIN/STDOUT: Console stream</a:t>
            </a:r>
          </a:p>
          <a:p>
            <a:r>
              <a:rPr lang="en-US" altLang="zh-CN" dirty="0" err="1"/>
              <a:t>fopen</a:t>
            </a:r>
            <a:r>
              <a:rPr lang="en-US" altLang="zh-CN" dirty="0"/>
              <a:t>: File stream</a:t>
            </a:r>
          </a:p>
          <a:p>
            <a:r>
              <a:rPr lang="en-US" altLang="zh-CN" dirty="0"/>
              <a:t>Similar design make for good code reuse</a:t>
            </a:r>
          </a:p>
          <a:p>
            <a:r>
              <a:rPr lang="en-US" altLang="zh-CN" dirty="0"/>
              <a:t>Anything operating on file stream can operate on console stream.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75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</a:t>
            </a:r>
            <a:r>
              <a:rPr lang="en-US" altLang="zh-CN" dirty="0"/>
              <a:t>-- (Part A)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err="1"/>
              <a:t>ed</a:t>
            </a:r>
            <a:r>
              <a:rPr lang="en-US" altLang="zh-CN" dirty="0"/>
              <a:t>-like 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864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mini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Guided programming. Designed to help you make a project.</a:t>
            </a:r>
          </a:p>
          <a:p>
            <a:r>
              <a:rPr lang="en-US" altLang="zh-CN" dirty="0"/>
              <a:t>Last indefinitely many recitations.</a:t>
            </a:r>
          </a:p>
          <a:p>
            <a:r>
              <a:rPr lang="en-US" altLang="zh-CN" u="sng" dirty="0"/>
              <a:t>This will not be graded.</a:t>
            </a:r>
          </a:p>
          <a:p>
            <a:r>
              <a:rPr lang="en-US" altLang="zh-CN" dirty="0"/>
              <a:t>You are encouraged to extend this project beyond our spec.</a:t>
            </a:r>
          </a:p>
          <a:p>
            <a:r>
              <a:rPr lang="en-US" altLang="zh-CN" dirty="0"/>
              <a:t>You are encouraged to try other ways to do this.</a:t>
            </a:r>
          </a:p>
          <a:p>
            <a:r>
              <a:rPr lang="en-US" altLang="zh-CN" dirty="0"/>
              <a:t>Sharing code with others is </a:t>
            </a:r>
            <a:r>
              <a:rPr lang="en-US" altLang="zh-CN" u="sng" dirty="0"/>
              <a:t>allowed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Only program on recitation sessions. </a:t>
            </a:r>
          </a:p>
          <a:p>
            <a:pPr lvl="1"/>
            <a:r>
              <a:rPr lang="en-US" altLang="zh-CN" dirty="0"/>
              <a:t>We don’t want to unreasonably take too much of your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54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based text editor</a:t>
            </a:r>
          </a:p>
          <a:p>
            <a:r>
              <a:rPr lang="en-US" altLang="zh-CN" dirty="0"/>
              <a:t>Basic line manipulation</a:t>
            </a:r>
          </a:p>
          <a:p>
            <a:r>
              <a:rPr lang="en-US" altLang="zh-CN" dirty="0"/>
              <a:t>Search/replace</a:t>
            </a:r>
          </a:p>
          <a:p>
            <a:r>
              <a:rPr lang="en-US" altLang="zh-CN" dirty="0"/>
              <a:t>Does not display whole file on screen</a:t>
            </a:r>
          </a:p>
          <a:p>
            <a:endParaRPr lang="en-US" altLang="zh-CN" dirty="0"/>
          </a:p>
          <a:p>
            <a:r>
              <a:rPr lang="en-US" altLang="zh-CN" dirty="0"/>
              <a:t>Not POSIX compatible</a:t>
            </a:r>
          </a:p>
          <a:p>
            <a:pPr lvl="1"/>
            <a:r>
              <a:rPr lang="en-US" altLang="zh-CN" dirty="0"/>
              <a:t>We only have a reduced command set to fit in recitation time.</a:t>
            </a:r>
          </a:p>
          <a:p>
            <a:pPr lvl="1"/>
            <a:r>
              <a:rPr lang="en-US" altLang="zh-CN" dirty="0"/>
              <a:t>Feel free to extend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099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</a:t>
            </a:r>
            <a:r>
              <a:rPr lang="en-US" altLang="zh-CN" dirty="0" err="1"/>
              <a:t>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Commands: (</a:t>
            </a:r>
            <a:r>
              <a:rPr lang="en-US" altLang="zh-CN" dirty="0" err="1"/>
              <a:t>start_line,end_line</a:t>
            </a:r>
            <a:r>
              <a:rPr lang="en-US" altLang="zh-CN" dirty="0"/>
              <a:t>)action</a:t>
            </a:r>
          </a:p>
          <a:p>
            <a:r>
              <a:rPr lang="en-US" altLang="zh-CN" dirty="0"/>
              <a:t>Operate on selected lines</a:t>
            </a:r>
          </a:p>
          <a:p>
            <a:r>
              <a:rPr lang="en-US" altLang="zh-CN" dirty="0"/>
              <a:t>Action P turns on prompt</a:t>
            </a:r>
          </a:p>
          <a:p>
            <a:r>
              <a:rPr lang="en-US" altLang="zh-CN" dirty="0"/>
              <a:t>Action a append several line to selected</a:t>
            </a:r>
          </a:p>
          <a:p>
            <a:r>
              <a:rPr lang="en-US" altLang="zh-CN" dirty="0"/>
              <a:t>Action p print out selected lines</a:t>
            </a:r>
          </a:p>
          <a:p>
            <a:r>
              <a:rPr lang="en-US" altLang="zh-CN" dirty="0"/>
              <a:t>Action w write the buffer to disk</a:t>
            </a:r>
          </a:p>
          <a:p>
            <a:r>
              <a:rPr lang="en-US" altLang="zh-CN" dirty="0"/>
              <a:t>Action q quit the editor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5625"/>
            <a:ext cx="40386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4041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spec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 selection:</a:t>
            </a:r>
          </a:p>
          <a:p>
            <a:pPr lvl="1"/>
            <a:r>
              <a:rPr lang="en-US" altLang="zh-CN" dirty="0"/>
              <a:t>Absolute selection: (3,5)</a:t>
            </a:r>
          </a:p>
          <a:p>
            <a:pPr lvl="1"/>
            <a:r>
              <a:rPr lang="en-US" altLang="zh-CN" dirty="0"/>
              <a:t>Relative selection: (+3,+5)</a:t>
            </a:r>
          </a:p>
          <a:p>
            <a:r>
              <a:rPr lang="en-US" altLang="zh-CN" dirty="0"/>
              <a:t>Commands to implement</a:t>
            </a:r>
          </a:p>
          <a:p>
            <a:pPr lvl="1"/>
            <a:r>
              <a:rPr lang="en-US" altLang="zh-CN" dirty="0"/>
              <a:t>a &lt;</a:t>
            </a:r>
            <a:r>
              <a:rPr lang="en-US" altLang="zh-CN" dirty="0" err="1"/>
              <a:t>arg</a:t>
            </a:r>
            <a:r>
              <a:rPr lang="en-US" altLang="zh-CN" dirty="0"/>
              <a:t>&gt;: append one line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w: write back</a:t>
            </a:r>
          </a:p>
          <a:p>
            <a:pPr lvl="1"/>
            <a:r>
              <a:rPr lang="en-US" altLang="zh-CN" dirty="0"/>
              <a:t>p: print selected lines</a:t>
            </a:r>
          </a:p>
          <a:p>
            <a:pPr lvl="1"/>
            <a:r>
              <a:rPr lang="en-US" altLang="zh-CN" dirty="0"/>
              <a:t>pp: print every line</a:t>
            </a:r>
          </a:p>
          <a:p>
            <a:pPr lvl="1"/>
            <a:r>
              <a:rPr lang="en-US" altLang="zh-CN" dirty="0"/>
              <a:t>s &lt;</a:t>
            </a:r>
            <a:r>
              <a:rPr lang="en-US" altLang="zh-CN" dirty="0" err="1"/>
              <a:t>arg</a:t>
            </a:r>
            <a:r>
              <a:rPr lang="en-US" altLang="zh-CN" dirty="0"/>
              <a:t>&gt;: search for &lt;</a:t>
            </a:r>
            <a:r>
              <a:rPr lang="en-US" altLang="zh-CN" dirty="0" err="1"/>
              <a:t>arg</a:t>
            </a:r>
            <a:r>
              <a:rPr lang="en-US" altLang="zh-CN" dirty="0"/>
              <a:t>&gt; (plain text) in selection</a:t>
            </a:r>
          </a:p>
          <a:p>
            <a:pPr lvl="1"/>
            <a:r>
              <a:rPr lang="en-US" altLang="zh-CN" dirty="0"/>
              <a:t>r &lt;arg1&gt; &lt;arg2&gt;: replace every &lt;arg1&gt; with &lt;arg2&gt; in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1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large main()?</a:t>
            </a:r>
          </a:p>
          <a:p>
            <a:pPr lvl="1"/>
            <a:r>
              <a:rPr lang="en-US" altLang="zh-CN" dirty="0"/>
              <a:t>Not going to work</a:t>
            </a:r>
          </a:p>
          <a:p>
            <a:pPr lvl="1"/>
            <a:r>
              <a:rPr lang="en-US" altLang="zh-CN" dirty="0"/>
              <a:t>We will condemn you for such behavior</a:t>
            </a:r>
          </a:p>
          <a:p>
            <a:pPr lvl="1"/>
            <a:r>
              <a:rPr lang="en-US" altLang="zh-CN" dirty="0"/>
              <a:t>Your code will be in “Code Smell” section next recitation</a:t>
            </a:r>
          </a:p>
          <a:p>
            <a:r>
              <a:rPr lang="en-US" altLang="zh-CN" dirty="0"/>
              <a:t>One large .c file?</a:t>
            </a:r>
          </a:p>
          <a:p>
            <a:pPr lvl="1"/>
            <a:r>
              <a:rPr lang="en-US" altLang="zh-CN" dirty="0"/>
              <a:t>Split it into pieces?</a:t>
            </a:r>
          </a:p>
          <a:p>
            <a:pPr lvl="1"/>
            <a:r>
              <a:rPr lang="en-US" altLang="zh-CN" dirty="0"/>
              <a:t>Use headers?</a:t>
            </a:r>
          </a:p>
          <a:p>
            <a:pPr lvl="1"/>
            <a:r>
              <a:rPr lang="en-US" altLang="zh-CN" dirty="0"/>
              <a:t>Decide these as you go, not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235278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 huge buffer vs multiple smaller line buffers?</a:t>
            </a:r>
          </a:p>
          <a:p>
            <a:pPr lvl="1"/>
            <a:r>
              <a:rPr lang="en-US" altLang="zh-CN" dirty="0"/>
              <a:t>Ease of programming?</a:t>
            </a:r>
          </a:p>
          <a:p>
            <a:pPr lvl="2"/>
            <a:r>
              <a:rPr lang="en-US" altLang="zh-CN" dirty="0"/>
              <a:t>Are you skilled enough?</a:t>
            </a:r>
          </a:p>
          <a:p>
            <a:pPr lvl="2"/>
            <a:r>
              <a:rPr lang="en-US" altLang="zh-CN" dirty="0"/>
              <a:t>Do you have like 40 hours to spend on this thing?</a:t>
            </a:r>
          </a:p>
          <a:p>
            <a:pPr lvl="1"/>
            <a:r>
              <a:rPr lang="en-US" altLang="zh-CN" dirty="0"/>
              <a:t>Efficiency?</a:t>
            </a:r>
          </a:p>
          <a:p>
            <a:pPr lvl="2"/>
            <a:r>
              <a:rPr lang="en-US" altLang="zh-CN" dirty="0"/>
              <a:t>Will this be invoked a billion time?</a:t>
            </a:r>
          </a:p>
          <a:p>
            <a:pPr lvl="2"/>
            <a:r>
              <a:rPr lang="en-US" altLang="zh-CN" dirty="0"/>
              <a:t>Will this take a huge amount of time to complete?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190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organize line buffers?</a:t>
            </a:r>
          </a:p>
          <a:p>
            <a:pPr lvl="1"/>
            <a:r>
              <a:rPr lang="en-US" altLang="zh-CN" dirty="0"/>
              <a:t>Fixed length array?</a:t>
            </a:r>
          </a:p>
          <a:p>
            <a:pPr lvl="2"/>
            <a:r>
              <a:rPr lang="en-US" altLang="zh-CN" dirty="0"/>
              <a:t>Wasteful on small file</a:t>
            </a:r>
          </a:p>
          <a:p>
            <a:pPr lvl="2"/>
            <a:r>
              <a:rPr lang="en-US" altLang="zh-CN" dirty="0"/>
              <a:t>Crash on large file</a:t>
            </a:r>
          </a:p>
          <a:p>
            <a:pPr lvl="1"/>
            <a:r>
              <a:rPr lang="en-US" altLang="zh-CN" dirty="0"/>
              <a:t>Dynamic array</a:t>
            </a:r>
          </a:p>
          <a:p>
            <a:pPr lvl="2"/>
            <a:r>
              <a:rPr lang="en-US" altLang="zh-CN" dirty="0"/>
              <a:t>Line insertion?</a:t>
            </a:r>
          </a:p>
          <a:p>
            <a:pPr lvl="2"/>
            <a:r>
              <a:rPr lang="en-US" altLang="zh-CN" dirty="0"/>
              <a:t>Line removal?</a:t>
            </a:r>
          </a:p>
          <a:p>
            <a:pPr lvl="2"/>
            <a:r>
              <a:rPr lang="en-US" altLang="zh-CN" dirty="0"/>
              <a:t>The only choice so far……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587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search and replace</a:t>
            </a:r>
          </a:p>
          <a:p>
            <a:pPr lvl="1"/>
            <a:r>
              <a:rPr lang="en-US" altLang="zh-CN" dirty="0"/>
              <a:t>Search for first occurrence in a few selected lines</a:t>
            </a:r>
          </a:p>
          <a:p>
            <a:pPr lvl="1"/>
            <a:r>
              <a:rPr lang="en-US" altLang="zh-CN" dirty="0"/>
              <a:t>Replace all occurrence in a few selected lines </a:t>
            </a:r>
          </a:p>
          <a:p>
            <a:r>
              <a:rPr lang="en-US" altLang="zh-CN" dirty="0"/>
              <a:t>Write a simple main to test it out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3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variables are global. Keep everything to local unless absolutely necessary.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68475" y="265533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memory.h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SUM2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ZAN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SHI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k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CHA,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j, TOT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NE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XT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ok, i2, n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p, PRI;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A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B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NUMBER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// ......</a:t>
            </a:r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99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should I search/replace?</a:t>
            </a:r>
          </a:p>
          <a:p>
            <a:pPr lvl="1"/>
            <a:r>
              <a:rPr lang="en-US" altLang="zh-CN" dirty="0"/>
              <a:t>Write by hand?</a:t>
            </a:r>
          </a:p>
          <a:p>
            <a:pPr lvl="2"/>
            <a:r>
              <a:rPr lang="en-US" altLang="zh-CN" dirty="0"/>
              <a:t>Show of skill</a:t>
            </a:r>
          </a:p>
          <a:p>
            <a:pPr lvl="2"/>
            <a:r>
              <a:rPr lang="en-US" altLang="zh-CN" dirty="0"/>
              <a:t>Again, 40 hours for this?</a:t>
            </a:r>
          </a:p>
          <a:p>
            <a:pPr lvl="1"/>
            <a:r>
              <a:rPr lang="en-US" altLang="zh-CN" dirty="0" err="1"/>
              <a:t>string.h</a:t>
            </a:r>
            <a:r>
              <a:rPr lang="en-US" altLang="zh-CN" dirty="0"/>
              <a:t>?</a:t>
            </a:r>
          </a:p>
          <a:p>
            <a:pPr lvl="2"/>
            <a:r>
              <a:rPr lang="en-US" altLang="zh-CN" dirty="0"/>
              <a:t>Which to use?</a:t>
            </a:r>
          </a:p>
          <a:p>
            <a:pPr lvl="2"/>
            <a:r>
              <a:rPr lang="en-US" altLang="zh-CN" dirty="0"/>
              <a:t>Side effects?</a:t>
            </a:r>
          </a:p>
          <a:p>
            <a:pPr lvl="3"/>
            <a:r>
              <a:rPr lang="en-US" altLang="zh-CN" dirty="0"/>
              <a:t>Barely any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860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should other part of the program use this search/replace?</a:t>
            </a:r>
          </a:p>
          <a:p>
            <a:pPr lvl="1"/>
            <a:r>
              <a:rPr lang="en-US" altLang="zh-CN" dirty="0"/>
              <a:t>What this part need?</a:t>
            </a:r>
          </a:p>
          <a:p>
            <a:pPr lvl="2"/>
            <a:r>
              <a:rPr lang="en-US" altLang="zh-CN" dirty="0"/>
              <a:t>Lines to search in</a:t>
            </a:r>
          </a:p>
          <a:p>
            <a:pPr lvl="2"/>
            <a:r>
              <a:rPr lang="en-US" altLang="zh-CN" dirty="0"/>
              <a:t>String to search for</a:t>
            </a:r>
          </a:p>
          <a:p>
            <a:pPr lvl="2"/>
            <a:r>
              <a:rPr lang="en-US" altLang="zh-CN" dirty="0"/>
              <a:t>Replacement (only for replace)</a:t>
            </a:r>
          </a:p>
          <a:p>
            <a:pPr lvl="1"/>
            <a:r>
              <a:rPr lang="en-US" altLang="zh-CN" dirty="0"/>
              <a:t>What other part need?</a:t>
            </a:r>
          </a:p>
          <a:p>
            <a:pPr lvl="2"/>
            <a:r>
              <a:rPr lang="en-US" altLang="zh-CN" dirty="0"/>
              <a:t>The line number</a:t>
            </a:r>
          </a:p>
          <a:p>
            <a:pPr lvl="2"/>
            <a:r>
              <a:rPr lang="en-US" altLang="zh-CN" dirty="0"/>
              <a:t>The resulting lines</a:t>
            </a:r>
          </a:p>
          <a:p>
            <a:pPr lvl="1"/>
            <a:r>
              <a:rPr lang="en-US" altLang="zh-CN" dirty="0"/>
              <a:t>Function prototype?</a:t>
            </a:r>
          </a:p>
          <a:p>
            <a:pPr lvl="2"/>
            <a:r>
              <a:rPr lang="en-US" altLang="zh-CN" dirty="0"/>
              <a:t>Think for a while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97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Search/replace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Puzzled by the pointers?</a:t>
            </a:r>
          </a:p>
          <a:p>
            <a:pPr lvl="1"/>
            <a:r>
              <a:rPr lang="en-US" altLang="zh-CN" dirty="0"/>
              <a:t>The more you practice, the more likely you understand</a:t>
            </a:r>
          </a:p>
          <a:p>
            <a:pPr lvl="1"/>
            <a:r>
              <a:rPr lang="en-US" altLang="zh-CN" dirty="0"/>
              <a:t>Ask your questions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74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replacement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58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Search/replace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Notice the similarity</a:t>
            </a:r>
          </a:p>
          <a:p>
            <a:pPr lvl="1"/>
            <a:r>
              <a:rPr lang="en-US" altLang="zh-CN" dirty="0"/>
              <a:t>Both need haystack &amp; needle</a:t>
            </a:r>
          </a:p>
          <a:p>
            <a:r>
              <a:rPr lang="en-US" altLang="zh-CN" dirty="0"/>
              <a:t>Can we reuse some code?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/>
              <a:t> call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/>
              <a:t> instead of reinvent searching.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74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replacement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32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should I test?</a:t>
            </a:r>
          </a:p>
          <a:p>
            <a:pPr lvl="1"/>
            <a:r>
              <a:rPr lang="en-US" altLang="zh-CN" dirty="0"/>
              <a:t>Randomly generated input?</a:t>
            </a:r>
          </a:p>
          <a:p>
            <a:pPr lvl="2"/>
            <a:r>
              <a:rPr lang="en-US" altLang="zh-CN" dirty="0"/>
              <a:t>Could be. </a:t>
            </a:r>
          </a:p>
          <a:p>
            <a:pPr lvl="2"/>
            <a:r>
              <a:rPr lang="en-US" altLang="zh-CN" dirty="0"/>
              <a:t>You (should) don’t know how to do that though.</a:t>
            </a:r>
          </a:p>
          <a:p>
            <a:pPr lvl="2"/>
            <a:r>
              <a:rPr lang="en-US" altLang="zh-CN" dirty="0"/>
              <a:t>Not exhaustive.</a:t>
            </a:r>
          </a:p>
          <a:p>
            <a:pPr lvl="1"/>
            <a:r>
              <a:rPr lang="en-US" altLang="zh-CN" dirty="0"/>
              <a:t>Crafted input trying to break everything, i.e. hackers?</a:t>
            </a:r>
          </a:p>
          <a:p>
            <a:pPr lvl="2"/>
            <a:r>
              <a:rPr lang="en-US" altLang="zh-CN" dirty="0"/>
              <a:t>We won’t consider it.</a:t>
            </a:r>
          </a:p>
          <a:p>
            <a:pPr lvl="2"/>
            <a:r>
              <a:rPr lang="en-US" altLang="zh-CN" dirty="0"/>
              <a:t>Yet, of-by-one errors will still go to “code smell”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021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Will NOT be available for your download</a:t>
            </a:r>
          </a:p>
          <a:p>
            <a:r>
              <a:rPr lang="en-US" altLang="zh-CN" dirty="0"/>
              <a:t>Contains an obvious bug and a subtle problem</a:t>
            </a:r>
          </a:p>
          <a:p>
            <a:pPr lvl="1"/>
            <a:r>
              <a:rPr lang="en-US" altLang="zh-CN" dirty="0"/>
              <a:t>The first is likely to be found in your HW2 as well</a:t>
            </a:r>
          </a:p>
          <a:p>
            <a:pPr lvl="1"/>
            <a:r>
              <a:rPr lang="en-US" altLang="zh-CN" dirty="0"/>
              <a:t>The second is more related to designing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799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239"/>
          </a:xfrm>
        </p:spPr>
        <p:txBody>
          <a:bodyPr/>
          <a:lstStyle/>
          <a:p>
            <a:r>
              <a:rPr lang="en-US" altLang="zh-CN" dirty="0"/>
              <a:t>VLA: Variable length </a:t>
            </a:r>
            <a:r>
              <a:rPr lang="en-US" altLang="zh-CN" dirty="0" err="1"/>
              <a:t>arrary</a:t>
            </a:r>
            <a:endParaRPr lang="en-US" altLang="zh-CN" dirty="0"/>
          </a:p>
          <a:p>
            <a:pPr lvl="1"/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vla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zh-CN" dirty="0"/>
              <a:t>Length not determined at compile time</a:t>
            </a:r>
          </a:p>
          <a:p>
            <a:pPr lvl="1"/>
            <a:r>
              <a:rPr lang="en-US" altLang="zh-CN" dirty="0"/>
              <a:t>Pros</a:t>
            </a:r>
          </a:p>
          <a:p>
            <a:pPr lvl="2"/>
            <a:r>
              <a:rPr lang="en-US" altLang="zh-CN" dirty="0"/>
              <a:t>Convenient</a:t>
            </a:r>
          </a:p>
          <a:p>
            <a:pPr lvl="2"/>
            <a:r>
              <a:rPr lang="en-US" altLang="zh-CN" dirty="0"/>
              <a:t>Fast</a:t>
            </a:r>
          </a:p>
          <a:p>
            <a:pPr lvl="2"/>
            <a:r>
              <a:rPr lang="en-US" altLang="zh-CN" dirty="0"/>
              <a:t>Clear</a:t>
            </a:r>
          </a:p>
          <a:p>
            <a:pPr lvl="1"/>
            <a:r>
              <a:rPr lang="en-US" altLang="zh-CN" dirty="0"/>
              <a:t>Cons</a:t>
            </a:r>
          </a:p>
          <a:p>
            <a:pPr lvl="2"/>
            <a:r>
              <a:rPr lang="en-US" altLang="zh-CN" dirty="0"/>
              <a:t>Not portable, e.g. MSVC</a:t>
            </a:r>
          </a:p>
          <a:p>
            <a:pPr lvl="2"/>
            <a:r>
              <a:rPr lang="en-US" altLang="zh-CN" dirty="0"/>
              <a:t>Stack overflow</a:t>
            </a:r>
          </a:p>
          <a:p>
            <a:pPr lvl="1"/>
            <a:r>
              <a:rPr lang="en-US" altLang="zh-CN" dirty="0"/>
              <a:t>Use at your own peril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5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like Joe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612627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Some of you deserve a big thumbs up.</a:t>
            </a:r>
          </a:p>
          <a:p>
            <a:r>
              <a:rPr lang="en-US" altLang="zh-CN" dirty="0"/>
              <a:t>His code quality is not perfect, but is definitely among the top.</a:t>
            </a:r>
          </a:p>
          <a:p>
            <a:r>
              <a:rPr lang="en-US" altLang="zh-CN" dirty="0"/>
              <a:t>Some other submissions were considered, we choose this with the help of RNG.</a:t>
            </a:r>
          </a:p>
          <a:p>
            <a:r>
              <a:rPr lang="en-US" altLang="zh-CN" dirty="0"/>
              <a:t>We decided not to disclose his name, nor alert him beforehand.</a:t>
            </a:r>
          </a:p>
          <a:p>
            <a:pPr lvl="1"/>
            <a:r>
              <a:rPr lang="en-US" altLang="zh-CN" dirty="0"/>
              <a:t>This is a honor. Do not be ashamed nor worried.</a:t>
            </a:r>
          </a:p>
          <a:p>
            <a:endParaRPr lang="zh-CN" altLang="en-US" dirty="0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"/>
          <a:stretch/>
        </p:blipFill>
        <p:spPr>
          <a:xfrm>
            <a:off x="7367342" y="1925833"/>
            <a:ext cx="3986458" cy="43513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433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like Joe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(b&lt;=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a=a-b*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a=a-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24.0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-(b-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60.0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recover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a=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(a&gt;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4728" y="717630"/>
            <a:ext cx="73472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n;n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;n--)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"%d:%d-%d:%d"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,&amp;h1,&amp;m1,&amp;h2,&amp;m2);     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time=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TimeInterval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(temph1,tempm1,h1,m1);   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mood=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recover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mood,time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time=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TimeInterval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(h1,m1,h2,m2);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mood=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mood,time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temph1=h2;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tempm1=m2;    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(mood&lt;=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"…… hospital."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 err="1">
                <a:solidFill>
                  <a:srgbClr val="C586C0"/>
                </a:solidFill>
                <a:latin typeface="Consolas" panose="020B0609020204030204" pitchFamily="49" charset="0"/>
              </a:rPr>
              <a:t>goto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loop;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time=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TimeInterval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(h2,m2,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mood=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recover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mood,time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(mood&gt;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"…… is %.1f at the……"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,mood);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5840" y="6211669"/>
            <a:ext cx="587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*Slightly edited to fit in the slides</a:t>
            </a:r>
          </a:p>
          <a:p>
            <a:pPr algn="r"/>
            <a:r>
              <a:rPr lang="en-US" altLang="zh-CN" dirty="0"/>
              <a:t>Variable declarations and some unimportant details omitted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27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</TotalTime>
  <Words>2154</Words>
  <Application>Microsoft Office PowerPoint</Application>
  <PresentationFormat>宽屏</PresentationFormat>
  <Paragraphs>884</Paragraphs>
  <Slides>76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3" baseType="lpstr">
      <vt:lpstr>等线</vt:lpstr>
      <vt:lpstr>Arial</vt:lpstr>
      <vt:lpstr>Arial Black</vt:lpstr>
      <vt:lpstr>Calibri</vt:lpstr>
      <vt:lpstr>Calibri Light</vt:lpstr>
      <vt:lpstr>Consolas</vt:lpstr>
      <vt:lpstr>Office Theme</vt:lpstr>
      <vt:lpstr>CS100 Introduction to Programming</vt:lpstr>
      <vt:lpstr>NO PLAGIARISM!!!</vt:lpstr>
      <vt:lpstr>Code Smell</vt:lpstr>
      <vt:lpstr>Code smell</vt:lpstr>
      <vt:lpstr>Code smell</vt:lpstr>
      <vt:lpstr>Code smell</vt:lpstr>
      <vt:lpstr>Code smell</vt:lpstr>
      <vt:lpstr>Be like Joe</vt:lpstr>
      <vt:lpstr>Be like Joe</vt:lpstr>
      <vt:lpstr>Overview</vt:lpstr>
      <vt:lpstr>Pointers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More pointers!</vt:lpstr>
      <vt:lpstr>Still puzzled?</vt:lpstr>
      <vt:lpstr>Two altitudes of SIST students</vt:lpstr>
      <vt:lpstr>NULL</vt:lpstr>
      <vt:lpstr>Memory management</vt:lpstr>
      <vt:lpstr>Stack and heap</vt:lpstr>
      <vt:lpstr>Stack and heap: Address conventions</vt:lpstr>
      <vt:lpstr>malloc()/free()</vt:lpstr>
      <vt:lpstr>realloc() &amp; calloc()</vt:lpstr>
      <vt:lpstr>Typical usage</vt:lpstr>
      <vt:lpstr>Typical usage</vt:lpstr>
      <vt:lpstr>The careless</vt:lpstr>
      <vt:lpstr>The paranoid</vt:lpstr>
      <vt:lpstr>free() is clever</vt:lpstr>
      <vt:lpstr>The cleverest person</vt:lpstr>
      <vt:lpstr>Functions</vt:lpstr>
      <vt:lpstr>Function prototype</vt:lpstr>
      <vt:lpstr>Scoping</vt:lpstr>
      <vt:lpstr>Call by pointer</vt:lpstr>
      <vt:lpstr>Call by pointer: Exercise</vt:lpstr>
      <vt:lpstr>Arrays</vt:lpstr>
      <vt:lpstr>Declaration</vt:lpstr>
      <vt:lpstr>Initialization</vt:lpstr>
      <vt:lpstr>Array traversal</vt:lpstr>
      <vt:lpstr>Array traversal</vt:lpstr>
      <vt:lpstr>Array or pointer?</vt:lpstr>
      <vt:lpstr>Strings</vt:lpstr>
      <vt:lpstr>Common String Ops.</vt:lpstr>
      <vt:lpstr>Under the hood?</vt:lpstr>
      <vt:lpstr>strchr: under the hood</vt:lpstr>
      <vt:lpstr>strcmp: under the hood</vt:lpstr>
      <vt:lpstr>strcat: under the hood</vt:lpstr>
      <vt:lpstr>Learn by mistakes</vt:lpstr>
      <vt:lpstr>Basic File I/O</vt:lpstr>
      <vt:lpstr>fopen()</vt:lpstr>
      <vt:lpstr>fread()/fwrite()</vt:lpstr>
      <vt:lpstr>Read/write a very large file?</vt:lpstr>
      <vt:lpstr>fprintf()/fscanf()</vt:lpstr>
      <vt:lpstr>Trivia: streams?</vt:lpstr>
      <vt:lpstr>ed-- (Part A)</vt:lpstr>
      <vt:lpstr>A mini project</vt:lpstr>
      <vt:lpstr>Overview</vt:lpstr>
      <vt:lpstr>Unix ed</vt:lpstr>
      <vt:lpstr>Our spec</vt:lpstr>
      <vt:lpstr>Design considerations</vt:lpstr>
      <vt:lpstr>Design considerations</vt:lpstr>
      <vt:lpstr>Design considerations</vt:lpstr>
      <vt:lpstr>Today’s menu</vt:lpstr>
      <vt:lpstr>Design considerations</vt:lpstr>
      <vt:lpstr>Design considerations</vt:lpstr>
      <vt:lpstr>Search/replace prototype</vt:lpstr>
      <vt:lpstr>Search/replace prototype</vt:lpstr>
      <vt:lpstr>Design considerations</vt:lpstr>
      <vt:lpstr>Reference Implementation</vt:lpstr>
      <vt:lpstr>Interesting Questions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yang xrrain</cp:lastModifiedBy>
  <cp:revision>94</cp:revision>
  <dcterms:created xsi:type="dcterms:W3CDTF">2019-09-20T10:38:11Z</dcterms:created>
  <dcterms:modified xsi:type="dcterms:W3CDTF">2019-10-10T09:31:13Z</dcterms:modified>
</cp:coreProperties>
</file>