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437E5A-6A5A-4B76-8A6B-14D9858332D0}">
  <a:tblStyle styleId="{AD437E5A-6A5A-4B76-8A6B-14D985833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33287345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332873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33287345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332873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33287345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3328734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33287345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3328734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33287345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3328734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33287345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332873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3328734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332873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33287345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332873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Humanly -&gt; Cognitive Science -&gt; John McKarthy, Marvin Minsky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Humanly -&gt; Black-box -&gt; Psychology -&gt; Alan Turing -&gt; Turing Test, Total Turing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Rationally -&gt; Logic -&gt; Expert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Rationally -&gt; Engineering, Modern Applications -&gt; Andrew Ng, Yoshua Bengio, Jeffery Hinton, Yann LeCun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3328734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332873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-&gt; Unknown and Uncertain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33287345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332873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3328734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332873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33287345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332873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olbox.google.com/datasetsearch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4.jpg"/><Relationship Id="rId6" Type="http://schemas.openxmlformats.org/officeDocument/2006/relationships/image" Target="../media/image12.jpg"/><Relationship Id="rId7" Type="http://schemas.openxmlformats.org/officeDocument/2006/relationships/image" Target="../media/image15.png"/><Relationship Id="rId8" Type="http://schemas.openxmlformats.org/officeDocument/2006/relationships/hyperlink" Target="https://ai.googleblog.com/2016/03/train-your-own-image-classifier-with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23.jpg"/><Relationship Id="rId9" Type="http://schemas.openxmlformats.org/officeDocument/2006/relationships/hyperlink" Target="https://ai.googleblog.com/2017/04/teaching-machines-to-draw.html" TargetMode="External"/><Relationship Id="rId5" Type="http://schemas.openxmlformats.org/officeDocument/2006/relationships/image" Target="../media/image27.jpg"/><Relationship Id="rId6" Type="http://schemas.openxmlformats.org/officeDocument/2006/relationships/image" Target="../media/image24.jpg"/><Relationship Id="rId7" Type="http://schemas.openxmlformats.org/officeDocument/2006/relationships/image" Target="../media/image20.jp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9" Type="http://schemas.openxmlformats.org/officeDocument/2006/relationships/image" Target="../media/image30.jpg"/><Relationship Id="rId5" Type="http://schemas.openxmlformats.org/officeDocument/2006/relationships/image" Target="../media/image32.jpg"/><Relationship Id="rId6" Type="http://schemas.openxmlformats.org/officeDocument/2006/relationships/image" Target="../media/image21.jpg"/><Relationship Id="rId7" Type="http://schemas.openxmlformats.org/officeDocument/2006/relationships/image" Target="../media/image25.jpg"/><Relationship Id="rId8" Type="http://schemas.openxmlformats.org/officeDocument/2006/relationships/hyperlink" Target="https://ai.googleblog.com/2015/02/from-pixels-to-actions-human-leve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is AI?!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/>
              <a:t>n</a:t>
            </a:r>
            <a:r>
              <a:rPr lang="en" sz="2400"/>
              <a:t> introduction to Artificial Intelligence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638" y="4280054"/>
            <a:ext cx="497626" cy="4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355950" y="4564700"/>
            <a:ext cx="2432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Hamidreza Hosseinkhani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School of AI - 2018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(Learning from Experience)</a:t>
            </a:r>
            <a:endParaRPr sz="31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can I find large datasets open to the public?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https://toolbox.google.com/datasetsearch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820" y="3472120"/>
            <a:ext cx="5548349" cy="10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89700" y="494775"/>
            <a:ext cx="28080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tasks based on the shape of the dataset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Semi-supervised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Reinforcement Learning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75" y="494775"/>
            <a:ext cx="5807226" cy="4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Supervised Learning</a:t>
            </a:r>
            <a:endParaRPr b="1" sz="19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(signals, features) and corresponding actions (for example labels)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use dataset to learn a general model that can predict desired action for any unseen data. (for example image classification, spam detection, weather forecast, etc)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426650" y="5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{AD437E5A-6A5A-4B76-8A6B-14D9858332D0}</a:tableStyleId>
              </a:tblPr>
              <a:tblGrid>
                <a:gridCol w="1842550"/>
                <a:gridCol w="1842550"/>
              </a:tblGrid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Desired Action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“CAT”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“DOG”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“CAT”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99" y="1092100"/>
            <a:ext cx="42489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139" y="1546925"/>
            <a:ext cx="36861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700" y="2001750"/>
            <a:ext cx="409500" cy="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243" y="3589225"/>
            <a:ext cx="797105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8190047" y="3875433"/>
            <a:ext cx="669151" cy="381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DOG</a:t>
            </a: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7828" y="3875425"/>
            <a:ext cx="2062749" cy="8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Classifier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Supervised)</a:t>
            </a:r>
            <a:endParaRPr sz="1000"/>
          </a:p>
        </p:txBody>
      </p:sp>
      <p:cxnSp>
        <p:nvCxnSpPr>
          <p:cNvPr id="169" name="Google Shape;169;p24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4"/>
          <p:cNvSpPr txBox="1"/>
          <p:nvPr/>
        </p:nvSpPr>
        <p:spPr>
          <a:xfrm>
            <a:off x="3295625" y="4875575"/>
            <a:ext cx="3630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https://ai.googleblog.com/2016/03/train-your-own-image-classifier-with.html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Uns</a:t>
            </a:r>
            <a:r>
              <a:rPr b="1" lang="en" sz="1900"/>
              <a:t>upervised Learning</a:t>
            </a:r>
            <a:endParaRPr b="1" sz="1900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(Signals) but there is not any corresponding action.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find some meaningful relationships between these data (for example find similar users in a social network, find anomalies, etc).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Drawing Predictor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Unsupervised)</a:t>
            </a:r>
            <a:endParaRPr sz="1000"/>
          </a:p>
        </p:txBody>
      </p:sp>
      <p:cxnSp>
        <p:nvCxnSpPr>
          <p:cNvPr id="181" name="Google Shape;181;p25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82" name="Google Shape;182;p25"/>
          <p:cNvGraphicFramePr/>
          <p:nvPr/>
        </p:nvGraphicFramePr>
        <p:xfrm>
          <a:off x="5306925" y="6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{AD437E5A-6A5A-4B76-8A6B-14D9858332D0}</a:tableStyleId>
              </a:tblPr>
              <a:tblGrid>
                <a:gridCol w="1924550"/>
              </a:tblGrid>
              <a:tr h="46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375" y="1134175"/>
            <a:ext cx="223650" cy="33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401" y="1590975"/>
            <a:ext cx="315600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100" y="2061372"/>
            <a:ext cx="486207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248" y="3523213"/>
            <a:ext cx="797100" cy="108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0049" y="3521238"/>
            <a:ext cx="797100" cy="10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5800" y="3914527"/>
            <a:ext cx="2306800" cy="76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302950" y="4873225"/>
            <a:ext cx="3242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https://ai.googleblog.com/2017/04/teaching-machines-to-draw.html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Reinforcement</a:t>
            </a:r>
            <a:r>
              <a:rPr b="1" lang="en" sz="1900"/>
              <a:t> Learning</a:t>
            </a:r>
            <a:endParaRPr b="1" sz="1900"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(signals), but the exact desired actions are unknown (for example when the environment is changing during the time). However, there is a good-ness measure (reward) per any possible action in each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build a model that can choose a good action in each state (for example game player, self-driving car, etc).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ATARI Player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by RL)</a:t>
            </a:r>
            <a:endParaRPr sz="1000"/>
          </a:p>
        </p:txBody>
      </p:sp>
      <p:cxnSp>
        <p:nvCxnSpPr>
          <p:cNvPr id="200" name="Google Shape;200;p26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01" name="Google Shape;201;p26"/>
          <p:cNvGraphicFramePr/>
          <p:nvPr/>
        </p:nvGraphicFramePr>
        <p:xfrm>
          <a:off x="4739538" y="6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{AD437E5A-6A5A-4B76-8A6B-14D9858332D0}</a:tableStyleId>
              </a:tblPr>
              <a:tblGrid>
                <a:gridCol w="1195250"/>
                <a:gridCol w="920825"/>
                <a:gridCol w="943250"/>
              </a:tblGrid>
              <a:tr h="44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Reward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←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→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.</a:t>
                      </a:r>
                      <a:r>
                        <a:rPr b="1" lang="en"/>
                        <a:t>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1103850"/>
            <a:ext cx="561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925" y="1541900"/>
            <a:ext cx="561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25" y="1979950"/>
            <a:ext cx="5619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724" y="3746299"/>
            <a:ext cx="978628" cy="6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0040" y="3703975"/>
            <a:ext cx="5429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269725" y="4886100"/>
            <a:ext cx="3585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https://ai.googleblog.com/2015/02/from-pixels-to-actions-human-level.html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4663" y="3865650"/>
            <a:ext cx="1449076" cy="8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the </a:t>
            </a:r>
            <a:r>
              <a:rPr b="1" lang="en"/>
              <a:t>AI</a:t>
            </a:r>
            <a:endParaRPr b="1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225" y="1699398"/>
            <a:ext cx="2595100" cy="1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disagree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so 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is...</a:t>
            </a:r>
            <a:endParaRPr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761" y="1699405"/>
            <a:ext cx="3323265" cy="1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952500" y="17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{AD437E5A-6A5A-4B76-8A6B-14D9858332D0}</a:tableStyleId>
              </a:tblPr>
              <a:tblGrid>
                <a:gridCol w="3619500"/>
                <a:gridCol w="3619500"/>
              </a:tblGrid>
              <a:tr h="16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16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43" y="1904913"/>
            <a:ext cx="1673700" cy="1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823" y="2122900"/>
            <a:ext cx="1784125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662" y="3893025"/>
            <a:ext cx="827474" cy="10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113" y="3893025"/>
            <a:ext cx="671590" cy="100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875" y="3980399"/>
            <a:ext cx="2553475" cy="8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4572000" y="1760600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Acting Humanly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52500" y="17489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Thinking Humanly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952500" y="34462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Thinking Rationally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572000" y="34462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Acting Rationally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Events, Signals (State)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Sensors, Perception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Agent Function (Policy) (?)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Actuators (Effectors)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103" y="1447800"/>
            <a:ext cx="52292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353825" y="4837950"/>
            <a:ext cx="3572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Artificial Intelligence: a modern approach by Stuart J. Russell, Peter Norvig​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Agent: Self-driving Car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Events, Signals (State)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Sensors, Perception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Agent Function (Policy)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Actuators (Effectors)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25" y="1189075"/>
            <a:ext cx="4993350" cy="27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Waymo Self-driving Car Sensory System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75" y="1096988"/>
            <a:ext cx="4266751" cy="294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25" y="4310125"/>
            <a:ext cx="862149" cy="7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Function (Policy)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the explicit knowledge as a logic-based algorithm (Symbolic AI)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(Expert Systems)</a:t>
            </a:r>
            <a:endParaRPr b="1"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a model of knowledge implicitly from experience (Connectionist AI)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(Machine Learning)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94" y="3797875"/>
            <a:ext cx="2224100" cy="12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87" y="3762274"/>
            <a:ext cx="2192825" cy="1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 rot="-2256303">
            <a:off x="506216" y="2867617"/>
            <a:ext cx="3931264" cy="8131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>
                    <a:alpha val="53850"/>
                  </a:srgbClr>
                </a:solidFill>
                <a:latin typeface="Arial"/>
              </a:rPr>
              <a:t>"Good Old-Fashioned Artificial Intelligence"</a:t>
            </a:r>
          </a:p>
        </p:txBody>
      </p:sp>
      <p:sp>
        <p:nvSpPr>
          <p:cNvPr id="130" name="Google Shape;130;p20"/>
          <p:cNvSpPr/>
          <p:nvPr/>
        </p:nvSpPr>
        <p:spPr>
          <a:xfrm rot="-2256283">
            <a:off x="4901015" y="2816732"/>
            <a:ext cx="3745464" cy="792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Arial"/>
              </a:rPr>
              <a:t>Data-driven Approach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(Learning from Experience)</a:t>
            </a:r>
            <a:endParaRPr sz="31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-&gt;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Dataset, Big Data, Data Mining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87" y="2604500"/>
            <a:ext cx="2471325" cy="25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