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1d2583503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1d258350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1d2583503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1d258350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1d2583503_0_1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1d258350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f3c3dcedb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f3c3dce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1" Type="http://schemas.openxmlformats.org/officeDocument/2006/relationships/image" Target="../media/image8.jpg"/><Relationship Id="rId10" Type="http://schemas.openxmlformats.org/officeDocument/2006/relationships/image" Target="../media/image13.png"/><Relationship Id="rId13" Type="http://schemas.openxmlformats.org/officeDocument/2006/relationships/image" Target="../media/image9.png"/><Relationship Id="rId12"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lnkd.in/dCzJH3x" TargetMode="External"/><Relationship Id="rId4" Type="http://schemas.openxmlformats.org/officeDocument/2006/relationships/hyperlink" Target="https://virgool.io/@schoolofai" TargetMode="External"/><Relationship Id="rId9" Type="http://schemas.openxmlformats.org/officeDocument/2006/relationships/image" Target="../media/image11.png"/><Relationship Id="rId15" Type="http://schemas.openxmlformats.org/officeDocument/2006/relationships/image" Target="../media/image17.jpg"/><Relationship Id="rId14" Type="http://schemas.openxmlformats.org/officeDocument/2006/relationships/image" Target="../media/image10.jpg"/><Relationship Id="rId16" Type="http://schemas.openxmlformats.org/officeDocument/2006/relationships/image" Target="../media/image19.png"/><Relationship Id="rId5" Type="http://schemas.openxmlformats.org/officeDocument/2006/relationships/image" Target="../media/image7.jpg"/><Relationship Id="rId6" Type="http://schemas.openxmlformats.org/officeDocument/2006/relationships/image" Target="../media/image6.png"/><Relationship Id="rId7" Type="http://schemas.openxmlformats.org/officeDocument/2006/relationships/image" Target="../media/image12.png"/><Relationship Id="rId8"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School of AI</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Introduction</a:t>
            </a:r>
            <a:endParaRPr sz="2400"/>
          </a:p>
        </p:txBody>
      </p:sp>
      <p:pic>
        <p:nvPicPr>
          <p:cNvPr id="69" name="Google Shape;69;p13"/>
          <p:cNvPicPr preferRelativeResize="0"/>
          <p:nvPr/>
        </p:nvPicPr>
        <p:blipFill>
          <a:blip r:embed="rId3">
            <a:alphaModFix/>
          </a:blip>
          <a:stretch>
            <a:fillRect/>
          </a:stretch>
        </p:blipFill>
        <p:spPr>
          <a:xfrm>
            <a:off x="6579500" y="1938693"/>
            <a:ext cx="1616669" cy="1616669"/>
          </a:xfrm>
          <a:prstGeom prst="rect">
            <a:avLst/>
          </a:prstGeom>
          <a:noFill/>
          <a:ln>
            <a:noFill/>
          </a:ln>
        </p:spPr>
      </p:pic>
      <p:sp>
        <p:nvSpPr>
          <p:cNvPr id="70" name="Google Shape;70;p13"/>
          <p:cNvSpPr txBox="1"/>
          <p:nvPr/>
        </p:nvSpPr>
        <p:spPr>
          <a:xfrm>
            <a:off x="3355950" y="4564700"/>
            <a:ext cx="24321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Hamidreza Hosseinkhani</a:t>
            </a:r>
            <a:endParaRPr>
              <a:solidFill>
                <a:srgbClr val="FFFFFF"/>
              </a:solidFill>
            </a:endParaRPr>
          </a:p>
          <a:p>
            <a:pPr indent="0" lvl="0" marL="0" rtl="0" algn="ctr">
              <a:spcBef>
                <a:spcPts val="0"/>
              </a:spcBef>
              <a:spcAft>
                <a:spcPts val="0"/>
              </a:spcAft>
              <a:buNone/>
            </a:pPr>
            <a:r>
              <a:rPr lang="en" sz="1300">
                <a:solidFill>
                  <a:srgbClr val="FFFFFF"/>
                </a:solidFill>
              </a:rPr>
              <a:t>School of AI - 2018</a:t>
            </a:r>
            <a:endParaRPr sz="13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4"/>
          <p:cNvPicPr preferRelativeResize="0"/>
          <p:nvPr/>
        </p:nvPicPr>
        <p:blipFill>
          <a:blip r:embed="rId3">
            <a:alphaModFix/>
          </a:blip>
          <a:stretch>
            <a:fillRect/>
          </a:stretch>
        </p:blipFill>
        <p:spPr>
          <a:xfrm>
            <a:off x="1473912" y="247613"/>
            <a:ext cx="6196174" cy="464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rot="1185848">
            <a:off x="427242" y="1444956"/>
            <a:ext cx="8289515" cy="22535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Siraj Raval</a:t>
            </a:r>
            <a:endParaRPr/>
          </a:p>
        </p:txBody>
      </p:sp>
      <p:sp>
        <p:nvSpPr>
          <p:cNvPr id="86" name="Google Shape;86;p1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Siraj is an AI instructor, Machine Learning engineer, Data Scientist, author and of course a YouTuber.</a:t>
            </a:r>
            <a:endParaRPr/>
          </a:p>
          <a:p>
            <a:pPr indent="0" lvl="0" marL="0" rtl="0" algn="l">
              <a:spcBef>
                <a:spcPts val="1600"/>
              </a:spcBef>
              <a:spcAft>
                <a:spcPts val="0"/>
              </a:spcAft>
              <a:buNone/>
            </a:pPr>
            <a:r>
              <a:rPr lang="en"/>
              <a:t>He is on a warpath to inspire and educate developers to build AI by themselves.</a:t>
            </a:r>
            <a:endParaRPr/>
          </a:p>
          <a:p>
            <a:pPr indent="0" lvl="0" marL="0" rtl="0" algn="l">
              <a:spcBef>
                <a:spcPts val="1600"/>
              </a:spcBef>
              <a:spcAft>
                <a:spcPts val="0"/>
              </a:spcAft>
              <a:buNone/>
            </a:pPr>
            <a:r>
              <a:rPr lang="en"/>
              <a:t>He is also the founder and director of the School of AI.</a:t>
            </a:r>
            <a:endParaRPr/>
          </a:p>
          <a:p>
            <a:pPr indent="0" lvl="0" marL="0" rtl="0" algn="l">
              <a:spcBef>
                <a:spcPts val="1600"/>
              </a:spcBef>
              <a:spcAft>
                <a:spcPts val="1600"/>
              </a:spcAft>
              <a:buNone/>
            </a:pPr>
            <a:r>
              <a:t/>
            </a:r>
            <a:endParaRPr/>
          </a:p>
        </p:txBody>
      </p:sp>
      <p:pic>
        <p:nvPicPr>
          <p:cNvPr id="87" name="Google Shape;87;p16"/>
          <p:cNvPicPr preferRelativeResize="0"/>
          <p:nvPr/>
        </p:nvPicPr>
        <p:blipFill>
          <a:blip r:embed="rId3">
            <a:alphaModFix/>
          </a:blip>
          <a:stretch>
            <a:fillRect/>
          </a:stretch>
        </p:blipFill>
        <p:spPr>
          <a:xfrm>
            <a:off x="3410750" y="964975"/>
            <a:ext cx="5631975" cy="3213551"/>
          </a:xfrm>
          <a:prstGeom prst="rect">
            <a:avLst/>
          </a:prstGeom>
          <a:noFill/>
          <a:ln>
            <a:noFill/>
          </a:ln>
        </p:spPr>
      </p:pic>
      <p:sp>
        <p:nvSpPr>
          <p:cNvPr id="88" name="Google Shape;88;p16"/>
          <p:cNvSpPr txBox="1"/>
          <p:nvPr/>
        </p:nvSpPr>
        <p:spPr>
          <a:xfrm>
            <a:off x="3761325" y="4301838"/>
            <a:ext cx="42069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https://www.youtube.com/channel/UCWN3xxRkmTPmbKwht9FuE5A</a:t>
            </a:r>
            <a:endParaRPr sz="1000"/>
          </a:p>
        </p:txBody>
      </p:sp>
      <p:pic>
        <p:nvPicPr>
          <p:cNvPr id="89" name="Google Shape;89;p16"/>
          <p:cNvPicPr preferRelativeResize="0"/>
          <p:nvPr/>
        </p:nvPicPr>
        <p:blipFill>
          <a:blip r:embed="rId4">
            <a:alphaModFix/>
          </a:blip>
          <a:stretch>
            <a:fillRect/>
          </a:stretch>
        </p:blipFill>
        <p:spPr>
          <a:xfrm>
            <a:off x="3440000" y="4330438"/>
            <a:ext cx="268325" cy="268325"/>
          </a:xfrm>
          <a:prstGeom prst="rect">
            <a:avLst/>
          </a:prstGeom>
          <a:noFill/>
          <a:ln>
            <a:noFill/>
          </a:ln>
        </p:spPr>
      </p:pic>
      <p:pic>
        <p:nvPicPr>
          <p:cNvPr id="90" name="Google Shape;90;p16"/>
          <p:cNvPicPr preferRelativeResize="0"/>
          <p:nvPr/>
        </p:nvPicPr>
        <p:blipFill>
          <a:blip r:embed="rId5">
            <a:alphaModFix/>
          </a:blip>
          <a:stretch>
            <a:fillRect/>
          </a:stretch>
        </p:blipFill>
        <p:spPr>
          <a:xfrm>
            <a:off x="3440004" y="4665750"/>
            <a:ext cx="268325" cy="268343"/>
          </a:xfrm>
          <a:prstGeom prst="rect">
            <a:avLst/>
          </a:prstGeom>
          <a:noFill/>
          <a:ln>
            <a:noFill/>
          </a:ln>
        </p:spPr>
      </p:pic>
      <p:sp>
        <p:nvSpPr>
          <p:cNvPr id="91" name="Google Shape;91;p16"/>
          <p:cNvSpPr txBox="1"/>
          <p:nvPr/>
        </p:nvSpPr>
        <p:spPr>
          <a:xfrm>
            <a:off x="3761325" y="4610925"/>
            <a:ext cx="8544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@sirajraval</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School of AI</a:t>
            </a:r>
            <a:endParaRPr/>
          </a:p>
        </p:txBody>
      </p:sp>
      <p:sp>
        <p:nvSpPr>
          <p:cNvPr id="97" name="Google Shape;97;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mission is to offer a world-class AI education to anyone on Earth for free.</a:t>
            </a:r>
            <a:endParaRPr/>
          </a:p>
          <a:p>
            <a:pPr indent="0" lvl="0" marL="0" rtl="0" algn="l">
              <a:spcBef>
                <a:spcPts val="1600"/>
              </a:spcBef>
              <a:spcAft>
                <a:spcPts val="0"/>
              </a:spcAft>
              <a:buNone/>
            </a:pPr>
            <a:r>
              <a:rPr lang="en"/>
              <a:t>Our doors are open to all those who wish to learn. We are a learning community that spans almost every country dedicated to teaching our students how to make a positive impact in the world using AI technology, whether that’s through employment or entrepreneurship.</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8" name="Google Shape;98;p17"/>
          <p:cNvPicPr preferRelativeResize="0"/>
          <p:nvPr/>
        </p:nvPicPr>
        <p:blipFill>
          <a:blip r:embed="rId3">
            <a:alphaModFix/>
          </a:blip>
          <a:stretch>
            <a:fillRect/>
          </a:stretch>
        </p:blipFill>
        <p:spPr>
          <a:xfrm>
            <a:off x="3678775" y="1874375"/>
            <a:ext cx="5036626" cy="1394750"/>
          </a:xfrm>
          <a:prstGeom prst="rect">
            <a:avLst/>
          </a:prstGeom>
          <a:noFill/>
          <a:ln>
            <a:noFill/>
          </a:ln>
        </p:spPr>
      </p:pic>
      <p:sp>
        <p:nvSpPr>
          <p:cNvPr id="99" name="Google Shape;99;p17"/>
          <p:cNvSpPr txBox="1"/>
          <p:nvPr/>
        </p:nvSpPr>
        <p:spPr>
          <a:xfrm>
            <a:off x="5628588" y="3986900"/>
            <a:ext cx="1137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theschool.ai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Deans</a:t>
            </a:r>
            <a:endParaRPr/>
          </a:p>
        </p:txBody>
      </p:sp>
      <p:sp>
        <p:nvSpPr>
          <p:cNvPr id="105" name="Google Shape;105;p1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School of AI Deans are an honorary group of individuals who represent the School of AI in online and offline communities worldwide.</a:t>
            </a:r>
            <a:endParaRPr/>
          </a:p>
          <a:p>
            <a:pPr indent="0" lvl="0" marL="0" rtl="0" algn="l">
              <a:spcBef>
                <a:spcPts val="1600"/>
              </a:spcBef>
              <a:spcAft>
                <a:spcPts val="0"/>
              </a:spcAft>
              <a:buNone/>
            </a:pPr>
            <a:r>
              <a:rPr lang="en"/>
              <a:t>They are responsible for helping inspire and educate developers to build Artificial Intelligence in their local communities. Deans are guardians of our core values and mission, they live to serve developers everywhere.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6" name="Google Shape;106;p18"/>
          <p:cNvPicPr preferRelativeResize="0"/>
          <p:nvPr/>
        </p:nvPicPr>
        <p:blipFill>
          <a:blip r:embed="rId3">
            <a:alphaModFix/>
          </a:blip>
          <a:stretch>
            <a:fillRect/>
          </a:stretch>
        </p:blipFill>
        <p:spPr>
          <a:xfrm>
            <a:off x="3939153" y="357800"/>
            <a:ext cx="4591050" cy="2590800"/>
          </a:xfrm>
          <a:prstGeom prst="rect">
            <a:avLst/>
          </a:prstGeom>
          <a:noFill/>
          <a:ln>
            <a:noFill/>
          </a:ln>
        </p:spPr>
      </p:pic>
      <p:pic>
        <p:nvPicPr>
          <p:cNvPr id="107" name="Google Shape;107;p18"/>
          <p:cNvPicPr preferRelativeResize="0"/>
          <p:nvPr/>
        </p:nvPicPr>
        <p:blipFill>
          <a:blip r:embed="rId4">
            <a:alphaModFix/>
          </a:blip>
          <a:stretch>
            <a:fillRect/>
          </a:stretch>
        </p:blipFill>
        <p:spPr>
          <a:xfrm>
            <a:off x="3939150" y="3022817"/>
            <a:ext cx="4591049" cy="20456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Tehran Chapter</a:t>
            </a:r>
            <a:endParaRPr/>
          </a:p>
        </p:txBody>
      </p:sp>
      <p:sp>
        <p:nvSpPr>
          <p:cNvPr id="113" name="Google Shape;113;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dean of Tehran chapter is </a:t>
            </a:r>
            <a:r>
              <a:rPr b="1" i="1" lang="en"/>
              <a:t>Hamidreza Hosseinkhani</a:t>
            </a:r>
            <a:endParaRPr b="1" i="1"/>
          </a:p>
          <a:p>
            <a:pPr indent="0" lvl="0" marL="0" rtl="0" algn="l">
              <a:spcBef>
                <a:spcPts val="1600"/>
              </a:spcBef>
              <a:spcAft>
                <a:spcPts val="0"/>
              </a:spcAft>
              <a:buNone/>
            </a:pPr>
            <a:r>
              <a:rPr lang="en"/>
              <a:t>Follow us in Telegram to inform about meetups, LUGs, workshops and events.</a:t>
            </a:r>
            <a:endParaRPr/>
          </a:p>
          <a:p>
            <a:pPr indent="0" lvl="0" marL="0" rtl="0" algn="l">
              <a:spcBef>
                <a:spcPts val="1600"/>
              </a:spcBef>
              <a:spcAft>
                <a:spcPts val="0"/>
              </a:spcAft>
              <a:buNone/>
            </a:pPr>
            <a:r>
              <a:rPr lang="en"/>
              <a:t>Telegram Channel: @schoolofai</a:t>
            </a:r>
            <a:endParaRPr/>
          </a:p>
          <a:p>
            <a:pPr indent="0" lvl="0" marL="0" rtl="0" algn="l">
              <a:spcBef>
                <a:spcPts val="1600"/>
              </a:spcBef>
              <a:spcAft>
                <a:spcPts val="0"/>
              </a:spcAft>
              <a:buNone/>
            </a:pPr>
            <a:r>
              <a:rPr lang="en"/>
              <a:t>Telegram Group: </a:t>
            </a:r>
            <a:r>
              <a:rPr lang="en" u="sng">
                <a:solidFill>
                  <a:schemeClr val="hlink"/>
                </a:solidFill>
                <a:hlinkClick r:id="rId3"/>
              </a:rPr>
              <a:t>lnkd.in/dCzJH3x</a:t>
            </a:r>
            <a:endParaRPr/>
          </a:p>
          <a:p>
            <a:pPr indent="0" lvl="0" marL="0" rtl="0" algn="l">
              <a:spcBef>
                <a:spcPts val="1600"/>
              </a:spcBef>
              <a:spcAft>
                <a:spcPts val="0"/>
              </a:spcAft>
              <a:buNone/>
            </a:pPr>
            <a:r>
              <a:rPr lang="en"/>
              <a:t>Virgool Blog: </a:t>
            </a:r>
            <a:r>
              <a:rPr lang="en" u="sng">
                <a:solidFill>
                  <a:schemeClr val="hlink"/>
                </a:solidFill>
                <a:hlinkClick r:id="rId4"/>
              </a:rPr>
              <a:t>virgool.io/@schoolofai</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4" name="Google Shape;114;p19"/>
          <p:cNvPicPr preferRelativeResize="0"/>
          <p:nvPr/>
        </p:nvPicPr>
        <p:blipFill>
          <a:blip r:embed="rId5">
            <a:alphaModFix/>
          </a:blip>
          <a:stretch>
            <a:fillRect/>
          </a:stretch>
        </p:blipFill>
        <p:spPr>
          <a:xfrm>
            <a:off x="4771998" y="921975"/>
            <a:ext cx="2858325" cy="2858325"/>
          </a:xfrm>
          <a:prstGeom prst="rect">
            <a:avLst/>
          </a:prstGeom>
          <a:noFill/>
          <a:ln>
            <a:noFill/>
          </a:ln>
        </p:spPr>
      </p:pic>
      <p:grpSp>
        <p:nvGrpSpPr>
          <p:cNvPr id="115" name="Google Shape;115;p19"/>
          <p:cNvGrpSpPr/>
          <p:nvPr/>
        </p:nvGrpSpPr>
        <p:grpSpPr>
          <a:xfrm>
            <a:off x="4467475" y="3998424"/>
            <a:ext cx="3467375" cy="1031002"/>
            <a:chOff x="4467475" y="3998424"/>
            <a:chExt cx="3467375" cy="1031002"/>
          </a:xfrm>
        </p:grpSpPr>
        <p:pic>
          <p:nvPicPr>
            <p:cNvPr id="116" name="Google Shape;116;p19"/>
            <p:cNvPicPr preferRelativeResize="0"/>
            <p:nvPr/>
          </p:nvPicPr>
          <p:blipFill>
            <a:blip r:embed="rId6">
              <a:alphaModFix/>
            </a:blip>
            <a:stretch>
              <a:fillRect/>
            </a:stretch>
          </p:blipFill>
          <p:spPr>
            <a:xfrm>
              <a:off x="4467475" y="4020250"/>
              <a:ext cx="436800" cy="400405"/>
            </a:xfrm>
            <a:prstGeom prst="rect">
              <a:avLst/>
            </a:prstGeom>
            <a:noFill/>
            <a:ln>
              <a:noFill/>
            </a:ln>
          </p:spPr>
        </p:pic>
        <p:pic>
          <p:nvPicPr>
            <p:cNvPr id="117" name="Google Shape;117;p19"/>
            <p:cNvPicPr preferRelativeResize="0"/>
            <p:nvPr/>
          </p:nvPicPr>
          <p:blipFill>
            <a:blip r:embed="rId7">
              <a:alphaModFix/>
            </a:blip>
            <a:stretch>
              <a:fillRect/>
            </a:stretch>
          </p:blipFill>
          <p:spPr>
            <a:xfrm>
              <a:off x="5572625" y="3998425"/>
              <a:ext cx="436800" cy="436800"/>
            </a:xfrm>
            <a:prstGeom prst="rect">
              <a:avLst/>
            </a:prstGeom>
            <a:noFill/>
            <a:ln>
              <a:noFill/>
            </a:ln>
          </p:spPr>
        </p:pic>
        <p:pic>
          <p:nvPicPr>
            <p:cNvPr id="118" name="Google Shape;118;p19"/>
            <p:cNvPicPr preferRelativeResize="0"/>
            <p:nvPr/>
          </p:nvPicPr>
          <p:blipFill>
            <a:blip r:embed="rId8">
              <a:alphaModFix/>
            </a:blip>
            <a:stretch>
              <a:fillRect/>
            </a:stretch>
          </p:blipFill>
          <p:spPr>
            <a:xfrm>
              <a:off x="5020050" y="3998425"/>
              <a:ext cx="436800" cy="436800"/>
            </a:xfrm>
            <a:prstGeom prst="rect">
              <a:avLst/>
            </a:prstGeom>
            <a:noFill/>
            <a:ln>
              <a:noFill/>
            </a:ln>
          </p:spPr>
        </p:pic>
        <p:pic>
          <p:nvPicPr>
            <p:cNvPr id="119" name="Google Shape;119;p19"/>
            <p:cNvPicPr preferRelativeResize="0"/>
            <p:nvPr/>
          </p:nvPicPr>
          <p:blipFill>
            <a:blip r:embed="rId9">
              <a:alphaModFix/>
            </a:blip>
            <a:stretch>
              <a:fillRect/>
            </a:stretch>
          </p:blipFill>
          <p:spPr>
            <a:xfrm>
              <a:off x="5020050" y="4592625"/>
              <a:ext cx="436800" cy="436800"/>
            </a:xfrm>
            <a:prstGeom prst="rect">
              <a:avLst/>
            </a:prstGeom>
            <a:noFill/>
            <a:ln>
              <a:noFill/>
            </a:ln>
          </p:spPr>
        </p:pic>
        <p:pic>
          <p:nvPicPr>
            <p:cNvPr id="120" name="Google Shape;120;p19"/>
            <p:cNvPicPr preferRelativeResize="0"/>
            <p:nvPr/>
          </p:nvPicPr>
          <p:blipFill>
            <a:blip r:embed="rId10">
              <a:alphaModFix/>
            </a:blip>
            <a:stretch>
              <a:fillRect/>
            </a:stretch>
          </p:blipFill>
          <p:spPr>
            <a:xfrm>
              <a:off x="5572625" y="4592626"/>
              <a:ext cx="436800" cy="436800"/>
            </a:xfrm>
            <a:prstGeom prst="rect">
              <a:avLst/>
            </a:prstGeom>
            <a:noFill/>
            <a:ln>
              <a:noFill/>
            </a:ln>
          </p:spPr>
        </p:pic>
        <p:pic>
          <p:nvPicPr>
            <p:cNvPr id="121" name="Google Shape;121;p19"/>
            <p:cNvPicPr preferRelativeResize="0"/>
            <p:nvPr/>
          </p:nvPicPr>
          <p:blipFill>
            <a:blip r:embed="rId11">
              <a:alphaModFix/>
            </a:blip>
            <a:stretch>
              <a:fillRect/>
            </a:stretch>
          </p:blipFill>
          <p:spPr>
            <a:xfrm>
              <a:off x="4467475" y="4592625"/>
              <a:ext cx="436800" cy="436800"/>
            </a:xfrm>
            <a:prstGeom prst="rect">
              <a:avLst/>
            </a:prstGeom>
            <a:noFill/>
            <a:ln>
              <a:noFill/>
            </a:ln>
          </p:spPr>
        </p:pic>
        <p:pic>
          <p:nvPicPr>
            <p:cNvPr id="122" name="Google Shape;122;p19"/>
            <p:cNvPicPr preferRelativeResize="0"/>
            <p:nvPr/>
          </p:nvPicPr>
          <p:blipFill>
            <a:blip r:embed="rId12">
              <a:alphaModFix/>
            </a:blip>
            <a:stretch>
              <a:fillRect/>
            </a:stretch>
          </p:blipFill>
          <p:spPr>
            <a:xfrm>
              <a:off x="7498050" y="3998424"/>
              <a:ext cx="436800" cy="436800"/>
            </a:xfrm>
            <a:prstGeom prst="rect">
              <a:avLst/>
            </a:prstGeom>
            <a:noFill/>
            <a:ln>
              <a:noFill/>
            </a:ln>
          </p:spPr>
        </p:pic>
        <p:pic>
          <p:nvPicPr>
            <p:cNvPr id="123" name="Google Shape;123;p19"/>
            <p:cNvPicPr preferRelativeResize="0"/>
            <p:nvPr/>
          </p:nvPicPr>
          <p:blipFill>
            <a:blip r:embed="rId13">
              <a:alphaModFix/>
            </a:blip>
            <a:stretch>
              <a:fillRect/>
            </a:stretch>
          </p:blipFill>
          <p:spPr>
            <a:xfrm>
              <a:off x="6125200" y="3998425"/>
              <a:ext cx="436800" cy="436800"/>
            </a:xfrm>
            <a:prstGeom prst="rect">
              <a:avLst/>
            </a:prstGeom>
            <a:noFill/>
            <a:ln>
              <a:noFill/>
            </a:ln>
          </p:spPr>
        </p:pic>
        <p:pic>
          <p:nvPicPr>
            <p:cNvPr id="124" name="Google Shape;124;p19"/>
            <p:cNvPicPr preferRelativeResize="0"/>
            <p:nvPr/>
          </p:nvPicPr>
          <p:blipFill>
            <a:blip r:embed="rId14">
              <a:alphaModFix/>
            </a:blip>
            <a:stretch>
              <a:fillRect/>
            </a:stretch>
          </p:blipFill>
          <p:spPr>
            <a:xfrm>
              <a:off x="7498050" y="4592624"/>
              <a:ext cx="436800" cy="436800"/>
            </a:xfrm>
            <a:prstGeom prst="rect">
              <a:avLst/>
            </a:prstGeom>
            <a:noFill/>
            <a:ln>
              <a:noFill/>
            </a:ln>
          </p:spPr>
        </p:pic>
        <p:pic>
          <p:nvPicPr>
            <p:cNvPr id="125" name="Google Shape;125;p19"/>
            <p:cNvPicPr preferRelativeResize="0"/>
            <p:nvPr/>
          </p:nvPicPr>
          <p:blipFill>
            <a:blip r:embed="rId15">
              <a:alphaModFix/>
            </a:blip>
            <a:stretch>
              <a:fillRect/>
            </a:stretch>
          </p:blipFill>
          <p:spPr>
            <a:xfrm>
              <a:off x="6677766" y="3998425"/>
              <a:ext cx="704507" cy="436800"/>
            </a:xfrm>
            <a:prstGeom prst="rect">
              <a:avLst/>
            </a:prstGeom>
            <a:noFill/>
            <a:ln>
              <a:noFill/>
            </a:ln>
          </p:spPr>
        </p:pic>
        <p:pic>
          <p:nvPicPr>
            <p:cNvPr id="126" name="Google Shape;126;p19"/>
            <p:cNvPicPr preferRelativeResize="0"/>
            <p:nvPr/>
          </p:nvPicPr>
          <p:blipFill>
            <a:blip r:embed="rId16">
              <a:alphaModFix/>
            </a:blip>
            <a:stretch>
              <a:fillRect/>
            </a:stretch>
          </p:blipFill>
          <p:spPr>
            <a:xfrm>
              <a:off x="6137238" y="4646125"/>
              <a:ext cx="1232988" cy="329798"/>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Looking forward to the first meetup!</a:t>
            </a:r>
            <a:endParaRPr/>
          </a:p>
        </p:txBody>
      </p:sp>
      <p:sp>
        <p:nvSpPr>
          <p:cNvPr id="132" name="Google Shape;132;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preparing a series of free workshops and meetups to help enthusiasts build </a:t>
            </a:r>
            <a:r>
              <a:rPr lang="en"/>
              <a:t>their own AI-based projects from scratch and</a:t>
            </a:r>
            <a:r>
              <a:rPr lang="en"/>
              <a:t>  become a real Machine Learning engineers.</a:t>
            </a:r>
            <a:endParaRPr/>
          </a:p>
          <a:p>
            <a:pPr indent="0" lvl="0" marL="0" rtl="0" algn="l">
              <a:spcBef>
                <a:spcPts val="1600"/>
              </a:spcBef>
              <a:spcAft>
                <a:spcPts val="1600"/>
              </a:spcAft>
              <a:buNone/>
            </a:pPr>
            <a:r>
              <a:rPr lang="en"/>
              <a:t>We are also going to team up to participate in some Kaggle competitions.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