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5" r:id="rId4"/>
    <p:sldId id="304" r:id="rId5"/>
    <p:sldId id="313" r:id="rId6"/>
    <p:sldId id="308" r:id="rId7"/>
    <p:sldId id="314" r:id="rId8"/>
    <p:sldId id="259" r:id="rId9"/>
    <p:sldId id="309" r:id="rId10"/>
    <p:sldId id="260" r:id="rId11"/>
    <p:sldId id="310" r:id="rId12"/>
    <p:sldId id="315" r:id="rId13"/>
    <p:sldId id="312" r:id="rId14"/>
    <p:sldId id="316" r:id="rId15"/>
    <p:sldId id="317" r:id="rId16"/>
    <p:sldId id="307" r:id="rId17"/>
    <p:sldId id="27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VqAiKMXqFznCvp16CAE3V39ZX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23cd2e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23cd2e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061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9E832B16-014D-2D78-6BF3-5CDA01CD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4D97525A-BDE8-338B-BE73-08865F5FB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EAB521CD-25B7-754A-E8FE-B386F61EF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2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23cd2e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23cd2e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76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4DA0969E-BA8A-EF8A-CB73-44DDCF4C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477CAAC8-6329-8235-6264-0672310D5B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C808A9DD-3BE4-BCAE-4054-CDF7A3BFB1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637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E0F6BEA6-1BDA-89E7-132A-7DB349FB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8CDA7F82-584D-E836-5809-4A1E73714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1C42E6D3-D0D0-A569-B431-C422A37734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80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23cd2e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23cd2e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31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23cd2e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23cd2e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00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6241FD6C-B6B1-0639-7618-D921A2A86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>
            <a:extLst>
              <a:ext uri="{FF2B5EF4-FFF2-40B4-BE49-F238E27FC236}">
                <a16:creationId xmlns:a16="http://schemas.microsoft.com/office/drawing/2014/main" id="{CB6C5ECD-A65E-BC63-2E47-ADA356FE89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>
            <a:extLst>
              <a:ext uri="{FF2B5EF4-FFF2-40B4-BE49-F238E27FC236}">
                <a16:creationId xmlns:a16="http://schemas.microsoft.com/office/drawing/2014/main" id="{4323B2E9-0FA6-77C9-3C43-C366655048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548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23cd2e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23cd2e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57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8F009630-E5E6-AC8A-9DC3-455CC39F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268B9618-6ECC-259D-769A-D1A9B3A11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11B57F1-F990-7A6B-9D8F-E07B51357F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106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23cd2e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23cd2e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46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55834" y="10975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4400" dirty="0"/>
              <a:t>Robotics Programming </a:t>
            </a:r>
            <a:br>
              <a:rPr lang="en-US" sz="4400" dirty="0"/>
            </a:br>
            <a:r>
              <a:rPr lang="en-US" sz="4400" dirty="0"/>
              <a:t>Project</a:t>
            </a:r>
            <a:endParaRPr sz="44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4540577" y="4215409"/>
            <a:ext cx="3110845" cy="250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Students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Hazem Sherif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Yahia Mohamed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Sarah </a:t>
            </a:r>
            <a:r>
              <a:rPr lang="en-US" sz="2000" dirty="0" err="1"/>
              <a:t>Elshemy</a:t>
            </a:r>
            <a:endParaRPr lang="en-US" sz="2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Zeina Hesham</a:t>
            </a:r>
            <a:endParaRPr sz="2000"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7150" y="450763"/>
            <a:ext cx="1181100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4078649" y="1071940"/>
            <a:ext cx="40983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Engineering and Technology Faculty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Inverse Kinematics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Pseudo-inverse is used to get the inverse Jacobian matrix.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Used the Numerical approach: </a:t>
            </a:r>
            <a:r>
              <a:rPr lang="en-US" dirty="0"/>
              <a:t>which works by approximating the solution by iteratively refining an initial guess q0</a:t>
            </a:r>
          </a:p>
          <a:p>
            <a:pPr marL="971550" lvl="1" indent="-514350">
              <a:spcBef>
                <a:spcPts val="0"/>
              </a:spcBef>
              <a:buSzPct val="100000"/>
            </a:pPr>
            <a:endParaRPr lang="en-US" dirty="0"/>
          </a:p>
          <a:p>
            <a:pPr marL="971550" lvl="1" indent="-514350">
              <a:spcBef>
                <a:spcPts val="0"/>
              </a:spcBef>
              <a:buSzPts val="2800"/>
              <a:buFont typeface="+mj-lt"/>
              <a:buAutoNum type="arabicPeriod"/>
            </a:pPr>
            <a:endParaRPr lang="en-US"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2478895" y="2589178"/>
            <a:ext cx="7234210" cy="167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Forward and Inverse Velocity Kinematics</a:t>
            </a:r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10662900" y="6356367"/>
            <a:ext cx="69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1800"/>
            </a:pPr>
            <a:fld id="{00000000-1234-1234-1234-123412341234}" type="slidenum">
              <a:rPr lang="en"/>
              <a:pPr>
                <a:buSzPts val="1800"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34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9F5AC453-81E1-3CD1-4A78-48CB3948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C58CE3B6-1D79-0C6E-EC67-C347A59B9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Forward and Inverse Velocity Kinematics</a:t>
            </a:r>
          </a:p>
        </p:txBody>
      </p:sp>
      <p:sp>
        <p:nvSpPr>
          <p:cNvPr id="123" name="Google Shape;123;p5">
            <a:extLst>
              <a:ext uri="{FF2B5EF4-FFF2-40B4-BE49-F238E27FC236}">
                <a16:creationId xmlns:a16="http://schemas.microsoft.com/office/drawing/2014/main" id="{9BC288A8-476D-6A04-D44B-FA65266D5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In forward velocity kinematics</a:t>
            </a:r>
            <a:r>
              <a:rPr lang="en-US" dirty="0"/>
              <a:t>: the joint velocities are mapped to the end-effector velocity using the Jacobian matrix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Inverse velocity kinematics</a:t>
            </a:r>
            <a:r>
              <a:rPr lang="en-US" dirty="0"/>
              <a:t>: seeks to determine the joint velocities required to achieve a desired end-effector velocity</a:t>
            </a:r>
          </a:p>
        </p:txBody>
      </p:sp>
      <p:sp>
        <p:nvSpPr>
          <p:cNvPr id="124" name="Google Shape;124;p5">
            <a:extLst>
              <a:ext uri="{FF2B5EF4-FFF2-40B4-BE49-F238E27FC236}">
                <a16:creationId xmlns:a16="http://schemas.microsoft.com/office/drawing/2014/main" id="{44B38798-07E1-CCDB-9E32-702FA24153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F91CD5-8C61-622A-747C-08C7CE8D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82" y="3587979"/>
            <a:ext cx="2631451" cy="6163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173A31-2A35-57E5-5F41-77D916740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682" y="5624726"/>
            <a:ext cx="2631451" cy="6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2394053" y="2661400"/>
            <a:ext cx="7403893" cy="1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Trajectory Planning</a:t>
            </a:r>
            <a:endParaRPr lang="en-US" sz="6000" b="1" dirty="0">
              <a:solidFill>
                <a:srgbClr val="2E75B5"/>
              </a:solidFill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10662900" y="6356367"/>
            <a:ext cx="69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1800"/>
            </a:pPr>
            <a:fld id="{00000000-1234-1234-1234-123412341234}" type="slidenum">
              <a:rPr lang="en"/>
              <a:pPr>
                <a:buSzPts val="1800"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832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6E8FD816-C034-FD7B-7A79-E2583369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AC2D26-8B11-EC85-CD8D-5A5374F8D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5" t="12175" r="16162" b="15176"/>
          <a:stretch/>
        </p:blipFill>
        <p:spPr bwMode="auto">
          <a:xfrm>
            <a:off x="7273034" y="2021234"/>
            <a:ext cx="4821556" cy="3847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F2A36474-96B2-70F6-8BBA-40A520BA4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Trajectory Planning</a:t>
            </a:r>
          </a:p>
        </p:txBody>
      </p:sp>
      <p:sp>
        <p:nvSpPr>
          <p:cNvPr id="123" name="Google Shape;123;p5">
            <a:extLst>
              <a:ext uri="{FF2B5EF4-FFF2-40B4-BE49-F238E27FC236}">
                <a16:creationId xmlns:a16="http://schemas.microsoft.com/office/drawing/2014/main" id="{D40C1109-54BB-791D-0F4D-2BF375AB6B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7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1- Joint Space Trajectory: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lvl="1" indent="-457200">
              <a:spcBef>
                <a:spcPts val="0"/>
              </a:spcBef>
            </a:pPr>
            <a:r>
              <a:rPr lang="en-US" sz="2000" dirty="0"/>
              <a:t>Used 5th order polynomial equations to make the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	motion of the robot smoother than when using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	3rd order polynomial equations. </a:t>
            </a:r>
          </a:p>
          <a:p>
            <a:pPr lvl="1" indent="-457200">
              <a:spcBef>
                <a:spcPts val="0"/>
              </a:spcBef>
            </a:pPr>
            <a:endParaRPr lang="en-US" sz="2000" dirty="0"/>
          </a:p>
          <a:p>
            <a:pPr lvl="1" indent="-457200">
              <a:spcBef>
                <a:spcPts val="0"/>
              </a:spcBef>
            </a:pPr>
            <a:r>
              <a:rPr lang="en-US" sz="2000" dirty="0"/>
              <a:t>We assumed that the robot starts from rest and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	ends at rest. we also assumed that the initial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	and final acceleration are zeros.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/>
          </a:p>
          <a:p>
            <a:pPr marL="800100" lvl="1" indent="-342900">
              <a:spcBef>
                <a:spcPts val="0"/>
              </a:spcBef>
            </a:pPr>
            <a:r>
              <a:rPr lang="en-US" sz="2000" dirty="0"/>
              <a:t>The time required for the trajectory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	is 5 sec with a time sample of 0.1 sec.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	Initial position = [ 0.91971765 , -0.03076838 ,  0.27]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	Final position = [0, 0.9, 0.3]</a:t>
            </a:r>
          </a:p>
          <a:p>
            <a:pPr marL="800100" lvl="1" indent="-342900">
              <a:spcBef>
                <a:spcPts val="0"/>
              </a:spcBef>
            </a:pPr>
            <a:endParaRPr lang="en-US" sz="2000" dirty="0"/>
          </a:p>
          <a:p>
            <a:pPr lvl="1" indent="-457200">
              <a:spcBef>
                <a:spcPts val="0"/>
              </a:spcBef>
            </a:pPr>
            <a:endParaRPr lang="en-US" sz="2000" dirty="0"/>
          </a:p>
          <a:p>
            <a:pPr lvl="1" indent="-457200">
              <a:spcBef>
                <a:spcPts val="0"/>
              </a:spcBef>
            </a:pPr>
            <a:endParaRPr lang="en-US" sz="2000" dirty="0"/>
          </a:p>
        </p:txBody>
      </p:sp>
      <p:sp>
        <p:nvSpPr>
          <p:cNvPr id="124" name="Google Shape;124;p5">
            <a:extLst>
              <a:ext uri="{FF2B5EF4-FFF2-40B4-BE49-F238E27FC236}">
                <a16:creationId xmlns:a16="http://schemas.microsoft.com/office/drawing/2014/main" id="{E98F79FF-84D8-6284-17AE-E84AE68182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4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4CACCBB7-DFA7-057C-B296-B6ADD90E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F51D3F-C148-B1DE-DF93-49B2A961F7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3" t="12345" r="18950" b="12727"/>
          <a:stretch/>
        </p:blipFill>
        <p:spPr bwMode="auto">
          <a:xfrm>
            <a:off x="7776534" y="2719225"/>
            <a:ext cx="4411331" cy="38196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2" name="Google Shape;122;p5">
            <a:extLst>
              <a:ext uri="{FF2B5EF4-FFF2-40B4-BE49-F238E27FC236}">
                <a16:creationId xmlns:a16="http://schemas.microsoft.com/office/drawing/2014/main" id="{41058827-D1A1-3E6C-443D-106ED10A74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Trajectory Planning</a:t>
            </a:r>
          </a:p>
        </p:txBody>
      </p:sp>
      <p:sp>
        <p:nvSpPr>
          <p:cNvPr id="123" name="Google Shape;123;p5">
            <a:extLst>
              <a:ext uri="{FF2B5EF4-FFF2-40B4-BE49-F238E27FC236}">
                <a16:creationId xmlns:a16="http://schemas.microsoft.com/office/drawing/2014/main" id="{E4F05ECB-9FB3-F57A-6297-BF2AE75593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237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2- Task Space Trajectory: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lvl="1" indent="-457200">
              <a:spcBef>
                <a:spcPts val="0"/>
              </a:spcBef>
            </a:pPr>
            <a:r>
              <a:rPr lang="en-US" dirty="0"/>
              <a:t>We chose to perform it as a straight-line trajectory. </a:t>
            </a:r>
          </a:p>
          <a:p>
            <a:pPr lvl="1" indent="-457200">
              <a:spcBef>
                <a:spcPts val="0"/>
              </a:spcBef>
            </a:pPr>
            <a:r>
              <a:rPr lang="en-US" dirty="0"/>
              <a:t>Since the chosen trajectory’s initial position = [0, 0.9, 0.3]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and final position = [0, 0.9, 0] the resulting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equations for this line are:</a:t>
            </a:r>
          </a:p>
          <a:p>
            <a:pPr lvl="1" indent="-457200">
              <a:spcBef>
                <a:spcPts val="0"/>
              </a:spcBef>
            </a:pPr>
            <a:endParaRPr lang="en-US" dirty="0"/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	X = 0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	Y = 0.9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2400" dirty="0"/>
              <a:t>	Z = 0.3 – 0.1t</a:t>
            </a:r>
          </a:p>
          <a:p>
            <a:pPr lvl="1" indent="-457200">
              <a:spcBef>
                <a:spcPts val="0"/>
              </a:spcBef>
            </a:pPr>
            <a:endParaRPr lang="en-US" dirty="0"/>
          </a:p>
          <a:p>
            <a:pPr lvl="1" indent="-457200">
              <a:spcBef>
                <a:spcPts val="0"/>
              </a:spcBef>
            </a:pPr>
            <a:r>
              <a:rPr lang="en-US" dirty="0"/>
              <a:t>The time required for the trajectory is 3 sec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	with a time sample of 0.1 seconds</a:t>
            </a:r>
          </a:p>
        </p:txBody>
      </p:sp>
      <p:sp>
        <p:nvSpPr>
          <p:cNvPr id="124" name="Google Shape;124;p5">
            <a:extLst>
              <a:ext uri="{FF2B5EF4-FFF2-40B4-BE49-F238E27FC236}">
                <a16:creationId xmlns:a16="http://schemas.microsoft.com/office/drawing/2014/main" id="{5E5DE8C7-F40E-9962-EFCA-676C01808F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71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2616800" y="2661400"/>
            <a:ext cx="6958400" cy="1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66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  <a:endParaRPr sz="54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10662900" y="6356367"/>
            <a:ext cx="69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1800"/>
            </a:pPr>
            <a:fld id="{00000000-1234-1234-1234-123412341234}" type="slidenum">
              <a:rPr lang="en"/>
              <a:pPr>
                <a:buSzPts val="1800"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8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838200" y="17268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400" dirty="0">
                <a:solidFill>
                  <a:srgbClr val="2E75B5"/>
                </a:solidFill>
              </a:rPr>
              <a:t>Thank You</a:t>
            </a:r>
            <a:endParaRPr sz="5400" dirty="0"/>
          </a:p>
        </p:txBody>
      </p:sp>
      <p:sp>
        <p:nvSpPr>
          <p:cNvPr id="260" name="Google Shape;2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03" name="Google Shape;403;p52"/>
          <p:cNvSpPr txBox="1">
            <a:spLocks/>
          </p:cNvSpPr>
          <p:nvPr/>
        </p:nvSpPr>
        <p:spPr>
          <a:xfrm>
            <a:off x="3198567" y="3232181"/>
            <a:ext cx="5977641" cy="1618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/>
              <a:t>Any Questions?</a:t>
            </a:r>
          </a:p>
        </p:txBody>
      </p:sp>
      <p:pic>
        <p:nvPicPr>
          <p:cNvPr id="404" name="Google Shape;4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387" y="4850977"/>
            <a:ext cx="127000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2;p9">
            <a:extLst>
              <a:ext uri="{FF2B5EF4-FFF2-40B4-BE49-F238E27FC236}">
                <a16:creationId xmlns:a16="http://schemas.microsoft.com/office/drawing/2014/main" id="{EDBEB955-C213-FA17-4921-70B3B0232FFF}"/>
              </a:ext>
            </a:extLst>
          </p:cNvPr>
          <p:cNvSpPr txBox="1">
            <a:spLocks/>
          </p:cNvSpPr>
          <p:nvPr/>
        </p:nvSpPr>
        <p:spPr>
          <a:xfrm>
            <a:off x="4250704" y="4726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E75B5"/>
              </a:buClr>
              <a:buSzPts val="4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Outline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Robot and Simulated Environment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Position Kinematics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Inverse Kinematics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Forward and Inverse Velocity Kinematics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Trajectory Planning</a:t>
            </a: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2616800" y="2661400"/>
            <a:ext cx="6958400" cy="1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Robot and Simulated Environment</a:t>
            </a:r>
          </a:p>
          <a:p>
            <a:pPr algn="ctr"/>
            <a:endParaRPr lang="en-US" sz="4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10662900" y="6356367"/>
            <a:ext cx="69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1800"/>
            </a:pPr>
            <a:fld id="{00000000-1234-1234-1234-123412341234}" type="slidenum">
              <a:rPr lang="en"/>
              <a:pPr>
                <a:buSzPts val="1800"/>
              </a:pPr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Robot and Simulated Environment</a:t>
            </a: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74963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b="1" i="0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4-DOF Robot.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400" dirty="0">
              <a:effectLst/>
              <a:latin typeface="Aptos" panose="020B0004020202020204" pitchFamily="34" charset="0"/>
              <a:ea typeface="Arial MT"/>
              <a:cs typeface="Arial M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400" dirty="0">
              <a:latin typeface="Aptos" panose="020B0004020202020204" pitchFamily="34" charset="0"/>
              <a:ea typeface="Arial MT"/>
              <a:cs typeface="Arial M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Its primary task is to pick up and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transport cut pieces from a production line.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400" dirty="0">
              <a:latin typeface="Aptos" panose="020B0004020202020204" pitchFamily="34" charset="0"/>
              <a:ea typeface="Arial MT"/>
              <a:cs typeface="Arial M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400" dirty="0">
              <a:effectLst/>
              <a:latin typeface="Aptos" panose="020B0004020202020204" pitchFamily="34" charset="0"/>
              <a:ea typeface="Arial MT"/>
              <a:cs typeface="Arial M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Using a suction-based end effector,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the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robot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efficiently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handles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both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finished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products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and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scrap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materials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to</a:t>
            </a:r>
            <a:r>
              <a:rPr lang="en-US" sz="2400" spc="5" dirty="0">
                <a:effectLst/>
                <a:latin typeface="Aptos" panose="020B0004020202020204" pitchFamily="34" charset="0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ptos" panose="020B0004020202020204" pitchFamily="34" charset="0"/>
                <a:ea typeface="Arial MT"/>
                <a:cs typeface="Arial MT"/>
              </a:rPr>
              <a:t>optimize workflow. </a:t>
            </a:r>
            <a:endParaRPr lang="en-US" sz="3600"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pic>
        <p:nvPicPr>
          <p:cNvPr id="2" name="image1.jpeg">
            <a:extLst>
              <a:ext uri="{FF2B5EF4-FFF2-40B4-BE49-F238E27FC236}">
                <a16:creationId xmlns:a16="http://schemas.microsoft.com/office/drawing/2014/main" id="{7BD3EBCB-AC69-F579-8501-E8B9767E7E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9594" y="2267185"/>
            <a:ext cx="4216459" cy="37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CEBDA2C8-5DA4-2C0B-4DAC-87BF6A01D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>
            <a:extLst>
              <a:ext uri="{FF2B5EF4-FFF2-40B4-BE49-F238E27FC236}">
                <a16:creationId xmlns:a16="http://schemas.microsoft.com/office/drawing/2014/main" id="{57A00A74-0E5E-D3D9-B6E2-BC9391D26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Robot and Simulated Environment</a:t>
            </a:r>
          </a:p>
        </p:txBody>
      </p:sp>
      <p:sp>
        <p:nvSpPr>
          <p:cNvPr id="110" name="Google Shape;110;p3">
            <a:extLst>
              <a:ext uri="{FF2B5EF4-FFF2-40B4-BE49-F238E27FC236}">
                <a16:creationId xmlns:a16="http://schemas.microsoft.com/office/drawing/2014/main" id="{CA74EE2E-4FD0-8FA0-FC77-861F095BB9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E01BE-0AD0-2DF4-6759-B1FA36C8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792" y="1818549"/>
            <a:ext cx="7442416" cy="44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2616800" y="2661400"/>
            <a:ext cx="6958400" cy="1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Position Kinematics</a:t>
            </a:r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10662900" y="6356367"/>
            <a:ext cx="69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1800"/>
            </a:pPr>
            <a:fld id="{00000000-1234-1234-1234-123412341234}" type="slidenum">
              <a:rPr lang="en"/>
              <a:pPr>
                <a:buSzPts val="1800"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192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EF8F18F8-398F-5C5C-02DD-9D3A0E3AA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A23113DD-408D-3723-7D7D-8A00D8D4D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Position Kinematics</a:t>
            </a:r>
          </a:p>
        </p:txBody>
      </p:sp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B6D6689B-2038-7C36-2F92-14E5B54B48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DH convention Table:</a:t>
            </a:r>
            <a:endParaRPr sz="3200" dirty="0"/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7E661897-61EA-DD91-6A4F-C3FA9C5DBD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C8EDD-FA07-2EFC-6FAE-83A246226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5" r="20267"/>
          <a:stretch/>
        </p:blipFill>
        <p:spPr>
          <a:xfrm>
            <a:off x="2028334" y="2778985"/>
            <a:ext cx="8135332" cy="332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dirty="0">
                <a:solidFill>
                  <a:srgbClr val="2E75B5"/>
                </a:solidFill>
              </a:rPr>
              <a:t>Position Kinematics</a:t>
            </a:r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3200" dirty="0"/>
              <a:t>Final Equations:</a:t>
            </a:r>
            <a:endParaRPr sz="3200"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D38C1-3D79-5C60-2B07-A3C62DE6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39" y="2554664"/>
            <a:ext cx="9030878" cy="3801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2616800" y="2661400"/>
            <a:ext cx="6958400" cy="1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Inverse Kinematics</a:t>
            </a:r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10662900" y="6356367"/>
            <a:ext cx="69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>
              <a:buSzPts val="1800"/>
            </a:pPr>
            <a:fld id="{00000000-1234-1234-1234-123412341234}" type="slidenum">
              <a:rPr lang="en"/>
              <a:pPr>
                <a:buSzPts val="1800"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84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383</Words>
  <Application>Microsoft Office PowerPoint</Application>
  <PresentationFormat>Widescreen</PresentationFormat>
  <Paragraphs>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Aptos</vt:lpstr>
      <vt:lpstr>Office Theme</vt:lpstr>
      <vt:lpstr>Robotics Programming  Project</vt:lpstr>
      <vt:lpstr>Outline</vt:lpstr>
      <vt:lpstr>PowerPoint Presentation</vt:lpstr>
      <vt:lpstr>Robot and Simulated Environment</vt:lpstr>
      <vt:lpstr>Robot and Simulated Environment</vt:lpstr>
      <vt:lpstr>PowerPoint Presentation</vt:lpstr>
      <vt:lpstr>Position Kinematics</vt:lpstr>
      <vt:lpstr>Position Kinematics</vt:lpstr>
      <vt:lpstr>PowerPoint Presentation</vt:lpstr>
      <vt:lpstr>Inverse Kinematics</vt:lpstr>
      <vt:lpstr>PowerPoint Presentation</vt:lpstr>
      <vt:lpstr>Forward and Inverse Velocity Kinematics</vt:lpstr>
      <vt:lpstr>PowerPoint Presentation</vt:lpstr>
      <vt:lpstr>Trajectory Planning</vt:lpstr>
      <vt:lpstr>Trajectory Planning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Event-Based Twitter Analysis</dc:title>
  <dc:creator>Microsoft Office User</dc:creator>
  <cp:lastModifiedBy>Hazem Sherif</cp:lastModifiedBy>
  <cp:revision>70</cp:revision>
  <dcterms:created xsi:type="dcterms:W3CDTF">2016-05-08T14:59:10Z</dcterms:created>
  <dcterms:modified xsi:type="dcterms:W3CDTF">2024-12-09T21:21:28Z</dcterms:modified>
</cp:coreProperties>
</file>