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activeX/activeX4.xml" ContentType="application/vnd.ms-office.activeX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activeX/activeX2.xml" ContentType="application/vnd.ms-office.activeX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activeX/activeX8.bin" ContentType="application/vnd.ms-office.activeX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activeX/activeX6.bin" ContentType="application/vnd.ms-office.activeX"/>
  <Override PartName="/docProps/custom.xml" ContentType="application/vnd.openxmlformats-officedocument.custom-properties+xml"/>
  <Override PartName="/ppt/activeX/activeX4.bin" ContentType="application/vnd.ms-office.activeX"/>
  <Override PartName="/ppt/activeX/activeX2.bin" ContentType="application/vnd.ms-office.activeX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activeX/activeX1.bin" ContentType="application/vnd.ms-office.activeX"/>
  <Override PartName="/ppt/activeX/activeX6.xml" ContentType="application/vnd.ms-office.activeX+xml"/>
  <Override PartName="/ppt/activeX/activeX7.xml" ContentType="application/vnd.ms-office.activeX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activeX/activeX5.xml" ContentType="application/vnd.ms-office.activeX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activeX/activeX3.xml" ContentType="application/vnd.ms-office.activeX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activeX/activeX1.xml" ContentType="application/vnd.ms-office.activeX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activeX/activeX7.bin" ContentType="application/vnd.ms-office.activeX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activeX/activeX5.bin" ContentType="application/vnd.ms-office.activeX"/>
  <Override PartName="/ppt/activeX/activeX3.bin" ContentType="application/vnd.ms-office.activeX"/>
  <Override PartName="/ppt/activeX/activeX8.xml" ContentType="application/vnd.ms-office.activeX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78" r:id="rId1"/>
  </p:sldMasterIdLst>
  <p:notesMasterIdLst>
    <p:notesMasterId r:id="rId42"/>
  </p:notesMasterIdLst>
  <p:sldIdLst>
    <p:sldId id="256" r:id="rId2"/>
    <p:sldId id="258" r:id="rId3"/>
    <p:sldId id="260" r:id="rId4"/>
    <p:sldId id="261" r:id="rId5"/>
    <p:sldId id="284" r:id="rId6"/>
    <p:sldId id="262" r:id="rId7"/>
    <p:sldId id="285" r:id="rId8"/>
    <p:sldId id="263" r:id="rId9"/>
    <p:sldId id="259" r:id="rId10"/>
    <p:sldId id="264" r:id="rId11"/>
    <p:sldId id="295" r:id="rId12"/>
    <p:sldId id="296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87" r:id="rId22"/>
    <p:sldId id="273" r:id="rId23"/>
    <p:sldId id="274" r:id="rId24"/>
    <p:sldId id="275" r:id="rId25"/>
    <p:sldId id="276" r:id="rId26"/>
    <p:sldId id="291" r:id="rId27"/>
    <p:sldId id="277" r:id="rId28"/>
    <p:sldId id="288" r:id="rId29"/>
    <p:sldId id="278" r:id="rId30"/>
    <p:sldId id="289" r:id="rId31"/>
    <p:sldId id="290" r:id="rId32"/>
    <p:sldId id="280" r:id="rId33"/>
    <p:sldId id="297" r:id="rId34"/>
    <p:sldId id="279" r:id="rId35"/>
    <p:sldId id="292" r:id="rId36"/>
    <p:sldId id="293" r:id="rId37"/>
    <p:sldId id="294" r:id="rId38"/>
    <p:sldId id="281" r:id="rId39"/>
    <p:sldId id="282" r:id="rId40"/>
    <p:sldId id="257" r:id="rId41"/>
  </p:sldIdLst>
  <p:sldSz cx="9144000" cy="6858000" type="screen4x3"/>
  <p:notesSz cx="6858000" cy="9144000"/>
  <p:defaultTextStyle>
    <a:defPPr>
      <a:defRPr lang="he-I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0" autoAdjust="0"/>
    <p:restoredTop sz="94634" autoAdjust="0"/>
  </p:normalViewPr>
  <p:slideViewPr>
    <p:cSldViewPr>
      <p:cViewPr varScale="1">
        <p:scale>
          <a:sx n="100" d="100"/>
          <a:sy n="100" d="100"/>
        </p:scale>
        <p:origin x="-2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activeX1.xml><?xml version="1.0" encoding="utf-8"?>
<ax:ocx xmlns:ax="http://schemas.microsoft.com/office/2006/activeX" xmlns:r="http://schemas.openxmlformats.org/officeDocument/2006/relationships" ax:classid="{5512D11C-5CC6-11CF-8D67-00AA00BDCE1D}" ax:persistence="persistStream" r:id="rId1"/>
</file>

<file path=ppt/activeX/activeX2.xml><?xml version="1.0" encoding="utf-8"?>
<ax:ocx xmlns:ax="http://schemas.microsoft.com/office/2006/activeX" xmlns:r="http://schemas.openxmlformats.org/officeDocument/2006/relationships" ax:classid="{5512D11C-5CC6-11CF-8D67-00AA00BDCE1D}" ax:persistence="persistStream" r:id="rId1"/>
</file>

<file path=ppt/activeX/activeX3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activeX/activeX4.xml><?xml version="1.0" encoding="utf-8"?>
<ax:ocx xmlns:ax="http://schemas.microsoft.com/office/2006/activeX" xmlns:r="http://schemas.openxmlformats.org/officeDocument/2006/relationships" ax:classid="{5512D122-5CC6-11CF-8D67-00AA00BDCE1D}" ax:persistence="persistStream" r:id="rId1"/>
</file>

<file path=ppt/activeX/activeX5.xml><?xml version="1.0" encoding="utf-8"?>
<ax:ocx xmlns:ax="http://schemas.microsoft.com/office/2006/activeX" xmlns:r="http://schemas.openxmlformats.org/officeDocument/2006/relationships" ax:classid="{5512D122-5CC6-11CF-8D67-00AA00BDCE1D}" ax:persistence="persistStream" r:id="rId1"/>
</file>

<file path=ppt/activeX/activeX6.xml><?xml version="1.0" encoding="utf-8"?>
<ax:ocx xmlns:ax="http://schemas.microsoft.com/office/2006/activeX" xmlns:r="http://schemas.openxmlformats.org/officeDocument/2006/relationships" ax:classid="{5512D122-5CC6-11CF-8D67-00AA00BDCE1D}" ax:persistence="persistStream" r:id="rId1"/>
</file>

<file path=ppt/activeX/activeX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8.xml><?xml version="1.0" encoding="utf-8"?>
<ax:ocx xmlns:ax="http://schemas.microsoft.com/office/2006/activeX" xmlns:r="http://schemas.openxmlformats.org/officeDocument/2006/relationships" ax:classid="{5512D122-5CC6-11CF-8D67-00AA00BDCE1D}" ax:persistence="persistStream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B8EBFA8-E637-483B-8632-114C11569FC2}" type="datetimeFigureOut">
              <a:rPr lang="he-IL" smtClean="0"/>
              <a:pPr/>
              <a:t>י"ח/טבת/תשס"ט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D6933AB-978E-4D44-9B54-9E0ADDEF68EC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65AD633F-8C4F-40B4-A08E-605F213E3ED7}" type="datetimeFigureOut">
              <a:rPr lang="en-US"/>
              <a:pPr/>
              <a:t>1/14/2009</a:t>
            </a:fld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B9EACA8-F879-44B2-BA20-7521C06F18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72967F-09BE-464F-A598-49BBE6F260DD}" type="datetimeFigureOut">
              <a:rPr lang="en-US"/>
              <a:pPr/>
              <a:t>1/14/2009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B75B56-217B-4BA6-9157-77DCD8ADB7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92DC57-1A72-443B-9DE2-9E2110C11EB5}" type="datetimeFigureOut">
              <a:rPr lang="en-US"/>
              <a:pPr/>
              <a:t>1/14/2009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8C5410-68C1-4B76-87F1-3B0948F536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כותרת, טקסט ו- 2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75BF32F-6EA4-449E-8DD0-5C13F51A9845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כותרת, טקסט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7A7635C-70F4-40EB-9297-30059BCEF08F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49B70F-7200-4566-AD18-F2A9D80D01F5}" type="datetimeFigureOut">
              <a:rPr lang="en-US"/>
              <a:pPr/>
              <a:t>1/14/2009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F766F-4F61-4363-B0B7-0D1C9BEFD3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04E604-148C-4719-BDD7-941526A2AF18}" type="datetimeFigureOut">
              <a:rPr lang="en-US"/>
              <a:pPr/>
              <a:t>1/14/2009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F1534-503D-4265-AA60-575CD4576C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C49186-2559-4079-90AE-081B402E2BB8}" type="datetimeFigureOut">
              <a:rPr lang="en-US"/>
              <a:pPr/>
              <a:t>1/14/2009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B6A462-2289-4D00-86F0-88CE2253B2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8A067E-49BC-4927-9959-0FC5EC1AE439}" type="datetimeFigureOut">
              <a:rPr lang="en-US"/>
              <a:pPr/>
              <a:t>1/14/2009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EDC30F-5C09-4A3D-A130-DBCB50348C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974B24-F227-4969-8AA4-1B99194D8D5A}" type="datetimeFigureOut">
              <a:rPr lang="en-US"/>
              <a:pPr/>
              <a:t>1/14/2009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99AB27-ED4C-4616-A552-5E98D9454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7BEFA7-DD8F-4130-88A4-4809F8766E20}" type="datetimeFigureOut">
              <a:rPr lang="en-US"/>
              <a:pPr/>
              <a:t>1/14/2009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1915BB-16CF-4572-AADB-C8EF73A439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448419-7200-488D-8F20-25E760962C97}" type="datetimeFigureOut">
              <a:rPr lang="en-US"/>
              <a:pPr/>
              <a:t>1/14/2009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28A755-980D-4092-9507-3654628FC8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4BF646-BF53-45E6-AD28-80829BB10DE3}" type="datetimeFigureOut">
              <a:rPr lang="en-US"/>
              <a:pPr/>
              <a:t>1/14/2009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01E7C-8FBC-4584-97A7-4BA3D5D8F3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8" charset="0"/>
              </a:defRPr>
            </a:lvl1pPr>
          </a:lstStyle>
          <a:p>
            <a:fld id="{720359D4-7411-4EE3-9B37-6720AD79DCC3}" type="datetimeFigureOut">
              <a:rPr lang="en-US"/>
              <a:pPr/>
              <a:t>1/14/2009</a:t>
            </a:fld>
            <a:endParaRPr lang="en-US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8" charset="0"/>
              </a:defRPr>
            </a:lvl1pPr>
          </a:lstStyle>
          <a:p>
            <a:fld id="{269FC7E0-CB09-453E-B646-61BA205B7C08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9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3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43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51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7.xml"/><Relationship Id="rId13" Type="http://schemas.openxmlformats.org/officeDocument/2006/relationships/hyperlink" Target="http://office.microsoft.com/en-us/worldwide/default.aspx" TargetMode="External"/><Relationship Id="rId18" Type="http://schemas.openxmlformats.org/officeDocument/2006/relationships/hyperlink" Target="http://office.microsoft.com/search/redir.aspx?assetid=FX100647101033&amp;CTT=97&amp;Origin=CL100570201033&amp;pid=CL100569831033" TargetMode="External"/><Relationship Id="rId26" Type="http://schemas.openxmlformats.org/officeDocument/2006/relationships/hyperlink" Target="http://office.microsoft.com/en-us/clipart/FX101321031033.aspx" TargetMode="External"/><Relationship Id="rId39" Type="http://schemas.openxmlformats.org/officeDocument/2006/relationships/image" Target="../media/image23.png"/><Relationship Id="rId3" Type="http://schemas.openxmlformats.org/officeDocument/2006/relationships/control" Target="../activeX/activeX2.xml"/><Relationship Id="rId21" Type="http://schemas.openxmlformats.org/officeDocument/2006/relationships/hyperlink" Target="http://office.microsoft.com/search/redir.aspx?assetid=FX101321101033&amp;CTT=97&amp;Origin=CL100570201033&amp;pid=CL100570421033" TargetMode="External"/><Relationship Id="rId34" Type="http://schemas.openxmlformats.org/officeDocument/2006/relationships/image" Target="../media/image18.png"/><Relationship Id="rId42" Type="http://schemas.openxmlformats.org/officeDocument/2006/relationships/image" Target="../media/image26.png"/><Relationship Id="rId7" Type="http://schemas.openxmlformats.org/officeDocument/2006/relationships/control" Target="../activeX/activeX6.xml"/><Relationship Id="rId12" Type="http://schemas.openxmlformats.org/officeDocument/2006/relationships/image" Target="../media/image14.png"/><Relationship Id="rId17" Type="http://schemas.openxmlformats.org/officeDocument/2006/relationships/hyperlink" Target="https://services.office.microsoft.com/passport/redirect.aspx?sign=in&amp;AssetID=EC101181701033&amp;CTT=5&amp;Origin=EC790000121033&amp;cb=mu=http://office.microsoft.com/en-US/clipart/results.aspx?qu=j0432227&amp;ru=http://office.microsoft.com/en-US/clipart/results.aspx?qu=j0432227" TargetMode="External"/><Relationship Id="rId25" Type="http://schemas.openxmlformats.org/officeDocument/2006/relationships/hyperlink" Target="http://office.microsoft.com/en-us/search.aspx" TargetMode="External"/><Relationship Id="rId33" Type="http://schemas.openxmlformats.org/officeDocument/2006/relationships/image" Target="../media/image17.png"/><Relationship Id="rId38" Type="http://schemas.openxmlformats.org/officeDocument/2006/relationships/image" Target="../media/image22.png"/><Relationship Id="rId2" Type="http://schemas.openxmlformats.org/officeDocument/2006/relationships/control" Target="../activeX/activeX1.xml"/><Relationship Id="rId16" Type="http://schemas.openxmlformats.org/officeDocument/2006/relationships/hyperlink" Target="http://office.microsoft.com/search/redir.aspx?assetid=HA101694051033&amp;CTT=97&amp;Origin=EC790000121033" TargetMode="External"/><Relationship Id="rId20" Type="http://schemas.openxmlformats.org/officeDocument/2006/relationships/hyperlink" Target="http://office.microsoft.com/search/redir.aspx?assetid=FX100485361033&amp;CTT=97&amp;Origin=CL100570201033&amp;pid=CL100605171033" TargetMode="External"/><Relationship Id="rId29" Type="http://schemas.openxmlformats.org/officeDocument/2006/relationships/hyperlink" Target="http://office.microsoft.com/search/redir.aspx?assetid=HP010407641033" TargetMode="External"/><Relationship Id="rId41" Type="http://schemas.openxmlformats.org/officeDocument/2006/relationships/image" Target="../media/image25.png"/><Relationship Id="rId1" Type="http://schemas.openxmlformats.org/officeDocument/2006/relationships/vmlDrawing" Target="../drawings/vmlDrawing2.vml"/><Relationship Id="rId6" Type="http://schemas.openxmlformats.org/officeDocument/2006/relationships/control" Target="../activeX/activeX5.xml"/><Relationship Id="rId11" Type="http://schemas.openxmlformats.org/officeDocument/2006/relationships/image" Target="../media/image13.png"/><Relationship Id="rId24" Type="http://schemas.openxmlformats.org/officeDocument/2006/relationships/hyperlink" Target="http://office.microsoft.com/search/redir.aspx?assetid=FX101754491033&amp;CTT=97&amp;Origin=CL100570201033&amp;pid=CL101750181033" TargetMode="External"/><Relationship Id="rId32" Type="http://schemas.openxmlformats.org/officeDocument/2006/relationships/image" Target="../media/image16.png"/><Relationship Id="rId37" Type="http://schemas.openxmlformats.org/officeDocument/2006/relationships/image" Target="../media/image21.png"/><Relationship Id="rId40" Type="http://schemas.openxmlformats.org/officeDocument/2006/relationships/image" Target="../media/image24.png"/><Relationship Id="rId45" Type="http://schemas.openxmlformats.org/officeDocument/2006/relationships/image" Target="../media/image28.png"/><Relationship Id="rId5" Type="http://schemas.openxmlformats.org/officeDocument/2006/relationships/control" Target="../activeX/activeX4.xml"/><Relationship Id="rId15" Type="http://schemas.openxmlformats.org/officeDocument/2006/relationships/hyperlink" Target="http://office.microsoft.com/en-us/default.aspx" TargetMode="External"/><Relationship Id="rId23" Type="http://schemas.openxmlformats.org/officeDocument/2006/relationships/hyperlink" Target="http://office.microsoft.com/search/redir.aspx?assetid=FX100595491033&amp;CTT=97&amp;Origin=CL100570201033&amp;pid=CL100632981033" TargetMode="External"/><Relationship Id="rId28" Type="http://schemas.openxmlformats.org/officeDocument/2006/relationships/hyperlink" Target="http://office.microsoft.com/search/redir.aspx?assetid=FX101321031033" TargetMode="External"/><Relationship Id="rId36" Type="http://schemas.openxmlformats.org/officeDocument/2006/relationships/image" Target="../media/image20.png"/><Relationship Id="rId10" Type="http://schemas.openxmlformats.org/officeDocument/2006/relationships/slideLayout" Target="../slideLayouts/slideLayout12.xml"/><Relationship Id="rId19" Type="http://schemas.openxmlformats.org/officeDocument/2006/relationships/hyperlink" Target="http://office.microsoft.com/search/redir.aspx?assetid=FX100487411033&amp;CTT=97&amp;Origin=CL100570201033&amp;pid=CL100571081033" TargetMode="External"/><Relationship Id="rId31" Type="http://schemas.openxmlformats.org/officeDocument/2006/relationships/image" Target="../media/image15.png"/><Relationship Id="rId44" Type="http://schemas.openxmlformats.org/officeDocument/2006/relationships/image" Target="../media/image27.png"/><Relationship Id="rId4" Type="http://schemas.openxmlformats.org/officeDocument/2006/relationships/control" Target="../activeX/activeX3.xml"/><Relationship Id="rId9" Type="http://schemas.openxmlformats.org/officeDocument/2006/relationships/control" Target="../activeX/activeX8.xml"/><Relationship Id="rId14" Type="http://schemas.openxmlformats.org/officeDocument/2006/relationships/hyperlink" Target="http://r.office.microsoft.com/r/rlidMScomLinks?p1=home&amp;clid=en-US" TargetMode="External"/><Relationship Id="rId22" Type="http://schemas.openxmlformats.org/officeDocument/2006/relationships/hyperlink" Target="http://office.microsoft.com/search/redir.aspx?assetid=FX101321031033&amp;CTT=97&amp;Origin=CL100570201033&amp;pid=CL100570201033" TargetMode="External"/><Relationship Id="rId27" Type="http://schemas.openxmlformats.org/officeDocument/2006/relationships/hyperlink" Target="http://office.microsoft.com/search/redir.aspx?assetid=FX100647101033" TargetMode="External"/><Relationship Id="rId30" Type="http://schemas.openxmlformats.org/officeDocument/2006/relationships/hyperlink" Target="http://office.microsoft.com/en-us/clipart/options.aspx" TargetMode="External"/><Relationship Id="rId35" Type="http://schemas.openxmlformats.org/officeDocument/2006/relationships/image" Target="../media/image19.png"/><Relationship Id="rId43" Type="http://schemas.openxmlformats.org/officeDocument/2006/relationships/hyperlink" Target="http://r.office.microsoft.com/r/rlidMsCom?clid=en-U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4294967295"/>
          </p:nvPr>
        </p:nvSpPr>
        <p:spPr>
          <a:xfrm>
            <a:off x="1489075" y="3141663"/>
            <a:ext cx="6172200" cy="787403"/>
          </a:xfrm>
        </p:spPr>
        <p:txBody>
          <a:bodyPr>
            <a:normAutofit/>
          </a:bodyPr>
          <a:lstStyle/>
          <a:p>
            <a:pPr marL="0" indent="0" algn="ctr">
              <a:buFont typeface="Wingdings" pitchFamily="2" charset="2"/>
              <a:buNone/>
            </a:pPr>
            <a:r>
              <a:rPr lang="en-US" sz="2900" dirty="0">
                <a:solidFill>
                  <a:schemeClr val="accent1"/>
                </a:solidFill>
              </a:rPr>
              <a:t>Advantage over Random</a:t>
            </a:r>
            <a:endParaRPr lang="he-IL" sz="2900" dirty="0">
              <a:solidFill>
                <a:schemeClr val="accent1"/>
              </a:solidFill>
            </a:endParaRPr>
          </a:p>
        </p:txBody>
      </p:sp>
      <p:sp>
        <p:nvSpPr>
          <p:cNvPr id="13314" name="כותרת 1"/>
          <p:cNvSpPr>
            <a:spLocks noGrp="1"/>
          </p:cNvSpPr>
          <p:nvPr>
            <p:ph type="ctrTitle" idx="4294967295"/>
          </p:nvPr>
        </p:nvSpPr>
        <p:spPr>
          <a:xfrm>
            <a:off x="684213" y="692150"/>
            <a:ext cx="7772400" cy="1031875"/>
          </a:xfrm>
        </p:spPr>
        <p:txBody>
          <a:bodyPr anchor="b"/>
          <a:lstStyle/>
          <a:p>
            <a:r>
              <a:rPr lang="en-US" sz="3600" b="1" dirty="0"/>
              <a:t>MAXIMUM ACYCLIC SUB GRAPH PROBLEM</a:t>
            </a:r>
            <a:endParaRPr lang="he-IL" sz="3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4143380"/>
            <a:ext cx="16192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D:\Program Files\Microsoft Office\MEDIA\CAGCAT10\j0205582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3857628"/>
            <a:ext cx="1776679" cy="16303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85720" y="5643578"/>
            <a:ext cx="371477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Author </a:t>
            </a:r>
            <a:r>
              <a:rPr lang="en-US" dirty="0" err="1" smtClean="0"/>
              <a:t>Stekolchik</a:t>
            </a:r>
            <a:r>
              <a:rPr lang="en-US" dirty="0" smtClean="0"/>
              <a:t> Alexander</a:t>
            </a:r>
            <a:br>
              <a:rPr lang="en-US" dirty="0" smtClean="0"/>
            </a:br>
            <a:r>
              <a:rPr lang="en-US" dirty="0" smtClean="0"/>
              <a:t>Supervisor: Michael </a:t>
            </a:r>
            <a:r>
              <a:rPr lang="en-US" dirty="0" err="1" smtClean="0"/>
              <a:t>Landberg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for example above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sz="3600" dirty="0"/>
              <a:t>Random ordering</a:t>
            </a:r>
            <a:br>
              <a:rPr lang="en-US" sz="3600" dirty="0"/>
            </a:br>
            <a:r>
              <a:rPr lang="en-US" sz="3600" dirty="0"/>
              <a:t> gain(G, </a:t>
            </a:r>
            <a:r>
              <a:rPr lang="el-GR" sz="3600" dirty="0"/>
              <a:t>π</a:t>
            </a:r>
            <a:r>
              <a:rPr lang="en-US" sz="3600" dirty="0"/>
              <a:t> ) = 3/5 – 2/5 = </a:t>
            </a:r>
            <a:r>
              <a:rPr lang="en-US" sz="3600" dirty="0" smtClean="0"/>
              <a:t>0.2</a:t>
            </a:r>
          </a:p>
          <a:p>
            <a:pPr algn="l" rtl="0">
              <a:buNone/>
            </a:pPr>
            <a:endParaRPr lang="en-US" sz="3600" dirty="0"/>
          </a:p>
          <a:p>
            <a:pPr algn="l" rtl="0"/>
            <a:r>
              <a:rPr lang="en-US" sz="3600" dirty="0"/>
              <a:t>OPT</a:t>
            </a:r>
            <a:br>
              <a:rPr lang="en-US" sz="3600" dirty="0"/>
            </a:br>
            <a:r>
              <a:rPr lang="en-US" sz="3600" dirty="0"/>
              <a:t> gain(G, </a:t>
            </a:r>
            <a:r>
              <a:rPr lang="el-GR" sz="3600" dirty="0"/>
              <a:t>π</a:t>
            </a:r>
            <a:r>
              <a:rPr lang="en-US" sz="3600" dirty="0"/>
              <a:t> ) = </a:t>
            </a:r>
            <a:r>
              <a:rPr lang="he-IL" sz="3600" dirty="0"/>
              <a:t>4</a:t>
            </a:r>
            <a:r>
              <a:rPr lang="en-US" sz="3600" dirty="0"/>
              <a:t>/5 – </a:t>
            </a:r>
            <a:r>
              <a:rPr lang="he-IL" sz="3600" dirty="0"/>
              <a:t>1</a:t>
            </a:r>
            <a:r>
              <a:rPr lang="en-US" sz="3600" dirty="0"/>
              <a:t>/5 = 0.</a:t>
            </a:r>
            <a:r>
              <a:rPr lang="he-IL" sz="3600" dirty="0" smtClean="0"/>
              <a:t>6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19174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429156"/>
          </a:xfrm>
        </p:spPr>
        <p:txBody>
          <a:bodyPr/>
          <a:lstStyle/>
          <a:p>
            <a:r>
              <a:rPr lang="en-US" sz="2800" dirty="0" smtClean="0"/>
              <a:t>Suppose </a:t>
            </a:r>
            <a:r>
              <a:rPr lang="el-GR" sz="2800" dirty="0" smtClean="0"/>
              <a:t>δ</a:t>
            </a:r>
            <a:r>
              <a:rPr lang="en-US" sz="2800" dirty="0" smtClean="0"/>
              <a:t> is optimal gain</a:t>
            </a:r>
          </a:p>
          <a:p>
            <a:r>
              <a:rPr lang="en-US" sz="2800" dirty="0" smtClean="0"/>
              <a:t>What guarantee is possible as function of </a:t>
            </a:r>
            <a:r>
              <a:rPr lang="el-GR" sz="2800" dirty="0" smtClean="0"/>
              <a:t>δ</a:t>
            </a:r>
            <a:r>
              <a:rPr lang="en-US" sz="2800" dirty="0" smtClean="0"/>
              <a:t> for all values in range (0,1)</a:t>
            </a:r>
          </a:p>
          <a:p>
            <a:pPr>
              <a:buNone/>
            </a:pPr>
            <a:r>
              <a:rPr lang="en-US" sz="2800" dirty="0" smtClean="0"/>
              <a:t>Such guarantees developed for MAX CUT</a:t>
            </a:r>
            <a:br>
              <a:rPr lang="en-US" sz="2800" dirty="0" smtClean="0"/>
            </a:br>
            <a:r>
              <a:rPr lang="en-US" sz="1800" dirty="0" smtClean="0"/>
              <a:t>Moses </a:t>
            </a:r>
            <a:r>
              <a:rPr lang="en-US" sz="1800" dirty="0" err="1" smtClean="0"/>
              <a:t>Charikar</a:t>
            </a:r>
            <a:r>
              <a:rPr lang="en-US" sz="1800" dirty="0" smtClean="0"/>
              <a:t> Anthony Wirth</a:t>
            </a:r>
            <a:br>
              <a:rPr lang="en-US" sz="1800" dirty="0" smtClean="0"/>
            </a:br>
            <a:r>
              <a:rPr lang="en-US" sz="1800" dirty="0" smtClean="0"/>
              <a:t>Maximizing Quadratic Programs: Extending </a:t>
            </a:r>
            <a:r>
              <a:rPr lang="en-US" sz="1800" dirty="0" err="1" smtClean="0"/>
              <a:t>Grothendieck's</a:t>
            </a:r>
            <a:r>
              <a:rPr lang="en-US" sz="1800" dirty="0" smtClean="0"/>
              <a:t> Inequality(2004)</a:t>
            </a:r>
          </a:p>
          <a:p>
            <a:pPr>
              <a:buNone/>
            </a:pPr>
            <a:r>
              <a:rPr lang="en-US" sz="2800" dirty="0" smtClean="0"/>
              <a:t>Given a max CUT which optimal solution has gain </a:t>
            </a:r>
            <a:r>
              <a:rPr lang="el-GR" sz="2800" dirty="0" smtClean="0"/>
              <a:t>δ</a:t>
            </a:r>
            <a:r>
              <a:rPr lang="en-US" sz="2800" dirty="0" smtClean="0"/>
              <a:t> possible find a cut with gain </a:t>
            </a:r>
            <a:r>
              <a:rPr lang="el-GR" sz="2800" dirty="0" smtClean="0"/>
              <a:t>Ω</a:t>
            </a:r>
            <a:r>
              <a:rPr lang="en-US" sz="2800" dirty="0" smtClean="0"/>
              <a:t>(</a:t>
            </a:r>
            <a:r>
              <a:rPr lang="el-GR" sz="2800" dirty="0" smtClean="0"/>
              <a:t>δ</a:t>
            </a:r>
            <a:r>
              <a:rPr lang="en-US" sz="2800" dirty="0" smtClean="0"/>
              <a:t>/log(1/</a:t>
            </a:r>
            <a:r>
              <a:rPr lang="el-GR" sz="2800" dirty="0" smtClean="0"/>
              <a:t>δ</a:t>
            </a:r>
            <a:r>
              <a:rPr lang="en-US" sz="2800" dirty="0" smtClean="0"/>
              <a:t>) and </a:t>
            </a:r>
          </a:p>
          <a:p>
            <a:pPr>
              <a:buNone/>
            </a:pPr>
            <a:r>
              <a:rPr lang="el-GR" sz="2800" dirty="0" smtClean="0"/>
              <a:t>Ω</a:t>
            </a:r>
            <a:r>
              <a:rPr lang="en-US" sz="2800" dirty="0" smtClean="0"/>
              <a:t>(</a:t>
            </a:r>
            <a:r>
              <a:rPr lang="el-GR" sz="2800" dirty="0" smtClean="0"/>
              <a:t>δ</a:t>
            </a:r>
            <a:r>
              <a:rPr lang="en-US" sz="2800" dirty="0" smtClean="0"/>
              <a:t>/log(n)</a:t>
            </a:r>
            <a:endParaRPr lang="he-IL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Cut and Gain</a:t>
            </a:r>
            <a:endParaRPr lang="ru-RU" dirty="0"/>
          </a:p>
        </p:txBody>
      </p:sp>
      <p:sp>
        <p:nvSpPr>
          <p:cNvPr id="4" name="אליפסה 8"/>
          <p:cNvSpPr/>
          <p:nvPr/>
        </p:nvSpPr>
        <p:spPr>
          <a:xfrm>
            <a:off x="3214678" y="3143248"/>
            <a:ext cx="357187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5" name="אליפסה 12"/>
          <p:cNvSpPr/>
          <p:nvPr/>
        </p:nvSpPr>
        <p:spPr>
          <a:xfrm>
            <a:off x="1714480" y="3143248"/>
            <a:ext cx="357187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cxnSp>
        <p:nvCxnSpPr>
          <p:cNvPr id="6" name="מחבר חץ ישר 53"/>
          <p:cNvCxnSpPr>
            <a:cxnSpLocks noChangeShapeType="1"/>
            <a:stCxn id="5" idx="6"/>
            <a:endCxn id="4" idx="1"/>
          </p:cNvCxnSpPr>
          <p:nvPr/>
        </p:nvCxnSpPr>
        <p:spPr bwMode="auto">
          <a:xfrm flipV="1">
            <a:off x="2071667" y="3195557"/>
            <a:ext cx="1195320" cy="126285"/>
          </a:xfrm>
          <a:prstGeom prst="straightConnector1">
            <a:avLst/>
          </a:prstGeom>
          <a:noFill/>
          <a:ln w="12700" algn="ctr">
            <a:solidFill>
              <a:schemeClr val="hlink"/>
            </a:solidFill>
            <a:round/>
            <a:headEnd/>
            <a:tailEnd type="arrow" w="med" len="med"/>
          </a:ln>
        </p:spPr>
      </p:cxnSp>
      <p:sp>
        <p:nvSpPr>
          <p:cNvPr id="7" name="אליפסה 8"/>
          <p:cNvSpPr/>
          <p:nvPr/>
        </p:nvSpPr>
        <p:spPr>
          <a:xfrm>
            <a:off x="3357554" y="4071942"/>
            <a:ext cx="357187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8" name="אליפסה 12"/>
          <p:cNvSpPr/>
          <p:nvPr/>
        </p:nvSpPr>
        <p:spPr>
          <a:xfrm>
            <a:off x="1643042" y="3857628"/>
            <a:ext cx="357187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cxnSp>
        <p:nvCxnSpPr>
          <p:cNvPr id="9" name="מחבר חץ ישר 53"/>
          <p:cNvCxnSpPr>
            <a:cxnSpLocks noChangeShapeType="1"/>
            <a:stCxn id="8" idx="6"/>
            <a:endCxn id="7" idx="1"/>
          </p:cNvCxnSpPr>
          <p:nvPr/>
        </p:nvCxnSpPr>
        <p:spPr bwMode="auto">
          <a:xfrm>
            <a:off x="2000229" y="4036222"/>
            <a:ext cx="1409634" cy="88029"/>
          </a:xfrm>
          <a:prstGeom prst="straightConnector1">
            <a:avLst/>
          </a:prstGeom>
          <a:noFill/>
          <a:ln w="12700" algn="ctr">
            <a:solidFill>
              <a:schemeClr val="hlink"/>
            </a:solidFill>
            <a:round/>
            <a:headEnd/>
            <a:tailEnd type="arrow" w="med" len="med"/>
          </a:ln>
        </p:spPr>
      </p:cxnSp>
      <p:sp>
        <p:nvSpPr>
          <p:cNvPr id="10" name="אליפסה 8"/>
          <p:cNvSpPr/>
          <p:nvPr/>
        </p:nvSpPr>
        <p:spPr>
          <a:xfrm>
            <a:off x="3286116" y="2428868"/>
            <a:ext cx="357187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11" name="אליפסה 12"/>
          <p:cNvSpPr/>
          <p:nvPr/>
        </p:nvSpPr>
        <p:spPr>
          <a:xfrm>
            <a:off x="1785918" y="2357430"/>
            <a:ext cx="357187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cxnSp>
        <p:nvCxnSpPr>
          <p:cNvPr id="12" name="מחבר חץ ישר 53"/>
          <p:cNvCxnSpPr>
            <a:cxnSpLocks noChangeShapeType="1"/>
            <a:stCxn id="11" idx="6"/>
          </p:cNvCxnSpPr>
          <p:nvPr/>
        </p:nvCxnSpPr>
        <p:spPr bwMode="auto">
          <a:xfrm>
            <a:off x="2143105" y="2536024"/>
            <a:ext cx="1071573" cy="107158"/>
          </a:xfrm>
          <a:prstGeom prst="straightConnector1">
            <a:avLst/>
          </a:prstGeom>
          <a:noFill/>
          <a:ln w="12700" algn="ctr">
            <a:solidFill>
              <a:schemeClr val="hlink"/>
            </a:solidFill>
            <a:round/>
            <a:headEnd/>
            <a:tailEnd type="arrow" w="med" len="med"/>
          </a:ln>
        </p:spPr>
      </p:cxnSp>
      <p:sp>
        <p:nvSpPr>
          <p:cNvPr id="21" name="Freeform 20"/>
          <p:cNvSpPr/>
          <p:nvPr/>
        </p:nvSpPr>
        <p:spPr bwMode="auto">
          <a:xfrm>
            <a:off x="2428860" y="2000240"/>
            <a:ext cx="348996" cy="2743200"/>
          </a:xfrm>
          <a:custGeom>
            <a:avLst/>
            <a:gdLst>
              <a:gd name="connsiteX0" fmla="*/ 216408 w 348996"/>
              <a:gd name="connsiteY0" fmla="*/ 0 h 2743200"/>
              <a:gd name="connsiteX1" fmla="*/ 316992 w 348996"/>
              <a:gd name="connsiteY1" fmla="*/ 804672 h 2743200"/>
              <a:gd name="connsiteX2" fmla="*/ 24384 w 348996"/>
              <a:gd name="connsiteY2" fmla="*/ 1536192 h 2743200"/>
              <a:gd name="connsiteX3" fmla="*/ 170688 w 348996"/>
              <a:gd name="connsiteY3" fmla="*/ 2569464 h 2743200"/>
              <a:gd name="connsiteX4" fmla="*/ 198120 w 348996"/>
              <a:gd name="connsiteY4" fmla="*/ 2578608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96" h="2743200">
                <a:moveTo>
                  <a:pt x="216408" y="0"/>
                </a:moveTo>
                <a:cubicBezTo>
                  <a:pt x="282702" y="274320"/>
                  <a:pt x="348996" y="548640"/>
                  <a:pt x="316992" y="804672"/>
                </a:cubicBezTo>
                <a:cubicBezTo>
                  <a:pt x="284988" y="1060704"/>
                  <a:pt x="48768" y="1242060"/>
                  <a:pt x="24384" y="1536192"/>
                </a:cubicBezTo>
                <a:cubicBezTo>
                  <a:pt x="0" y="1830324"/>
                  <a:pt x="141732" y="2395728"/>
                  <a:pt x="170688" y="2569464"/>
                </a:cubicBezTo>
                <a:cubicBezTo>
                  <a:pt x="199644" y="2743200"/>
                  <a:pt x="188976" y="2563368"/>
                  <a:pt x="198120" y="257860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27" name="אליפסה 12"/>
          <p:cNvSpPr/>
          <p:nvPr/>
        </p:nvSpPr>
        <p:spPr>
          <a:xfrm>
            <a:off x="285720" y="1714488"/>
            <a:ext cx="357187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28" name="אליפסה 12"/>
          <p:cNvSpPr/>
          <p:nvPr/>
        </p:nvSpPr>
        <p:spPr>
          <a:xfrm>
            <a:off x="357158" y="3214686"/>
            <a:ext cx="357187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29" name="אליפסה 12"/>
          <p:cNvSpPr/>
          <p:nvPr/>
        </p:nvSpPr>
        <p:spPr>
          <a:xfrm>
            <a:off x="4929190" y="1928802"/>
            <a:ext cx="357187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30" name="אליפסה 12"/>
          <p:cNvSpPr/>
          <p:nvPr/>
        </p:nvSpPr>
        <p:spPr>
          <a:xfrm>
            <a:off x="5000628" y="2857496"/>
            <a:ext cx="357187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cxnSp>
        <p:nvCxnSpPr>
          <p:cNvPr id="32" name="Straight Arrow Connector 31"/>
          <p:cNvCxnSpPr>
            <a:stCxn id="10" idx="6"/>
            <a:endCxn id="29" idx="2"/>
          </p:cNvCxnSpPr>
          <p:nvPr/>
        </p:nvCxnSpPr>
        <p:spPr bwMode="auto">
          <a:xfrm flipV="1">
            <a:off x="3643303" y="2107396"/>
            <a:ext cx="1285887" cy="500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stCxn id="29" idx="4"/>
            <a:endCxn id="30" idx="0"/>
          </p:cNvCxnSpPr>
          <p:nvPr/>
        </p:nvCxnSpPr>
        <p:spPr bwMode="auto">
          <a:xfrm rot="16200000" flipH="1">
            <a:off x="4857750" y="2536024"/>
            <a:ext cx="571506" cy="714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30" idx="2"/>
            <a:endCxn id="10" idx="6"/>
          </p:cNvCxnSpPr>
          <p:nvPr/>
        </p:nvCxnSpPr>
        <p:spPr bwMode="auto">
          <a:xfrm rot="10800000">
            <a:off x="3643304" y="2607462"/>
            <a:ext cx="1357325" cy="428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30" idx="3"/>
            <a:endCxn id="7" idx="7"/>
          </p:cNvCxnSpPr>
          <p:nvPr/>
        </p:nvCxnSpPr>
        <p:spPr bwMode="auto">
          <a:xfrm rot="5400000">
            <a:off x="3876747" y="2948061"/>
            <a:ext cx="961876" cy="13905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4" idx="6"/>
            <a:endCxn id="30" idx="2"/>
          </p:cNvCxnSpPr>
          <p:nvPr/>
        </p:nvCxnSpPr>
        <p:spPr bwMode="auto">
          <a:xfrm flipV="1">
            <a:off x="3571865" y="3036090"/>
            <a:ext cx="1428763" cy="285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>
            <a:stCxn id="27" idx="6"/>
            <a:endCxn id="11" idx="2"/>
          </p:cNvCxnSpPr>
          <p:nvPr/>
        </p:nvCxnSpPr>
        <p:spPr bwMode="auto">
          <a:xfrm>
            <a:off x="642907" y="1893082"/>
            <a:ext cx="1143011" cy="6429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stCxn id="28" idx="0"/>
            <a:endCxn id="27" idx="5"/>
          </p:cNvCxnSpPr>
          <p:nvPr/>
        </p:nvCxnSpPr>
        <p:spPr bwMode="auto">
          <a:xfrm rot="5400000" flipH="1" flipV="1">
            <a:off x="-34484" y="2589604"/>
            <a:ext cx="1195319" cy="548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28" idx="6"/>
            <a:endCxn id="8" idx="1"/>
          </p:cNvCxnSpPr>
          <p:nvPr/>
        </p:nvCxnSpPr>
        <p:spPr bwMode="auto">
          <a:xfrm>
            <a:off x="714345" y="3393280"/>
            <a:ext cx="981006" cy="5166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786446" y="2000240"/>
            <a:ext cx="300039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Advantage over random proportional the max cut norm</a:t>
            </a:r>
            <a:endParaRPr lang="he-IL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6804025" cy="1139825"/>
          </a:xfrm>
        </p:spPr>
        <p:txBody>
          <a:bodyPr/>
          <a:lstStyle/>
          <a:p>
            <a:r>
              <a:rPr lang="en-US"/>
              <a:t>What we are going to do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0034" y="1428736"/>
            <a:ext cx="8135938" cy="3700462"/>
          </a:xfrm>
        </p:spPr>
        <p:txBody>
          <a:bodyPr/>
          <a:lstStyle/>
          <a:p>
            <a:pPr algn="l" rtl="0"/>
            <a:r>
              <a:rPr lang="en-US" sz="2800" dirty="0"/>
              <a:t>Given an instance with optimal gain </a:t>
            </a:r>
            <a:r>
              <a:rPr lang="el-GR" sz="2800" dirty="0"/>
              <a:t>δ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can we produce a solution with gain </a:t>
            </a:r>
            <a:br>
              <a:rPr lang="en-US" sz="2800" dirty="0"/>
            </a:br>
            <a:r>
              <a:rPr lang="en-US" sz="2800" dirty="0"/>
              <a:t>f(</a:t>
            </a:r>
            <a:r>
              <a:rPr lang="el-GR" sz="2800" dirty="0"/>
              <a:t>δ</a:t>
            </a:r>
            <a:r>
              <a:rPr lang="en-US" sz="2800" dirty="0"/>
              <a:t>) for all values </a:t>
            </a:r>
            <a:r>
              <a:rPr lang="el-GR" sz="2800" dirty="0"/>
              <a:t>δ</a:t>
            </a:r>
            <a:r>
              <a:rPr lang="en-US" sz="2800" dirty="0"/>
              <a:t> </a:t>
            </a:r>
            <a:r>
              <a:rPr lang="ru-RU" sz="2800" dirty="0"/>
              <a:t>Є</a:t>
            </a:r>
            <a:r>
              <a:rPr lang="en-US" sz="2800" dirty="0"/>
              <a:t> ( </a:t>
            </a:r>
            <a:r>
              <a:rPr lang="en-US" sz="2800" dirty="0" smtClean="0"/>
              <a:t>0,1 </a:t>
            </a:r>
            <a:r>
              <a:rPr lang="en-US" sz="2800" dirty="0"/>
              <a:t>)</a:t>
            </a:r>
            <a:endParaRPr lang="ru-RU" sz="2800" dirty="0"/>
          </a:p>
          <a:p>
            <a:pPr algn="l" rtl="0"/>
            <a:r>
              <a:rPr lang="en-US" sz="2800" b="1" dirty="0"/>
              <a:t>Theorem 1.3</a:t>
            </a:r>
            <a:r>
              <a:rPr lang="en-US" sz="2800" dirty="0"/>
              <a:t> There exists a randomized polynomial time algorithm that given a directed graph G finds a linear arrangement </a:t>
            </a:r>
            <a:r>
              <a:rPr lang="el-GR" sz="2800" dirty="0"/>
              <a:t>π</a:t>
            </a:r>
            <a:r>
              <a:rPr lang="en-US" sz="2800" dirty="0"/>
              <a:t> of its vertices with gain over random at least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l-GR" sz="2800" dirty="0" smtClean="0"/>
              <a:t>Ω</a:t>
            </a:r>
            <a:r>
              <a:rPr lang="en-US" sz="2800" dirty="0" smtClean="0"/>
              <a:t> </a:t>
            </a:r>
            <a:r>
              <a:rPr lang="en-US" sz="2800" dirty="0"/>
              <a:t>( </a:t>
            </a:r>
            <a:r>
              <a:rPr lang="el-GR" sz="2800" dirty="0"/>
              <a:t>δ</a:t>
            </a:r>
            <a:r>
              <a:rPr lang="en-US" sz="2800" dirty="0"/>
              <a:t> / log n </a:t>
            </a:r>
            <a:r>
              <a:rPr lang="en-US" sz="2800" dirty="0" smtClean="0"/>
              <a:t>)</a:t>
            </a:r>
          </a:p>
          <a:p>
            <a:r>
              <a:rPr lang="en-US" sz="2400" dirty="0" smtClean="0"/>
              <a:t>Source:</a:t>
            </a:r>
            <a:br>
              <a:rPr lang="en-US" sz="2400" dirty="0" smtClean="0"/>
            </a:br>
            <a:r>
              <a:rPr lang="en-US" sz="2400" dirty="0" smtClean="0"/>
              <a:t>On the Advantage over Random for Maximum Acyclic </a:t>
            </a:r>
            <a:r>
              <a:rPr lang="en-US" sz="2400" dirty="0" err="1" smtClean="0"/>
              <a:t>Subgraph</a:t>
            </a:r>
            <a:r>
              <a:rPr lang="he-IL" sz="2400" dirty="0" smtClean="0"/>
              <a:t> (2007) </a:t>
            </a:r>
            <a:r>
              <a:rPr lang="en-US" sz="2000" dirty="0" smtClean="0"/>
              <a:t> Moses </a:t>
            </a:r>
            <a:r>
              <a:rPr lang="en-US" sz="2000" dirty="0" err="1" smtClean="0"/>
              <a:t>Charikar</a:t>
            </a:r>
            <a:r>
              <a:rPr lang="en-US" sz="2000" dirty="0" smtClean="0"/>
              <a:t>, Konstantin </a:t>
            </a:r>
            <a:r>
              <a:rPr lang="en-US" sz="2000" dirty="0" err="1" smtClean="0"/>
              <a:t>Makarychev</a:t>
            </a:r>
            <a:r>
              <a:rPr lang="en-US" sz="2000" dirty="0" smtClean="0"/>
              <a:t>,  </a:t>
            </a:r>
            <a:r>
              <a:rPr lang="en-US" sz="2000" dirty="0" err="1" smtClean="0"/>
              <a:t>Yury</a:t>
            </a:r>
            <a:r>
              <a:rPr lang="en-US" sz="2000" dirty="0" smtClean="0"/>
              <a:t> </a:t>
            </a:r>
            <a:r>
              <a:rPr lang="en-US" sz="2000" dirty="0" err="1" smtClean="0"/>
              <a:t>Makarychev</a:t>
            </a:r>
            <a:endParaRPr lang="en-US" sz="2000" dirty="0" smtClean="0"/>
          </a:p>
          <a:p>
            <a:pPr algn="l" rtl="0"/>
            <a:endParaRPr lang="el-GR" sz="2800" dirty="0"/>
          </a:p>
        </p:txBody>
      </p:sp>
      <p:pic>
        <p:nvPicPr>
          <p:cNvPr id="3077" name="Picture 5" descr="D:\Documents and Settings\sif17\Local Settings\Temporary Internet Files\Content.IE5\WF6AE9VP\MCj041347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6" y="214290"/>
            <a:ext cx="2044574" cy="26270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/>
              <a:t>Main steps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Define </a:t>
            </a:r>
            <a:r>
              <a:rPr lang="en-US" dirty="0"/>
              <a:t>weight function for graph vertices W</a:t>
            </a:r>
            <a:r>
              <a:rPr lang="en-US" sz="2400" baseline="-25000" dirty="0"/>
              <a:t>G</a:t>
            </a:r>
            <a:r>
              <a:rPr lang="en-US" dirty="0"/>
              <a:t>(</a:t>
            </a:r>
            <a:r>
              <a:rPr lang="en-US" dirty="0" err="1"/>
              <a:t>u,v</a:t>
            </a:r>
            <a:r>
              <a:rPr lang="en-US" dirty="0" smtClean="0"/>
              <a:t>) (assuming that each edge have weight 1)</a:t>
            </a:r>
            <a:endParaRPr lang="en-US" dirty="0"/>
          </a:p>
          <a:p>
            <a:pPr algn="l" rtl="0"/>
            <a:r>
              <a:rPr lang="en-US" dirty="0"/>
              <a:t>Build graph adjacency matrix using the weight function</a:t>
            </a:r>
          </a:p>
          <a:p>
            <a:pPr algn="l" rtl="0"/>
            <a:r>
              <a:rPr lang="en-US" dirty="0"/>
              <a:t>Find a linear arrangement with needed gain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 W</a:t>
            </a:r>
            <a:r>
              <a:rPr lang="en-US" baseline="-25000" dirty="0" smtClean="0"/>
              <a:t>G</a:t>
            </a:r>
            <a:endParaRPr lang="he-IL" baseline="-25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2000240"/>
            <a:ext cx="8186766" cy="571504"/>
          </a:xfrm>
        </p:spPr>
        <p:txBody>
          <a:bodyPr/>
          <a:lstStyle/>
          <a:p>
            <a:r>
              <a:rPr lang="en-US" dirty="0" smtClean="0"/>
              <a:t>Define  W</a:t>
            </a:r>
            <a:r>
              <a:rPr lang="en-US" baseline="-25000" dirty="0" smtClean="0"/>
              <a:t>G   </a:t>
            </a:r>
            <a:r>
              <a:rPr lang="en-US" dirty="0" smtClean="0"/>
              <a:t>as follows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gain over random  is equal to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|E| denotes total weight of all edges </a:t>
            </a:r>
            <a:endParaRPr lang="he-IL" dirty="0"/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984250" y="2643188"/>
          <a:ext cx="5229225" cy="1143000"/>
        </p:xfrm>
        <a:graphic>
          <a:graphicData uri="http://schemas.openxmlformats.org/presentationml/2006/ole">
            <p:oleObj spid="_x0000_s4102" name="משוואה" r:id="rId3" imgW="2044440" imgH="711000" progId="Equation.3">
              <p:embed/>
            </p:oleObj>
          </a:graphicData>
        </a:graphic>
      </p:graphicFrame>
      <p:graphicFrame>
        <p:nvGraphicFramePr>
          <p:cNvPr id="10" name="אובייקט 9"/>
          <p:cNvGraphicFramePr>
            <a:graphicFrameLocks noChangeAspect="1"/>
          </p:cNvGraphicFramePr>
          <p:nvPr/>
        </p:nvGraphicFramePr>
        <p:xfrm>
          <a:off x="928662" y="4286257"/>
          <a:ext cx="4786346" cy="1035360"/>
        </p:xfrm>
        <a:graphic>
          <a:graphicData uri="http://schemas.openxmlformats.org/presentationml/2006/ole">
            <p:oleObj spid="_x0000_s4103" name="משוואה" r:id="rId4" imgW="186660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229600" cy="1371600"/>
          </a:xfrm>
        </p:spPr>
        <p:txBody>
          <a:bodyPr/>
          <a:lstStyle/>
          <a:p>
            <a:r>
              <a:rPr lang="en-US" dirty="0" smtClean="0"/>
              <a:t>Calculate W</a:t>
            </a:r>
            <a:r>
              <a:rPr lang="en-US" baseline="-25000" dirty="0" smtClean="0"/>
              <a:t>G</a:t>
            </a:r>
            <a:r>
              <a:rPr lang="en-US" dirty="0" smtClean="0"/>
              <a:t> for this graph</a:t>
            </a:r>
            <a:endParaRPr lang="he-IL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</p:nvPr>
        </p:nvGraphicFramePr>
        <p:xfrm>
          <a:off x="3500430" y="1785926"/>
          <a:ext cx="4429158" cy="292895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738193"/>
                <a:gridCol w="738193"/>
                <a:gridCol w="738193"/>
                <a:gridCol w="738193"/>
                <a:gridCol w="738193"/>
                <a:gridCol w="738193"/>
              </a:tblGrid>
              <a:tr h="468633">
                <a:tc>
                  <a:txBody>
                    <a:bodyPr/>
                    <a:lstStyle/>
                    <a:p>
                      <a:pPr rtl="1"/>
                      <a:r>
                        <a:rPr lang="ar-BH" dirty="0" smtClean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BH" dirty="0" smtClean="0"/>
                        <a:t>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BH" dirty="0" smtClean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BH" dirty="0" smtClean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  <a:tr h="492065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-1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BH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he-IL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92065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-1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BH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he-IL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92065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-1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BH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he-IL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92065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-1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BH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he-IL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92065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-1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BH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he-IL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57224" y="5214950"/>
            <a:ext cx="692948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The W</a:t>
            </a:r>
            <a:r>
              <a:rPr lang="en-US" sz="2800" baseline="-25000" dirty="0" smtClean="0"/>
              <a:t>G</a:t>
            </a:r>
            <a:r>
              <a:rPr lang="en-US" sz="2800" dirty="0" smtClean="0"/>
              <a:t> matrix is skew symmetric A</a:t>
            </a:r>
            <a:r>
              <a:rPr lang="en-US" sz="2800" baseline="30000" dirty="0" smtClean="0"/>
              <a:t>T</a:t>
            </a:r>
            <a:r>
              <a:rPr lang="en-US" sz="2800" dirty="0" smtClean="0"/>
              <a:t> = -A</a:t>
            </a:r>
            <a:endParaRPr lang="he-IL" sz="2800" dirty="0"/>
          </a:p>
        </p:txBody>
      </p:sp>
      <p:sp>
        <p:nvSpPr>
          <p:cNvPr id="6" name="אליפסה 3"/>
          <p:cNvSpPr/>
          <p:nvPr/>
        </p:nvSpPr>
        <p:spPr>
          <a:xfrm>
            <a:off x="276203" y="2362187"/>
            <a:ext cx="357187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7" name="אליפסה 8"/>
          <p:cNvSpPr/>
          <p:nvPr/>
        </p:nvSpPr>
        <p:spPr>
          <a:xfrm>
            <a:off x="2508228" y="2219312"/>
            <a:ext cx="357187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8" name="אליפסה 9"/>
          <p:cNvSpPr/>
          <p:nvPr/>
        </p:nvSpPr>
        <p:spPr>
          <a:xfrm>
            <a:off x="852465" y="3443275"/>
            <a:ext cx="357188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9" name="אליפסה 10"/>
          <p:cNvSpPr/>
          <p:nvPr/>
        </p:nvSpPr>
        <p:spPr>
          <a:xfrm>
            <a:off x="2219303" y="3443275"/>
            <a:ext cx="357187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10" name="אליפסה 12"/>
          <p:cNvSpPr/>
          <p:nvPr/>
        </p:nvSpPr>
        <p:spPr>
          <a:xfrm>
            <a:off x="1428728" y="1643050"/>
            <a:ext cx="357187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cxnSp>
        <p:nvCxnSpPr>
          <p:cNvPr id="11" name="מחבר חץ ישר 46"/>
          <p:cNvCxnSpPr>
            <a:cxnSpLocks noChangeShapeType="1"/>
          </p:cNvCxnSpPr>
          <p:nvPr/>
        </p:nvCxnSpPr>
        <p:spPr bwMode="auto">
          <a:xfrm flipH="1">
            <a:off x="1222353" y="3622662"/>
            <a:ext cx="984250" cy="0"/>
          </a:xfrm>
          <a:prstGeom prst="straightConnector1">
            <a:avLst/>
          </a:prstGeom>
          <a:noFill/>
          <a:ln w="9525" algn="ctr">
            <a:solidFill>
              <a:schemeClr val="hlink"/>
            </a:solidFill>
            <a:round/>
            <a:headEnd/>
            <a:tailEnd type="arrow" w="med" len="med"/>
          </a:ln>
        </p:spPr>
      </p:cxnSp>
      <p:cxnSp>
        <p:nvCxnSpPr>
          <p:cNvPr id="12" name="מחבר חץ ישר 49"/>
          <p:cNvCxnSpPr>
            <a:cxnSpLocks noChangeShapeType="1"/>
          </p:cNvCxnSpPr>
          <p:nvPr/>
        </p:nvCxnSpPr>
        <p:spPr bwMode="auto">
          <a:xfrm flipH="1" flipV="1">
            <a:off x="455590" y="2732075"/>
            <a:ext cx="449263" cy="750887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" name="מחבר חץ ישר 51"/>
          <p:cNvCxnSpPr>
            <a:cxnSpLocks noChangeShapeType="1"/>
          </p:cNvCxnSpPr>
          <p:nvPr/>
        </p:nvCxnSpPr>
        <p:spPr bwMode="auto">
          <a:xfrm flipV="1">
            <a:off x="581003" y="1822437"/>
            <a:ext cx="835025" cy="57943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4" name="מחבר חץ ישר 53"/>
          <p:cNvCxnSpPr>
            <a:cxnSpLocks noChangeShapeType="1"/>
          </p:cNvCxnSpPr>
          <p:nvPr/>
        </p:nvCxnSpPr>
        <p:spPr bwMode="auto">
          <a:xfrm>
            <a:off x="1798615" y="1822437"/>
            <a:ext cx="762000" cy="436563"/>
          </a:xfrm>
          <a:prstGeom prst="straightConnector1">
            <a:avLst/>
          </a:prstGeom>
          <a:noFill/>
          <a:ln w="9525" algn="ctr">
            <a:solidFill>
              <a:schemeClr val="hlink"/>
            </a:solidFill>
            <a:round/>
            <a:headEnd/>
            <a:tailEnd type="arrow" w="med" len="med"/>
          </a:ln>
        </p:spPr>
      </p:cxnSp>
      <p:cxnSp>
        <p:nvCxnSpPr>
          <p:cNvPr id="15" name="מחבר חץ ישר 55"/>
          <p:cNvCxnSpPr>
            <a:cxnSpLocks noChangeShapeType="1"/>
          </p:cNvCxnSpPr>
          <p:nvPr/>
        </p:nvCxnSpPr>
        <p:spPr bwMode="auto">
          <a:xfrm flipH="1">
            <a:off x="2398690" y="2589200"/>
            <a:ext cx="288925" cy="841375"/>
          </a:xfrm>
          <a:prstGeom prst="straightConnector1">
            <a:avLst/>
          </a:prstGeom>
          <a:noFill/>
          <a:ln w="9525" algn="ctr">
            <a:solidFill>
              <a:schemeClr val="hlink"/>
            </a:solidFill>
            <a:round/>
            <a:headEnd/>
            <a:tailEnd type="arrow" w="med" len="med"/>
          </a:ln>
        </p:spPr>
      </p:cxnSp>
      <p:sp>
        <p:nvSpPr>
          <p:cNvPr id="16" name="TextBox 56"/>
          <p:cNvSpPr txBox="1">
            <a:spLocks noChangeArrowheads="1"/>
          </p:cNvSpPr>
          <p:nvPr/>
        </p:nvSpPr>
        <p:spPr bwMode="auto">
          <a:xfrm>
            <a:off x="1428728" y="1211250"/>
            <a:ext cx="357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en-US">
                <a:latin typeface="Georgia" pitchFamily="18" charset="0"/>
                <a:cs typeface="Times New Roman" pitchFamily="18" charset="0"/>
              </a:rPr>
              <a:t>1</a:t>
            </a:r>
            <a:endParaRPr lang="he-IL"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17" name="TextBox 57"/>
          <p:cNvSpPr txBox="1">
            <a:spLocks noChangeArrowheads="1"/>
          </p:cNvSpPr>
          <p:nvPr/>
        </p:nvSpPr>
        <p:spPr bwMode="auto">
          <a:xfrm>
            <a:off x="2508228" y="1787512"/>
            <a:ext cx="357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en-US">
                <a:latin typeface="Georgia" pitchFamily="18" charset="0"/>
                <a:cs typeface="Times New Roman" pitchFamily="18" charset="0"/>
              </a:rPr>
              <a:t>2</a:t>
            </a:r>
            <a:endParaRPr lang="he-IL"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18" name="TextBox 58"/>
          <p:cNvSpPr txBox="1">
            <a:spLocks noChangeArrowheads="1"/>
          </p:cNvSpPr>
          <p:nvPr/>
        </p:nvSpPr>
        <p:spPr bwMode="auto">
          <a:xfrm>
            <a:off x="2365353" y="3659175"/>
            <a:ext cx="357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en-US">
                <a:latin typeface="Georgia" pitchFamily="18" charset="0"/>
                <a:cs typeface="Times New Roman" pitchFamily="18" charset="0"/>
              </a:rPr>
              <a:t>4</a:t>
            </a:r>
            <a:endParaRPr lang="he-IL"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19" name="TextBox 59"/>
          <p:cNvSpPr txBox="1">
            <a:spLocks noChangeArrowheads="1"/>
          </p:cNvSpPr>
          <p:nvPr/>
        </p:nvSpPr>
        <p:spPr bwMode="auto">
          <a:xfrm>
            <a:off x="276203" y="1931975"/>
            <a:ext cx="357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>
                <a:latin typeface="Georgia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0" name="TextBox 60"/>
          <p:cNvSpPr txBox="1">
            <a:spLocks noChangeArrowheads="1"/>
          </p:cNvSpPr>
          <p:nvPr/>
        </p:nvSpPr>
        <p:spPr bwMode="auto">
          <a:xfrm>
            <a:off x="779440" y="3730612"/>
            <a:ext cx="214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en-US">
                <a:latin typeface="Georgia" pitchFamily="18" charset="0"/>
                <a:cs typeface="Times New Roman" pitchFamily="18" charset="0"/>
              </a:rPr>
              <a:t>5</a:t>
            </a:r>
            <a:endParaRPr lang="he-IL">
              <a:latin typeface="Georgia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arrangement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4114800"/>
          </a:xfrm>
        </p:spPr>
        <p:txBody>
          <a:bodyPr/>
          <a:lstStyle/>
          <a:p>
            <a:r>
              <a:rPr lang="en-US" dirty="0" smtClean="0"/>
              <a:t>Partition vertices of the graph to into three sets A,B,C in special way</a:t>
            </a:r>
          </a:p>
          <a:p>
            <a:r>
              <a:rPr lang="en-US" dirty="0" smtClean="0"/>
              <a:t>Permute values in each set</a:t>
            </a:r>
          </a:p>
          <a:p>
            <a:r>
              <a:rPr lang="en-US" dirty="0" smtClean="0"/>
              <a:t>With probability of ½ output vertices in order A,B,C and C,A,B. </a:t>
            </a:r>
          </a:p>
          <a:p>
            <a:r>
              <a:rPr lang="en-US" dirty="0" smtClean="0"/>
              <a:t>All edges from A to B going forward, from B to A backward all other with probability ½ or forward or backward</a:t>
            </a:r>
            <a:endParaRPr lang="he-I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to problem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28596" y="1357298"/>
            <a:ext cx="8329642" cy="4662510"/>
          </a:xfrm>
        </p:spPr>
        <p:txBody>
          <a:bodyPr/>
          <a:lstStyle/>
          <a:p>
            <a:r>
              <a:rPr lang="en-US" dirty="0" smtClean="0"/>
              <a:t>Expected gain is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According to gain definition</a:t>
            </a:r>
          </a:p>
          <a:p>
            <a:r>
              <a:rPr lang="en-US" dirty="0" smtClean="0"/>
              <a:t>If </a:t>
            </a:r>
            <a:r>
              <a:rPr lang="el-GR" dirty="0" smtClean="0"/>
              <a:t>π</a:t>
            </a:r>
            <a:r>
              <a:rPr lang="en-US" dirty="0" smtClean="0"/>
              <a:t> is an optimal ordering then always exists disjoint sets A,B for which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he-IL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3929058" y="1500174"/>
          <a:ext cx="3357586" cy="1302035"/>
        </p:xfrm>
        <a:graphic>
          <a:graphicData uri="http://schemas.openxmlformats.org/presentationml/2006/ole">
            <p:oleObj spid="_x0000_s5122" name="משוואה" r:id="rId3" imgW="1066680" imgH="444240" progId="Equation.3">
              <p:embed/>
            </p:oleObj>
          </a:graphicData>
        </a:graphic>
      </p:graphicFrame>
      <p:graphicFrame>
        <p:nvGraphicFramePr>
          <p:cNvPr id="8" name="אובייקט 7"/>
          <p:cNvGraphicFramePr>
            <a:graphicFrameLocks noChangeAspect="1"/>
          </p:cNvGraphicFramePr>
          <p:nvPr/>
        </p:nvGraphicFramePr>
        <p:xfrm>
          <a:off x="857224" y="4643446"/>
          <a:ext cx="6560388" cy="1357322"/>
        </p:xfrm>
        <a:graphic>
          <a:graphicData uri="http://schemas.openxmlformats.org/presentationml/2006/ole">
            <p:oleObj spid="_x0000_s5126" name="משוואה" r:id="rId4" imgW="198108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90612"/>
          </a:xfrm>
        </p:spPr>
        <p:txBody>
          <a:bodyPr/>
          <a:lstStyle/>
          <a:p>
            <a:r>
              <a:rPr lang="en-US" dirty="0" smtClean="0"/>
              <a:t>Find sets A,B efficiently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4114800"/>
          </a:xfrm>
        </p:spPr>
        <p:txBody>
          <a:bodyPr/>
          <a:lstStyle/>
          <a:p>
            <a:r>
              <a:rPr lang="en-US" dirty="0" smtClean="0"/>
              <a:t>Cut norm of a matrix W(</a:t>
            </a:r>
            <a:r>
              <a:rPr lang="en-US" dirty="0" err="1" smtClean="0"/>
              <a:t>u,v</a:t>
            </a:r>
            <a:r>
              <a:rPr lang="en-US" dirty="0" smtClean="0"/>
              <a:t>) is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is not required A and B to be disjoint, but given arbitrary sets A and B it possible always find disjoint sets A’ and B’ 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he-IL" dirty="0"/>
          </a:p>
        </p:txBody>
      </p:sp>
      <p:graphicFrame>
        <p:nvGraphicFramePr>
          <p:cNvPr id="4" name="אובייקט 3"/>
          <p:cNvGraphicFramePr>
            <a:graphicFrameLocks noChangeAspect="1"/>
          </p:cNvGraphicFramePr>
          <p:nvPr/>
        </p:nvGraphicFramePr>
        <p:xfrm>
          <a:off x="1050925" y="2143116"/>
          <a:ext cx="5294313" cy="1571625"/>
        </p:xfrm>
        <a:graphic>
          <a:graphicData uri="http://schemas.openxmlformats.org/presentationml/2006/ole">
            <p:oleObj spid="_x0000_s29698" name="משוואה" r:id="rId3" imgW="1625400" imgH="482400" progId="Equation.3">
              <p:embed/>
            </p:oleObj>
          </a:graphicData>
        </a:graphic>
      </p:graphicFrame>
      <p:graphicFrame>
        <p:nvGraphicFramePr>
          <p:cNvPr id="5" name="אובייקט 4"/>
          <p:cNvGraphicFramePr>
            <a:graphicFrameLocks noChangeAspect="1"/>
          </p:cNvGraphicFramePr>
          <p:nvPr/>
        </p:nvGraphicFramePr>
        <p:xfrm>
          <a:off x="1000100" y="5500702"/>
          <a:ext cx="5857916" cy="1025136"/>
        </p:xfrm>
        <a:graphic>
          <a:graphicData uri="http://schemas.openxmlformats.org/presentationml/2006/ole">
            <p:oleObj spid="_x0000_s29699" name="משוואה" r:id="rId4" imgW="2031840" imgH="355320" progId="Equation.3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כותרת 1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815975"/>
          </a:xfrm>
        </p:spPr>
        <p:txBody>
          <a:bodyPr anchor="b"/>
          <a:lstStyle/>
          <a:p>
            <a:r>
              <a:rPr lang="en-US" dirty="0"/>
              <a:t>Abstract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4294967295"/>
          </p:nvPr>
        </p:nvSpPr>
        <p:spPr>
          <a:xfrm>
            <a:off x="468313" y="1268413"/>
            <a:ext cx="8201025" cy="4089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Given a directed graph G = (V,A) the maximum acyclic </a:t>
            </a:r>
            <a:r>
              <a:rPr lang="en-US" sz="2800" b="1" dirty="0" err="1"/>
              <a:t>subgraph</a:t>
            </a:r>
            <a:r>
              <a:rPr lang="en-US" sz="2800" b="1" dirty="0"/>
              <a:t> problem is to compute a subset A’ of arcs of maximum size or total weight so that 	G’ = (V,A’) is acyclic</a:t>
            </a:r>
            <a:r>
              <a:rPr lang="en-US" sz="2800" dirty="0" smtClean="0"/>
              <a:t>. </a:t>
            </a:r>
          </a:p>
          <a:p>
            <a:pPr>
              <a:lnSpc>
                <a:spcPct val="90000"/>
              </a:lnSpc>
            </a:pPr>
            <a:r>
              <a:rPr lang="en-US" sz="2800" b="1" dirty="0" smtClean="0"/>
              <a:t>Equivalently find an ordering of the vertices so as to maximize the number of edges going forward</a:t>
            </a:r>
            <a:endParaRPr lang="en-US" sz="2800" b="1" dirty="0"/>
          </a:p>
          <a:p>
            <a:r>
              <a:rPr lang="en-US" sz="2800" b="1" dirty="0"/>
              <a:t>The problem is complement to minimum feedback arc 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28596" y="214290"/>
            <a:ext cx="8229600" cy="6286544"/>
          </a:xfrm>
        </p:spPr>
        <p:txBody>
          <a:bodyPr>
            <a:scene3d>
              <a:camera prst="orthographicFront">
                <a:rot lat="0" lon="0" rev="10799999"/>
              </a:camera>
              <a:lightRig rig="threePt" dir="t"/>
            </a:scene3d>
            <a:flatTx/>
          </a:bodyPr>
          <a:lstStyle/>
          <a:p>
            <a:r>
              <a:rPr lang="en-US" dirty="0" smtClean="0"/>
              <a:t>Partition vertices into two disjoint sets X and 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Lemma 2.2 for every skew symmetric matrix G, the sets A’ and B’  are disjoint and satisfy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he-IL" dirty="0"/>
          </a:p>
        </p:txBody>
      </p:sp>
      <p:graphicFrame>
        <p:nvGraphicFramePr>
          <p:cNvPr id="5" name="אובייקט 4"/>
          <p:cNvGraphicFramePr>
            <a:graphicFrameLocks noChangeAspect="1"/>
          </p:cNvGraphicFramePr>
          <p:nvPr/>
        </p:nvGraphicFramePr>
        <p:xfrm>
          <a:off x="1000100" y="1285860"/>
          <a:ext cx="3071834" cy="1755334"/>
        </p:xfrm>
        <a:graphic>
          <a:graphicData uri="http://schemas.openxmlformats.org/presentationml/2006/ole">
            <p:oleObj spid="_x0000_s30722" name="משוואה" r:id="rId3" imgW="711000" imgH="406080" progId="Equation.3">
              <p:embed/>
            </p:oleObj>
          </a:graphicData>
        </a:graphic>
      </p:graphicFrame>
      <p:graphicFrame>
        <p:nvGraphicFramePr>
          <p:cNvPr id="6" name="אובייקט 5"/>
          <p:cNvGraphicFramePr>
            <a:graphicFrameLocks noChangeAspect="1"/>
          </p:cNvGraphicFramePr>
          <p:nvPr/>
        </p:nvGraphicFramePr>
        <p:xfrm>
          <a:off x="674688" y="4643438"/>
          <a:ext cx="7724775" cy="1343025"/>
        </p:xfrm>
        <a:graphic>
          <a:graphicData uri="http://schemas.openxmlformats.org/presentationml/2006/ole">
            <p:oleObj spid="_x0000_s30723" name="משוואה" r:id="rId4" imgW="2311200" imgH="482400" progId="Equation.3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lemma 2.2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A’ and B’ are disjoint since X and Y are disjoint</a:t>
            </a:r>
          </a:p>
          <a:p>
            <a:r>
              <a:rPr lang="en-US" dirty="0" smtClean="0"/>
              <a:t>For every u   A and v  B probability that </a:t>
            </a:r>
            <a:br>
              <a:rPr lang="en-US" dirty="0" smtClean="0"/>
            </a:br>
            <a:r>
              <a:rPr lang="en-US" dirty="0" smtClean="0"/>
              <a:t> u   A’ and v  B’ is ¼  </a:t>
            </a:r>
            <a:endParaRPr lang="he-IL" dirty="0"/>
          </a:p>
        </p:txBody>
      </p:sp>
      <p:graphicFrame>
        <p:nvGraphicFramePr>
          <p:cNvPr id="5" name="אובייקט 4"/>
          <p:cNvGraphicFramePr>
            <a:graphicFrameLocks noChangeAspect="1"/>
          </p:cNvGraphicFramePr>
          <p:nvPr/>
        </p:nvGraphicFramePr>
        <p:xfrm>
          <a:off x="2928926" y="3214686"/>
          <a:ext cx="285752" cy="285752"/>
        </p:xfrm>
        <a:graphic>
          <a:graphicData uri="http://schemas.openxmlformats.org/presentationml/2006/ole">
            <p:oleObj spid="_x0000_s43011" name="משוואה" r:id="rId3" imgW="126720" imgH="126720" progId="Equation.3">
              <p:embed/>
            </p:oleObj>
          </a:graphicData>
        </a:graphic>
      </p:graphicFrame>
      <p:graphicFrame>
        <p:nvGraphicFramePr>
          <p:cNvPr id="7" name="אובייקט 6"/>
          <p:cNvGraphicFramePr>
            <a:graphicFrameLocks noChangeAspect="1"/>
          </p:cNvGraphicFramePr>
          <p:nvPr/>
        </p:nvGraphicFramePr>
        <p:xfrm>
          <a:off x="4643438" y="3214686"/>
          <a:ext cx="285752" cy="285752"/>
        </p:xfrm>
        <a:graphic>
          <a:graphicData uri="http://schemas.openxmlformats.org/presentationml/2006/ole">
            <p:oleObj spid="_x0000_s43013" name="משוואה" r:id="rId4" imgW="126720" imgH="126720" progId="Equation.3">
              <p:embed/>
            </p:oleObj>
          </a:graphicData>
        </a:graphic>
      </p:graphicFrame>
      <p:graphicFrame>
        <p:nvGraphicFramePr>
          <p:cNvPr id="8" name="אובייקט 7"/>
          <p:cNvGraphicFramePr>
            <a:graphicFrameLocks noChangeAspect="1"/>
          </p:cNvGraphicFramePr>
          <p:nvPr/>
        </p:nvGraphicFramePr>
        <p:xfrm>
          <a:off x="1285852" y="3714752"/>
          <a:ext cx="285752" cy="285752"/>
        </p:xfrm>
        <a:graphic>
          <a:graphicData uri="http://schemas.openxmlformats.org/presentationml/2006/ole">
            <p:oleObj spid="_x0000_s43014" name="משוואה" r:id="rId5" imgW="126720" imgH="126720" progId="Equation.3">
              <p:embed/>
            </p:oleObj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3000364" y="3714752"/>
          <a:ext cx="285750" cy="285750"/>
        </p:xfrm>
        <a:graphic>
          <a:graphicData uri="http://schemas.openxmlformats.org/presentationml/2006/ole">
            <p:oleObj spid="_x0000_s43015" name="משוואה" r:id="rId6" imgW="126720" imgH="126720" progId="Equation.3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90612"/>
          </a:xfrm>
        </p:spPr>
        <p:txBody>
          <a:bodyPr/>
          <a:lstStyle/>
          <a:p>
            <a:r>
              <a:rPr lang="en-US" dirty="0" smtClean="0"/>
              <a:t>Matrix Cut Norm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114800"/>
          </a:xfrm>
        </p:spPr>
        <p:txBody>
          <a:bodyPr/>
          <a:lstStyle/>
          <a:p>
            <a:r>
              <a:rPr lang="en-US" dirty="0" smtClean="0"/>
              <a:t>Theorem 2.3 (</a:t>
            </a:r>
            <a:r>
              <a:rPr lang="en-US" dirty="0" err="1" smtClean="0"/>
              <a:t>Alon</a:t>
            </a:r>
            <a:r>
              <a:rPr lang="en-US" dirty="0" smtClean="0"/>
              <a:t> and </a:t>
            </a:r>
            <a:r>
              <a:rPr lang="en-US" dirty="0" err="1" smtClean="0"/>
              <a:t>Naor</a:t>
            </a:r>
            <a:r>
              <a:rPr lang="en-US" dirty="0" smtClean="0"/>
              <a:t>) There exists a randomized polynomial time algorithm that given a matrix W(</a:t>
            </a:r>
            <a:r>
              <a:rPr lang="en-US" dirty="0" err="1" smtClean="0"/>
              <a:t>u,v</a:t>
            </a:r>
            <a:r>
              <a:rPr lang="en-US" dirty="0" smtClean="0"/>
              <a:t>) finds two subsets of indices A and B such that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l-GR" dirty="0" smtClean="0"/>
              <a:t>α</a:t>
            </a:r>
            <a:r>
              <a:rPr lang="en-US" baseline="-25000" dirty="0" smtClean="0"/>
              <a:t>AN</a:t>
            </a:r>
            <a:r>
              <a:rPr lang="en-US" dirty="0" smtClean="0"/>
              <a:t> ~ 0.56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he-IL" dirty="0"/>
          </a:p>
        </p:txBody>
      </p:sp>
      <p:graphicFrame>
        <p:nvGraphicFramePr>
          <p:cNvPr id="4" name="אובייקט 3"/>
          <p:cNvGraphicFramePr>
            <a:graphicFrameLocks noChangeAspect="1"/>
          </p:cNvGraphicFramePr>
          <p:nvPr/>
        </p:nvGraphicFramePr>
        <p:xfrm>
          <a:off x="928662" y="3500438"/>
          <a:ext cx="6072230" cy="1922873"/>
        </p:xfrm>
        <a:graphic>
          <a:graphicData uri="http://schemas.openxmlformats.org/presentationml/2006/ole">
            <p:oleObj spid="_x0000_s31746" name="משוואה" r:id="rId3" imgW="1523880" imgH="482400" progId="Equation.3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28596" y="357166"/>
            <a:ext cx="8501122" cy="6215106"/>
          </a:xfrm>
        </p:spPr>
        <p:txBody>
          <a:bodyPr/>
          <a:lstStyle/>
          <a:p>
            <a:r>
              <a:rPr lang="en-US" dirty="0" smtClean="0"/>
              <a:t>Corollary 2.4 There exists a randomized polynomial time algorithm that given a sew-symmetric matrix W(</a:t>
            </a:r>
            <a:r>
              <a:rPr lang="en-US" dirty="0" err="1" smtClean="0"/>
              <a:t>u,v</a:t>
            </a:r>
            <a:r>
              <a:rPr lang="en-US" dirty="0" smtClean="0"/>
              <a:t>) finds two disjoint sets A,B such that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Lemma 2.5 There exists a randomized polynomial time algorithm that given a directed graph G with adjacency matrix </a:t>
            </a:r>
            <a:br>
              <a:rPr lang="en-US" dirty="0" smtClean="0"/>
            </a:br>
            <a:r>
              <a:rPr lang="en-US" dirty="0" smtClean="0"/>
              <a:t>W</a:t>
            </a:r>
            <a:r>
              <a:rPr lang="en-US" baseline="-25000" dirty="0" smtClean="0"/>
              <a:t>G</a:t>
            </a:r>
            <a:r>
              <a:rPr lang="en-US" dirty="0" smtClean="0"/>
              <a:t> (</a:t>
            </a:r>
            <a:r>
              <a:rPr lang="en-US" dirty="0" err="1" smtClean="0"/>
              <a:t>u,v</a:t>
            </a:r>
            <a:r>
              <a:rPr lang="en-US" dirty="0" smtClean="0"/>
              <a:t>) finds a linear arrangement of the vertices </a:t>
            </a:r>
            <a:br>
              <a:rPr lang="en-US" dirty="0" smtClean="0"/>
            </a:br>
            <a:r>
              <a:rPr lang="en-US" dirty="0" smtClean="0"/>
              <a:t>with gain  </a:t>
            </a:r>
            <a:br>
              <a:rPr lang="en-US" dirty="0" smtClean="0"/>
            </a:br>
            <a:endParaRPr lang="en-US" dirty="0" smtClean="0"/>
          </a:p>
          <a:p>
            <a:endParaRPr lang="he-IL" dirty="0"/>
          </a:p>
        </p:txBody>
      </p:sp>
      <p:graphicFrame>
        <p:nvGraphicFramePr>
          <p:cNvPr id="4" name="אובייקט 3"/>
          <p:cNvGraphicFramePr>
            <a:graphicFrameLocks noChangeAspect="1"/>
          </p:cNvGraphicFramePr>
          <p:nvPr/>
        </p:nvGraphicFramePr>
        <p:xfrm>
          <a:off x="928662" y="2357430"/>
          <a:ext cx="6000792" cy="1253896"/>
        </p:xfrm>
        <a:graphic>
          <a:graphicData uri="http://schemas.openxmlformats.org/presentationml/2006/ole">
            <p:oleObj spid="_x0000_s32770" name="משוואה" r:id="rId3" imgW="1701720" imgH="355320" progId="Equation.3">
              <p:embed/>
            </p:oleObj>
          </a:graphicData>
        </a:graphic>
      </p:graphicFrame>
      <p:graphicFrame>
        <p:nvGraphicFramePr>
          <p:cNvPr id="5" name="אובייקט 4"/>
          <p:cNvGraphicFramePr>
            <a:graphicFrameLocks noChangeAspect="1"/>
          </p:cNvGraphicFramePr>
          <p:nvPr/>
        </p:nvGraphicFramePr>
        <p:xfrm>
          <a:off x="2928926" y="5643578"/>
          <a:ext cx="2143140" cy="1071570"/>
        </p:xfrm>
        <a:graphic>
          <a:graphicData uri="http://schemas.openxmlformats.org/presentationml/2006/ole">
            <p:oleObj spid="_x0000_s32771" name="משוואה" r:id="rId4" imgW="76176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71472" y="1571612"/>
            <a:ext cx="8229600" cy="4524388"/>
          </a:xfrm>
        </p:spPr>
        <p:txBody>
          <a:bodyPr/>
          <a:lstStyle/>
          <a:p>
            <a:r>
              <a:rPr lang="en-US" dirty="0" smtClean="0"/>
              <a:t>What done</a:t>
            </a:r>
          </a:p>
          <a:p>
            <a:pPr lvl="1"/>
            <a:r>
              <a:rPr lang="en-US" dirty="0" smtClean="0"/>
              <a:t>Found arrangement of vertices of directed graph having gain at least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What left to do</a:t>
            </a:r>
          </a:p>
          <a:p>
            <a:pPr lvl="1"/>
            <a:r>
              <a:rPr lang="en-US" dirty="0" smtClean="0"/>
              <a:t>Prove for every arrangement </a:t>
            </a:r>
            <a:r>
              <a:rPr lang="el-GR" dirty="0" smtClean="0"/>
              <a:t>π</a:t>
            </a:r>
            <a:r>
              <a:rPr lang="en-US" dirty="0" smtClean="0"/>
              <a:t> and particularly for optional one</a:t>
            </a:r>
          </a:p>
          <a:p>
            <a:pPr>
              <a:buNone/>
            </a:pPr>
            <a:endParaRPr lang="he-IL" dirty="0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1285852" y="3143248"/>
          <a:ext cx="2428892" cy="1214445"/>
        </p:xfrm>
        <a:graphic>
          <a:graphicData uri="http://schemas.openxmlformats.org/presentationml/2006/ole">
            <p:oleObj spid="_x0000_s33794" name="משוואה" r:id="rId3" imgW="761760" imgH="457200" progId="Equation.3">
              <p:embed/>
            </p:oleObj>
          </a:graphicData>
        </a:graphic>
      </p:graphicFrame>
      <p:graphicFrame>
        <p:nvGraphicFramePr>
          <p:cNvPr id="5" name="אובייקט 4"/>
          <p:cNvGraphicFramePr>
            <a:graphicFrameLocks noChangeAspect="1"/>
          </p:cNvGraphicFramePr>
          <p:nvPr/>
        </p:nvGraphicFramePr>
        <p:xfrm>
          <a:off x="3071802" y="5715016"/>
          <a:ext cx="4429156" cy="951915"/>
        </p:xfrm>
        <a:graphic>
          <a:graphicData uri="http://schemas.openxmlformats.org/presentationml/2006/ole">
            <p:oleObj spid="_x0000_s33795" name="משוואה" r:id="rId4" imgW="1701720" imgH="419040" progId="Equation.3">
              <p:embed/>
            </p:oleObj>
          </a:graphicData>
        </a:graphic>
      </p:graphicFrame>
      <p:pic>
        <p:nvPicPr>
          <p:cNvPr id="33796" name="Picture 4" descr="D:\Documents and Settings\sif10\Local Settings\Temporary Internet Files\Content.IE5\DOR98SUA\MCj0413658000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768" y="428604"/>
            <a:ext cx="1613357" cy="17144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 Norm of Skew-Symmetric Matrices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Theorem 3.1 let W be n x n skew symmetric matrix.</a:t>
            </a:r>
            <a:br>
              <a:rPr lang="en-US" dirty="0" smtClean="0"/>
            </a:br>
            <a:r>
              <a:rPr lang="en-US" dirty="0" smtClean="0"/>
              <a:t>Define </a:t>
            </a:r>
            <a:br>
              <a:rPr lang="en-US" dirty="0" smtClean="0"/>
            </a:br>
            <a:r>
              <a:rPr lang="en-US" dirty="0" smtClean="0"/>
              <a:t>S</a:t>
            </a:r>
            <a:r>
              <a:rPr lang="en-US" baseline="30000" dirty="0" smtClean="0"/>
              <a:t>+</a:t>
            </a:r>
            <a:r>
              <a:rPr lang="en-US" dirty="0" smtClean="0"/>
              <a:t> = S</a:t>
            </a:r>
            <a:r>
              <a:rPr lang="en-US" baseline="30000" dirty="0" smtClean="0"/>
              <a:t>+</a:t>
            </a:r>
            <a:r>
              <a:rPr lang="en-US" dirty="0" smtClean="0"/>
              <a:t>(W) = </a:t>
            </a:r>
            <a:r>
              <a:rPr lang="el-GR" dirty="0" smtClean="0"/>
              <a:t>Σ</a:t>
            </a:r>
            <a:r>
              <a:rPr lang="en-US" dirty="0" smtClean="0"/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kl</a:t>
            </a:r>
            <a:r>
              <a:rPr lang="en-US" baseline="-25000" dirty="0" smtClean="0"/>
              <a:t> </a:t>
            </a:r>
            <a:r>
              <a:rPr lang="en-US" dirty="0" smtClean="0"/>
              <a:t>; 1&lt;= k &lt; l &lt;= n</a:t>
            </a:r>
          </a:p>
          <a:p>
            <a:r>
              <a:rPr lang="en-US" dirty="0" smtClean="0"/>
              <a:t>Then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Remark gain (G,</a:t>
            </a:r>
            <a:r>
              <a:rPr lang="el-GR" dirty="0" smtClean="0"/>
              <a:t>π</a:t>
            </a:r>
            <a:r>
              <a:rPr lang="en-US" dirty="0" smtClean="0"/>
              <a:t> ) = S</a:t>
            </a:r>
            <a:r>
              <a:rPr lang="en-US" baseline="30000" dirty="0" smtClean="0"/>
              <a:t>+</a:t>
            </a:r>
            <a:r>
              <a:rPr lang="en-US" dirty="0" smtClean="0"/>
              <a:t>(W</a:t>
            </a:r>
            <a:r>
              <a:rPr lang="en-US" baseline="-25000" dirty="0" smtClean="0"/>
              <a:t>G</a:t>
            </a:r>
            <a:r>
              <a:rPr lang="en-US" dirty="0" smtClean="0"/>
              <a:t>) / |E|</a:t>
            </a:r>
          </a:p>
          <a:p>
            <a:endParaRPr lang="en-US" dirty="0" smtClean="0"/>
          </a:p>
          <a:p>
            <a:pPr>
              <a:buNone/>
            </a:pPr>
            <a:endParaRPr lang="he-IL" dirty="0" smtClean="0"/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2071670" y="4214818"/>
          <a:ext cx="3317875" cy="1425567"/>
        </p:xfrm>
        <a:graphic>
          <a:graphicData uri="http://schemas.openxmlformats.org/presentationml/2006/ole">
            <p:oleObj spid="_x0000_s34818" name="משוואה" r:id="rId3" imgW="1104840" imgH="482400" progId="Equation.3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28596" y="1857364"/>
            <a:ext cx="8229600" cy="4114800"/>
          </a:xfrm>
        </p:spPr>
        <p:txBody>
          <a:bodyPr/>
          <a:lstStyle/>
          <a:p>
            <a:r>
              <a:rPr lang="en-US" dirty="0" smtClean="0"/>
              <a:t>Define Fourier sine transform for sequence</a:t>
            </a:r>
          </a:p>
          <a:p>
            <a:r>
              <a:rPr lang="en-US" dirty="0" smtClean="0"/>
              <a:t>Define the discrete series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 on base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g</a:t>
            </a:r>
            <a:endParaRPr lang="en-US" baseline="-25000" dirty="0" smtClean="0"/>
          </a:p>
          <a:p>
            <a:r>
              <a:rPr lang="en-US" dirty="0" smtClean="0"/>
              <a:t>Apply Fourier transform to this series</a:t>
            </a:r>
          </a:p>
          <a:p>
            <a:r>
              <a:rPr lang="en-US" dirty="0" smtClean="0"/>
              <a:t>Define bilinear form using sin/</a:t>
            </a:r>
            <a:r>
              <a:rPr lang="en-US" dirty="0" err="1" smtClean="0"/>
              <a:t>cos</a:t>
            </a:r>
            <a:r>
              <a:rPr lang="en-US" dirty="0" smtClean="0"/>
              <a:t> function as vectors and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g</a:t>
            </a:r>
            <a:r>
              <a:rPr lang="en-US" dirty="0" smtClean="0"/>
              <a:t>  </a:t>
            </a:r>
          </a:p>
          <a:p>
            <a:r>
              <a:rPr lang="en-US" dirty="0" smtClean="0"/>
              <a:t>Find the average value of bilinear form</a:t>
            </a:r>
          </a:p>
          <a:p>
            <a:r>
              <a:rPr lang="en-US" dirty="0" smtClean="0"/>
              <a:t>Estimate the value</a:t>
            </a:r>
          </a:p>
          <a:p>
            <a:pPr>
              <a:buNone/>
            </a:pPr>
            <a:endParaRPr lang="en-US" baseline="-25000" dirty="0" smtClean="0"/>
          </a:p>
          <a:p>
            <a:pPr>
              <a:buNone/>
            </a:pPr>
            <a:endParaRPr lang="he-IL" baseline="-25000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10272"/>
          </a:xfrm>
        </p:spPr>
        <p:txBody>
          <a:bodyPr/>
          <a:lstStyle/>
          <a:p>
            <a:r>
              <a:rPr lang="en-US" dirty="0" smtClean="0"/>
              <a:t>Lemma 3.2 let </a:t>
            </a:r>
            <a:r>
              <a:rPr lang="en-US" dirty="0" err="1" smtClean="0"/>
              <a:t>Ŝ</a:t>
            </a:r>
            <a:r>
              <a:rPr lang="en-US" baseline="-25000" dirty="0" err="1" smtClean="0"/>
              <a:t>t</a:t>
            </a:r>
            <a:r>
              <a:rPr lang="en-US" dirty="0" smtClean="0"/>
              <a:t> be discrete Fourier sine transform of a sequence S</a:t>
            </a:r>
            <a:r>
              <a:rPr lang="en-US" baseline="-25000" dirty="0" smtClean="0"/>
              <a:t>1</a:t>
            </a:r>
            <a:r>
              <a:rPr lang="en-US" dirty="0" smtClean="0"/>
              <a:t>…S</a:t>
            </a:r>
            <a:r>
              <a:rPr lang="en-US" baseline="-25000" dirty="0" smtClean="0"/>
              <a:t>n-1 </a:t>
            </a:r>
            <a:r>
              <a:rPr lang="en-US" dirty="0" smtClean="0"/>
              <a:t>defined as follows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Then </a:t>
            </a:r>
          </a:p>
          <a:p>
            <a:endParaRPr lang="he-IL" dirty="0" smtClean="0"/>
          </a:p>
        </p:txBody>
      </p:sp>
      <p:graphicFrame>
        <p:nvGraphicFramePr>
          <p:cNvPr id="4" name="אובייקט 3"/>
          <p:cNvGraphicFramePr>
            <a:graphicFrameLocks noChangeAspect="1"/>
          </p:cNvGraphicFramePr>
          <p:nvPr/>
        </p:nvGraphicFramePr>
        <p:xfrm>
          <a:off x="1071563" y="1857375"/>
          <a:ext cx="4286250" cy="1501775"/>
        </p:xfrm>
        <a:graphic>
          <a:graphicData uri="http://schemas.openxmlformats.org/presentationml/2006/ole">
            <p:oleObj spid="_x0000_s35842" name="משוואה" r:id="rId3" imgW="1231560" imgH="431640" progId="Equation.3">
              <p:embed/>
            </p:oleObj>
          </a:graphicData>
        </a:graphic>
      </p:graphicFrame>
      <p:graphicFrame>
        <p:nvGraphicFramePr>
          <p:cNvPr id="5" name="אובייקט 4"/>
          <p:cNvGraphicFramePr>
            <a:graphicFrameLocks noChangeAspect="1"/>
          </p:cNvGraphicFramePr>
          <p:nvPr/>
        </p:nvGraphicFramePr>
        <p:xfrm>
          <a:off x="928661" y="4143380"/>
          <a:ext cx="5737022" cy="1285884"/>
        </p:xfrm>
        <a:graphic>
          <a:graphicData uri="http://schemas.openxmlformats.org/presentationml/2006/ole">
            <p:oleObj spid="_x0000_s35843" name="משוואה" r:id="rId4" imgW="182880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Lemma 3.2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Inverse Fourier sine transform is given by 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000" dirty="0" smtClean="0"/>
              <a:t>Hence</a:t>
            </a:r>
          </a:p>
          <a:p>
            <a:pPr marL="0" indent="0">
              <a:buNone/>
            </a:pPr>
            <a:r>
              <a:rPr lang="en-US" sz="2000" dirty="0" smtClean="0"/>
              <a:t>Note that </a:t>
            </a:r>
            <a:r>
              <a:rPr lang="en-US" dirty="0" smtClean="0"/>
              <a:t>  	      </a:t>
            </a:r>
            <a:r>
              <a:rPr lang="en-US" sz="2000" dirty="0" smtClean="0"/>
              <a:t>= 1 – (-1)</a:t>
            </a:r>
            <a:r>
              <a:rPr lang="en-US" sz="2000" baseline="30000" dirty="0" smtClean="0"/>
              <a:t>t </a:t>
            </a:r>
            <a:r>
              <a:rPr lang="en-US" sz="2000" dirty="0" smtClean="0"/>
              <a:t>/ 2 tan (</a:t>
            </a:r>
            <a:r>
              <a:rPr lang="en-US" sz="2000" dirty="0" err="1" smtClean="0"/>
              <a:t>πt</a:t>
            </a:r>
            <a:r>
              <a:rPr lang="en-US" sz="2000" dirty="0" smtClean="0"/>
              <a:t>/2n)</a:t>
            </a:r>
            <a:endParaRPr lang="en-US" sz="1600" dirty="0" smtClean="0"/>
          </a:p>
          <a:p>
            <a:pPr marL="0" indent="0">
              <a:buNone/>
            </a:pPr>
            <a:r>
              <a:rPr lang="en-US" sz="2000" i="1" dirty="0" smtClean="0"/>
              <a:t/>
            </a:r>
            <a:br>
              <a:rPr lang="en-US" sz="2000" i="1" dirty="0" smtClean="0"/>
            </a:br>
            <a:r>
              <a:rPr lang="en-US" sz="2000" i="1" dirty="0" smtClean="0"/>
              <a:t>Then 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Sum of harmonic series is </a:t>
            </a:r>
            <a:r>
              <a:rPr lang="en-US" sz="2000" dirty="0" err="1" smtClean="0"/>
              <a:t>logn</a:t>
            </a:r>
            <a:r>
              <a:rPr lang="en-US" sz="2000" dirty="0" smtClean="0"/>
              <a:t> + Euler constant</a:t>
            </a:r>
            <a:endParaRPr lang="he-IL" sz="2000" dirty="0"/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5572132" y="1785926"/>
          <a:ext cx="2500330" cy="850112"/>
        </p:xfrm>
        <a:graphic>
          <a:graphicData uri="http://schemas.openxmlformats.org/presentationml/2006/ole">
            <p:oleObj spid="_x0000_s44036" name="משוואה" r:id="rId3" imgW="1269720" imgH="431640" progId="Equation.3">
              <p:embed/>
            </p:oleObj>
          </a:graphicData>
        </a:graphic>
      </p:graphicFrame>
      <p:graphicFrame>
        <p:nvGraphicFramePr>
          <p:cNvPr id="7" name="אובייקט 6"/>
          <p:cNvGraphicFramePr>
            <a:graphicFrameLocks noChangeAspect="1"/>
          </p:cNvGraphicFramePr>
          <p:nvPr/>
        </p:nvGraphicFramePr>
        <p:xfrm>
          <a:off x="1643042" y="2643182"/>
          <a:ext cx="3050822" cy="785818"/>
        </p:xfrm>
        <a:graphic>
          <a:graphicData uri="http://schemas.openxmlformats.org/presentationml/2006/ole">
            <p:oleObj spid="_x0000_s44037" name="משוואה" r:id="rId4" imgW="1676160" imgH="431640" progId="Equation.3">
              <p:embed/>
            </p:oleObj>
          </a:graphicData>
        </a:graphic>
      </p:graphicFrame>
      <p:graphicFrame>
        <p:nvGraphicFramePr>
          <p:cNvPr id="8" name="אובייקט 7"/>
          <p:cNvGraphicFramePr>
            <a:graphicFrameLocks noChangeAspect="1"/>
          </p:cNvGraphicFramePr>
          <p:nvPr/>
        </p:nvGraphicFramePr>
        <p:xfrm>
          <a:off x="1714479" y="3429000"/>
          <a:ext cx="1418264" cy="714380"/>
        </p:xfrm>
        <a:graphic>
          <a:graphicData uri="http://schemas.openxmlformats.org/presentationml/2006/ole">
            <p:oleObj spid="_x0000_s44038" name="משוואה" r:id="rId5" imgW="647640" imgH="431640" progId="Equation.3">
              <p:embed/>
            </p:oleObj>
          </a:graphicData>
        </a:graphic>
      </p:graphicFrame>
      <p:graphicFrame>
        <p:nvGraphicFramePr>
          <p:cNvPr id="9" name="אובייקט 8"/>
          <p:cNvGraphicFramePr>
            <a:graphicFrameLocks noChangeAspect="1"/>
          </p:cNvGraphicFramePr>
          <p:nvPr/>
        </p:nvGraphicFramePr>
        <p:xfrm>
          <a:off x="1285852" y="4429132"/>
          <a:ext cx="714380" cy="622793"/>
        </p:xfrm>
        <a:graphic>
          <a:graphicData uri="http://schemas.openxmlformats.org/presentationml/2006/ole">
            <p:oleObj spid="_x0000_s44039" name="משוואה" r:id="rId6" imgW="495000" imgH="431640" progId="Equation.3">
              <p:embed/>
            </p:oleObj>
          </a:graphicData>
        </a:graphic>
      </p:graphicFrame>
      <p:graphicFrame>
        <p:nvGraphicFramePr>
          <p:cNvPr id="44040" name="Object 8"/>
          <p:cNvGraphicFramePr>
            <a:graphicFrameLocks noChangeAspect="1"/>
          </p:cNvGraphicFramePr>
          <p:nvPr/>
        </p:nvGraphicFramePr>
        <p:xfrm>
          <a:off x="2071670" y="4214818"/>
          <a:ext cx="2000264" cy="1162812"/>
        </p:xfrm>
        <a:graphic>
          <a:graphicData uri="http://schemas.openxmlformats.org/presentationml/2006/ole">
            <p:oleObj spid="_x0000_s44040" name="משוואה" r:id="rId7" imgW="1206360" imgH="787320" progId="Equation.3">
              <p:embed/>
            </p:oleObj>
          </a:graphicData>
        </a:graphic>
      </p:graphicFrame>
      <p:graphicFrame>
        <p:nvGraphicFramePr>
          <p:cNvPr id="44041" name="Object 9"/>
          <p:cNvGraphicFramePr>
            <a:graphicFrameLocks noChangeAspect="1"/>
          </p:cNvGraphicFramePr>
          <p:nvPr/>
        </p:nvGraphicFramePr>
        <p:xfrm>
          <a:off x="4071934" y="4214818"/>
          <a:ext cx="4957792" cy="1135550"/>
        </p:xfrm>
        <a:graphic>
          <a:graphicData uri="http://schemas.openxmlformats.org/presentationml/2006/ole">
            <p:oleObj spid="_x0000_s44041" name="משוואה" r:id="rId8" imgW="2946240" imgH="609480" progId="Equation.3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28596" y="285728"/>
            <a:ext cx="8286808" cy="6215106"/>
          </a:xfrm>
        </p:spPr>
        <p:txBody>
          <a:bodyPr/>
          <a:lstStyle/>
          <a:p>
            <a:r>
              <a:rPr lang="en-US" dirty="0" smtClean="0"/>
              <a:t>Lemma 3.3 Let W be an n x n skew symmetric matrix</a:t>
            </a:r>
            <a:br>
              <a:rPr lang="en-US" dirty="0" smtClean="0"/>
            </a:br>
            <a:r>
              <a:rPr lang="en-US" dirty="0" smtClean="0"/>
              <a:t>Define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1 &lt;=k&lt;=n-1 and let </a:t>
            </a:r>
            <a:r>
              <a:rPr lang="en-US" dirty="0" err="1" smtClean="0"/>
              <a:t>Ŝ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 </a:t>
            </a:r>
            <a:r>
              <a:rPr lang="en-US" dirty="0" smtClean="0"/>
              <a:t>be</a:t>
            </a:r>
            <a:r>
              <a:rPr lang="en-US" baseline="-25000" dirty="0" smtClean="0"/>
              <a:t> </a:t>
            </a:r>
            <a:r>
              <a:rPr lang="en-US" dirty="0" smtClean="0"/>
              <a:t>the </a:t>
            </a:r>
            <a:r>
              <a:rPr lang="en-US" dirty="0" err="1" smtClean="0"/>
              <a:t>discret</a:t>
            </a:r>
            <a:r>
              <a:rPr lang="en-US" dirty="0" smtClean="0"/>
              <a:t> Fourier sine transform of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    </a:t>
            </a:r>
          </a:p>
          <a:p>
            <a:r>
              <a:rPr lang="en-US" dirty="0" smtClean="0"/>
              <a:t>Then</a:t>
            </a:r>
          </a:p>
          <a:p>
            <a:endParaRPr lang="he-IL" dirty="0"/>
          </a:p>
        </p:txBody>
      </p:sp>
      <p:graphicFrame>
        <p:nvGraphicFramePr>
          <p:cNvPr id="4" name="אובייקט 3"/>
          <p:cNvGraphicFramePr>
            <a:graphicFrameLocks noChangeAspect="1"/>
          </p:cNvGraphicFramePr>
          <p:nvPr/>
        </p:nvGraphicFramePr>
        <p:xfrm>
          <a:off x="1000099" y="1785926"/>
          <a:ext cx="2786083" cy="1238259"/>
        </p:xfrm>
        <a:graphic>
          <a:graphicData uri="http://schemas.openxmlformats.org/presentationml/2006/ole">
            <p:oleObj spid="_x0000_s36866" name="משוואה" r:id="rId3" imgW="888840" imgH="444240" progId="Equation.3">
              <p:embed/>
            </p:oleObj>
          </a:graphicData>
        </a:graphic>
      </p:graphicFrame>
      <p:graphicFrame>
        <p:nvGraphicFramePr>
          <p:cNvPr id="5" name="אובייקט 4"/>
          <p:cNvGraphicFramePr>
            <a:graphicFrameLocks noChangeAspect="1"/>
          </p:cNvGraphicFramePr>
          <p:nvPr/>
        </p:nvGraphicFramePr>
        <p:xfrm>
          <a:off x="785786" y="4714884"/>
          <a:ext cx="7000924" cy="1525842"/>
        </p:xfrm>
        <a:graphic>
          <a:graphicData uri="http://schemas.openxmlformats.org/presentationml/2006/ole">
            <p:oleObj spid="_x0000_s36867" name="Equation" r:id="rId4" imgW="198108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applications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00213"/>
            <a:ext cx="8534400" cy="4321175"/>
          </a:xfrm>
        </p:spPr>
        <p:txBody>
          <a:bodyPr/>
          <a:lstStyle/>
          <a:p>
            <a:r>
              <a:rPr lang="en-US" dirty="0"/>
              <a:t>ordering alternatives by group voting </a:t>
            </a:r>
          </a:p>
          <a:p>
            <a:r>
              <a:rPr lang="en-US" dirty="0"/>
              <a:t>determining of a hierarchy of the sectors of an economy</a:t>
            </a:r>
          </a:p>
          <a:p>
            <a:r>
              <a:rPr lang="en-US" dirty="0"/>
              <a:t>determining ancestry relationships </a:t>
            </a:r>
          </a:p>
          <a:p>
            <a:r>
              <a:rPr lang="en-US" dirty="0"/>
              <a:t>analysis of systems with feedback</a:t>
            </a:r>
          </a:p>
          <a:p>
            <a:r>
              <a:rPr lang="en-US" dirty="0"/>
              <a:t>scheduling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Bilinear Form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114800"/>
          </a:xfrm>
        </p:spPr>
        <p:txBody>
          <a:bodyPr/>
          <a:lstStyle/>
          <a:p>
            <a:r>
              <a:rPr lang="en-US" dirty="0" smtClean="0"/>
              <a:t>Any bilinear form on </a:t>
            </a:r>
            <a:r>
              <a:rPr lang="en-US" i="1" dirty="0" smtClean="0"/>
              <a:t>F</a:t>
            </a:r>
            <a:r>
              <a:rPr lang="en-US" i="1" baseline="30000" dirty="0" smtClean="0"/>
              <a:t>n</a:t>
            </a:r>
            <a:r>
              <a:rPr lang="en-US" dirty="0" smtClean="0"/>
              <a:t> can be expressed as 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i="1" dirty="0" smtClean="0"/>
              <a:t>A</a:t>
            </a:r>
            <a:r>
              <a:rPr lang="en-US" dirty="0" smtClean="0"/>
              <a:t> is an </a:t>
            </a:r>
            <a:r>
              <a:rPr lang="en-US" i="1" dirty="0" smtClean="0"/>
              <a:t>n</a:t>
            </a:r>
            <a:r>
              <a:rPr lang="en-US" dirty="0" smtClean="0"/>
              <a:t> × </a:t>
            </a:r>
            <a:r>
              <a:rPr lang="en-US" i="1" dirty="0" smtClean="0"/>
              <a:t>n</a:t>
            </a:r>
            <a:r>
              <a:rPr lang="en-US" dirty="0" smtClean="0"/>
              <a:t> matrix</a:t>
            </a:r>
          </a:p>
          <a:p>
            <a:r>
              <a:rPr lang="en-US" sz="2800" dirty="0" smtClean="0"/>
              <a:t>Let be a basis for a finite-dimensional space </a:t>
            </a:r>
            <a:r>
              <a:rPr lang="en-US" sz="2800" i="1" dirty="0" smtClean="0"/>
              <a:t>V</a:t>
            </a:r>
            <a:r>
              <a:rPr lang="en-US" sz="2800" dirty="0" smtClean="0"/>
              <a:t>. Define the - matrix </a:t>
            </a:r>
            <a:r>
              <a:rPr lang="en-US" sz="2800" i="1" dirty="0" smtClean="0"/>
              <a:t>A</a:t>
            </a:r>
            <a:r>
              <a:rPr lang="en-US" sz="2800" dirty="0" smtClean="0"/>
              <a:t> by (</a:t>
            </a:r>
            <a:r>
              <a:rPr lang="en-US" sz="2800" i="1" dirty="0" err="1" smtClean="0"/>
              <a:t>A</a:t>
            </a:r>
            <a:r>
              <a:rPr lang="en-US" sz="2800" i="1" baseline="-25000" dirty="0" err="1" smtClean="0"/>
              <a:t>ij</a:t>
            </a:r>
            <a:r>
              <a:rPr lang="en-US" sz="2800" dirty="0" smtClean="0"/>
              <a:t>) = </a:t>
            </a:r>
            <a:r>
              <a:rPr lang="en-US" sz="2800" i="1" dirty="0" smtClean="0"/>
              <a:t>B</a:t>
            </a:r>
            <a:r>
              <a:rPr lang="en-US" sz="2800" dirty="0" smtClean="0"/>
              <a:t>(</a:t>
            </a:r>
            <a:r>
              <a:rPr lang="en-US" sz="2800" i="1" dirty="0" err="1" smtClean="0"/>
              <a:t>e</a:t>
            </a:r>
            <a:r>
              <a:rPr lang="en-US" sz="2800" i="1" baseline="-25000" dirty="0" err="1" smtClean="0"/>
              <a:t>i</a:t>
            </a:r>
            <a:r>
              <a:rPr lang="en-US" sz="2800" dirty="0" err="1" smtClean="0"/>
              <a:t>,</a:t>
            </a:r>
            <a:r>
              <a:rPr lang="en-US" sz="2800" i="1" dirty="0" err="1" smtClean="0"/>
              <a:t>e</a:t>
            </a:r>
            <a:r>
              <a:rPr lang="en-US" sz="2800" i="1" baseline="-25000" dirty="0" err="1" smtClean="0"/>
              <a:t>j</a:t>
            </a:r>
            <a:r>
              <a:rPr lang="en-US" sz="2800" dirty="0" smtClean="0"/>
              <a:t>). Then if the matrix x represents a vector </a:t>
            </a:r>
            <a:r>
              <a:rPr lang="en-US" sz="2800" i="1" dirty="0" smtClean="0"/>
              <a:t>v</a:t>
            </a:r>
            <a:r>
              <a:rPr lang="en-US" sz="2800" dirty="0" smtClean="0"/>
              <a:t> with respect to this basis, and analogously, </a:t>
            </a:r>
            <a:r>
              <a:rPr lang="en-US" sz="2800" i="1" dirty="0" smtClean="0"/>
              <a:t>y</a:t>
            </a:r>
            <a:r>
              <a:rPr lang="en-US" sz="2800" dirty="0" smtClean="0"/>
              <a:t> represents </a:t>
            </a:r>
            <a:r>
              <a:rPr lang="en-US" sz="2800" i="1" dirty="0" smtClean="0"/>
              <a:t>w</a:t>
            </a:r>
            <a:r>
              <a:rPr lang="en-US" sz="2800" dirty="0" smtClean="0"/>
              <a:t>, then:</a:t>
            </a:r>
          </a:p>
          <a:p>
            <a:endParaRPr lang="he-IL" dirty="0"/>
          </a:p>
        </p:txBody>
      </p:sp>
      <p:pic>
        <p:nvPicPr>
          <p:cNvPr id="4" name="תמונה 3" descr="B(\textbf{x},\textbf{y}) = \textbf{x}^{\mathrm{T}}A\textbf{y} = \sum_{i,j=1}^n a_{ij} x_i y_j 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000240"/>
            <a:ext cx="24479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תמונה 4" descr="B(v,w) = x^{T} A y\,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5000636"/>
            <a:ext cx="178595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Lemma 3.3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64347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Let t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= </a:t>
            </a:r>
            <a:r>
              <a:rPr lang="en-US" sz="2000" dirty="0" err="1" smtClean="0"/>
              <a:t>argmax</a:t>
            </a:r>
            <a:r>
              <a:rPr lang="en-US" sz="2000" baseline="-25000" dirty="0" err="1" smtClean="0"/>
              <a:t>t</a:t>
            </a:r>
            <a:r>
              <a:rPr lang="en-US" sz="2000" dirty="0" smtClean="0"/>
              <a:t> |</a:t>
            </a:r>
            <a:r>
              <a:rPr lang="en-US" sz="2000" dirty="0" err="1" smtClean="0"/>
              <a:t>Ŝ</a:t>
            </a:r>
            <a:r>
              <a:rPr lang="en-US" sz="2000" baseline="-25000" dirty="0" err="1" smtClean="0"/>
              <a:t>t</a:t>
            </a:r>
            <a:r>
              <a:rPr lang="en-US" sz="2000" dirty="0" smtClean="0"/>
              <a:t>| for every </a:t>
            </a:r>
            <a:r>
              <a:rPr lang="en-US" sz="2000" dirty="0" err="1" smtClean="0"/>
              <a:t>k,l</a:t>
            </a:r>
            <a:r>
              <a:rPr lang="en-US" sz="2000" dirty="0" smtClean="0"/>
              <a:t> from 1 to n and r from 0 to n-1 define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(r) = sin (</a:t>
            </a:r>
            <a:r>
              <a:rPr lang="el-GR" sz="2000" dirty="0" smtClean="0"/>
              <a:t>π</a:t>
            </a:r>
            <a:r>
              <a:rPr lang="en-US" sz="2000" dirty="0" smtClean="0"/>
              <a:t> ( k + r ) t</a:t>
            </a:r>
            <a:r>
              <a:rPr lang="en-US" sz="2000" baseline="-25000" dirty="0" smtClean="0"/>
              <a:t>0 </a:t>
            </a:r>
            <a:r>
              <a:rPr lang="en-US" sz="2000" dirty="0" smtClean="0"/>
              <a:t>/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n ) ,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(r) = -</a:t>
            </a:r>
            <a:r>
              <a:rPr lang="en-US" sz="2000" dirty="0" err="1" smtClean="0"/>
              <a:t>cos</a:t>
            </a:r>
            <a:r>
              <a:rPr lang="en-US" sz="2000" dirty="0" smtClean="0"/>
              <a:t> (</a:t>
            </a:r>
            <a:r>
              <a:rPr lang="el-GR" sz="2000" dirty="0" smtClean="0"/>
              <a:t>π</a:t>
            </a:r>
            <a:r>
              <a:rPr lang="en-US" sz="2000" dirty="0" smtClean="0"/>
              <a:t> ( k + r ) t</a:t>
            </a:r>
            <a:r>
              <a:rPr lang="en-US" sz="2000" baseline="-25000" dirty="0" smtClean="0"/>
              <a:t>0 </a:t>
            </a:r>
            <a:r>
              <a:rPr lang="en-US" sz="2000" dirty="0" smtClean="0"/>
              <a:t>/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n ) </a:t>
            </a:r>
          </a:p>
          <a:p>
            <a:pPr>
              <a:buNone/>
            </a:pPr>
            <a:r>
              <a:rPr lang="en-US" sz="2000" dirty="0" smtClean="0"/>
              <a:t>Find the average value of bilinear form	                  over r from 0 to n-1</a:t>
            </a:r>
          </a:p>
          <a:p>
            <a:pPr>
              <a:buNone/>
            </a:pPr>
            <a:r>
              <a:rPr lang="en-US" sz="2000" dirty="0" smtClean="0"/>
              <a:t>Then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Since                                      (follow from </a:t>
            </a:r>
            <a:r>
              <a:rPr lang="en-US" sz="2000" dirty="0" err="1" smtClean="0"/>
              <a:t>x,y</a:t>
            </a:r>
            <a:r>
              <a:rPr lang="en-US" sz="2000" dirty="0" smtClean="0"/>
              <a:t> definition)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Hence 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As       is an average then exists r for which             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he-IL" sz="2000" dirty="0" smtClean="0"/>
          </a:p>
        </p:txBody>
      </p:sp>
      <p:graphicFrame>
        <p:nvGraphicFramePr>
          <p:cNvPr id="4" name="אובייקט 3"/>
          <p:cNvGraphicFramePr>
            <a:graphicFrameLocks noChangeAspect="1"/>
          </p:cNvGraphicFramePr>
          <p:nvPr/>
        </p:nvGraphicFramePr>
        <p:xfrm>
          <a:off x="4929190" y="2214554"/>
          <a:ext cx="1428760" cy="587878"/>
        </p:xfrm>
        <a:graphic>
          <a:graphicData uri="http://schemas.openxmlformats.org/presentationml/2006/ole">
            <p:oleObj spid="_x0000_s45058" name="משוואה" r:id="rId3" imgW="1218960" imgH="431640" progId="Equation.3">
              <p:embed/>
            </p:oleObj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1214414" y="2857496"/>
          <a:ext cx="2363746" cy="642939"/>
        </p:xfrm>
        <a:graphic>
          <a:graphicData uri="http://schemas.openxmlformats.org/presentationml/2006/ole">
            <p:oleObj spid="_x0000_s45059" name="משוואה" r:id="rId4" imgW="1587240" imgH="431640" progId="Equation.3">
              <p:embed/>
            </p:oleObj>
          </a:graphicData>
        </a:graphic>
      </p:graphicFrame>
      <p:graphicFrame>
        <p:nvGraphicFramePr>
          <p:cNvPr id="6" name="אובייקט 5"/>
          <p:cNvGraphicFramePr>
            <a:graphicFrameLocks noChangeAspect="1"/>
          </p:cNvGraphicFramePr>
          <p:nvPr/>
        </p:nvGraphicFramePr>
        <p:xfrm>
          <a:off x="1428727" y="3571876"/>
          <a:ext cx="2622195" cy="571504"/>
        </p:xfrm>
        <a:graphic>
          <a:graphicData uri="http://schemas.openxmlformats.org/presentationml/2006/ole">
            <p:oleObj spid="_x0000_s45060" name="משוואה" r:id="rId5" imgW="1981080" imgH="431640" progId="Equation.3">
              <p:embed/>
            </p:oleObj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1571603" y="4286256"/>
          <a:ext cx="4802221" cy="785818"/>
        </p:xfrm>
        <a:graphic>
          <a:graphicData uri="http://schemas.openxmlformats.org/presentationml/2006/ole">
            <p:oleObj spid="_x0000_s45061" name="משוואה" r:id="rId6" imgW="2908080" imgH="444240" progId="Equation.3">
              <p:embed/>
            </p:oleObj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857224" y="5286388"/>
          <a:ext cx="428628" cy="500067"/>
        </p:xfrm>
        <a:graphic>
          <a:graphicData uri="http://schemas.openxmlformats.org/presentationml/2006/ole">
            <p:oleObj spid="_x0000_s45062" name="משוואה" r:id="rId7" imgW="203040" imgH="266400" progId="Equation.3">
              <p:embed/>
            </p:oleObj>
          </a:graphicData>
        </a:graphic>
      </p:graphicFrame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5572132" y="5286388"/>
          <a:ext cx="2000264" cy="566622"/>
        </p:xfrm>
        <a:graphic>
          <a:graphicData uri="http://schemas.openxmlformats.org/presentationml/2006/ole">
            <p:oleObj spid="_x0000_s45064" name="משוואה" r:id="rId8" imgW="152388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67396"/>
          </a:xfrm>
        </p:spPr>
        <p:txBody>
          <a:bodyPr/>
          <a:lstStyle/>
          <a:p>
            <a:r>
              <a:rPr lang="en-US" smtClean="0"/>
              <a:t>Corollary </a:t>
            </a:r>
            <a:r>
              <a:rPr lang="en-US" smtClean="0"/>
              <a:t>3.4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000" dirty="0" smtClean="0"/>
              <a:t>The maximum of bilinear form is attained at a vertex of the cube</a:t>
            </a:r>
          </a:p>
          <a:p>
            <a:r>
              <a:rPr lang="en-US" dirty="0" smtClean="0"/>
              <a:t>Lemma 3.5</a:t>
            </a:r>
          </a:p>
          <a:p>
            <a:endParaRPr lang="he-IL" dirty="0"/>
          </a:p>
        </p:txBody>
      </p:sp>
      <p:graphicFrame>
        <p:nvGraphicFramePr>
          <p:cNvPr id="4" name="אובייקט 3"/>
          <p:cNvGraphicFramePr>
            <a:graphicFrameLocks noChangeAspect="1"/>
          </p:cNvGraphicFramePr>
          <p:nvPr/>
        </p:nvGraphicFramePr>
        <p:xfrm>
          <a:off x="500033" y="1000108"/>
          <a:ext cx="8017989" cy="1714512"/>
        </p:xfrm>
        <a:graphic>
          <a:graphicData uri="http://schemas.openxmlformats.org/presentationml/2006/ole">
            <p:oleObj spid="_x0000_s38914" name="משוואה" r:id="rId3" imgW="2019240" imgH="431640" progId="Equation.3">
              <p:embed/>
            </p:oleObj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642910" y="3929066"/>
          <a:ext cx="7781274" cy="1643074"/>
        </p:xfrm>
        <a:graphic>
          <a:graphicData uri="http://schemas.openxmlformats.org/presentationml/2006/ole">
            <p:oleObj spid="_x0000_s38915" name="משוואה" r:id="rId4" imgW="204444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lemma 3.5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I</a:t>
            </a:r>
            <a:r>
              <a:rPr lang="en-US" baseline="30000" dirty="0" smtClean="0"/>
              <a:t>+</a:t>
            </a:r>
            <a:r>
              <a:rPr lang="en-US" dirty="0" smtClean="0"/>
              <a:t> = {</a:t>
            </a:r>
            <a:r>
              <a:rPr lang="en-US" dirty="0" err="1" smtClean="0"/>
              <a:t>k,x</a:t>
            </a:r>
            <a:r>
              <a:rPr lang="en-US" baseline="-25000" dirty="0" err="1" smtClean="0"/>
              <a:t>k</a:t>
            </a:r>
            <a:r>
              <a:rPr lang="en-US" dirty="0" smtClean="0"/>
              <a:t>=1} I</a:t>
            </a:r>
            <a:r>
              <a:rPr lang="en-US" baseline="30000" dirty="0" smtClean="0"/>
              <a:t>-</a:t>
            </a:r>
            <a:r>
              <a:rPr lang="en-US" dirty="0" smtClean="0"/>
              <a:t> = {</a:t>
            </a:r>
            <a:r>
              <a:rPr lang="en-US" dirty="0" err="1" smtClean="0"/>
              <a:t>k,x</a:t>
            </a:r>
            <a:r>
              <a:rPr lang="en-US" baseline="-25000" dirty="0" err="1" smtClean="0"/>
              <a:t>k</a:t>
            </a:r>
            <a:r>
              <a:rPr lang="en-US" dirty="0" smtClean="0"/>
              <a:t>=-1}</a:t>
            </a:r>
            <a:br>
              <a:rPr lang="en-US" dirty="0" smtClean="0"/>
            </a:br>
            <a:r>
              <a:rPr lang="en-US" dirty="0" smtClean="0"/>
              <a:t> J</a:t>
            </a:r>
            <a:r>
              <a:rPr lang="en-US" baseline="30000" dirty="0" smtClean="0"/>
              <a:t>+</a:t>
            </a:r>
            <a:r>
              <a:rPr lang="en-US" dirty="0" smtClean="0"/>
              <a:t> = {</a:t>
            </a:r>
            <a:r>
              <a:rPr lang="en-US" dirty="0" err="1" smtClean="0"/>
              <a:t>l,y</a:t>
            </a:r>
            <a:r>
              <a:rPr lang="en-US" baseline="-25000" dirty="0" err="1" smtClean="0"/>
              <a:t>l</a:t>
            </a:r>
            <a:r>
              <a:rPr lang="en-US" dirty="0" smtClean="0"/>
              <a:t>=1} J</a:t>
            </a:r>
            <a:r>
              <a:rPr lang="en-US" baseline="30000" dirty="0" smtClean="0"/>
              <a:t>-</a:t>
            </a:r>
            <a:r>
              <a:rPr lang="en-US" dirty="0" smtClean="0"/>
              <a:t> = {</a:t>
            </a:r>
            <a:r>
              <a:rPr lang="en-US" dirty="0" err="1" smtClean="0"/>
              <a:t>l,y</a:t>
            </a:r>
            <a:r>
              <a:rPr lang="en-US" baseline="-25000" dirty="0" err="1" smtClean="0"/>
              <a:t>l</a:t>
            </a:r>
            <a:r>
              <a:rPr lang="en-US" dirty="0" smtClean="0"/>
              <a:t>=-1}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term does not exceed cut norm ||W||</a:t>
            </a:r>
            <a:r>
              <a:rPr lang="en-US" baseline="-25000" dirty="0" smtClean="0"/>
              <a:t>C</a:t>
            </a:r>
            <a:r>
              <a:rPr lang="en-US" dirty="0" smtClean="0"/>
              <a:t> </a:t>
            </a:r>
            <a:endParaRPr lang="he-IL" dirty="0"/>
          </a:p>
        </p:txBody>
      </p:sp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857224" y="3286124"/>
          <a:ext cx="6711953" cy="1312862"/>
        </p:xfrm>
        <a:graphic>
          <a:graphicData uri="http://schemas.openxmlformats.org/presentationml/2006/ole">
            <p:oleObj spid="_x0000_s78850" name="משוואה" r:id="rId3" imgW="3593880" imgH="596880" progId="Equation.3">
              <p:embed/>
            </p:oleObj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28596" y="285728"/>
            <a:ext cx="8358246" cy="6429420"/>
          </a:xfrm>
        </p:spPr>
        <p:txBody>
          <a:bodyPr/>
          <a:lstStyle/>
          <a:p>
            <a:r>
              <a:rPr lang="en-US" dirty="0" smtClean="0"/>
              <a:t>Proof of theorem 3.1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Then S</a:t>
            </a:r>
            <a:r>
              <a:rPr lang="en-US" baseline="30000" dirty="0" smtClean="0"/>
              <a:t>+</a:t>
            </a:r>
            <a:r>
              <a:rPr lang="en-US" dirty="0" smtClean="0"/>
              <a:t> = </a:t>
            </a:r>
            <a:r>
              <a:rPr lang="el-GR" dirty="0" smtClean="0"/>
              <a:t>Σ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By lemma 3.2 and Corollary 3.4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By lemma 3.5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he-IL" dirty="0"/>
          </a:p>
        </p:txBody>
      </p:sp>
      <p:graphicFrame>
        <p:nvGraphicFramePr>
          <p:cNvPr id="7" name="אובייקט 6"/>
          <p:cNvGraphicFramePr>
            <a:graphicFrameLocks noChangeAspect="1"/>
          </p:cNvGraphicFramePr>
          <p:nvPr/>
        </p:nvGraphicFramePr>
        <p:xfrm>
          <a:off x="2000232" y="1071546"/>
          <a:ext cx="2714644" cy="1285884"/>
        </p:xfrm>
        <a:graphic>
          <a:graphicData uri="http://schemas.openxmlformats.org/presentationml/2006/ole">
            <p:oleObj spid="_x0000_s37893" name="משוואה" r:id="rId3" imgW="888840" imgH="444240" progId="Equation.3">
              <p:embed/>
            </p:oleObj>
          </a:graphicData>
        </a:graphic>
      </p:graphicFrame>
      <p:graphicFrame>
        <p:nvGraphicFramePr>
          <p:cNvPr id="8" name="אובייקט 7"/>
          <p:cNvGraphicFramePr>
            <a:graphicFrameLocks noChangeAspect="1"/>
          </p:cNvGraphicFramePr>
          <p:nvPr/>
        </p:nvGraphicFramePr>
        <p:xfrm>
          <a:off x="928662" y="3714752"/>
          <a:ext cx="7328698" cy="1143008"/>
        </p:xfrm>
        <a:graphic>
          <a:graphicData uri="http://schemas.openxmlformats.org/presentationml/2006/ole">
            <p:oleObj spid="_x0000_s37894" name="משוואה" r:id="rId4" imgW="2768400" imgH="431640" progId="Equation.3">
              <p:embed/>
            </p:oleObj>
          </a:graphicData>
        </a:graphic>
      </p:graphicFrame>
      <p:graphicFrame>
        <p:nvGraphicFramePr>
          <p:cNvPr id="9" name="אובייקט 8"/>
          <p:cNvGraphicFramePr>
            <a:graphicFrameLocks noChangeAspect="1"/>
          </p:cNvGraphicFramePr>
          <p:nvPr/>
        </p:nvGraphicFramePr>
        <p:xfrm>
          <a:off x="1214414" y="5429264"/>
          <a:ext cx="3500462" cy="1189478"/>
        </p:xfrm>
        <a:graphic>
          <a:graphicData uri="http://schemas.openxmlformats.org/presentationml/2006/ole">
            <p:oleObj spid="_x0000_s37895" name="משוואה" r:id="rId5" imgW="1307880" imgH="444240" progId="Equation.3">
              <p:embed/>
            </p:oleObj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Fourier sine transform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f be a function from {1,2,…,n-1} to R</a:t>
            </a:r>
          </a:p>
          <a:p>
            <a:r>
              <a:rPr lang="en-US" dirty="0" smtClean="0"/>
              <a:t>The discrete Fourier sine transform is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inversion formula is </a:t>
            </a:r>
            <a:br>
              <a:rPr lang="en-US" dirty="0" smtClean="0"/>
            </a:br>
            <a:endParaRPr lang="he-IL" dirty="0"/>
          </a:p>
        </p:txBody>
      </p:sp>
      <p:graphicFrame>
        <p:nvGraphicFramePr>
          <p:cNvPr id="4" name="אובייקט 3"/>
          <p:cNvGraphicFramePr>
            <a:graphicFrameLocks noChangeAspect="1"/>
          </p:cNvGraphicFramePr>
          <p:nvPr/>
        </p:nvGraphicFramePr>
        <p:xfrm>
          <a:off x="1000100" y="3143248"/>
          <a:ext cx="3412214" cy="1000132"/>
        </p:xfrm>
        <a:graphic>
          <a:graphicData uri="http://schemas.openxmlformats.org/presentationml/2006/ole">
            <p:oleObj spid="_x0000_s75778" name="משוואה" r:id="rId3" imgW="1473120" imgH="431640" progId="Equation.3">
              <p:embed/>
            </p:oleObj>
          </a:graphicData>
        </a:graphic>
      </p:graphicFrame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836613" y="4786313"/>
          <a:ext cx="3497262" cy="928687"/>
        </p:xfrm>
        <a:graphic>
          <a:graphicData uri="http://schemas.openxmlformats.org/presentationml/2006/ole">
            <p:oleObj spid="_x0000_s75779" name="משוואה" r:id="rId4" imgW="162540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Fourier sine transform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114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Need prove                           (6)</a:t>
            </a:r>
          </a:p>
          <a:p>
            <a:pPr>
              <a:buNone/>
            </a:pPr>
            <a:r>
              <a:rPr lang="en-US" dirty="0" smtClean="0"/>
              <a:t>Lemma 5.1 for every n &gt; 1 and 0&lt;1&lt;n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dirty="0" smtClean="0"/>
              <a:t>Reminder </a:t>
            </a:r>
            <a:r>
              <a:rPr lang="en-US" sz="2000" dirty="0" err="1" smtClean="0"/>
              <a:t>e</a:t>
            </a:r>
            <a:r>
              <a:rPr lang="en-US" sz="2000" baseline="30000" dirty="0" err="1" smtClean="0"/>
              <a:t>ix</a:t>
            </a:r>
            <a:r>
              <a:rPr lang="en-US" sz="2000" dirty="0" smtClean="0"/>
              <a:t> = </a:t>
            </a:r>
            <a:r>
              <a:rPr lang="en-US" sz="2000" dirty="0" err="1" smtClean="0"/>
              <a:t>cosx</a:t>
            </a:r>
            <a:r>
              <a:rPr lang="en-US" sz="2000" dirty="0" smtClean="0"/>
              <a:t> + </a:t>
            </a:r>
            <a:r>
              <a:rPr lang="en-US" sz="2000" dirty="0" err="1" smtClean="0"/>
              <a:t>isinx</a:t>
            </a:r>
            <a:r>
              <a:rPr lang="en-US" sz="2000" dirty="0" smtClean="0"/>
              <a:t> (formula Euler),</a:t>
            </a:r>
          </a:p>
          <a:p>
            <a:pPr>
              <a:buNone/>
            </a:pPr>
            <a:r>
              <a:rPr lang="en-US" dirty="0" smtClean="0"/>
              <a:t>               </a:t>
            </a:r>
            <a:r>
              <a:rPr lang="en-US" sz="2000" dirty="0" smtClean="0"/>
              <a:t>(geometric progression sum) 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If t is even e</a:t>
            </a:r>
            <a:r>
              <a:rPr lang="el-GR" sz="2000" baseline="30000" dirty="0" smtClean="0"/>
              <a:t>π</a:t>
            </a:r>
            <a:r>
              <a:rPr lang="en-US" sz="2000" baseline="30000" dirty="0" err="1" smtClean="0"/>
              <a:t>ti</a:t>
            </a:r>
            <a:r>
              <a:rPr lang="en-US" sz="2000" dirty="0" smtClean="0"/>
              <a:t> = 1 and we done else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he-IL" dirty="0"/>
          </a:p>
        </p:txBody>
      </p:sp>
      <p:graphicFrame>
        <p:nvGraphicFramePr>
          <p:cNvPr id="4" name="אובייקט 3"/>
          <p:cNvGraphicFramePr>
            <a:graphicFrameLocks noChangeAspect="1"/>
          </p:cNvGraphicFramePr>
          <p:nvPr/>
        </p:nvGraphicFramePr>
        <p:xfrm>
          <a:off x="2643174" y="1428736"/>
          <a:ext cx="3222648" cy="571504"/>
        </p:xfrm>
        <a:graphic>
          <a:graphicData uri="http://schemas.openxmlformats.org/presentationml/2006/ole">
            <p:oleObj spid="_x0000_s76802" name="משוואה" r:id="rId3" imgW="2577960" imgH="457200" progId="Equation.3">
              <p:embed/>
            </p:oleObj>
          </a:graphicData>
        </a:graphic>
      </p:graphicFrame>
      <p:graphicFrame>
        <p:nvGraphicFramePr>
          <p:cNvPr id="5" name="אובייקט 4"/>
          <p:cNvGraphicFramePr>
            <a:graphicFrameLocks noChangeAspect="1"/>
          </p:cNvGraphicFramePr>
          <p:nvPr/>
        </p:nvGraphicFramePr>
        <p:xfrm>
          <a:off x="2714612" y="2500305"/>
          <a:ext cx="3786218" cy="1143009"/>
        </p:xfrm>
        <a:graphic>
          <a:graphicData uri="http://schemas.openxmlformats.org/presentationml/2006/ole">
            <p:oleObj spid="_x0000_s76803" name="משוואה" r:id="rId4" imgW="2019240" imgH="609480" progId="Equation.3">
              <p:embed/>
            </p:oleObj>
          </a:graphicData>
        </a:graphic>
      </p:graphicFrame>
      <p:graphicFrame>
        <p:nvGraphicFramePr>
          <p:cNvPr id="7" name="אובייקט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76805" name="משוואה" r:id="rId5" imgW="114120" imgH="215640" progId="Equation.3">
              <p:embed/>
            </p:oleObj>
          </a:graphicData>
        </a:graphic>
      </p:graphicFrame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571472" y="4000504"/>
          <a:ext cx="1654175" cy="836612"/>
        </p:xfrm>
        <a:graphic>
          <a:graphicData uri="http://schemas.openxmlformats.org/presentationml/2006/ole">
            <p:oleObj spid="_x0000_s76806" name="משוואה" r:id="rId6" imgW="1028520" imgH="520560" progId="Equation.3">
              <p:embed/>
            </p:oleObj>
          </a:graphicData>
        </a:graphic>
      </p:graphicFrame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571472" y="5357826"/>
          <a:ext cx="4429156" cy="991615"/>
        </p:xfrm>
        <a:graphic>
          <a:graphicData uri="http://schemas.openxmlformats.org/presentationml/2006/ole">
            <p:oleObj spid="_x0000_s76807" name="משוואה" r:id="rId7" imgW="3124080" imgH="761760" progId="Equation.3">
              <p:embed/>
            </p:oleObj>
          </a:graphicData>
        </a:graphic>
      </p:graphicFrame>
      <p:graphicFrame>
        <p:nvGraphicFramePr>
          <p:cNvPr id="10" name="אובייקט 9"/>
          <p:cNvGraphicFramePr>
            <a:graphicFrameLocks noChangeAspect="1"/>
          </p:cNvGraphicFramePr>
          <p:nvPr/>
        </p:nvGraphicFramePr>
        <p:xfrm>
          <a:off x="5500694" y="3643313"/>
          <a:ext cx="1285884" cy="511431"/>
        </p:xfrm>
        <a:graphic>
          <a:graphicData uri="http://schemas.openxmlformats.org/presentationml/2006/ole">
            <p:oleObj spid="_x0000_s76808" name="משוואה" r:id="rId8" imgW="1117440" imgH="444240" progId="Equation.3">
              <p:embed/>
            </p:oleObj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28596" y="285728"/>
            <a:ext cx="8229600" cy="5715040"/>
          </a:xfrm>
        </p:spPr>
        <p:txBody>
          <a:bodyPr/>
          <a:lstStyle/>
          <a:p>
            <a:r>
              <a:rPr lang="en-US" dirty="0" smtClean="0"/>
              <a:t>Corollary 5.2 </a:t>
            </a:r>
            <a:br>
              <a:rPr lang="en-US" dirty="0" smtClean="0"/>
            </a:br>
            <a:r>
              <a:rPr lang="en-US" sz="2000" dirty="0" smtClean="0"/>
              <a:t>For every n&gt;1 and 0&lt;t&lt;n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Proof of the expression 6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if s&lt;&gt;t then whole expression is 0 from corollary 5.2 and if t=s then expression value is 1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he-IL" dirty="0"/>
          </a:p>
        </p:txBody>
      </p:sp>
      <p:graphicFrame>
        <p:nvGraphicFramePr>
          <p:cNvPr id="77826" name="Object 2"/>
          <p:cNvGraphicFramePr>
            <a:graphicFrameLocks noChangeAspect="1"/>
          </p:cNvGraphicFramePr>
          <p:nvPr/>
        </p:nvGraphicFramePr>
        <p:xfrm>
          <a:off x="1000100" y="1071546"/>
          <a:ext cx="3262496" cy="1643075"/>
        </p:xfrm>
        <a:graphic>
          <a:graphicData uri="http://schemas.openxmlformats.org/presentationml/2006/ole">
            <p:oleObj spid="_x0000_s77826" name="משוואה" r:id="rId3" imgW="2070000" imgH="1091880" progId="Equation.3">
              <p:embed/>
            </p:oleObj>
          </a:graphicData>
        </a:graphic>
      </p:graphicFrame>
      <p:graphicFrame>
        <p:nvGraphicFramePr>
          <p:cNvPr id="77827" name="Object 3"/>
          <p:cNvGraphicFramePr>
            <a:graphicFrameLocks noChangeAspect="1"/>
          </p:cNvGraphicFramePr>
          <p:nvPr/>
        </p:nvGraphicFramePr>
        <p:xfrm>
          <a:off x="928662" y="3500438"/>
          <a:ext cx="5394597" cy="1500198"/>
        </p:xfrm>
        <a:graphic>
          <a:graphicData uri="http://schemas.openxmlformats.org/presentationml/2006/ole">
            <p:oleObj spid="_x0000_s77827" name="משוואה" r:id="rId4" imgW="3162240" imgH="888840" progId="Equation.3">
              <p:embed/>
            </p:oleObj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 bound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Theorem 4.1 for every n&gt;1, there exists a non zero n x n skew symmetric matrix W such that</a:t>
            </a:r>
            <a:br>
              <a:rPr lang="en-US" dirty="0" smtClean="0"/>
            </a:br>
            <a:r>
              <a:rPr lang="en-US" dirty="0" smtClean="0"/>
              <a:t>||W||</a:t>
            </a:r>
            <a:r>
              <a:rPr lang="en-US" baseline="-25000" dirty="0" smtClean="0"/>
              <a:t>C</a:t>
            </a:r>
            <a:r>
              <a:rPr lang="en-US" dirty="0" smtClean="0"/>
              <a:t> &lt;= O(|S</a:t>
            </a:r>
            <a:r>
              <a:rPr lang="en-US" baseline="30000" dirty="0" smtClean="0"/>
              <a:t>+</a:t>
            </a:r>
            <a:r>
              <a:rPr lang="en-US" dirty="0" smtClean="0"/>
              <a:t>|/log n)</a:t>
            </a:r>
          </a:p>
          <a:p>
            <a:r>
              <a:rPr lang="en-US" dirty="0" smtClean="0"/>
              <a:t>There exists matrix Ŵ with entries -1,0,1 satisfies bound defined by 4.1</a:t>
            </a:r>
            <a:endParaRPr lang="he-IL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Next</a:t>
            </a:r>
            <a:r>
              <a:rPr lang="en-US" dirty="0" smtClean="0"/>
              <a:t>	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114800"/>
          </a:xfrm>
        </p:spPr>
        <p:txBody>
          <a:bodyPr/>
          <a:lstStyle/>
          <a:p>
            <a:r>
              <a:rPr lang="en-US" dirty="0" smtClean="0"/>
              <a:t>The described algorithm find gain as function of graph structure</a:t>
            </a:r>
          </a:p>
          <a:p>
            <a:r>
              <a:rPr lang="en-US" dirty="0" smtClean="0"/>
              <a:t>Max Acyclic </a:t>
            </a:r>
            <a:r>
              <a:rPr lang="en-US" dirty="0" err="1" smtClean="0"/>
              <a:t>Subgraph</a:t>
            </a:r>
            <a:r>
              <a:rPr lang="en-US" dirty="0" smtClean="0"/>
              <a:t> problem within a factor better than ½ is Unique Games hard</a:t>
            </a:r>
          </a:p>
          <a:p>
            <a:pPr>
              <a:buNone/>
            </a:pPr>
            <a:r>
              <a:rPr lang="en-US" sz="2000" dirty="0" smtClean="0"/>
              <a:t>Beating the Random Ordering is Hard: </a:t>
            </a:r>
            <a:r>
              <a:rPr lang="en-US" sz="2000" dirty="0" err="1" smtClean="0"/>
              <a:t>Inapproximability</a:t>
            </a:r>
            <a:r>
              <a:rPr lang="en-US" sz="2000" dirty="0" smtClean="0"/>
              <a:t> of Maximum Acyclic </a:t>
            </a:r>
            <a:r>
              <a:rPr lang="en-US" sz="2000" dirty="0" err="1" smtClean="0"/>
              <a:t>Subgraph</a:t>
            </a:r>
            <a:r>
              <a:rPr lang="en-US" sz="2000" dirty="0" smtClean="0"/>
              <a:t> (2008)</a:t>
            </a:r>
          </a:p>
          <a:p>
            <a:pPr>
              <a:buNone/>
            </a:pPr>
            <a:r>
              <a:rPr lang="en-US" sz="2000" dirty="0" smtClean="0"/>
              <a:t>         Prasad </a:t>
            </a:r>
            <a:r>
              <a:rPr lang="en-US" sz="2000" dirty="0" err="1" smtClean="0"/>
              <a:t>Raghavendra</a:t>
            </a:r>
            <a:r>
              <a:rPr lang="en-US" sz="2000" dirty="0" smtClean="0"/>
              <a:t>, </a:t>
            </a:r>
            <a:r>
              <a:rPr lang="en-US" sz="2000" dirty="0" err="1" smtClean="0"/>
              <a:t>Venkatesan</a:t>
            </a:r>
            <a:r>
              <a:rPr lang="en-US" sz="2000" dirty="0" smtClean="0"/>
              <a:t> </a:t>
            </a:r>
            <a:r>
              <a:rPr lang="en-US" sz="2000" dirty="0" err="1" smtClean="0"/>
              <a:t>Guruswami</a:t>
            </a:r>
            <a:r>
              <a:rPr lang="en-US" sz="2000" dirty="0" smtClean="0"/>
              <a:t> , </a:t>
            </a:r>
            <a:r>
              <a:rPr lang="en-US" sz="2000" dirty="0" err="1" smtClean="0"/>
              <a:t>Rajsekar</a:t>
            </a:r>
            <a:r>
              <a:rPr lang="en-US" sz="2000" dirty="0" smtClean="0"/>
              <a:t> </a:t>
            </a:r>
            <a:r>
              <a:rPr lang="en-US" sz="2000" dirty="0" err="1" smtClean="0"/>
              <a:t>Manokaran</a:t>
            </a:r>
            <a:r>
              <a:rPr lang="en-US" sz="2000" dirty="0" smtClean="0"/>
              <a:t>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he-I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status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500174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en-US" b="1" dirty="0"/>
              <a:t>Exact solution is NP </a:t>
            </a:r>
            <a:r>
              <a:rPr lang="en-US" b="1" dirty="0" smtClean="0"/>
              <a:t>hard</a:t>
            </a:r>
            <a:br>
              <a:rPr lang="en-US" b="1" dirty="0" smtClean="0"/>
            </a:br>
            <a:r>
              <a:rPr lang="en-US" dirty="0" smtClean="0"/>
              <a:t> R.M. Karp, Reducibility among combinatorial problems</a:t>
            </a:r>
            <a:endParaRPr lang="en-US" b="1" dirty="0" smtClean="0"/>
          </a:p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en-US" b="1" dirty="0" smtClean="0"/>
              <a:t>Approximation with factor ½ is simple</a:t>
            </a:r>
          </a:p>
          <a:p>
            <a:pPr>
              <a:spcBef>
                <a:spcPct val="100000"/>
              </a:spcBef>
            </a:pPr>
            <a:r>
              <a:rPr lang="en-US" b="1" dirty="0" smtClean="0"/>
              <a:t>The </a:t>
            </a:r>
            <a:r>
              <a:rPr lang="en-US" b="1" dirty="0"/>
              <a:t>question is whether it is possible to beat this ½ approximation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כותרת 1"/>
          <p:cNvSpPr>
            <a:spLocks noGrp="1"/>
          </p:cNvSpPr>
          <p:nvPr>
            <p:ph type="title" idx="4294967295"/>
          </p:nvPr>
        </p:nvSpPr>
        <p:spPr>
          <a:xfrm>
            <a:off x="428596" y="381000"/>
            <a:ext cx="8258204" cy="904860"/>
          </a:xfrm>
        </p:spPr>
        <p:txBody>
          <a:bodyPr anchor="b"/>
          <a:lstStyle/>
          <a:p>
            <a:r>
              <a:rPr lang="en-US" dirty="0"/>
              <a:t>References</a:t>
            </a:r>
            <a:endParaRPr lang="he-IL" dirty="0"/>
          </a:p>
        </p:txBody>
      </p:sp>
      <p:sp>
        <p:nvSpPr>
          <p:cNvPr id="15362" name="מציין מיקום תוכן 2"/>
          <p:cNvSpPr>
            <a:spLocks noGrp="1"/>
          </p:cNvSpPr>
          <p:nvPr>
            <p:ph sz="quarter" idx="4294967295"/>
          </p:nvPr>
        </p:nvSpPr>
        <p:spPr>
          <a:xfrm>
            <a:off x="500034" y="1357298"/>
            <a:ext cx="8201025" cy="4089400"/>
          </a:xfrm>
        </p:spPr>
        <p:txBody>
          <a:bodyPr/>
          <a:lstStyle/>
          <a:p>
            <a:r>
              <a:rPr lang="en-US" sz="1800" dirty="0"/>
              <a:t>On the Advantage over Random for Maximum Acyclic </a:t>
            </a:r>
            <a:r>
              <a:rPr lang="en-US" sz="1800" dirty="0" err="1"/>
              <a:t>Subgraph</a:t>
            </a:r>
            <a:r>
              <a:rPr lang="he-IL" sz="1800" dirty="0"/>
              <a:t> (2007) </a:t>
            </a:r>
            <a:endParaRPr lang="en-US" sz="1800" dirty="0"/>
          </a:p>
          <a:p>
            <a:pPr>
              <a:buFont typeface="Wingdings" pitchFamily="2" charset="2"/>
              <a:buNone/>
            </a:pPr>
            <a:r>
              <a:rPr lang="en-US" sz="1400" dirty="0"/>
              <a:t>         Moses </a:t>
            </a:r>
            <a:r>
              <a:rPr lang="en-US" sz="1400" dirty="0" err="1"/>
              <a:t>Charikar</a:t>
            </a:r>
            <a:r>
              <a:rPr lang="en-US" sz="1400" dirty="0"/>
              <a:t>, Konstantin </a:t>
            </a:r>
            <a:r>
              <a:rPr lang="en-US" sz="1400" dirty="0" err="1"/>
              <a:t>Makarychev</a:t>
            </a:r>
            <a:r>
              <a:rPr lang="en-US" sz="1400" dirty="0"/>
              <a:t>,  </a:t>
            </a:r>
            <a:r>
              <a:rPr lang="en-US" sz="1400" dirty="0" err="1"/>
              <a:t>Yury</a:t>
            </a:r>
            <a:r>
              <a:rPr lang="en-US" sz="1400" dirty="0"/>
              <a:t> </a:t>
            </a:r>
            <a:r>
              <a:rPr lang="en-US" sz="1400" dirty="0" err="1"/>
              <a:t>Makarychev</a:t>
            </a:r>
            <a:endParaRPr lang="en-US" sz="1400" dirty="0"/>
          </a:p>
          <a:p>
            <a:r>
              <a:rPr lang="en-US" sz="2000" dirty="0"/>
              <a:t>Approximations for the maximum acyclic </a:t>
            </a:r>
            <a:r>
              <a:rPr lang="en-US" sz="2000" dirty="0" err="1"/>
              <a:t>subgraph</a:t>
            </a:r>
            <a:r>
              <a:rPr lang="en-US" sz="2000" dirty="0"/>
              <a:t> problem (1994)</a:t>
            </a:r>
          </a:p>
          <a:p>
            <a:pPr>
              <a:buFont typeface="Wingdings" pitchFamily="2" charset="2"/>
              <a:buNone/>
            </a:pPr>
            <a:r>
              <a:rPr lang="en-US" sz="1400" dirty="0"/>
              <a:t>	</a:t>
            </a:r>
            <a:r>
              <a:rPr lang="en-US" sz="1400" dirty="0" err="1"/>
              <a:t>Refael</a:t>
            </a:r>
            <a:r>
              <a:rPr lang="en-US" sz="1400" dirty="0"/>
              <a:t> </a:t>
            </a:r>
            <a:r>
              <a:rPr lang="en-US" sz="1400" dirty="0" err="1"/>
              <a:t>Hassin</a:t>
            </a:r>
            <a:r>
              <a:rPr lang="en-US" sz="1400" dirty="0"/>
              <a:t>, </a:t>
            </a:r>
            <a:r>
              <a:rPr lang="en-US" sz="1400" dirty="0" err="1"/>
              <a:t>Shlomi</a:t>
            </a:r>
            <a:r>
              <a:rPr lang="en-US" sz="1400" dirty="0"/>
              <a:t> Rubinstein</a:t>
            </a:r>
          </a:p>
          <a:p>
            <a:r>
              <a:rPr lang="en-US" sz="1800" dirty="0"/>
              <a:t>Beating the Random Ordering is Hard: </a:t>
            </a:r>
            <a:r>
              <a:rPr lang="en-US" sz="1800" dirty="0" err="1"/>
              <a:t>Inapproximability</a:t>
            </a:r>
            <a:r>
              <a:rPr lang="en-US" sz="1800" dirty="0"/>
              <a:t> of Maximum Acyclic </a:t>
            </a:r>
            <a:r>
              <a:rPr lang="en-US" sz="1800" dirty="0" err="1"/>
              <a:t>Subgraph</a:t>
            </a:r>
            <a:r>
              <a:rPr lang="en-US" sz="1800" dirty="0"/>
              <a:t> (2008)</a:t>
            </a:r>
          </a:p>
          <a:p>
            <a:pPr>
              <a:buFont typeface="Wingdings" pitchFamily="2" charset="2"/>
              <a:buNone/>
            </a:pPr>
            <a:r>
              <a:rPr lang="en-US" sz="1400" dirty="0"/>
              <a:t>         Prasad </a:t>
            </a:r>
            <a:r>
              <a:rPr lang="en-US" sz="1400" dirty="0" err="1"/>
              <a:t>Raghavendra</a:t>
            </a:r>
            <a:r>
              <a:rPr lang="en-US" sz="1400" dirty="0"/>
              <a:t>, </a:t>
            </a:r>
            <a:r>
              <a:rPr lang="en-US" sz="1400" dirty="0" err="1"/>
              <a:t>Venkatesan</a:t>
            </a:r>
            <a:r>
              <a:rPr lang="en-US" sz="1400" dirty="0"/>
              <a:t> </a:t>
            </a:r>
            <a:r>
              <a:rPr lang="en-US" sz="1400" dirty="0" err="1"/>
              <a:t>Guruswami</a:t>
            </a:r>
            <a:r>
              <a:rPr lang="en-US" sz="1400" dirty="0"/>
              <a:t> , </a:t>
            </a:r>
            <a:r>
              <a:rPr lang="en-US" sz="1400" dirty="0" err="1"/>
              <a:t>Rajsekar</a:t>
            </a:r>
            <a:r>
              <a:rPr lang="en-US" sz="1400" dirty="0"/>
              <a:t> </a:t>
            </a:r>
            <a:r>
              <a:rPr lang="en-US" sz="1400" dirty="0" err="1"/>
              <a:t>Manokaran</a:t>
            </a:r>
            <a:r>
              <a:rPr lang="en-US" sz="1400" dirty="0"/>
              <a:t> </a:t>
            </a:r>
          </a:p>
          <a:p>
            <a:r>
              <a:rPr lang="en-US" sz="1800" dirty="0"/>
              <a:t>R.M. Karp, Reducibility among combinatorial problems, in: R.E. Miller and J.W. Thatcher, </a:t>
            </a:r>
            <a:r>
              <a:rPr lang="en-US" sz="1800" dirty="0" err="1"/>
              <a:t>eds.,Complexity</a:t>
            </a:r>
            <a:r>
              <a:rPr lang="en-US" sz="1800" dirty="0"/>
              <a:t> of Computer Computations (Plenum, New York, 1972) </a:t>
            </a:r>
            <a:r>
              <a:rPr lang="en-US" sz="1800" dirty="0" smtClean="0"/>
              <a:t>85-10</a:t>
            </a:r>
          </a:p>
          <a:p>
            <a:r>
              <a:rPr lang="en-US" sz="1800" dirty="0" err="1" smtClean="0"/>
              <a:t>Noga</a:t>
            </a:r>
            <a:r>
              <a:rPr lang="en-US" sz="1800" dirty="0" smtClean="0"/>
              <a:t> </a:t>
            </a:r>
            <a:r>
              <a:rPr lang="en-US" sz="1800" dirty="0" err="1" smtClean="0"/>
              <a:t>Alon</a:t>
            </a:r>
            <a:r>
              <a:rPr lang="en-US" sz="1800" dirty="0" smtClean="0"/>
              <a:t>, </a:t>
            </a:r>
            <a:r>
              <a:rPr lang="en-US" sz="1800" dirty="0" err="1" smtClean="0"/>
              <a:t>Assaf</a:t>
            </a:r>
            <a:r>
              <a:rPr lang="en-US" sz="1800" dirty="0" smtClean="0"/>
              <a:t> </a:t>
            </a:r>
            <a:r>
              <a:rPr lang="en-US" sz="1800" dirty="0" err="1" smtClean="0"/>
              <a:t>Naor</a:t>
            </a:r>
            <a:r>
              <a:rPr lang="en-US" sz="1800" dirty="0" smtClean="0"/>
              <a:t> Approximating the cut-norm via </a:t>
            </a:r>
            <a:r>
              <a:rPr lang="en-US" sz="1800" dirty="0" err="1" smtClean="0"/>
              <a:t>Grothendieck's</a:t>
            </a:r>
            <a:r>
              <a:rPr lang="en-US" sz="1800" dirty="0" smtClean="0"/>
              <a:t> inequality (2004)</a:t>
            </a:r>
          </a:p>
          <a:p>
            <a:r>
              <a:rPr lang="en-US" sz="1800" dirty="0" smtClean="0"/>
              <a:t>Harold N. </a:t>
            </a:r>
            <a:r>
              <a:rPr lang="en-US" sz="1800" dirty="0" err="1" smtClean="0"/>
              <a:t>Gabow</a:t>
            </a:r>
            <a:r>
              <a:rPr lang="en-US" sz="1800" dirty="0" smtClean="0"/>
              <a:t>. A representation for crossing set families with applications to </a:t>
            </a:r>
            <a:r>
              <a:rPr lang="en-US" sz="1800" dirty="0" err="1" smtClean="0"/>
              <a:t>submodular</a:t>
            </a:r>
            <a:r>
              <a:rPr lang="en-US" sz="1800" dirty="0" smtClean="0"/>
              <a:t> flow problems (</a:t>
            </a:r>
            <a:r>
              <a:rPr lang="he-IL" sz="1800" dirty="0" smtClean="0"/>
              <a:t>1993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Moses </a:t>
            </a:r>
            <a:r>
              <a:rPr lang="en-US" sz="1800" dirty="0" err="1" smtClean="0"/>
              <a:t>Charikar</a:t>
            </a:r>
            <a:r>
              <a:rPr lang="en-US" sz="1800" dirty="0" smtClean="0"/>
              <a:t> Anthony Wirth</a:t>
            </a:r>
            <a:br>
              <a:rPr lang="en-US" sz="1800" dirty="0" smtClean="0"/>
            </a:br>
            <a:r>
              <a:rPr lang="en-US" sz="1800" dirty="0" smtClean="0"/>
              <a:t>Maximizing Quadratic Programs: Extending </a:t>
            </a:r>
            <a:r>
              <a:rPr lang="en-US" sz="1800" dirty="0" err="1" smtClean="0"/>
              <a:t>Grothendieck's</a:t>
            </a:r>
            <a:r>
              <a:rPr lang="en-US" sz="1800" dirty="0" smtClean="0"/>
              <a:t> Inequality(2004)</a:t>
            </a:r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endParaRPr lang="he-I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with factor 1/2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4357718"/>
          </a:xfrm>
        </p:spPr>
        <p:txBody>
          <a:bodyPr/>
          <a:lstStyle/>
          <a:p>
            <a:r>
              <a:rPr lang="en-US" dirty="0" smtClean="0"/>
              <a:t>Apply arbitrary sort of vertices </a:t>
            </a:r>
          </a:p>
          <a:p>
            <a:r>
              <a:rPr lang="en-US" dirty="0" smtClean="0"/>
              <a:t>Find out group the edges connecting vertices with small values to vertices with big values A</a:t>
            </a:r>
            <a:r>
              <a:rPr lang="en-US" baseline="-25000" dirty="0" smtClean="0"/>
              <a:t>1</a:t>
            </a:r>
            <a:r>
              <a:rPr lang="en-US" dirty="0" smtClean="0"/>
              <a:t> = {(</a:t>
            </a:r>
            <a:r>
              <a:rPr lang="en-US" dirty="0" err="1" smtClean="0"/>
              <a:t>u,v</a:t>
            </a:r>
            <a:r>
              <a:rPr lang="en-US" dirty="0" smtClean="0"/>
              <a:t>)   A | u &lt; v }</a:t>
            </a:r>
          </a:p>
          <a:p>
            <a:r>
              <a:rPr lang="en-US" dirty="0" smtClean="0"/>
              <a:t>Find out group of the edges connecting vertices with big values to vertices with small values A</a:t>
            </a:r>
            <a:r>
              <a:rPr lang="en-US" baseline="-25000" dirty="0" smtClean="0"/>
              <a:t>2</a:t>
            </a:r>
            <a:r>
              <a:rPr lang="en-US" dirty="0" smtClean="0"/>
              <a:t> = {(</a:t>
            </a:r>
            <a:r>
              <a:rPr lang="en-US" dirty="0" err="1" smtClean="0"/>
              <a:t>u,v</a:t>
            </a:r>
            <a:r>
              <a:rPr lang="en-US" dirty="0" smtClean="0"/>
              <a:t>)   A | u &gt; v }</a:t>
            </a:r>
          </a:p>
          <a:p>
            <a:r>
              <a:rPr lang="en-US" dirty="0" smtClean="0"/>
              <a:t>Max {w (A</a:t>
            </a:r>
            <a:r>
              <a:rPr lang="en-US" baseline="-25000" dirty="0" smtClean="0"/>
              <a:t>1</a:t>
            </a:r>
            <a:r>
              <a:rPr lang="en-US" dirty="0" smtClean="0"/>
              <a:t>) , w (A</a:t>
            </a:r>
            <a:r>
              <a:rPr lang="en-US" baseline="-25000" dirty="0" smtClean="0"/>
              <a:t>2</a:t>
            </a:r>
            <a:r>
              <a:rPr lang="en-US" dirty="0" smtClean="0"/>
              <a:t>) } &gt;= 0.5 w (A)</a:t>
            </a:r>
          </a:p>
          <a:p>
            <a:endParaRPr lang="he-IL" dirty="0"/>
          </a:p>
        </p:txBody>
      </p:sp>
      <p:graphicFrame>
        <p:nvGraphicFramePr>
          <p:cNvPr id="4" name="אובייקט 3"/>
          <p:cNvGraphicFramePr>
            <a:graphicFrameLocks noChangeAspect="1"/>
          </p:cNvGraphicFramePr>
          <p:nvPr/>
        </p:nvGraphicFramePr>
        <p:xfrm>
          <a:off x="4929190" y="3214686"/>
          <a:ext cx="285752" cy="339334"/>
        </p:xfrm>
        <a:graphic>
          <a:graphicData uri="http://schemas.openxmlformats.org/presentationml/2006/ole">
            <p:oleObj spid="_x0000_s41986" name="משוואה" r:id="rId3" imgW="126720" imgH="126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18488" cy="1139825"/>
          </a:xfrm>
        </p:spPr>
        <p:txBody>
          <a:bodyPr/>
          <a:lstStyle/>
          <a:p>
            <a:r>
              <a:rPr lang="en-US"/>
              <a:t>Good Cases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91513" cy="1397000"/>
          </a:xfrm>
        </p:spPr>
        <p:txBody>
          <a:bodyPr/>
          <a:lstStyle/>
          <a:p>
            <a:pPr algn="l" rtl="0">
              <a:lnSpc>
                <a:spcPct val="90000"/>
              </a:lnSpc>
            </a:pPr>
            <a:r>
              <a:rPr lang="en-US" sz="2800" dirty="0"/>
              <a:t>Planar graph (polynomial solvable 1981)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a planar graph is a graph which can be embedded in the plane, i.e., it can be drawn on the plane in such a way that its edges intersect only at their endpoints.</a:t>
            </a:r>
          </a:p>
        </p:txBody>
      </p:sp>
      <p:pic>
        <p:nvPicPr>
          <p:cNvPr id="9227" name="Picture 11" descr="100px-Complete_graph_K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11"/>
          <a:srcRect/>
          <a:stretch>
            <a:fillRect/>
          </a:stretch>
        </p:blipFill>
        <p:spPr>
          <a:xfrm>
            <a:off x="3779838" y="3141663"/>
            <a:ext cx="1455737" cy="1455737"/>
          </a:xfrm>
          <a:noFill/>
          <a:ln/>
        </p:spPr>
      </p:pic>
      <p:pic>
        <p:nvPicPr>
          <p:cNvPr id="9230" name="Picture 14" descr="100px-6n-graf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12"/>
          <a:srcRect/>
          <a:stretch>
            <a:fillRect/>
          </a:stretch>
        </p:blipFill>
        <p:spPr>
          <a:xfrm>
            <a:off x="1258888" y="3141663"/>
            <a:ext cx="2016125" cy="1330325"/>
          </a:xfrm>
          <a:noFill/>
          <a:ln/>
        </p:spPr>
      </p:pic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611188" y="4797425"/>
            <a:ext cx="8064500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The best complexity of this algorithm is O(n</a:t>
            </a:r>
            <a:r>
              <a:rPr lang="en-US" sz="280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) where n is number of vertices </a:t>
            </a:r>
            <a:r>
              <a:rPr lang="en-US" sz="1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(Harold </a:t>
            </a:r>
            <a:r>
              <a:rPr lang="en-US" sz="14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Gabow</a:t>
            </a:r>
            <a:r>
              <a:rPr lang="en-US" sz="1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. A representation for crossing set families with applications to </a:t>
            </a:r>
            <a:r>
              <a:rPr lang="en-US" sz="14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submodular</a:t>
            </a:r>
            <a:r>
              <a:rPr lang="en-US" sz="1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flow problems) </a:t>
            </a:r>
            <a:endParaRPr lang="en-US" sz="1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rtl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</a:pPr>
            <a:endParaRPr lang="el-GR" sz="2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9271000" y="-21367750"/>
            <a:ext cx="914400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>
                <a:latin typeface="Arial" pitchFamily="34" charset="0"/>
                <a:hlinkClick r:id="rId13"/>
              </a:rPr>
              <a:t>  </a:t>
            </a:r>
            <a:r>
              <a:rPr lang="en-US" sz="900">
                <a:latin typeface="Arial" pitchFamily="34" charset="0"/>
              </a:rPr>
              <a:t> </a:t>
            </a:r>
            <a:r>
              <a:rPr lang="en-US">
                <a:latin typeface="Arial" pitchFamily="34" charset="0"/>
              </a:rPr>
              <a:t>   </a:t>
            </a:r>
            <a:r>
              <a:rPr lang="arn-CL">
                <a:latin typeface="Arial" pitchFamily="34" charset="0"/>
              </a:rPr>
              <a:t> U</a:t>
            </a:r>
            <a:r>
              <a:rPr lang="arn-CL">
                <a:latin typeface="Arial" pitchFamily="34" charset="0"/>
                <a:hlinkClick r:id="rId13"/>
              </a:rPr>
              <a:t>nited States</a:t>
            </a:r>
            <a:r>
              <a:rPr lang="en-US">
                <a:latin typeface="Arial" pitchFamily="34" charset="0"/>
              </a:rPr>
              <a:t> (</a:t>
            </a:r>
            <a:r>
              <a:rPr lang="arn-CL">
                <a:latin typeface="Arial" pitchFamily="34" charset="0"/>
                <a:hlinkClick r:id="rId13"/>
              </a:rPr>
              <a:t>change</a:t>
            </a:r>
            <a:r>
              <a:rPr lang="en-US">
                <a:latin typeface="Arial" pitchFamily="34" charset="0"/>
              </a:rPr>
              <a:t>) | </a:t>
            </a:r>
            <a:r>
              <a:rPr lang="arn-CL">
                <a:latin typeface="Arial" pitchFamily="34" charset="0"/>
                <a:hlinkClick r:id="rId14"/>
              </a:rPr>
              <a:t>All Microsoft Sites</a:t>
            </a:r>
            <a:r>
              <a:rPr lang="en-US">
                <a:latin typeface="Arial" pitchFamily="34" charset="0"/>
              </a:rPr>
              <a:t/>
            </a:r>
            <a:br>
              <a:rPr lang="en-US">
                <a:latin typeface="Arial" pitchFamily="34" charset="0"/>
              </a:rPr>
            </a:br>
            <a:endParaRPr lang="en-US">
              <a:latin typeface="Arial" pitchFamily="34" charset="0"/>
            </a:endParaRPr>
          </a:p>
          <a:p>
            <a:pPr algn="ctr" rtl="0" eaLnBrk="0" hangingPunct="0"/>
            <a:r>
              <a:rPr lang="en-US">
                <a:latin typeface="Arial" pitchFamily="34" charset="0"/>
                <a:hlinkClick r:id="rId15" tooltip="Microsoft Office Online"/>
              </a:rPr>
              <a:t>  </a:t>
            </a:r>
            <a:r>
              <a:rPr lang="en-US" sz="2100">
                <a:latin typeface="Arial" pitchFamily="34" charset="0"/>
              </a:rPr>
              <a:t> </a:t>
            </a:r>
            <a:r>
              <a:rPr lang="en-US">
                <a:latin typeface="Arial" pitchFamily="34" charset="0"/>
              </a:rPr>
              <a:t>                       </a:t>
            </a:r>
          </a:p>
          <a:p>
            <a:pPr algn="ctr" rtl="0" eaLnBrk="0" hangingPunct="0"/>
            <a:r>
              <a:rPr lang="arn-CL">
                <a:latin typeface="Arial" pitchFamily="34" charset="0"/>
              </a:rPr>
              <a:t>Sign in to My Office Online (</a:t>
            </a:r>
            <a:r>
              <a:rPr lang="arn-CL">
                <a:latin typeface="Arial" pitchFamily="34" charset="0"/>
                <a:hlinkClick r:id="rId16"/>
              </a:rPr>
              <a:t>What's this?</a:t>
            </a:r>
            <a:r>
              <a:rPr lang="en-US">
                <a:latin typeface="Arial" pitchFamily="34" charset="0"/>
              </a:rPr>
              <a:t>) | </a:t>
            </a:r>
            <a:r>
              <a:rPr lang="arn-CL" b="1">
                <a:latin typeface="Arial" pitchFamily="34" charset="0"/>
                <a:hlinkClick r:id="rId17"/>
              </a:rPr>
              <a:t>Sign in</a:t>
            </a:r>
            <a:r>
              <a:rPr lang="en-US">
                <a:latin typeface="Arial" pitchFamily="34" charset="0"/>
              </a:rPr>
              <a:t/>
            </a:r>
            <a:br>
              <a:rPr lang="en-US">
                <a:latin typeface="Arial" pitchFamily="34" charset="0"/>
              </a:rPr>
            </a:br>
            <a:endParaRPr lang="en-US">
              <a:latin typeface="Arial" pitchFamily="34" charset="0"/>
            </a:endParaRPr>
          </a:p>
          <a:p>
            <a:pPr algn="ctr" rtl="0" eaLnBrk="0" hangingPunct="0">
              <a:buFontTx/>
              <a:buChar char="•"/>
            </a:pPr>
            <a:r>
              <a:rPr lang="arn-CL">
                <a:latin typeface="Arial" pitchFamily="34" charset="0"/>
                <a:hlinkClick r:id="rId18"/>
              </a:rPr>
              <a:t>Home</a:t>
            </a:r>
            <a:endParaRPr lang="en-US">
              <a:latin typeface="Arial" pitchFamily="34" charset="0"/>
            </a:endParaRPr>
          </a:p>
          <a:p>
            <a:pPr algn="ctr" rtl="0" eaLnBrk="0" hangingPunct="0">
              <a:buFontTx/>
              <a:buChar char="•"/>
            </a:pPr>
            <a:r>
              <a:rPr lang="arn-CL">
                <a:latin typeface="Arial" pitchFamily="34" charset="0"/>
                <a:hlinkClick r:id="rId19"/>
              </a:rPr>
              <a:t>Products</a:t>
            </a:r>
            <a:endParaRPr lang="en-US">
              <a:latin typeface="Arial" pitchFamily="34" charset="0"/>
            </a:endParaRPr>
          </a:p>
          <a:p>
            <a:pPr algn="ctr" rtl="0" eaLnBrk="0" hangingPunct="0">
              <a:buFontTx/>
              <a:buChar char="•"/>
            </a:pPr>
            <a:r>
              <a:rPr lang="arn-CL">
                <a:latin typeface="Arial" pitchFamily="34" charset="0"/>
                <a:hlinkClick r:id="rId20"/>
              </a:rPr>
              <a:t>Help and How-to</a:t>
            </a:r>
            <a:endParaRPr lang="en-US">
              <a:latin typeface="Arial" pitchFamily="34" charset="0"/>
            </a:endParaRPr>
          </a:p>
          <a:p>
            <a:pPr algn="ctr" rtl="0" eaLnBrk="0" hangingPunct="0">
              <a:buFontTx/>
              <a:buChar char="•"/>
            </a:pPr>
            <a:r>
              <a:rPr lang="arn-CL">
                <a:latin typeface="Arial" pitchFamily="34" charset="0"/>
                <a:hlinkClick r:id="rId21"/>
              </a:rPr>
              <a:t>Downloads</a:t>
            </a:r>
            <a:endParaRPr lang="en-US">
              <a:latin typeface="Arial" pitchFamily="34" charset="0"/>
            </a:endParaRPr>
          </a:p>
          <a:p>
            <a:pPr algn="ctr" rtl="0" eaLnBrk="0" hangingPunct="0">
              <a:buFontTx/>
              <a:buChar char="•"/>
            </a:pPr>
            <a:r>
              <a:rPr lang="arn-CL">
                <a:latin typeface="Arial" pitchFamily="34" charset="0"/>
                <a:hlinkClick r:id="rId22"/>
              </a:rPr>
              <a:t>Clip Art</a:t>
            </a:r>
            <a:endParaRPr lang="en-US">
              <a:latin typeface="Arial" pitchFamily="34" charset="0"/>
            </a:endParaRPr>
          </a:p>
          <a:p>
            <a:pPr algn="ctr" rtl="0" eaLnBrk="0" hangingPunct="0">
              <a:buFontTx/>
              <a:buChar char="•"/>
            </a:pPr>
            <a:r>
              <a:rPr lang="arn-CL">
                <a:latin typeface="Arial" pitchFamily="34" charset="0"/>
                <a:hlinkClick r:id="rId23"/>
              </a:rPr>
              <a:t>Templates</a:t>
            </a:r>
            <a:endParaRPr lang="en-US">
              <a:latin typeface="Arial" pitchFamily="34" charset="0"/>
            </a:endParaRPr>
          </a:p>
          <a:p>
            <a:pPr algn="ctr" rtl="0" eaLnBrk="0" hangingPunct="0">
              <a:buFontTx/>
              <a:buChar char="•"/>
            </a:pPr>
            <a:r>
              <a:rPr lang="arn-CL">
                <a:latin typeface="Arial" pitchFamily="34" charset="0"/>
                <a:hlinkClick r:id="rId24"/>
              </a:rPr>
              <a:t>Microsoft Office Live</a:t>
            </a:r>
            <a:endParaRPr lang="en-US">
              <a:latin typeface="Arial" pitchFamily="34" charset="0"/>
            </a:endParaRPr>
          </a:p>
          <a:p>
            <a:pPr algn="ctr" rtl="0" eaLnBrk="0" hangingPunct="0"/>
            <a:r>
              <a:rPr lang="en-US">
                <a:latin typeface="Arial" pitchFamily="34" charset="0"/>
              </a:rPr>
              <a:t/>
            </a:r>
            <a:br>
              <a:rPr lang="en-US">
                <a:latin typeface="Arial" pitchFamily="34" charset="0"/>
              </a:rPr>
            </a:br>
            <a:endParaRPr lang="en-US">
              <a:latin typeface="Arial" pitchFamily="34" charset="0"/>
            </a:endParaRPr>
          </a:p>
          <a:p>
            <a:pPr rtl="0" eaLnBrk="0" hangingPunct="0"/>
            <a:endParaRPr lang="en-US">
              <a:latin typeface="Arial" pitchFamily="34" charset="0"/>
            </a:endParaRPr>
          </a:p>
        </p:txBody>
      </p:sp>
      <p:sp>
        <p:nvSpPr>
          <p:cNvPr id="9253" name="Rectangle 37"/>
          <p:cNvSpPr>
            <a:spLocks noChangeArrowheads="1"/>
          </p:cNvSpPr>
          <p:nvPr/>
        </p:nvSpPr>
        <p:spPr bwMode="auto">
          <a:xfrm>
            <a:off x="12034838" y="-19191288"/>
            <a:ext cx="638016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5400">
                <a:latin typeface="Arial" pitchFamily="34" charset="0"/>
                <a:hlinkClick r:id="rId25"/>
              </a:rPr>
              <a:t>Search</a:t>
            </a:r>
            <a:endParaRPr lang="en-US">
              <a:latin typeface="Arial" pitchFamily="34" charset="0"/>
            </a:endParaRPr>
          </a:p>
        </p:txBody>
      </p:sp>
      <p:graphicFrame>
        <p:nvGraphicFramePr>
          <p:cNvPr id="9516" name="Group 300"/>
          <p:cNvGraphicFramePr>
            <a:graphicFrameLocks noGrp="1"/>
          </p:cNvGraphicFramePr>
          <p:nvPr/>
        </p:nvGraphicFramePr>
        <p:xfrm>
          <a:off x="-11466830" y="-19240500"/>
          <a:ext cx="30042168" cy="17906048"/>
        </p:xfrm>
        <a:graphic>
          <a:graphicData uri="http://schemas.openxmlformats.org/drawingml/2006/table">
            <a:tbl>
              <a:tblPr rtl="1"/>
              <a:tblGrid>
                <a:gridCol w="208280"/>
                <a:gridCol w="10812462"/>
                <a:gridCol w="19021426"/>
              </a:tblGrid>
              <a:tr h="1738788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517" name="Rectangle 301"/>
          <p:cNvSpPr>
            <a:spLocks noChangeArrowheads="1"/>
          </p:cNvSpPr>
          <p:nvPr/>
        </p:nvSpPr>
        <p:spPr bwMode="auto">
          <a:xfrm>
            <a:off x="9271000" y="-1335088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>
                <a:latin typeface="Arial" pitchFamily="34" charset="0"/>
                <a:hlinkClick r:id="rId26"/>
              </a:rPr>
              <a:t>Clip Art</a:t>
            </a:r>
            <a:endParaRPr lang="en-US">
              <a:latin typeface="Arial" pitchFamily="34" charset="0"/>
            </a:endParaRPr>
          </a:p>
        </p:txBody>
      </p:sp>
      <p:sp>
        <p:nvSpPr>
          <p:cNvPr id="9560" name="Rectangle 344"/>
          <p:cNvSpPr>
            <a:spLocks noChangeArrowheads="1"/>
          </p:cNvSpPr>
          <p:nvPr/>
        </p:nvSpPr>
        <p:spPr bwMode="auto">
          <a:xfrm>
            <a:off x="9271000" y="-1924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>
                <a:latin typeface="Arial" pitchFamily="34" charset="0"/>
                <a:hlinkClick r:id="rId27"/>
              </a:rPr>
              <a:t>Home</a:t>
            </a:r>
            <a:r>
              <a:rPr lang="he-IL">
                <a:latin typeface="Arial" pitchFamily="34" charset="0"/>
              </a:rPr>
              <a:t>  &gt;  </a:t>
            </a:r>
            <a:r>
              <a:rPr lang="arn-CL">
                <a:latin typeface="Arial" pitchFamily="34" charset="0"/>
                <a:hlinkClick r:id="rId28"/>
              </a:rPr>
              <a:t>Clip Art</a:t>
            </a:r>
            <a:endParaRPr lang="en-US">
              <a:latin typeface="Arial" pitchFamily="34" charset="0"/>
            </a:endParaRPr>
          </a:p>
          <a:p>
            <a:pPr rtl="0" eaLnBrk="0" hangingPunct="0"/>
            <a:r>
              <a:rPr lang="arn-CL">
                <a:latin typeface="Arial" pitchFamily="34" charset="0"/>
              </a:rPr>
              <a:t>Warning: This site requires the use of scripts, which your browser does not currently allow. </a:t>
            </a:r>
            <a:r>
              <a:rPr lang="arn-CL">
                <a:latin typeface="Arial" pitchFamily="34" charset="0"/>
                <a:hlinkClick r:id="rId29"/>
              </a:rPr>
              <a:t>See how to enable scripts.</a:t>
            </a:r>
            <a:r>
              <a:rPr lang="en-US">
                <a:latin typeface="Arial" pitchFamily="34" charset="0"/>
              </a:rPr>
              <a:t/>
            </a:r>
            <a:br>
              <a:rPr lang="en-US">
                <a:latin typeface="Arial" pitchFamily="34" charset="0"/>
              </a:rPr>
            </a:br>
            <a:endParaRPr lang="en-US">
              <a:latin typeface="Arial" pitchFamily="34" charset="0"/>
            </a:endParaRPr>
          </a:p>
        </p:txBody>
      </p:sp>
      <p:sp>
        <p:nvSpPr>
          <p:cNvPr id="9563" name="Rectangle 347"/>
          <p:cNvSpPr>
            <a:spLocks noChangeArrowheads="1"/>
          </p:cNvSpPr>
          <p:nvPr/>
        </p:nvSpPr>
        <p:spPr bwMode="auto">
          <a:xfrm>
            <a:off x="15757525" y="-19561175"/>
            <a:ext cx="2657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r"/>
            <a:r>
              <a:rPr lang="en-US">
                <a:latin typeface="Arial" pitchFamily="34" charset="0"/>
              </a:rPr>
              <a:t>Searched for "j0432227"</a:t>
            </a:r>
          </a:p>
        </p:txBody>
      </p:sp>
      <p:sp>
        <p:nvSpPr>
          <p:cNvPr id="9564" name="Rectangle 348"/>
          <p:cNvSpPr>
            <a:spLocks noChangeArrowheads="1"/>
          </p:cNvSpPr>
          <p:nvPr/>
        </p:nvSpPr>
        <p:spPr bwMode="auto">
          <a:xfrm>
            <a:off x="17443450" y="-19561175"/>
            <a:ext cx="971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r"/>
            <a:r>
              <a:rPr lang="en-US">
                <a:latin typeface="Arial" pitchFamily="34" charset="0"/>
                <a:hlinkClick r:id="rId30"/>
              </a:rPr>
              <a:t>Options</a:t>
            </a:r>
            <a:endParaRPr lang="en-US">
              <a:latin typeface="Arial" pitchFamily="34" charset="0"/>
            </a:endParaRPr>
          </a:p>
          <a:p>
            <a:pPr rtl="0" eaLnBrk="0" hangingPunct="0"/>
            <a:r>
              <a:rPr lang="he-IL">
                <a:latin typeface="Arial" pitchFamily="34" charset="0"/>
              </a:rPr>
              <a:t> </a:t>
            </a:r>
          </a:p>
        </p:txBody>
      </p:sp>
      <p:sp>
        <p:nvSpPr>
          <p:cNvPr id="9565" name="Rectangle 349"/>
          <p:cNvSpPr>
            <a:spLocks noChangeArrowheads="1"/>
          </p:cNvSpPr>
          <p:nvPr/>
        </p:nvSpPr>
        <p:spPr bwMode="auto">
          <a:xfrm>
            <a:off x="9271000" y="-1924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9572" name="Rectangle 356"/>
          <p:cNvSpPr>
            <a:spLocks noChangeArrowheads="1"/>
          </p:cNvSpPr>
          <p:nvPr/>
        </p:nvSpPr>
        <p:spPr bwMode="auto">
          <a:xfrm>
            <a:off x="18103850" y="-19423063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>
                <a:latin typeface="Arial" pitchFamily="34" charset="0"/>
              </a:rPr>
              <a:t>  </a:t>
            </a:r>
          </a:p>
        </p:txBody>
      </p:sp>
      <p:pic>
        <p:nvPicPr>
          <p:cNvPr id="9576" name="Picture 360" descr="props"/>
          <p:cNvPicPr>
            <a:picLocks noChangeAspect="1" noChangeArrowheads="1"/>
          </p:cNvPicPr>
          <p:nvPr/>
        </p:nvPicPr>
        <p:blipFill>
          <a:blip r:embed="rId31"/>
          <a:srcRect/>
          <a:stretch>
            <a:fillRect/>
          </a:stretch>
        </p:blipFill>
        <p:spPr bwMode="auto">
          <a:xfrm>
            <a:off x="9271000" y="-19240500"/>
            <a:ext cx="152400" cy="152400"/>
          </a:xfrm>
          <a:prstGeom prst="rect">
            <a:avLst/>
          </a:prstGeom>
          <a:noFill/>
        </p:spPr>
      </p:pic>
      <p:sp>
        <p:nvSpPr>
          <p:cNvPr id="9577" name="Rectangle 361"/>
          <p:cNvSpPr>
            <a:spLocks noChangeArrowheads="1"/>
          </p:cNvSpPr>
          <p:nvPr/>
        </p:nvSpPr>
        <p:spPr bwMode="auto">
          <a:xfrm>
            <a:off x="18103850" y="-19423063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>
                <a:latin typeface="Arial" pitchFamily="34" charset="0"/>
              </a:rPr>
              <a:t>  </a:t>
            </a:r>
          </a:p>
        </p:txBody>
      </p:sp>
      <p:sp>
        <p:nvSpPr>
          <p:cNvPr id="9601" name="Rectangle 385"/>
          <p:cNvSpPr>
            <a:spLocks noChangeArrowheads="1"/>
          </p:cNvSpPr>
          <p:nvPr/>
        </p:nvSpPr>
        <p:spPr bwMode="auto">
          <a:xfrm>
            <a:off x="9271000" y="-1924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graphicFrame>
        <p:nvGraphicFramePr>
          <p:cNvPr id="9720" name="Group 504"/>
          <p:cNvGraphicFramePr>
            <a:graphicFrameLocks noGrp="1"/>
          </p:cNvGraphicFramePr>
          <p:nvPr/>
        </p:nvGraphicFramePr>
        <p:xfrm>
          <a:off x="1517650" y="13371513"/>
          <a:ext cx="16897350" cy="11337925"/>
        </p:xfrm>
        <a:graphic>
          <a:graphicData uri="http://schemas.openxmlformats.org/drawingml/2006/table">
            <a:tbl>
              <a:tblPr rtl="1"/>
              <a:tblGrid>
                <a:gridCol w="16897350"/>
              </a:tblGrid>
              <a:tr h="11337925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796" name="Group 580"/>
          <p:cNvGraphicFramePr>
            <a:graphicFrameLocks noGrp="1"/>
          </p:cNvGraphicFramePr>
          <p:nvPr/>
        </p:nvGraphicFramePr>
        <p:xfrm>
          <a:off x="9271000" y="24709438"/>
          <a:ext cx="10915650" cy="1737360"/>
        </p:xfrm>
        <a:graphic>
          <a:graphicData uri="http://schemas.openxmlformats.org/drawingml/2006/table">
            <a:tbl>
              <a:tblPr rtl="1"/>
              <a:tblGrid>
                <a:gridCol w="2190750"/>
                <a:gridCol w="2825750"/>
                <a:gridCol w="2101850"/>
                <a:gridCol w="2025650"/>
                <a:gridCol w="1771650"/>
              </a:tblGrid>
              <a:tr h="1397000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» </a:t>
                      </a:r>
                      <a:r>
                        <a:rPr kumimoji="0" lang="arn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hlinkClick r:id=""/>
                        </a:rPr>
                        <a:t>Office for Mac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endParaRPr kumimoji="0" lang="he-I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» </a:t>
                      </a:r>
                      <a:r>
                        <a:rPr kumimoji="0" lang="arn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hlinkClick r:id=""/>
                        </a:rPr>
                        <a:t>Office Community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» </a:t>
                      </a:r>
                      <a:r>
                        <a:rPr kumimoji="0" lang="arn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hlinkClick r:id=""/>
                        </a:rPr>
                        <a:t>Office Developer Center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endParaRPr kumimoji="0" lang="he-I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» </a:t>
                      </a:r>
                      <a:r>
                        <a:rPr kumimoji="0" lang="arn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hlinkClick r:id=""/>
                        </a:rPr>
                        <a:t>Advertise with Us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» </a:t>
                      </a:r>
                      <a:r>
                        <a:rPr kumimoji="0" lang="arn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hlinkClick r:id=""/>
                        </a:rPr>
                        <a:t>Microsoft Update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endParaRPr kumimoji="0" lang="he-I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» </a:t>
                      </a:r>
                      <a:r>
                        <a:rPr kumimoji="0" lang="arn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hlinkClick r:id=""/>
                        </a:rPr>
                        <a:t>TechNet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» </a:t>
                      </a:r>
                      <a:r>
                        <a:rPr kumimoji="0" lang="arn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hlinkClick r:id=""/>
                        </a:rPr>
                        <a:t>Product Support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endParaRPr kumimoji="0" lang="he-I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» </a:t>
                      </a:r>
                      <a:r>
                        <a:rPr kumimoji="0" lang="arn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hlinkClick r:id=""/>
                        </a:rPr>
                        <a:t>Microsoft.com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Related Web Sites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788" name="Group 572"/>
          <p:cNvGraphicFramePr>
            <a:graphicFrameLocks noGrp="1"/>
          </p:cNvGraphicFramePr>
          <p:nvPr/>
        </p:nvGraphicFramePr>
        <p:xfrm>
          <a:off x="9168130" y="26173113"/>
          <a:ext cx="11416983" cy="1952308"/>
        </p:xfrm>
        <a:graphic>
          <a:graphicData uri="http://schemas.openxmlformats.org/drawingml/2006/table">
            <a:tbl>
              <a:tblPr rtl="1"/>
              <a:tblGrid>
                <a:gridCol w="208280"/>
                <a:gridCol w="208280"/>
                <a:gridCol w="10583863"/>
                <a:gridCol w="208280"/>
                <a:gridCol w="20828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598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502" name="Group 286"/>
          <p:cNvGraphicFramePr>
            <a:graphicFrameLocks noGrp="1"/>
          </p:cNvGraphicFramePr>
          <p:nvPr/>
        </p:nvGraphicFramePr>
        <p:xfrm>
          <a:off x="-11560174" y="-19230975"/>
          <a:ext cx="19140487" cy="17388523"/>
        </p:xfrm>
        <a:graphic>
          <a:graphicData uri="http://schemas.openxmlformats.org/drawingml/2006/table">
            <a:tbl>
              <a:tblPr rtl="1"/>
              <a:tblGrid>
                <a:gridCol w="208280"/>
                <a:gridCol w="2162175"/>
                <a:gridCol w="208280"/>
                <a:gridCol w="3051175"/>
                <a:gridCol w="208280"/>
                <a:gridCol w="2238375"/>
                <a:gridCol w="208280"/>
                <a:gridCol w="10647362"/>
                <a:gridCol w="20828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7036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89" name="Group 173"/>
          <p:cNvGraphicFramePr>
            <a:graphicFrameLocks noGrp="1"/>
          </p:cNvGraphicFramePr>
          <p:nvPr/>
        </p:nvGraphicFramePr>
        <p:xfrm>
          <a:off x="-11300460" y="-14508163"/>
          <a:ext cx="10770235" cy="8449310"/>
        </p:xfrm>
        <a:graphic>
          <a:graphicData uri="http://schemas.openxmlformats.org/drawingml/2006/table">
            <a:tbl>
              <a:tblPr rtl="1"/>
              <a:tblGrid>
                <a:gridCol w="208280"/>
                <a:gridCol w="10353675"/>
                <a:gridCol w="208280"/>
              </a:tblGrid>
              <a:tr h="793115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418" name="Group 202"/>
          <p:cNvGraphicFramePr>
            <a:graphicFrameLocks noGrp="1"/>
          </p:cNvGraphicFramePr>
          <p:nvPr/>
        </p:nvGraphicFramePr>
        <p:xfrm>
          <a:off x="-470536" y="-18713450"/>
          <a:ext cx="2451736" cy="16871633"/>
        </p:xfrm>
        <a:graphic>
          <a:graphicData uri="http://schemas.openxmlformats.org/drawingml/2006/table">
            <a:tbl>
              <a:tblPr rtl="1"/>
              <a:tblGrid>
                <a:gridCol w="208280"/>
                <a:gridCol w="2035176"/>
                <a:gridCol w="208280"/>
              </a:tblGrid>
              <a:tr h="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3531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447" name="Group 231"/>
          <p:cNvGraphicFramePr>
            <a:graphicFrameLocks noGrp="1"/>
          </p:cNvGraphicFramePr>
          <p:nvPr/>
        </p:nvGraphicFramePr>
        <p:xfrm>
          <a:off x="1950403" y="-16795750"/>
          <a:ext cx="3264535" cy="13026708"/>
        </p:xfrm>
        <a:graphic>
          <a:graphicData uri="http://schemas.openxmlformats.org/drawingml/2006/table">
            <a:tbl>
              <a:tblPr rtl="1"/>
              <a:tblGrid>
                <a:gridCol w="208280"/>
                <a:gridCol w="2847975"/>
                <a:gridCol w="208280"/>
              </a:tblGrid>
              <a:tr h="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9038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476" name="Group 260"/>
          <p:cNvGraphicFramePr>
            <a:graphicFrameLocks noGrp="1"/>
          </p:cNvGraphicFramePr>
          <p:nvPr/>
        </p:nvGraphicFramePr>
        <p:xfrm>
          <a:off x="5184140" y="-14187488"/>
          <a:ext cx="2375535" cy="7808595"/>
        </p:xfrm>
        <a:graphic>
          <a:graphicData uri="http://schemas.openxmlformats.org/drawingml/2006/table">
            <a:tbl>
              <a:tblPr rtl="1"/>
              <a:tblGrid>
                <a:gridCol w="208280"/>
                <a:gridCol w="1958975"/>
                <a:gridCol w="208280"/>
              </a:tblGrid>
              <a:tr h="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2275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75" name="Group 159"/>
          <p:cNvGraphicFramePr>
            <a:graphicFrameLocks noGrp="1"/>
          </p:cNvGraphicFramePr>
          <p:nvPr/>
        </p:nvGraphicFramePr>
        <p:xfrm>
          <a:off x="-11246485" y="-14498638"/>
          <a:ext cx="10694035" cy="7931785"/>
        </p:xfrm>
        <a:graphic>
          <a:graphicData uri="http://schemas.openxmlformats.org/drawingml/2006/table">
            <a:tbl>
              <a:tblPr rtl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4732338"/>
                <a:gridCol w="4503737"/>
                <a:gridCol w="20828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13625">
                <a:tc gridSpan="7"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800" name="Group 584"/>
          <p:cNvGraphicFramePr>
            <a:graphicFrameLocks noGrp="1"/>
          </p:cNvGraphicFramePr>
          <p:nvPr/>
        </p:nvGraphicFramePr>
        <p:xfrm>
          <a:off x="-6431597" y="-13981113"/>
          <a:ext cx="4783772" cy="7407593"/>
        </p:xfrm>
        <a:graphic>
          <a:graphicData uri="http://schemas.openxmlformats.org/drawingml/2006/table">
            <a:tbl>
              <a:tblPr rtl="1"/>
              <a:tblGrid>
                <a:gridCol w="208280"/>
                <a:gridCol w="752475"/>
                <a:gridCol w="752475"/>
                <a:gridCol w="604837"/>
                <a:gridCol w="208280"/>
                <a:gridCol w="752475"/>
                <a:gridCol w="752475"/>
                <a:gridCol w="752475"/>
              </a:tblGrid>
              <a:tr h="366713">
                <a:tc gridSpan="7"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Clip Art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9175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n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All Media Types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n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Clip art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n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Photos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n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Animations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n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Sounds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n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All Office Online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n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All Microsoft.com</a:t>
                      </a:r>
                      <a:endParaRPr kumimoji="0" lang="he-I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 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Search 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171450">
                <a:tc gridSpan="8"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Search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01" name="Group 185"/>
          <p:cNvGraphicFramePr>
            <a:graphicFrameLocks noGrp="1"/>
          </p:cNvGraphicFramePr>
          <p:nvPr/>
        </p:nvGraphicFramePr>
        <p:xfrm>
          <a:off x="-262256" y="-18195925"/>
          <a:ext cx="2221231" cy="15819120"/>
        </p:xfrm>
        <a:graphic>
          <a:graphicData uri="http://schemas.openxmlformats.org/drawingml/2006/table">
            <a:tbl>
              <a:tblPr rtl="1"/>
              <a:tblGrid>
                <a:gridCol w="208280"/>
                <a:gridCol w="2012951"/>
              </a:tblGrid>
              <a:tr h="839788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arn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hlinkClick r:id=""/>
                        </a:rPr>
                        <a:t>Check out the Clip Art and Media blog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arn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hlinkClick r:id=""/>
                        </a:rPr>
                        <a:t>Read our Newsgroup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kumimoji="0" lang="en-US" sz="3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   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Online community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30" name="Group 214"/>
          <p:cNvGraphicFramePr>
            <a:graphicFrameLocks noGrp="1"/>
          </p:cNvGraphicFramePr>
          <p:nvPr/>
        </p:nvGraphicFramePr>
        <p:xfrm>
          <a:off x="2158683" y="-16278225"/>
          <a:ext cx="3034030" cy="11978640"/>
        </p:xfrm>
        <a:graphic>
          <a:graphicData uri="http://schemas.openxmlformats.org/drawingml/2006/table">
            <a:tbl>
              <a:tblPr rtl="1"/>
              <a:tblGrid>
                <a:gridCol w="208280"/>
                <a:gridCol w="2825750"/>
              </a:tblGrid>
              <a:tr h="839788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arn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hlinkClick r:id=""/>
                        </a:rPr>
                        <a:t>Training and more delivered to your inbox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kumimoji="0" lang="en-US" sz="3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   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RSS for training and more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59" name="Group 243"/>
          <p:cNvGraphicFramePr>
            <a:graphicFrameLocks noGrp="1"/>
          </p:cNvGraphicFramePr>
          <p:nvPr/>
        </p:nvGraphicFramePr>
        <p:xfrm>
          <a:off x="5392420" y="-13669963"/>
          <a:ext cx="2145030" cy="6766560"/>
        </p:xfrm>
        <a:graphic>
          <a:graphicData uri="http://schemas.openxmlformats.org/drawingml/2006/table">
            <a:tbl>
              <a:tblPr rtl="1"/>
              <a:tblGrid>
                <a:gridCol w="208280"/>
                <a:gridCol w="1936750"/>
              </a:tblGrid>
              <a:tr h="839788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arn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hlinkClick r:id=""/>
                        </a:rPr>
                        <a:t>Check for free updates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kumimoji="0" lang="en-US" sz="3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   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Office downloads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712" name="Group 496"/>
          <p:cNvGraphicFramePr>
            <a:graphicFrameLocks noGrp="1"/>
          </p:cNvGraphicFramePr>
          <p:nvPr/>
        </p:nvGraphicFramePr>
        <p:xfrm>
          <a:off x="1525270" y="13381038"/>
          <a:ext cx="16880205" cy="11337925"/>
        </p:xfrm>
        <a:graphic>
          <a:graphicData uri="http://schemas.openxmlformats.org/drawingml/2006/table">
            <a:tbl>
              <a:tblPr rtl="1"/>
              <a:tblGrid>
                <a:gridCol w="1617662"/>
                <a:gridCol w="208280"/>
                <a:gridCol w="15054263"/>
              </a:tblGrid>
              <a:tr h="11337925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advertisement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797" name="Group 581"/>
          <p:cNvGraphicFramePr>
            <a:graphicFrameLocks noGrp="1"/>
          </p:cNvGraphicFramePr>
          <p:nvPr/>
        </p:nvGraphicFramePr>
        <p:xfrm>
          <a:off x="1510982" y="13390563"/>
          <a:ext cx="15087918" cy="11326813"/>
        </p:xfrm>
        <a:graphic>
          <a:graphicData uri="http://schemas.openxmlformats.org/drawingml/2006/table">
            <a:tbl>
              <a:tblPr rtl="1"/>
              <a:tblGrid>
                <a:gridCol w="208280"/>
                <a:gridCol w="14879638"/>
              </a:tblGrid>
              <a:tr h="638175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110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67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799" name="Group 583"/>
          <p:cNvGraphicFramePr>
            <a:graphicFrameLocks noGrp="1"/>
          </p:cNvGraphicFramePr>
          <p:nvPr/>
        </p:nvGraphicFramePr>
        <p:xfrm>
          <a:off x="1494790" y="13400088"/>
          <a:ext cx="2699385" cy="640080"/>
        </p:xfrm>
        <a:graphic>
          <a:graphicData uri="http://schemas.openxmlformats.org/drawingml/2006/table">
            <a:tbl>
              <a:tblPr rtl="1"/>
              <a:tblGrid>
                <a:gridCol w="2282825"/>
                <a:gridCol w="208280"/>
                <a:gridCol w="20828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Page:  </a:t>
                      </a:r>
                      <a:r>
                        <a:rPr kumimoji="0" lang="arn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of 1  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kumimoji="0" 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kumimoji="0" lang="arn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  Next   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kumimoji="0" 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668" name="Group 452"/>
          <p:cNvGraphicFramePr>
            <a:graphicFrameLocks noGrp="1"/>
          </p:cNvGraphicFramePr>
          <p:nvPr/>
        </p:nvGraphicFramePr>
        <p:xfrm>
          <a:off x="1520508" y="14028738"/>
          <a:ext cx="14905355" cy="4999673"/>
        </p:xfrm>
        <a:graphic>
          <a:graphicData uri="http://schemas.openxmlformats.org/drawingml/2006/table">
            <a:tbl>
              <a:tblPr rtl="1"/>
              <a:tblGrid>
                <a:gridCol w="208280"/>
                <a:gridCol w="10363200"/>
                <a:gridCol w="4333875"/>
              </a:tblGrid>
              <a:tr h="384016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hlinkMouseOver r:id=""/>
                        </a:rPr>
                        <a:t>  </a:t>
                      </a:r>
                      <a:r>
                        <a:rPr kumimoji="0" lang="en-US" sz="1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                                                        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 gridSpan="3"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Microsoft Office users can download this clip for free and use it in Microsoft Office programs such as Word, PowerPoint, and Publisher.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678" name="Group 462"/>
          <p:cNvGraphicFramePr>
            <a:graphicFrameLocks noGrp="1"/>
          </p:cNvGraphicFramePr>
          <p:nvPr/>
        </p:nvGraphicFramePr>
        <p:xfrm>
          <a:off x="1520508" y="20053300"/>
          <a:ext cx="2657792" cy="3108960"/>
        </p:xfrm>
        <a:graphic>
          <a:graphicData uri="http://schemas.openxmlformats.org/drawingml/2006/table">
            <a:tbl>
              <a:tblPr rtl="1"/>
              <a:tblGrid>
                <a:gridCol w="2449512"/>
                <a:gridCol w="20828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Page:  </a:t>
                      </a:r>
                      <a:r>
                        <a:rPr kumimoji="0" lang="arn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of 1  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kumimoji="0" 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kumimoji="0" lang="arn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  Next   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kumimoji="0" 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Select page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798" name="Group 582"/>
          <p:cNvGraphicFramePr>
            <a:graphicFrameLocks noGrp="1"/>
          </p:cNvGraphicFramePr>
          <p:nvPr/>
        </p:nvGraphicFramePr>
        <p:xfrm>
          <a:off x="5880100" y="14038263"/>
          <a:ext cx="10369550" cy="3840480"/>
        </p:xfrm>
        <a:graphic>
          <a:graphicData uri="http://schemas.openxmlformats.org/drawingml/2006/table">
            <a:tbl>
              <a:tblPr rtl="1"/>
              <a:tblGrid>
                <a:gridCol w="9144000"/>
                <a:gridCol w="311150"/>
                <a:gridCol w="914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j0432227.wmf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File name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Clip Art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Media type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Resizable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Dimensions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44 KB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File 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encouragement, </a:t>
                      </a:r>
                      <a:r>
                        <a:rPr kumimoji="0" lang="arn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Europe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kumimoji="0" lang="arn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European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kumimoji="0" lang="arn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fans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kumimoji="0" lang="arn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Gestures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kumimoji="0" lang="arn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men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kumimoji="0" lang="arn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Netherlands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kumimoji="0" lang="arn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orange shirts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kumimoji="0" lang="arn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oranges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kumimoji="0" lang="arn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persons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kumimoji="0" lang="arn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smiles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kumimoji="0" lang="arn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smiling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kumimoji="0" lang="arn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soccer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kumimoji="0" lang="arn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sports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kumimoji="0" lang="arn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sports fans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kumimoji="0" lang="arn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supports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kumimoji="0" lang="arn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thumbs up</a:t>
                      </a:r>
                      <a:endParaRPr kumimoji="0" lang="he-I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Keywords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j0432227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Caption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765" name="Group 549"/>
          <p:cNvGraphicFramePr>
            <a:graphicFrameLocks noGrp="1"/>
          </p:cNvGraphicFramePr>
          <p:nvPr/>
        </p:nvGraphicFramePr>
        <p:xfrm>
          <a:off x="9636125" y="26690638"/>
          <a:ext cx="10583863" cy="915988"/>
        </p:xfrm>
        <a:graphic>
          <a:graphicData uri="http://schemas.openxmlformats.org/drawingml/2006/table">
            <a:tbl>
              <a:tblPr rtl="1"/>
              <a:tblGrid>
                <a:gridCol w="1371600"/>
                <a:gridCol w="9212263"/>
              </a:tblGrid>
              <a:tr h="91598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hlinkClick r:id=""/>
                        </a:rPr>
                        <a:t> 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              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hlinkClick r:id=""/>
                        </a:rPr>
                        <a:t>Site Help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| </a:t>
                      </a:r>
                      <a:r>
                        <a:rPr kumimoji="0" lang="arn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hlinkClick r:id=""/>
                        </a:rPr>
                        <a:t>Accessibility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| </a:t>
                      </a:r>
                      <a:r>
                        <a:rPr kumimoji="0" lang="arn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hlinkClick r:id=""/>
                        </a:rPr>
                        <a:t>Contact Us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| </a:t>
                      </a:r>
                      <a:r>
                        <a:rPr kumimoji="0" lang="arn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hlinkClick r:id=""/>
                        </a:rPr>
                        <a:t>My Office Online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| </a:t>
                      </a:r>
                      <a:r>
                        <a:rPr kumimoji="0" lang="arn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hlinkClick r:id=""/>
                        </a:rPr>
                        <a:t>Office Worldwide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hlinkClick r:id=""/>
                        </a:rPr>
                        <a:t>  </a:t>
                      </a: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kumimoji="0" lang="arn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/>
                      </a:r>
                      <a:br>
                        <a:rPr kumimoji="0" lang="arn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arn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© 2008 Microsoft Corporation. All rights reserved. </a:t>
                      </a:r>
                      <a:r>
                        <a:rPr kumimoji="0" lang="arn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hlinkClick r:id=""/>
                        </a:rPr>
                        <a:t>Legal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| </a:t>
                      </a:r>
                      <a:r>
                        <a:rPr kumimoji="0" lang="arn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hlinkClick r:id=""/>
                        </a:rPr>
                        <a:t>Trademarks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| </a:t>
                      </a:r>
                      <a:r>
                        <a:rPr kumimoji="0" lang="arn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hlinkClick r:id=""/>
                        </a:rPr>
                        <a:t>Privacy Statement</a:t>
                      </a:r>
                      <a:endParaRPr kumimoji="0" lang="he-I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239" name="Picture 23" descr="Click here to switch to other Office Online sites worldwide">
            <a:hlinkClick r:id="rId13"/>
          </p:cNvPr>
          <p:cNvPicPr>
            <a:picLocks noChangeAspect="1" noChangeArrowheads="1"/>
          </p:cNvPicPr>
          <p:nvPr/>
        </p:nvPicPr>
        <p:blipFill>
          <a:blip r:embed="rId32"/>
          <a:srcRect/>
          <a:stretch>
            <a:fillRect/>
          </a:stretch>
        </p:blipFill>
        <p:spPr bwMode="auto">
          <a:xfrm>
            <a:off x="15935325" y="-21321713"/>
            <a:ext cx="152400" cy="152400"/>
          </a:xfrm>
          <a:prstGeom prst="rect">
            <a:avLst/>
          </a:prstGeom>
          <a:noFill/>
        </p:spPr>
      </p:pic>
      <p:pic>
        <p:nvPicPr>
          <p:cNvPr id="9240" name="Picture 24" descr="Microsoft Office Online">
            <a:hlinkClick r:id="rId15" tooltip="Microsoft Office Online"/>
          </p:cNvPr>
          <p:cNvPicPr>
            <a:picLocks noChangeAspect="1" noChangeArrowheads="1"/>
          </p:cNvPicPr>
          <p:nvPr/>
        </p:nvPicPr>
        <p:blipFill>
          <a:blip r:embed="rId33"/>
          <a:srcRect/>
          <a:stretch>
            <a:fillRect/>
          </a:stretch>
        </p:blipFill>
        <p:spPr bwMode="auto">
          <a:xfrm>
            <a:off x="13074650" y="-20772438"/>
            <a:ext cx="1571625" cy="342900"/>
          </a:xfrm>
          <a:prstGeom prst="rect">
            <a:avLst/>
          </a:prstGeom>
          <a:noFill/>
        </p:spPr>
      </p:pic>
      <p:pic>
        <p:nvPicPr>
          <p:cNvPr id="9261" name="Picture 45" descr="but_left"/>
          <p:cNvPicPr>
            <a:picLocks noChangeAspect="1" noChangeArrowheads="1"/>
          </p:cNvPicPr>
          <p:nvPr/>
        </p:nvPicPr>
        <p:blipFill>
          <a:blip r:embed="rId34"/>
          <a:srcRect/>
          <a:stretch>
            <a:fillRect/>
          </a:stretch>
        </p:blipFill>
        <p:spPr bwMode="auto">
          <a:xfrm>
            <a:off x="-4029075" y="-13293725"/>
            <a:ext cx="142875" cy="209550"/>
          </a:xfrm>
          <a:prstGeom prst="rect">
            <a:avLst/>
          </a:prstGeom>
          <a:noFill/>
        </p:spPr>
      </p:pic>
      <p:pic>
        <p:nvPicPr>
          <p:cNvPr id="9264" name="Picture 48" descr="but_mag"/>
          <p:cNvPicPr>
            <a:picLocks noChangeAspect="1" noChangeArrowheads="1"/>
          </p:cNvPicPr>
          <p:nvPr/>
        </p:nvPicPr>
        <p:blipFill>
          <a:blip r:embed="rId35"/>
          <a:srcRect/>
          <a:stretch>
            <a:fillRect/>
          </a:stretch>
        </p:blipFill>
        <p:spPr bwMode="auto">
          <a:xfrm>
            <a:off x="-2909888" y="-13568363"/>
            <a:ext cx="228600" cy="209550"/>
          </a:xfrm>
          <a:prstGeom prst="rect">
            <a:avLst/>
          </a:prstGeom>
          <a:noFill/>
        </p:spPr>
      </p:pic>
      <p:pic>
        <p:nvPicPr>
          <p:cNvPr id="9266" name="Picture 50" descr="Search in"/>
          <p:cNvPicPr>
            <a:picLocks noChangeAspect="1" noChangeArrowheads="1"/>
          </p:cNvPicPr>
          <p:nvPr/>
        </p:nvPicPr>
        <p:blipFill>
          <a:blip r:embed="rId36"/>
          <a:srcRect/>
          <a:stretch>
            <a:fillRect/>
          </a:stretch>
        </p:blipFill>
        <p:spPr bwMode="auto">
          <a:xfrm>
            <a:off x="-2093913" y="-13568363"/>
            <a:ext cx="142875" cy="209550"/>
          </a:xfrm>
          <a:prstGeom prst="rect">
            <a:avLst/>
          </a:prstGeom>
          <a:noFill/>
        </p:spPr>
      </p:pic>
      <p:pic>
        <p:nvPicPr>
          <p:cNvPr id="9280" name="Picture 64" descr="Read the Clip Art and Media blog"/>
          <p:cNvPicPr>
            <a:picLocks noChangeAspect="1" noChangeArrowheads="1"/>
          </p:cNvPicPr>
          <p:nvPr/>
        </p:nvPicPr>
        <p:blipFill>
          <a:blip r:embed="rId37"/>
          <a:srcRect/>
          <a:stretch>
            <a:fillRect/>
          </a:stretch>
        </p:blipFill>
        <p:spPr bwMode="auto">
          <a:xfrm>
            <a:off x="1258888" y="-10698163"/>
            <a:ext cx="333375" cy="495300"/>
          </a:xfrm>
          <a:prstGeom prst="rect">
            <a:avLst/>
          </a:prstGeom>
          <a:noFill/>
        </p:spPr>
      </p:pic>
      <p:pic>
        <p:nvPicPr>
          <p:cNvPr id="9293" name="Picture 77" descr="RSS icon"/>
          <p:cNvPicPr>
            <a:picLocks noChangeAspect="1" noChangeArrowheads="1"/>
          </p:cNvPicPr>
          <p:nvPr/>
        </p:nvPicPr>
        <p:blipFill>
          <a:blip r:embed="rId38"/>
          <a:srcRect/>
          <a:stretch>
            <a:fillRect/>
          </a:stretch>
        </p:blipFill>
        <p:spPr bwMode="auto">
          <a:xfrm>
            <a:off x="4492625" y="-10702925"/>
            <a:ext cx="333375" cy="495300"/>
          </a:xfrm>
          <a:prstGeom prst="rect">
            <a:avLst/>
          </a:prstGeom>
          <a:noFill/>
        </p:spPr>
      </p:pic>
      <p:pic>
        <p:nvPicPr>
          <p:cNvPr id="9306" name="Picture 90" descr="Check for updates: (c) Microsoft"/>
          <p:cNvPicPr>
            <a:picLocks noChangeAspect="1" noChangeArrowheads="1"/>
          </p:cNvPicPr>
          <p:nvPr/>
        </p:nvPicPr>
        <p:blipFill>
          <a:blip r:embed="rId39"/>
          <a:srcRect/>
          <a:stretch>
            <a:fillRect/>
          </a:stretch>
        </p:blipFill>
        <p:spPr bwMode="auto">
          <a:xfrm>
            <a:off x="6837363" y="-10702925"/>
            <a:ext cx="333375" cy="495300"/>
          </a:xfrm>
          <a:prstGeom prst="rect">
            <a:avLst/>
          </a:prstGeom>
          <a:noFill/>
        </p:spPr>
      </p:pic>
      <p:pic>
        <p:nvPicPr>
          <p:cNvPr id="9570" name="Picture 354" descr="Go to previous page (disabled)"/>
          <p:cNvPicPr>
            <a:picLocks noChangeAspect="1" noChangeArrowheads="1"/>
          </p:cNvPicPr>
          <p:nvPr/>
        </p:nvPicPr>
        <p:blipFill>
          <a:blip r:embed="rId40"/>
          <a:srcRect/>
          <a:stretch>
            <a:fillRect/>
          </a:stretch>
        </p:blipFill>
        <p:spPr bwMode="auto">
          <a:xfrm>
            <a:off x="4019550" y="13716000"/>
            <a:ext cx="104775" cy="104775"/>
          </a:xfrm>
          <a:prstGeom prst="rect">
            <a:avLst/>
          </a:prstGeom>
          <a:noFill/>
        </p:spPr>
      </p:pic>
      <p:pic>
        <p:nvPicPr>
          <p:cNvPr id="9571" name="Picture 355" descr="Go to next page (disabled)"/>
          <p:cNvPicPr>
            <a:picLocks noChangeAspect="1" noChangeArrowheads="1"/>
          </p:cNvPicPr>
          <p:nvPr/>
        </p:nvPicPr>
        <p:blipFill>
          <a:blip r:embed="rId41"/>
          <a:srcRect/>
          <a:stretch>
            <a:fillRect/>
          </a:stretch>
        </p:blipFill>
        <p:spPr bwMode="auto">
          <a:xfrm>
            <a:off x="3084513" y="13716000"/>
            <a:ext cx="104775" cy="104775"/>
          </a:xfrm>
          <a:prstGeom prst="rect">
            <a:avLst/>
          </a:prstGeom>
          <a:noFill/>
        </p:spPr>
      </p:pic>
      <p:pic>
        <p:nvPicPr>
          <p:cNvPr id="9574" name="Picture 358" descr="Keywords: encouragement, Europe, European, fans, Gestures, men, Netherlands, orange shirts, oranges, persons, smiles, smiling, soccer, sports, sports fans, supports, thumbs up"/>
          <p:cNvPicPr>
            <a:picLocks noChangeAspect="1" noChangeArrowheads="1"/>
          </p:cNvPicPr>
          <p:nvPr/>
        </p:nvPicPr>
        <p:blipFill>
          <a:blip r:embed="rId42"/>
          <a:srcRect/>
          <a:stretch>
            <a:fillRect/>
          </a:stretch>
        </p:blipFill>
        <p:spPr bwMode="auto">
          <a:xfrm>
            <a:off x="1670050" y="14935200"/>
            <a:ext cx="1828800" cy="1828800"/>
          </a:xfrm>
          <a:prstGeom prst="rect">
            <a:avLst/>
          </a:prstGeom>
          <a:noFill/>
        </p:spPr>
      </p:pic>
      <p:pic>
        <p:nvPicPr>
          <p:cNvPr id="9605" name="Picture 389" descr="Go to previous page (disabled)"/>
          <p:cNvPicPr>
            <a:picLocks noChangeAspect="1" noChangeArrowheads="1"/>
          </p:cNvPicPr>
          <p:nvPr/>
        </p:nvPicPr>
        <p:blipFill>
          <a:blip r:embed="rId40"/>
          <a:srcRect/>
          <a:stretch>
            <a:fillRect/>
          </a:stretch>
        </p:blipFill>
        <p:spPr bwMode="auto">
          <a:xfrm>
            <a:off x="4003675" y="21609050"/>
            <a:ext cx="104775" cy="104775"/>
          </a:xfrm>
          <a:prstGeom prst="rect">
            <a:avLst/>
          </a:prstGeom>
          <a:noFill/>
        </p:spPr>
      </p:pic>
      <p:pic>
        <p:nvPicPr>
          <p:cNvPr id="9606" name="Picture 390" descr="Go to next page (disabled)"/>
          <p:cNvPicPr>
            <a:picLocks noChangeAspect="1" noChangeArrowheads="1"/>
          </p:cNvPicPr>
          <p:nvPr/>
        </p:nvPicPr>
        <p:blipFill>
          <a:blip r:embed="rId41"/>
          <a:srcRect/>
          <a:stretch>
            <a:fillRect/>
          </a:stretch>
        </p:blipFill>
        <p:spPr bwMode="auto">
          <a:xfrm>
            <a:off x="3068638" y="21609050"/>
            <a:ext cx="104775" cy="104775"/>
          </a:xfrm>
          <a:prstGeom prst="rect">
            <a:avLst/>
          </a:prstGeom>
          <a:noFill/>
        </p:spPr>
      </p:pic>
      <p:pic>
        <p:nvPicPr>
          <p:cNvPr id="9747" name="Picture 531" descr="Click here to switch to other Office Online sites worldwide">
            <a:hlinkClick r:id="rId13"/>
          </p:cNvPr>
          <p:cNvPicPr>
            <a:picLocks noChangeAspect="1" noChangeArrowheads="1"/>
          </p:cNvPicPr>
          <p:nvPr/>
        </p:nvPicPr>
        <p:blipFill>
          <a:blip r:embed="rId32"/>
          <a:srcRect/>
          <a:stretch>
            <a:fillRect/>
          </a:stretch>
        </p:blipFill>
        <p:spPr bwMode="auto">
          <a:xfrm>
            <a:off x="11137900" y="26736675"/>
            <a:ext cx="152400" cy="152400"/>
          </a:xfrm>
          <a:prstGeom prst="rect">
            <a:avLst/>
          </a:prstGeom>
          <a:noFill/>
        </p:spPr>
      </p:pic>
      <p:pic>
        <p:nvPicPr>
          <p:cNvPr id="9749" name="Picture 533" descr="Microsoft">
            <a:hlinkClick r:id="rId43" tooltip="Microsoft"/>
          </p:cNvPr>
          <p:cNvPicPr>
            <a:picLocks noChangeAspect="1" noChangeArrowheads="1"/>
          </p:cNvPicPr>
          <p:nvPr/>
        </p:nvPicPr>
        <p:blipFill>
          <a:blip r:embed="rId44"/>
          <a:srcRect/>
          <a:stretch>
            <a:fillRect/>
          </a:stretch>
        </p:blipFill>
        <p:spPr bwMode="auto">
          <a:xfrm>
            <a:off x="19070638" y="27011313"/>
            <a:ext cx="1066800" cy="190500"/>
          </a:xfrm>
          <a:prstGeom prst="rect">
            <a:avLst/>
          </a:prstGeom>
          <a:noFill/>
        </p:spPr>
      </p:pic>
      <p:pic>
        <p:nvPicPr>
          <p:cNvPr id="9793" name="Picture 577" descr="nojavascript&amp;WT"/>
          <p:cNvPicPr>
            <a:picLocks noChangeAspect="1" noChangeArrowheads="1"/>
          </p:cNvPicPr>
          <p:nvPr/>
        </p:nvPicPr>
        <p:blipFill>
          <a:blip r:embed="rId45"/>
          <a:srcRect/>
          <a:stretch>
            <a:fillRect/>
          </a:stretch>
        </p:blipFill>
        <p:spPr bwMode="auto">
          <a:xfrm>
            <a:off x="9428163" y="28170188"/>
            <a:ext cx="9525" cy="9525"/>
          </a:xfrm>
          <a:prstGeom prst="rect">
            <a:avLst/>
          </a:prstGeom>
          <a:noFill/>
        </p:spPr>
      </p:pic>
      <p:pic>
        <p:nvPicPr>
          <p:cNvPr id="9802" name="Picture 586" descr="Keywords: encouragement, Europe, European, fans, Gestures, men, Netherlands, orange shirts, oranges, persons, smiles, smiling, soccer, sports, sports fans, supports, thumbs up"/>
          <p:cNvPicPr>
            <a:picLocks noChangeAspect="1" noChangeArrowheads="1"/>
          </p:cNvPicPr>
          <p:nvPr/>
        </p:nvPicPr>
        <p:blipFill>
          <a:blip r:embed="rId42"/>
          <a:srcRect/>
          <a:stretch>
            <a:fillRect/>
          </a:stretch>
        </p:blipFill>
        <p:spPr bwMode="auto">
          <a:xfrm>
            <a:off x="6877050" y="260350"/>
            <a:ext cx="1655763" cy="1125538"/>
          </a:xfrm>
          <a:prstGeom prst="rect">
            <a:avLst/>
          </a:prstGeom>
          <a:noFill/>
        </p:spPr>
      </p:pic>
    </p:spTree>
    <p:controls>
      <p:control spid="1026" name="DefaultOcx" r:id="rId2" imgW="914400" imgH="228600"/>
      <p:control spid="1027" name="HTMLHidden1" r:id="rId3" imgW="914400" imgH="228600"/>
      <p:control spid="1028" name="HTMLText1" r:id="rId4" imgW="914400" imgH="228600"/>
      <p:control spid="1029" name="HTMLSelect1" r:id="rId5" imgW="1285920" imgH="228600"/>
      <p:control spid="1030" name="HTMLSelect2" r:id="rId6" imgW="1285920" imgH="228600"/>
      <p:control spid="1031" name="HTMLSelect3" r:id="rId7" imgW="1285920" imgH="228600"/>
      <p:control spid="1032" name="HTMLCheckbox1" r:id="rId8" imgW="257040" imgH="304920"/>
      <p:control spid="1033" name="HTMLSelect4" r:id="rId9" imgW="1285920" imgH="228600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Cases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329642" cy="4530725"/>
          </a:xfrm>
        </p:spPr>
        <p:txBody>
          <a:bodyPr/>
          <a:lstStyle/>
          <a:p>
            <a:r>
              <a:rPr lang="en-US" sz="2800" dirty="0" smtClean="0"/>
              <a:t>If measure OPT as fraction of edges, then if </a:t>
            </a:r>
          </a:p>
          <a:p>
            <a:pPr>
              <a:buNone/>
            </a:pPr>
            <a:r>
              <a:rPr lang="en-US" sz="2800" dirty="0" smtClean="0"/>
              <a:t>OPT is 1 </a:t>
            </a:r>
            <a:r>
              <a:rPr lang="en-US" sz="2800" dirty="0" smtClean="0">
                <a:latin typeface="Arial"/>
              </a:rPr>
              <a:t>–</a:t>
            </a:r>
            <a:r>
              <a:rPr lang="en-US" sz="2800" dirty="0" smtClean="0"/>
              <a:t> </a:t>
            </a:r>
            <a:r>
              <a:rPr lang="el-GR" sz="2800" dirty="0" smtClean="0"/>
              <a:t>ε</a:t>
            </a:r>
            <a:r>
              <a:rPr lang="en-US" sz="2800" dirty="0" smtClean="0"/>
              <a:t> for very small </a:t>
            </a:r>
            <a:r>
              <a:rPr lang="el-GR" sz="2800" dirty="0" smtClean="0"/>
              <a:t>ε </a:t>
            </a:r>
            <a:r>
              <a:rPr lang="en-US" sz="2800" dirty="0" smtClean="0"/>
              <a:t>possible use approximation algorithm for Min </a:t>
            </a:r>
            <a:r>
              <a:rPr lang="en-US" sz="2800" dirty="0" err="1" smtClean="0"/>
              <a:t>FeedBack</a:t>
            </a:r>
            <a:r>
              <a:rPr lang="en-US" sz="2800" dirty="0" smtClean="0"/>
              <a:t> Arc Set . Using O( log n log </a:t>
            </a:r>
            <a:r>
              <a:rPr lang="en-US" sz="2800" dirty="0" err="1" smtClean="0"/>
              <a:t>log</a:t>
            </a:r>
            <a:r>
              <a:rPr lang="en-US" sz="2800" dirty="0" smtClean="0"/>
              <a:t> n) algorithm of Seymour instances where OPT is 1 </a:t>
            </a:r>
            <a:r>
              <a:rPr lang="en-US" sz="2800" dirty="0" smtClean="0">
                <a:latin typeface="Arial"/>
              </a:rPr>
              <a:t>–</a:t>
            </a:r>
            <a:r>
              <a:rPr lang="en-US" sz="2800" dirty="0" smtClean="0"/>
              <a:t> </a:t>
            </a:r>
            <a:r>
              <a:rPr lang="el-GR" sz="2800" dirty="0" smtClean="0"/>
              <a:t>ε</a:t>
            </a:r>
            <a:r>
              <a:rPr lang="en-US" sz="2800" dirty="0" smtClean="0"/>
              <a:t> and </a:t>
            </a:r>
            <a:br>
              <a:rPr lang="en-US" sz="2800" dirty="0" smtClean="0"/>
            </a:br>
            <a:r>
              <a:rPr lang="el-GR" sz="2800" dirty="0" smtClean="0"/>
              <a:t>ε </a:t>
            </a:r>
            <a:r>
              <a:rPr lang="en-US" sz="2800" dirty="0" smtClean="0"/>
              <a:t>= O(1/(log n log </a:t>
            </a:r>
            <a:r>
              <a:rPr lang="en-US" sz="2800" dirty="0" err="1" smtClean="0"/>
              <a:t>logn</a:t>
            </a:r>
            <a:r>
              <a:rPr lang="en-US" sz="2800" dirty="0" smtClean="0"/>
              <a:t>) See </a:t>
            </a:r>
            <a:r>
              <a:rPr lang="en-US" sz="2800" dirty="0" err="1" smtClean="0"/>
              <a:t>Lior</a:t>
            </a:r>
            <a:r>
              <a:rPr lang="en-US" sz="2800" dirty="0" smtClean="0"/>
              <a:t> </a:t>
            </a:r>
            <a:r>
              <a:rPr lang="en-US" sz="2800" dirty="0" err="1" smtClean="0"/>
              <a:t>Kamma</a:t>
            </a:r>
            <a:r>
              <a:rPr lang="en-US" sz="2800" dirty="0" smtClean="0"/>
              <a:t> lecture from 26/11/2008</a:t>
            </a:r>
            <a:br>
              <a:rPr lang="en-US" sz="2800" dirty="0" smtClean="0"/>
            </a:br>
            <a:r>
              <a:rPr lang="en-US" sz="2800" dirty="0" smtClean="0"/>
              <a:t>Approximation ratio is </a:t>
            </a:r>
            <a:br>
              <a:rPr lang="en-US" sz="2800" dirty="0" smtClean="0"/>
            </a:br>
            <a:r>
              <a:rPr lang="en-US" sz="2800" dirty="0" smtClean="0"/>
              <a:t>½ + </a:t>
            </a:r>
            <a:r>
              <a:rPr lang="el-GR" sz="2800" dirty="0" smtClean="0"/>
              <a:t>Ω</a:t>
            </a:r>
            <a:r>
              <a:rPr lang="en-US" sz="2800" dirty="0" smtClean="0"/>
              <a:t>(1/ O(1/(log n log </a:t>
            </a:r>
            <a:r>
              <a:rPr lang="en-US" sz="2800" dirty="0" err="1" smtClean="0"/>
              <a:t>logn</a:t>
            </a:r>
            <a:r>
              <a:rPr lang="en-US" sz="2800" dirty="0" smtClean="0"/>
              <a:t>) )</a:t>
            </a:r>
          </a:p>
          <a:p>
            <a:pPr>
              <a:buNone/>
            </a:pPr>
            <a:endParaRPr lang="en-US" sz="2800" dirty="0" smtClean="0"/>
          </a:p>
          <a:p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33375"/>
            <a:ext cx="8229600" cy="6048375"/>
          </a:xfrm>
        </p:spPr>
        <p:txBody>
          <a:bodyPr/>
          <a:lstStyle/>
          <a:p>
            <a:pPr algn="l" rtl="0"/>
            <a:r>
              <a:rPr lang="en-US" b="1" dirty="0"/>
              <a:t>Definition 1.2 </a:t>
            </a:r>
            <a:br>
              <a:rPr lang="en-US" b="1" dirty="0"/>
            </a:br>
            <a:r>
              <a:rPr lang="en-US" dirty="0"/>
              <a:t>Let G = (V,E) be a directed graph on n vertices and let </a:t>
            </a:r>
            <a:r>
              <a:rPr lang="el-GR" dirty="0"/>
              <a:t>π</a:t>
            </a:r>
            <a:r>
              <a:rPr lang="en-US" dirty="0"/>
              <a:t> :{1..n} be a linear arrangement then the advantage or gain over random of the arrangement </a:t>
            </a:r>
            <a:r>
              <a:rPr lang="el-GR" dirty="0"/>
              <a:t>π</a:t>
            </a:r>
            <a:r>
              <a:rPr lang="en-US" dirty="0"/>
              <a:t> is equal to the fraction of edges going forward minus fraction of the edges going backward gain(G, </a:t>
            </a:r>
            <a:r>
              <a:rPr lang="el-GR" dirty="0"/>
              <a:t>π</a:t>
            </a:r>
            <a:r>
              <a:rPr lang="en-US" dirty="0"/>
              <a:t> )</a:t>
            </a:r>
          </a:p>
          <a:p>
            <a:pPr algn="l" rtl="0"/>
            <a:r>
              <a:rPr lang="en-US" dirty="0"/>
              <a:t>If a linear arrangement has value 0.5 + </a:t>
            </a:r>
            <a:r>
              <a:rPr lang="el-GR" dirty="0"/>
              <a:t>δ</a:t>
            </a:r>
            <a:r>
              <a:rPr lang="en-US" dirty="0"/>
              <a:t> then the gain of this arrangement is 2 </a:t>
            </a:r>
            <a:r>
              <a:rPr lang="el-GR" dirty="0"/>
              <a:t>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כותרת 1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744538"/>
          </a:xfrm>
        </p:spPr>
        <p:txBody>
          <a:bodyPr anchor="b"/>
          <a:lstStyle/>
          <a:p>
            <a:r>
              <a:rPr lang="en-US" sz="4000">
                <a:latin typeface="Arial" charset="0"/>
              </a:rPr>
              <a:t>Directed Graph Random vs. OPT</a:t>
            </a:r>
            <a:endParaRPr lang="he-IL" sz="4000">
              <a:latin typeface="Arial" charset="0"/>
            </a:endParaRPr>
          </a:p>
        </p:txBody>
      </p:sp>
      <p:sp>
        <p:nvSpPr>
          <p:cNvPr id="4" name="אליפסה 3"/>
          <p:cNvSpPr/>
          <p:nvPr/>
        </p:nvSpPr>
        <p:spPr>
          <a:xfrm>
            <a:off x="179388" y="3284538"/>
            <a:ext cx="357187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9" name="אליפסה 8"/>
          <p:cNvSpPr/>
          <p:nvPr/>
        </p:nvSpPr>
        <p:spPr>
          <a:xfrm>
            <a:off x="2411413" y="3141663"/>
            <a:ext cx="357187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10" name="אליפסה 9"/>
          <p:cNvSpPr/>
          <p:nvPr/>
        </p:nvSpPr>
        <p:spPr>
          <a:xfrm>
            <a:off x="755650" y="4365625"/>
            <a:ext cx="357188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11" name="אליפסה 10"/>
          <p:cNvSpPr/>
          <p:nvPr/>
        </p:nvSpPr>
        <p:spPr>
          <a:xfrm>
            <a:off x="2122488" y="4365625"/>
            <a:ext cx="357187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13" name="אליפסה 12"/>
          <p:cNvSpPr/>
          <p:nvPr/>
        </p:nvSpPr>
        <p:spPr>
          <a:xfrm>
            <a:off x="1331913" y="2565400"/>
            <a:ext cx="357187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cxnSp>
        <p:nvCxnSpPr>
          <p:cNvPr id="47" name="מחבר חץ ישר 46"/>
          <p:cNvCxnSpPr>
            <a:cxnSpLocks noChangeShapeType="1"/>
            <a:stCxn id="11" idx="2"/>
            <a:endCxn id="10" idx="6"/>
          </p:cNvCxnSpPr>
          <p:nvPr/>
        </p:nvCxnSpPr>
        <p:spPr bwMode="auto">
          <a:xfrm flipH="1">
            <a:off x="1125538" y="4545013"/>
            <a:ext cx="984250" cy="0"/>
          </a:xfrm>
          <a:prstGeom prst="straightConnector1">
            <a:avLst/>
          </a:prstGeom>
          <a:noFill/>
          <a:ln w="12700" algn="ctr">
            <a:solidFill>
              <a:schemeClr val="hlink"/>
            </a:solidFill>
            <a:round/>
            <a:headEnd/>
            <a:tailEnd type="arrow" w="med" len="med"/>
          </a:ln>
        </p:spPr>
      </p:cxnSp>
      <p:cxnSp>
        <p:nvCxnSpPr>
          <p:cNvPr id="50" name="מחבר חץ ישר 49"/>
          <p:cNvCxnSpPr>
            <a:cxnSpLocks noChangeShapeType="1"/>
            <a:stCxn id="10" idx="1"/>
            <a:endCxn id="4" idx="4"/>
          </p:cNvCxnSpPr>
          <p:nvPr/>
        </p:nvCxnSpPr>
        <p:spPr bwMode="auto">
          <a:xfrm flipH="1" flipV="1">
            <a:off x="358775" y="3654425"/>
            <a:ext cx="449263" cy="750888"/>
          </a:xfrm>
          <a:prstGeom prst="straightConnector1">
            <a:avLst/>
          </a:prstGeom>
          <a:noFill/>
          <a:ln w="9525" algn="ctr">
            <a:solidFill>
              <a:schemeClr val="hlink"/>
            </a:solidFill>
            <a:round/>
            <a:headEnd/>
            <a:tailEnd type="arrow" w="med" len="med"/>
          </a:ln>
        </p:spPr>
      </p:cxnSp>
      <p:cxnSp>
        <p:nvCxnSpPr>
          <p:cNvPr id="52" name="מחבר חץ ישר 51"/>
          <p:cNvCxnSpPr>
            <a:cxnSpLocks noChangeShapeType="1"/>
            <a:stCxn id="4" idx="7"/>
            <a:endCxn id="13" idx="2"/>
          </p:cNvCxnSpPr>
          <p:nvPr/>
        </p:nvCxnSpPr>
        <p:spPr bwMode="auto">
          <a:xfrm flipV="1">
            <a:off x="484188" y="2744788"/>
            <a:ext cx="835025" cy="579437"/>
          </a:xfrm>
          <a:prstGeom prst="straightConnector1">
            <a:avLst/>
          </a:prstGeom>
          <a:noFill/>
          <a:ln w="12700" algn="ctr">
            <a:solidFill>
              <a:schemeClr val="hlink"/>
            </a:solidFill>
            <a:round/>
            <a:headEnd/>
            <a:tailEnd type="arrow" w="med" len="med"/>
          </a:ln>
        </p:spPr>
      </p:cxnSp>
      <p:cxnSp>
        <p:nvCxnSpPr>
          <p:cNvPr id="54" name="מחבר חץ ישר 53"/>
          <p:cNvCxnSpPr>
            <a:cxnSpLocks noChangeShapeType="1"/>
            <a:stCxn id="13" idx="6"/>
            <a:endCxn id="9" idx="1"/>
          </p:cNvCxnSpPr>
          <p:nvPr/>
        </p:nvCxnSpPr>
        <p:spPr bwMode="auto">
          <a:xfrm>
            <a:off x="1701800" y="2744788"/>
            <a:ext cx="762000" cy="436562"/>
          </a:xfrm>
          <a:prstGeom prst="straightConnector1">
            <a:avLst/>
          </a:prstGeom>
          <a:noFill/>
          <a:ln w="12700" algn="ctr">
            <a:solidFill>
              <a:schemeClr val="hlink"/>
            </a:solidFill>
            <a:round/>
            <a:headEnd/>
            <a:tailEnd type="arrow" w="med" len="med"/>
          </a:ln>
        </p:spPr>
      </p:cxnSp>
      <p:cxnSp>
        <p:nvCxnSpPr>
          <p:cNvPr id="56" name="מחבר חץ ישר 55"/>
          <p:cNvCxnSpPr>
            <a:cxnSpLocks noChangeShapeType="1"/>
            <a:stCxn id="9" idx="4"/>
            <a:endCxn id="11" idx="0"/>
          </p:cNvCxnSpPr>
          <p:nvPr/>
        </p:nvCxnSpPr>
        <p:spPr bwMode="auto">
          <a:xfrm flipH="1">
            <a:off x="2301875" y="3511550"/>
            <a:ext cx="288925" cy="841375"/>
          </a:xfrm>
          <a:prstGeom prst="straightConnector1">
            <a:avLst/>
          </a:prstGeom>
          <a:noFill/>
          <a:ln w="12700" algn="ctr">
            <a:solidFill>
              <a:schemeClr val="hlink"/>
            </a:solidFill>
            <a:round/>
            <a:headEnd/>
            <a:tailEnd type="arrow" w="med" len="med"/>
          </a:ln>
        </p:spPr>
      </p:cxnSp>
      <p:sp>
        <p:nvSpPr>
          <p:cNvPr id="2" name="אליפסה 3"/>
          <p:cNvSpPr/>
          <p:nvPr/>
        </p:nvSpPr>
        <p:spPr>
          <a:xfrm>
            <a:off x="3132138" y="3140075"/>
            <a:ext cx="357187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3" name="אליפסה 8"/>
          <p:cNvSpPr/>
          <p:nvPr/>
        </p:nvSpPr>
        <p:spPr>
          <a:xfrm>
            <a:off x="5364163" y="2997200"/>
            <a:ext cx="357187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5" name="אליפסה 9"/>
          <p:cNvSpPr/>
          <p:nvPr/>
        </p:nvSpPr>
        <p:spPr>
          <a:xfrm>
            <a:off x="3708400" y="4221163"/>
            <a:ext cx="357188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6" name="אליפסה 10"/>
          <p:cNvSpPr/>
          <p:nvPr/>
        </p:nvSpPr>
        <p:spPr>
          <a:xfrm>
            <a:off x="5075238" y="4221163"/>
            <a:ext cx="357187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7" name="אליפסה 12"/>
          <p:cNvSpPr/>
          <p:nvPr/>
        </p:nvSpPr>
        <p:spPr>
          <a:xfrm>
            <a:off x="4284663" y="2420938"/>
            <a:ext cx="357187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cxnSp>
        <p:nvCxnSpPr>
          <p:cNvPr id="8" name="מחבר חץ ישר 46"/>
          <p:cNvCxnSpPr>
            <a:cxnSpLocks noChangeShapeType="1"/>
            <a:stCxn id="0" idx="4"/>
            <a:endCxn id="0" idx="0"/>
          </p:cNvCxnSpPr>
          <p:nvPr/>
        </p:nvCxnSpPr>
        <p:spPr bwMode="auto">
          <a:xfrm flipH="1">
            <a:off x="4078288" y="4400550"/>
            <a:ext cx="984250" cy="0"/>
          </a:xfrm>
          <a:prstGeom prst="straightConnector1">
            <a:avLst/>
          </a:prstGeom>
          <a:noFill/>
          <a:ln w="9525" algn="ctr">
            <a:solidFill>
              <a:schemeClr val="hlink"/>
            </a:solidFill>
            <a:round/>
            <a:headEnd/>
            <a:tailEnd type="arrow" w="med" len="med"/>
          </a:ln>
        </p:spPr>
      </p:cxnSp>
      <p:cxnSp>
        <p:nvCxnSpPr>
          <p:cNvPr id="12" name="מחבר חץ ישר 49"/>
          <p:cNvCxnSpPr>
            <a:cxnSpLocks noChangeShapeType="1"/>
            <a:stCxn id="0" idx="4"/>
            <a:endCxn id="0" idx="0"/>
          </p:cNvCxnSpPr>
          <p:nvPr/>
        </p:nvCxnSpPr>
        <p:spPr bwMode="auto">
          <a:xfrm flipH="1" flipV="1">
            <a:off x="3311525" y="3509963"/>
            <a:ext cx="449263" cy="750887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4" name="מחבר חץ ישר 51"/>
          <p:cNvCxnSpPr>
            <a:cxnSpLocks noChangeShapeType="1"/>
            <a:stCxn id="0" idx="4"/>
            <a:endCxn id="0" idx="0"/>
          </p:cNvCxnSpPr>
          <p:nvPr/>
        </p:nvCxnSpPr>
        <p:spPr bwMode="auto">
          <a:xfrm flipV="1">
            <a:off x="3436938" y="2600325"/>
            <a:ext cx="835025" cy="57943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5" name="מחבר חץ ישר 53"/>
          <p:cNvCxnSpPr>
            <a:cxnSpLocks noChangeShapeType="1"/>
            <a:stCxn id="0" idx="4"/>
            <a:endCxn id="0" idx="0"/>
          </p:cNvCxnSpPr>
          <p:nvPr/>
        </p:nvCxnSpPr>
        <p:spPr bwMode="auto">
          <a:xfrm>
            <a:off x="4654550" y="2600325"/>
            <a:ext cx="762000" cy="436563"/>
          </a:xfrm>
          <a:prstGeom prst="straightConnector1">
            <a:avLst/>
          </a:prstGeom>
          <a:noFill/>
          <a:ln w="9525" algn="ctr">
            <a:solidFill>
              <a:schemeClr val="hlink"/>
            </a:solidFill>
            <a:round/>
            <a:headEnd/>
            <a:tailEnd type="arrow" w="med" len="med"/>
          </a:ln>
        </p:spPr>
      </p:cxnSp>
      <p:cxnSp>
        <p:nvCxnSpPr>
          <p:cNvPr id="16" name="מחבר חץ ישר 55"/>
          <p:cNvCxnSpPr>
            <a:cxnSpLocks noChangeShapeType="1"/>
            <a:stCxn id="0" idx="4"/>
            <a:endCxn id="0" idx="0"/>
          </p:cNvCxnSpPr>
          <p:nvPr/>
        </p:nvCxnSpPr>
        <p:spPr bwMode="auto">
          <a:xfrm flipH="1">
            <a:off x="5254625" y="3367088"/>
            <a:ext cx="288925" cy="841375"/>
          </a:xfrm>
          <a:prstGeom prst="straightConnector1">
            <a:avLst/>
          </a:prstGeom>
          <a:noFill/>
          <a:ln w="9525" algn="ctr">
            <a:solidFill>
              <a:schemeClr val="hlink"/>
            </a:solidFill>
            <a:round/>
            <a:headEnd/>
            <a:tailEnd type="arrow" w="med" len="med"/>
          </a:ln>
        </p:spPr>
      </p:cxnSp>
      <p:sp>
        <p:nvSpPr>
          <p:cNvPr id="16425" name="TextBox 56"/>
          <p:cNvSpPr txBox="1">
            <a:spLocks noChangeArrowheads="1"/>
          </p:cNvSpPr>
          <p:nvPr/>
        </p:nvSpPr>
        <p:spPr bwMode="auto">
          <a:xfrm>
            <a:off x="4284663" y="1989138"/>
            <a:ext cx="357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en-US">
                <a:latin typeface="Georgia" pitchFamily="18" charset="0"/>
                <a:cs typeface="Times New Roman" pitchFamily="18" charset="0"/>
              </a:rPr>
              <a:t>1</a:t>
            </a:r>
            <a:endParaRPr lang="he-IL"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16426" name="TextBox 57"/>
          <p:cNvSpPr txBox="1">
            <a:spLocks noChangeArrowheads="1"/>
          </p:cNvSpPr>
          <p:nvPr/>
        </p:nvSpPr>
        <p:spPr bwMode="auto">
          <a:xfrm>
            <a:off x="5364163" y="2565400"/>
            <a:ext cx="357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en-US">
                <a:latin typeface="Georgia" pitchFamily="18" charset="0"/>
                <a:cs typeface="Times New Roman" pitchFamily="18" charset="0"/>
              </a:rPr>
              <a:t>2</a:t>
            </a:r>
            <a:endParaRPr lang="he-IL"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16427" name="TextBox 58"/>
          <p:cNvSpPr txBox="1">
            <a:spLocks noChangeArrowheads="1"/>
          </p:cNvSpPr>
          <p:nvPr/>
        </p:nvSpPr>
        <p:spPr bwMode="auto">
          <a:xfrm>
            <a:off x="5221288" y="4437063"/>
            <a:ext cx="357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en-US">
                <a:latin typeface="Georgia" pitchFamily="18" charset="0"/>
                <a:cs typeface="Times New Roman" pitchFamily="18" charset="0"/>
              </a:rPr>
              <a:t>4</a:t>
            </a:r>
            <a:endParaRPr lang="he-IL"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16428" name="TextBox 59"/>
          <p:cNvSpPr txBox="1">
            <a:spLocks noChangeArrowheads="1"/>
          </p:cNvSpPr>
          <p:nvPr/>
        </p:nvSpPr>
        <p:spPr bwMode="auto">
          <a:xfrm>
            <a:off x="3132138" y="2709863"/>
            <a:ext cx="357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>
                <a:latin typeface="Georgia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6429" name="TextBox 60"/>
          <p:cNvSpPr txBox="1">
            <a:spLocks noChangeArrowheads="1"/>
          </p:cNvSpPr>
          <p:nvPr/>
        </p:nvSpPr>
        <p:spPr bwMode="auto">
          <a:xfrm>
            <a:off x="3635375" y="4508500"/>
            <a:ext cx="214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en-US">
                <a:latin typeface="Georgia" pitchFamily="18" charset="0"/>
                <a:cs typeface="Times New Roman" pitchFamily="18" charset="0"/>
              </a:rPr>
              <a:t>5</a:t>
            </a:r>
            <a:endParaRPr lang="he-IL"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17" name="אליפסה 3"/>
          <p:cNvSpPr/>
          <p:nvPr/>
        </p:nvSpPr>
        <p:spPr>
          <a:xfrm>
            <a:off x="6011863" y="3140075"/>
            <a:ext cx="357187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18" name="אליפסה 8"/>
          <p:cNvSpPr/>
          <p:nvPr/>
        </p:nvSpPr>
        <p:spPr>
          <a:xfrm>
            <a:off x="8243888" y="2997200"/>
            <a:ext cx="357187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19" name="אליפסה 9"/>
          <p:cNvSpPr/>
          <p:nvPr/>
        </p:nvSpPr>
        <p:spPr>
          <a:xfrm>
            <a:off x="6588125" y="4221163"/>
            <a:ext cx="357188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20" name="אליפסה 10"/>
          <p:cNvSpPr/>
          <p:nvPr/>
        </p:nvSpPr>
        <p:spPr>
          <a:xfrm>
            <a:off x="7954963" y="4221163"/>
            <a:ext cx="357187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21" name="אליפסה 12"/>
          <p:cNvSpPr/>
          <p:nvPr/>
        </p:nvSpPr>
        <p:spPr>
          <a:xfrm>
            <a:off x="7164388" y="2420938"/>
            <a:ext cx="357187" cy="35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cxnSp>
        <p:nvCxnSpPr>
          <p:cNvPr id="22" name="מחבר חץ ישר 46"/>
          <p:cNvCxnSpPr>
            <a:cxnSpLocks noChangeShapeType="1"/>
            <a:stCxn id="0" idx="4"/>
            <a:endCxn id="0" idx="0"/>
          </p:cNvCxnSpPr>
          <p:nvPr/>
        </p:nvCxnSpPr>
        <p:spPr bwMode="auto">
          <a:xfrm flipH="1">
            <a:off x="6958013" y="4400550"/>
            <a:ext cx="984250" cy="0"/>
          </a:xfrm>
          <a:prstGeom prst="straightConnector1">
            <a:avLst/>
          </a:prstGeom>
          <a:noFill/>
          <a:ln w="9525" algn="ctr">
            <a:solidFill>
              <a:schemeClr val="hlink"/>
            </a:solidFill>
            <a:round/>
            <a:headEnd/>
            <a:tailEnd type="arrow" w="med" len="med"/>
          </a:ln>
        </p:spPr>
      </p:cxnSp>
      <p:cxnSp>
        <p:nvCxnSpPr>
          <p:cNvPr id="23" name="מחבר חץ ישר 49"/>
          <p:cNvCxnSpPr>
            <a:cxnSpLocks noChangeShapeType="1"/>
            <a:stCxn id="0" idx="4"/>
            <a:endCxn id="0" idx="0"/>
          </p:cNvCxnSpPr>
          <p:nvPr/>
        </p:nvCxnSpPr>
        <p:spPr bwMode="auto">
          <a:xfrm flipH="1" flipV="1">
            <a:off x="6191250" y="3509963"/>
            <a:ext cx="449263" cy="750887"/>
          </a:xfrm>
          <a:prstGeom prst="straightConnector1">
            <a:avLst/>
          </a:prstGeom>
          <a:noFill/>
          <a:ln w="9525" algn="ctr">
            <a:solidFill>
              <a:schemeClr val="hlink"/>
            </a:solidFill>
            <a:round/>
            <a:headEnd/>
            <a:tailEnd type="arrow" w="med" len="med"/>
          </a:ln>
        </p:spPr>
      </p:cxnSp>
      <p:cxnSp>
        <p:nvCxnSpPr>
          <p:cNvPr id="24" name="מחבר חץ ישר 51"/>
          <p:cNvCxnSpPr>
            <a:cxnSpLocks noChangeShapeType="1"/>
            <a:stCxn id="0" idx="4"/>
            <a:endCxn id="0" idx="0"/>
          </p:cNvCxnSpPr>
          <p:nvPr/>
        </p:nvCxnSpPr>
        <p:spPr bwMode="auto">
          <a:xfrm flipV="1">
            <a:off x="6316663" y="2600325"/>
            <a:ext cx="835025" cy="57943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25" name="מחבר חץ ישר 53"/>
          <p:cNvCxnSpPr>
            <a:cxnSpLocks noChangeShapeType="1"/>
            <a:stCxn id="0" idx="4"/>
            <a:endCxn id="0" idx="0"/>
          </p:cNvCxnSpPr>
          <p:nvPr/>
        </p:nvCxnSpPr>
        <p:spPr bwMode="auto">
          <a:xfrm>
            <a:off x="7534275" y="2600325"/>
            <a:ext cx="762000" cy="436563"/>
          </a:xfrm>
          <a:prstGeom prst="straightConnector1">
            <a:avLst/>
          </a:prstGeom>
          <a:noFill/>
          <a:ln w="9525" algn="ctr">
            <a:solidFill>
              <a:schemeClr val="hlink"/>
            </a:solidFill>
            <a:round/>
            <a:headEnd/>
            <a:tailEnd type="arrow" w="med" len="med"/>
          </a:ln>
        </p:spPr>
      </p:cxnSp>
      <p:cxnSp>
        <p:nvCxnSpPr>
          <p:cNvPr id="26" name="מחבר חץ ישר 55"/>
          <p:cNvCxnSpPr>
            <a:cxnSpLocks noChangeShapeType="1"/>
            <a:stCxn id="0" idx="4"/>
            <a:endCxn id="0" idx="0"/>
          </p:cNvCxnSpPr>
          <p:nvPr/>
        </p:nvCxnSpPr>
        <p:spPr bwMode="auto">
          <a:xfrm flipH="1">
            <a:off x="8134350" y="3367088"/>
            <a:ext cx="288925" cy="841375"/>
          </a:xfrm>
          <a:prstGeom prst="straightConnector1">
            <a:avLst/>
          </a:prstGeom>
          <a:noFill/>
          <a:ln w="9525" algn="ctr">
            <a:solidFill>
              <a:schemeClr val="hlink"/>
            </a:solidFill>
            <a:round/>
            <a:headEnd/>
            <a:tailEnd type="arrow" w="med" len="med"/>
          </a:ln>
        </p:spPr>
      </p:cxnSp>
      <p:sp>
        <p:nvSpPr>
          <p:cNvPr id="16440" name="TextBox 56"/>
          <p:cNvSpPr txBox="1">
            <a:spLocks noChangeArrowheads="1"/>
          </p:cNvSpPr>
          <p:nvPr/>
        </p:nvSpPr>
        <p:spPr bwMode="auto">
          <a:xfrm>
            <a:off x="7164388" y="1989138"/>
            <a:ext cx="357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en-US">
                <a:latin typeface="Georgia" pitchFamily="18" charset="0"/>
                <a:cs typeface="Times New Roman" pitchFamily="18" charset="0"/>
              </a:rPr>
              <a:t>1</a:t>
            </a:r>
            <a:endParaRPr lang="he-IL"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16441" name="TextBox 57"/>
          <p:cNvSpPr txBox="1">
            <a:spLocks noChangeArrowheads="1"/>
          </p:cNvSpPr>
          <p:nvPr/>
        </p:nvSpPr>
        <p:spPr bwMode="auto">
          <a:xfrm>
            <a:off x="8604250" y="2781300"/>
            <a:ext cx="3571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en-US">
                <a:latin typeface="Georgia" pitchFamily="18" charset="0"/>
                <a:cs typeface="Times New Roman" pitchFamily="18" charset="0"/>
              </a:rPr>
              <a:t>2</a:t>
            </a:r>
            <a:endParaRPr lang="he-IL"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16442" name="TextBox 58"/>
          <p:cNvSpPr txBox="1">
            <a:spLocks noChangeArrowheads="1"/>
          </p:cNvSpPr>
          <p:nvPr/>
        </p:nvSpPr>
        <p:spPr bwMode="auto">
          <a:xfrm>
            <a:off x="8101013" y="4437063"/>
            <a:ext cx="357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en-US">
                <a:latin typeface="Georgia" pitchFamily="18" charset="0"/>
                <a:cs typeface="Times New Roman" pitchFamily="18" charset="0"/>
              </a:rPr>
              <a:t>3</a:t>
            </a:r>
            <a:endParaRPr lang="he-IL"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16443" name="TextBox 59"/>
          <p:cNvSpPr txBox="1">
            <a:spLocks noChangeArrowheads="1"/>
          </p:cNvSpPr>
          <p:nvPr/>
        </p:nvSpPr>
        <p:spPr bwMode="auto">
          <a:xfrm>
            <a:off x="6011863" y="2709863"/>
            <a:ext cx="357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en-US">
                <a:latin typeface="Georgia" pitchFamily="18" charset="0"/>
                <a:cs typeface="Times New Roman" pitchFamily="18" charset="0"/>
              </a:rPr>
              <a:t>5</a:t>
            </a:r>
            <a:endParaRPr lang="he-IL"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16444" name="TextBox 60"/>
          <p:cNvSpPr txBox="1">
            <a:spLocks noChangeArrowheads="1"/>
          </p:cNvSpPr>
          <p:nvPr/>
        </p:nvSpPr>
        <p:spPr bwMode="auto">
          <a:xfrm>
            <a:off x="6515100" y="4508500"/>
            <a:ext cx="214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en-US">
                <a:latin typeface="Georgia" pitchFamily="18" charset="0"/>
                <a:cs typeface="Times New Roman" pitchFamily="18" charset="0"/>
              </a:rPr>
              <a:t>4</a:t>
            </a:r>
            <a:endParaRPr lang="he-IL"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16445" name="Text Box 61"/>
          <p:cNvSpPr txBox="1">
            <a:spLocks noChangeArrowheads="1"/>
          </p:cNvSpPr>
          <p:nvPr/>
        </p:nvSpPr>
        <p:spPr bwMode="auto">
          <a:xfrm>
            <a:off x="3419475" y="1557338"/>
            <a:ext cx="2089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Arial" charset="0"/>
              </a:rPr>
              <a:t>Random</a:t>
            </a:r>
          </a:p>
        </p:txBody>
      </p:sp>
      <p:sp>
        <p:nvSpPr>
          <p:cNvPr id="16446" name="Text Box 62"/>
          <p:cNvSpPr txBox="1">
            <a:spLocks noChangeArrowheads="1"/>
          </p:cNvSpPr>
          <p:nvPr/>
        </p:nvSpPr>
        <p:spPr bwMode="auto">
          <a:xfrm>
            <a:off x="6588125" y="1557338"/>
            <a:ext cx="14398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Arial" charset="0"/>
              </a:rPr>
              <a:t>Optimal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16425" grpId="0"/>
      <p:bldP spid="16426" grpId="0"/>
      <p:bldP spid="16427" grpId="0"/>
      <p:bldP spid="16428" grpId="0"/>
      <p:bldP spid="16429" grpId="0"/>
      <p:bldP spid="17" grpId="0" animBg="1"/>
      <p:bldP spid="18" grpId="0" animBg="1"/>
      <p:bldP spid="19" grpId="0" animBg="1"/>
      <p:bldP spid="20" grpId="0" animBg="1"/>
      <p:bldP spid="21" grpId="0" animBg="1"/>
      <p:bldP spid="16440" grpId="0"/>
      <p:bldP spid="16442" grpId="0"/>
      <p:bldP spid="16443" grpId="0"/>
      <p:bldP spid="16444" grpId="0"/>
      <p:bldP spid="16445" grpId="0"/>
      <p:bldP spid="16446" grpId="0"/>
    </p:bldLst>
  </p:timing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1424</TotalTime>
  <Words>1312</Words>
  <Application>Microsoft Office PowerPoint</Application>
  <PresentationFormat>‫הצגה על המסך (4:3)</PresentationFormat>
  <Paragraphs>369</Paragraphs>
  <Slides>40</Slides>
  <Notes>0</Notes>
  <HiddenSlides>0</HiddenSlides>
  <MMClips>0</MMClips>
  <ScaleCrop>false</ScaleCrop>
  <HeadingPairs>
    <vt:vector size="6" baseType="variant"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2</vt:i4>
      </vt:variant>
      <vt:variant>
        <vt:lpstr>כותרות שקופיות</vt:lpstr>
      </vt:variant>
      <vt:variant>
        <vt:i4>40</vt:i4>
      </vt:variant>
    </vt:vector>
  </HeadingPairs>
  <TitlesOfParts>
    <vt:vector size="43" baseType="lpstr">
      <vt:lpstr>Textured</vt:lpstr>
      <vt:lpstr>משוואה</vt:lpstr>
      <vt:lpstr>Equation</vt:lpstr>
      <vt:lpstr>MAXIMUM ACYCLIC SUB GRAPH PROBLEM</vt:lpstr>
      <vt:lpstr>Abstract</vt:lpstr>
      <vt:lpstr>Problem applications</vt:lpstr>
      <vt:lpstr>Current status</vt:lpstr>
      <vt:lpstr>Approximation with factor 1/2</vt:lpstr>
      <vt:lpstr>Good Cases</vt:lpstr>
      <vt:lpstr>Good Cases</vt:lpstr>
      <vt:lpstr>שקופית 8</vt:lpstr>
      <vt:lpstr>Directed Graph Random vs. OPT</vt:lpstr>
      <vt:lpstr>Values for example above</vt:lpstr>
      <vt:lpstr>Introduction</vt:lpstr>
      <vt:lpstr>Max Cut and Gain</vt:lpstr>
      <vt:lpstr>What we are going to do</vt:lpstr>
      <vt:lpstr>Main steps</vt:lpstr>
      <vt:lpstr>Adjacency matrix WG</vt:lpstr>
      <vt:lpstr>Calculate WG for this graph</vt:lpstr>
      <vt:lpstr>Find arrangement</vt:lpstr>
      <vt:lpstr>Approach to problem</vt:lpstr>
      <vt:lpstr>Find sets A,B efficiently</vt:lpstr>
      <vt:lpstr>שקופית 20</vt:lpstr>
      <vt:lpstr>Proof lemma 2.2</vt:lpstr>
      <vt:lpstr>Matrix Cut Norm</vt:lpstr>
      <vt:lpstr>שקופית 23</vt:lpstr>
      <vt:lpstr>Where are we</vt:lpstr>
      <vt:lpstr>Cut Norm of Skew-Symmetric Matrices</vt:lpstr>
      <vt:lpstr>Road map</vt:lpstr>
      <vt:lpstr>שקופית 27</vt:lpstr>
      <vt:lpstr>Proof Lemma 3.2</vt:lpstr>
      <vt:lpstr>שקופית 29</vt:lpstr>
      <vt:lpstr>Bilinear Form</vt:lpstr>
      <vt:lpstr>Proof Lemma 3.3</vt:lpstr>
      <vt:lpstr>שקופית 32</vt:lpstr>
      <vt:lpstr>Proof of lemma 3.5</vt:lpstr>
      <vt:lpstr>שקופית 34</vt:lpstr>
      <vt:lpstr>Discrete Fourier sine transform</vt:lpstr>
      <vt:lpstr>Proof Fourier sine transform </vt:lpstr>
      <vt:lpstr>שקופית 37</vt:lpstr>
      <vt:lpstr>Lower bound</vt:lpstr>
      <vt:lpstr>What Next </vt:lpstr>
      <vt:lpstr>References</vt:lpstr>
    </vt:vector>
  </TitlesOfParts>
  <Company>The Open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Maximum Acyclic Sub graph problem</dc:title>
  <dc:creator>sif10</dc:creator>
  <cp:lastModifiedBy>sif10</cp:lastModifiedBy>
  <cp:revision>294</cp:revision>
  <dcterms:created xsi:type="dcterms:W3CDTF">2008-12-17T10:50:01Z</dcterms:created>
  <dcterms:modified xsi:type="dcterms:W3CDTF">2009-01-14T10:31:49Z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ecurityLevel">
    <vt:lpwstr>Level 1 – Confidential</vt:lpwstr>
  </property>
  <property fmtid="{D5CDD505-2E9C-101B-9397-08002B2CF9AE}" pid="3" name="Updated">
    <vt:bool>true</vt:bool>
  </property>
</Properties>
</file>