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84" r:id="rId8"/>
    <p:sldId id="285" r:id="rId9"/>
    <p:sldId id="286" r:id="rId10"/>
    <p:sldId id="287" r:id="rId11"/>
    <p:sldId id="294" r:id="rId12"/>
    <p:sldId id="292" r:id="rId13"/>
    <p:sldId id="288" r:id="rId14"/>
    <p:sldId id="293" r:id="rId15"/>
    <p:sldId id="295" r:id="rId16"/>
    <p:sldId id="296" r:id="rId17"/>
    <p:sldId id="297" r:id="rId18"/>
    <p:sldId id="301" r:id="rId19"/>
    <p:sldId id="298" r:id="rId20"/>
    <p:sldId id="302" r:id="rId21"/>
    <p:sldId id="299" r:id="rId22"/>
    <p:sldId id="303" r:id="rId23"/>
    <p:sldId id="300" r:id="rId24"/>
    <p:sldId id="304" r:id="rId25"/>
    <p:sldId id="305" r:id="rId26"/>
    <p:sldId id="306" r:id="rId27"/>
    <p:sldId id="307" r:id="rId28"/>
    <p:sldId id="308" r:id="rId29"/>
    <p:sldId id="257" r:id="rId30"/>
    <p:sldId id="264" r:id="rId31"/>
    <p:sldId id="258" r:id="rId32"/>
    <p:sldId id="324" r:id="rId33"/>
    <p:sldId id="265" r:id="rId34"/>
    <p:sldId id="266" r:id="rId35"/>
    <p:sldId id="269" r:id="rId36"/>
    <p:sldId id="267" r:id="rId37"/>
    <p:sldId id="268" r:id="rId38"/>
    <p:sldId id="282" r:id="rId39"/>
    <p:sldId id="283" r:id="rId40"/>
    <p:sldId id="270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278" r:id="rId62"/>
    <p:sldId id="279" r:id="rId63"/>
    <p:sldId id="280" r:id="rId64"/>
    <p:sldId id="322" r:id="rId65"/>
    <p:sldId id="323" r:id="rId66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1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379D-0BB0-45FA-B5B4-4EF3A8C86221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98831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4C64-5D50-4115-B93C-14FCC68E1AA2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809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2F30D-00F3-47D4-A780-94B621E3B8BA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58881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6204D-407C-4A8D-A99E-0D1E6F509E9E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26332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abulk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cs-CZ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757D5-5BAA-45C6-B3CF-C8DDD207EE28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9952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AEDF9-E769-4132-BDA4-6B7E8C99A0A1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65785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91360-8991-4DE8-9F00-438E71501C31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6781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F8C38-7E80-454D-A667-C86BAD4A52BA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79394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C5F7B-01BA-4D3A-A387-56EB1D585386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5400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00135-CF31-4C47-9982-BE41D8318523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27826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124CA-802F-42C9-9EE7-04C57D7C5AE8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6801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7D8DD-B061-42BB-A21D-344FA659FC5E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889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F7591-CA9C-4366-870A-502E6ECDE209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33589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 smtClean="0"/>
              <a:t>Klepnutím lze upravit styly předlohy textu.</a:t>
            </a:r>
          </a:p>
          <a:p>
            <a:pPr lvl="1"/>
            <a:r>
              <a:rPr lang="en-GB" altLang="cs-CZ" smtClean="0"/>
              <a:t>Druhá úroveň</a:t>
            </a:r>
          </a:p>
          <a:p>
            <a:pPr lvl="2"/>
            <a:r>
              <a:rPr lang="en-GB" altLang="cs-CZ" smtClean="0"/>
              <a:t>Třetí úroveň</a:t>
            </a:r>
          </a:p>
          <a:p>
            <a:pPr lvl="3"/>
            <a:r>
              <a:rPr lang="en-GB" altLang="cs-CZ" smtClean="0"/>
              <a:t>Čtvrtá úroveň</a:t>
            </a:r>
          </a:p>
          <a:p>
            <a:pPr lvl="4"/>
            <a:r>
              <a:rPr lang="en-GB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A2A4FC6-9236-4E4C-93B7-BA43291AEBB4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146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cs-CZ" altLang="cs-CZ" sz="4400" b="1" smtClean="0"/>
              <a:t>Rekurze</a:t>
            </a:r>
            <a:endParaRPr lang="en-GB" altLang="cs-CZ" sz="4400" b="1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05338"/>
            <a:ext cx="6400800" cy="587375"/>
          </a:xfrm>
        </p:spPr>
        <p:txBody>
          <a:bodyPr/>
          <a:lstStyle/>
          <a:p>
            <a:pPr eaLnBrk="1" hangingPunct="1"/>
            <a:endParaRPr lang="cs-CZ" altLang="cs-CZ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142875" y="2960688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1273" name="Text Box 15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1279" name="Text Box 22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142875" y="2960688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179388" y="2960688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3328" name="Text Box 20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179388" y="1484313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6264275" y="4132263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123464545</a:t>
            </a:r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50" name="Text Box 17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4351" name="Text Box 18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52" name="Text Box 19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179388" y="2960688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264275" y="4132263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123464545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179388" y="2960688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264275" y="4132263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123464545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264275" y="3748088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43550" y="36925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179388" y="1484313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264275" y="4132263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123464545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264275" y="3748088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43550" y="36925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264275" y="33766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264275" y="2998788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123664545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543550" y="29432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179388" y="1844675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264275" y="4132263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123464545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6264275" y="3748088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543550" y="36925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6264275" y="33766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264275" y="2998788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123664545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543550" y="29432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179388" y="1844675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264275" y="4132263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123464545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264275" y="3748088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543550" y="36925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6264275" y="33766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19475" name="Text Box 21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</a:t>
            </a:r>
            <a:endParaRPr lang="en-US" altLang="cs-CZ" sz="1800" b="1"/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179388" y="3321050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495" name="Text Box 21"/>
          <p:cNvSpPr txBox="1">
            <a:spLocks noChangeArrowheads="1"/>
          </p:cNvSpPr>
          <p:nvPr/>
        </p:nvSpPr>
        <p:spPr bwMode="auto">
          <a:xfrm>
            <a:off x="6264275" y="3748088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</a:t>
            </a:r>
          </a:p>
        </p:txBody>
      </p:sp>
      <p:sp>
        <p:nvSpPr>
          <p:cNvPr id="20496" name="Text Box 22"/>
          <p:cNvSpPr txBox="1">
            <a:spLocks noChangeArrowheads="1"/>
          </p:cNvSpPr>
          <p:nvPr/>
        </p:nvSpPr>
        <p:spPr bwMode="auto">
          <a:xfrm>
            <a:off x="5543550" y="36925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497" name="Text Box 23"/>
          <p:cNvSpPr txBox="1">
            <a:spLocks noChangeArrowheads="1"/>
          </p:cNvSpPr>
          <p:nvPr/>
        </p:nvSpPr>
        <p:spPr bwMode="auto">
          <a:xfrm>
            <a:off x="6264275" y="4132263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</a:t>
            </a:r>
            <a:endParaRPr lang="en-US" altLang="cs-CZ" sz="1800" b="1"/>
          </a:p>
        </p:txBody>
      </p:sp>
      <p:sp>
        <p:nvSpPr>
          <p:cNvPr id="20498" name="Text Box 24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0499" name="Text Box 25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</a:t>
            </a:r>
            <a:endParaRPr lang="en-US" altLang="cs-CZ" sz="1800" b="1"/>
          </a:p>
        </p:txBody>
      </p:sp>
      <p:sp>
        <p:nvSpPr>
          <p:cNvPr id="20500" name="Text Box 26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0501" name="Text Box 27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20502" name="Text Box 28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b="1" smtClean="0"/>
              <a:t>Rekurze</a:t>
            </a:r>
            <a:endParaRPr lang="en-GB" altLang="cs-CZ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volání podprogramu opětovně v jeho těle </a:t>
            </a:r>
          </a:p>
          <a:p>
            <a:pPr lvl="1" eaLnBrk="1" hangingPunct="1"/>
            <a:r>
              <a:rPr lang="cs-CZ" altLang="cs-CZ" smtClean="0"/>
              <a:t>v době, kdy předchozí volání ještě nebylo ukončeno</a:t>
            </a:r>
          </a:p>
          <a:p>
            <a:pPr eaLnBrk="1" hangingPunct="1">
              <a:buFontTx/>
              <a:buNone/>
            </a:pPr>
            <a:endParaRPr lang="cs-CZ" altLang="cs-CZ" smtClean="0"/>
          </a:p>
          <a:p>
            <a:pPr eaLnBrk="1" hangingPunct="1">
              <a:buFontTx/>
              <a:buNone/>
            </a:pPr>
            <a:r>
              <a:rPr lang="cs-CZ" altLang="cs-CZ" i="1" smtClean="0"/>
              <a:t>Druhy rekurze</a:t>
            </a:r>
          </a:p>
          <a:p>
            <a:pPr eaLnBrk="1" hangingPunct="1"/>
            <a:r>
              <a:rPr lang="cs-CZ" altLang="cs-CZ" smtClean="0">
                <a:solidFill>
                  <a:srgbClr val="FF0000"/>
                </a:solidFill>
              </a:rPr>
              <a:t>přímá rekurze</a:t>
            </a:r>
          </a:p>
          <a:p>
            <a:pPr eaLnBrk="1" hangingPunct="1"/>
            <a:r>
              <a:rPr lang="cs-CZ" altLang="cs-CZ" smtClean="0">
                <a:solidFill>
                  <a:srgbClr val="FF0000"/>
                </a:solidFill>
              </a:rPr>
              <a:t>nepřímá rekurze</a:t>
            </a:r>
            <a:endParaRPr lang="en-GB" altLang="cs-CZ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79388" y="3321050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264275" y="4132263"/>
            <a:ext cx="1584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</a:t>
            </a:r>
            <a:endParaRPr lang="en-US" altLang="cs-CZ" sz="1800" b="1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179388" y="3681413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264275" y="414972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2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543550" y="40767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79388" y="3681413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264275" y="4510088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5</a:t>
            </a:r>
            <a:endParaRPr lang="en-US" altLang="cs-CZ" sz="1800" b="1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179388" y="3321050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264275" y="4889500"/>
            <a:ext cx="1584325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5543550" y="48339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4590" name="Text Box 17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4592" name="Text Box 19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24593" name="Text Box 20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79388" y="3321050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179388" y="3681413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6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</a:t>
            </a:r>
            <a:endParaRPr lang="en-US" altLang="cs-CZ" sz="1800" b="1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179388" y="3681413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6</a:t>
            </a:r>
            <a:endParaRPr lang="en-US" altLang="cs-CZ" sz="1800" b="1"/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179388" y="6237288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6</a:t>
            </a:r>
            <a:endParaRPr lang="en-US" altLang="cs-CZ" sz="1800" b="1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6</a:t>
            </a:r>
            <a:endParaRPr lang="en-US" altLang="cs-CZ" sz="1800" b="1"/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29699" name="Line 5"/>
          <p:cNvSpPr>
            <a:spLocks noChangeShapeType="1"/>
          </p:cNvSpPr>
          <p:nvPr/>
        </p:nvSpPr>
        <p:spPr bwMode="auto">
          <a:xfrm flipV="1">
            <a:off x="179388" y="6237288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6</a:t>
            </a:r>
            <a:endParaRPr lang="en-US" altLang="cs-CZ" sz="1800" b="1"/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6</a:t>
            </a:r>
            <a:endParaRPr lang="en-US" altLang="cs-CZ" sz="1800" b="1"/>
          </a:p>
        </p:txBody>
      </p:sp>
      <p:sp>
        <p:nvSpPr>
          <p:cNvPr id="29705" name="Text Box 12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Ú</a:t>
            </a:r>
            <a:r>
              <a:rPr lang="en-US" altLang="cs-CZ" smtClean="0"/>
              <a:t>loha</a:t>
            </a:r>
            <a:r>
              <a:rPr lang="cs-CZ" altLang="cs-CZ" smtClean="0"/>
              <a:t> 1</a:t>
            </a:r>
            <a:endParaRPr lang="en-GB" altLang="cs-CZ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cs-CZ" altLang="cs-CZ" smtClean="0"/>
              <a:t>	Napište rekurzivní funkci pro výpočet Fibbonaciho posloupnosti</a:t>
            </a:r>
          </a:p>
          <a:p>
            <a:pPr eaLnBrk="1" hangingPunct="1">
              <a:buFontTx/>
              <a:buNone/>
            </a:pPr>
            <a:endParaRPr lang="cs-CZ" altLang="cs-CZ" smtClean="0"/>
          </a:p>
          <a:p>
            <a:pPr eaLnBrk="1" hangingPunct="1">
              <a:buFontTx/>
              <a:buNone/>
            </a:pPr>
            <a:r>
              <a:rPr lang="cs-CZ" altLang="cs-CZ" smtClean="0"/>
              <a:t>			</a:t>
            </a:r>
            <a:r>
              <a:rPr lang="cs-CZ" altLang="cs-CZ" i="1" smtClean="0"/>
              <a:t>F(0) = 0</a:t>
            </a:r>
          </a:p>
          <a:p>
            <a:pPr eaLnBrk="1" hangingPunct="1">
              <a:buFontTx/>
              <a:buNone/>
            </a:pPr>
            <a:r>
              <a:rPr lang="cs-CZ" altLang="cs-CZ" i="1" smtClean="0"/>
              <a:t>			F(1) = 1</a:t>
            </a:r>
          </a:p>
          <a:p>
            <a:pPr eaLnBrk="1" hangingPunct="1">
              <a:buFontTx/>
              <a:buNone/>
            </a:pPr>
            <a:r>
              <a:rPr lang="cs-CZ" altLang="cs-CZ" i="1" smtClean="0"/>
              <a:t>			F(n) = F(n-1) + F(n-2)</a:t>
            </a:r>
            <a:r>
              <a:rPr lang="cs-CZ" altLang="cs-CZ" smtClean="0"/>
              <a:t> </a:t>
            </a:r>
          </a:p>
          <a:p>
            <a:pPr eaLnBrk="1" hangingPunct="1">
              <a:buFontTx/>
              <a:buNone/>
            </a:pPr>
            <a:endParaRPr lang="en-GB" alt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4000" smtClean="0"/>
              <a:t>Přímá rekurze</a:t>
            </a:r>
            <a:endParaRPr lang="en-GB" altLang="cs-CZ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podprogram volá  sám sebe</a:t>
            </a:r>
          </a:p>
          <a:p>
            <a:pPr eaLnBrk="1" hangingPunct="1"/>
            <a:endParaRPr lang="cs-CZ" altLang="cs-CZ" smtClean="0"/>
          </a:p>
          <a:p>
            <a:pPr eaLnBrk="1" hangingPunct="1">
              <a:buFontTx/>
              <a:buNone/>
            </a:pPr>
            <a:r>
              <a:rPr lang="cs-CZ" altLang="cs-CZ" sz="2400" smtClean="0">
                <a:latin typeface="Courier New" panose="02070309020205020404" pitchFamily="49" charset="0"/>
              </a:rPr>
              <a:t>void A(…)</a:t>
            </a:r>
          </a:p>
          <a:p>
            <a:pPr eaLnBrk="1" hangingPunct="1"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endParaRPr lang="en-US" altLang="cs-CZ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  A();</a:t>
            </a:r>
          </a:p>
          <a:p>
            <a:pPr eaLnBrk="1" hangingPunct="1">
              <a:buFontTx/>
              <a:buNone/>
            </a:pPr>
            <a:endParaRPr lang="en-US" altLang="cs-CZ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}</a:t>
            </a:r>
            <a:endParaRPr lang="en-GB" altLang="cs-CZ" sz="2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761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mtClean="0"/>
              <a:t>rekurze, je-li příliš „hluboká“, způsobí růst velikosti zásobníku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v některých případech je možné ji nahradit pouhým cyklem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jindy se musí simulovat zásobník</a:t>
            </a:r>
          </a:p>
          <a:p>
            <a:pPr lvl="1" eaLnBrk="1" hangingPunct="1">
              <a:lnSpc>
                <a:spcPct val="90000"/>
              </a:lnSpc>
            </a:pPr>
            <a:endParaRPr lang="cs-CZ" altLang="cs-CZ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 b="1" smtClean="0">
                <a:latin typeface="Courier New" panose="02070309020205020404" pitchFamily="49" charset="0"/>
              </a:rPr>
              <a:t>long</a:t>
            </a:r>
            <a:r>
              <a:rPr lang="cs-CZ" altLang="cs-CZ" sz="2400" smtClean="0">
                <a:latin typeface="Courier New" panose="02070309020205020404" pitchFamily="49" charset="0"/>
              </a:rPr>
              <a:t> fakt(</a:t>
            </a:r>
            <a:r>
              <a:rPr lang="cs-CZ" altLang="cs-CZ" sz="2400" b="1" smtClean="0">
                <a:latin typeface="Courier New" panose="02070309020205020404" pitchFamily="49" charset="0"/>
              </a:rPr>
              <a:t>int</a:t>
            </a:r>
            <a:r>
              <a:rPr lang="cs-CZ" altLang="cs-CZ" sz="2400" smtClean="0">
                <a:latin typeface="Courier New" panose="02070309020205020404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{</a:t>
            </a:r>
            <a:endParaRPr lang="cs-CZ" altLang="cs-CZ" sz="24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cs-CZ" sz="2400" smtClean="0">
                <a:latin typeface="Courier New" panose="02070309020205020404" pitchFamily="49" charset="0"/>
              </a:rPr>
              <a:t>  </a:t>
            </a:r>
            <a:r>
              <a:rPr lang="en-GB" altLang="cs-CZ" sz="2400" b="1" smtClean="0">
                <a:latin typeface="Courier New" panose="02070309020205020404" pitchFamily="49" charset="0"/>
              </a:rPr>
              <a:t>long</a:t>
            </a:r>
            <a:r>
              <a:rPr lang="en-GB" altLang="cs-CZ" sz="2400" smtClean="0">
                <a:latin typeface="Courier New" panose="02070309020205020404" pitchFamily="49" charset="0"/>
              </a:rPr>
              <a:t> faktorial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cs-CZ" sz="2400" smtClean="0">
                <a:latin typeface="Courier New" panose="02070309020205020404" pitchFamily="49" charset="0"/>
              </a:rPr>
              <a:t>  </a:t>
            </a:r>
            <a:r>
              <a:rPr lang="en-GB" altLang="cs-CZ" sz="2400" b="1" smtClean="0">
                <a:latin typeface="Courier New" panose="02070309020205020404" pitchFamily="49" charset="0"/>
              </a:rPr>
              <a:t>for</a:t>
            </a:r>
            <a:r>
              <a:rPr lang="en-GB" altLang="cs-CZ" sz="2400" smtClean="0">
                <a:latin typeface="Courier New" panose="02070309020205020404" pitchFamily="49" charset="0"/>
              </a:rPr>
              <a:t>(i=2;i&lt;=n;i=i+1)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cs-CZ" sz="2400" smtClean="0">
                <a:latin typeface="Courier New" panose="02070309020205020404" pitchFamily="49" charset="0"/>
              </a:rPr>
              <a:t>    faktorial = faktorial*i;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  </a:t>
            </a:r>
            <a:r>
              <a:rPr lang="en-US" altLang="cs-CZ" sz="2400" b="1" smtClean="0">
                <a:latin typeface="Courier New" panose="02070309020205020404" pitchFamily="49" charset="0"/>
              </a:rPr>
              <a:t>return</a:t>
            </a:r>
            <a:r>
              <a:rPr lang="en-US" altLang="cs-CZ" sz="2400" smtClean="0">
                <a:latin typeface="Courier New" panose="02070309020205020404" pitchFamily="49" charset="0"/>
              </a:rPr>
              <a:t> faktorial;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}</a:t>
            </a:r>
            <a:endParaRPr lang="en-GB" altLang="cs-CZ" sz="2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Úloha 2</a:t>
            </a:r>
            <a:endParaRPr lang="en-GB" altLang="cs-CZ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Je dána celá částka v Kč. Máme k dispozici mince v hodnotách 20 Kč, 10 Kč, 5 Kč, 2Kč, 1 Kč. Napište rekurzivní proceduru, která vytiskne na obrazovku složení částky z co nejmenšího počtu mincí (vytiskne seznam mincí).</a:t>
            </a:r>
          </a:p>
          <a:p>
            <a:pPr eaLnBrk="1" hangingPunct="1"/>
            <a:r>
              <a:rPr lang="en-US" altLang="cs-CZ" smtClean="0"/>
              <a:t>Dom</a:t>
            </a:r>
            <a:r>
              <a:rPr lang="cs-CZ" altLang="cs-CZ" smtClean="0"/>
              <a:t>ácí úloha: Odstraňte rekurzi (přepište proceduru pomocí cyklu).</a:t>
            </a:r>
            <a:endParaRPr lang="en-GB" alt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Úloha 3</a:t>
            </a:r>
            <a:endParaRPr lang="en-GB" altLang="cs-CZ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Naprogramujte hledání binárním půlením rekurzivně. Využijte polotovar na webových stránkách.</a:t>
            </a:r>
            <a:endParaRPr lang="en-GB" alt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Hanojské věže</a:t>
            </a:r>
            <a:endParaRPr lang="en-GB" altLang="cs-CZ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18488" cy="5148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mtClean="0"/>
              <a:t>máme 3 tyče (1, 2, 3)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mtClean="0"/>
              <a:t>na první tyči je věž z </a:t>
            </a:r>
            <a:r>
              <a:rPr lang="cs-CZ" altLang="cs-CZ" i="1" smtClean="0"/>
              <a:t>n </a:t>
            </a:r>
            <a:r>
              <a:rPr lang="cs-CZ" altLang="cs-CZ" smtClean="0"/>
              <a:t>disků naskládaných na sebe, spodní disk má největší průměr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mtClean="0"/>
              <a:t>úkol: 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přemístit věž z tyče </a:t>
            </a:r>
            <a:r>
              <a:rPr lang="cs-CZ" altLang="cs-CZ" i="1" smtClean="0"/>
              <a:t>1</a:t>
            </a:r>
            <a:r>
              <a:rPr lang="cs-CZ" altLang="cs-CZ" smtClean="0"/>
              <a:t> na tyč </a:t>
            </a:r>
            <a:r>
              <a:rPr lang="cs-CZ" altLang="cs-CZ" i="1" smtClean="0"/>
              <a:t>2</a:t>
            </a:r>
            <a:r>
              <a:rPr lang="cs-CZ" altLang="cs-CZ" smtClean="0"/>
              <a:t> pomocí třetí tyče </a:t>
            </a:r>
            <a:r>
              <a:rPr lang="cs-CZ" altLang="cs-CZ" i="1" smtClean="0"/>
              <a:t>3 </a:t>
            </a:r>
            <a:r>
              <a:rPr lang="cs-CZ" altLang="cs-CZ" smtClean="0"/>
              <a:t>přesouváním disků za podmínek: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mtClean="0"/>
              <a:t>v jediném kroku lze přenést jeden disk z tyče na tyč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mtClean="0"/>
              <a:t>disk lze odložit pouze na tyč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mtClean="0"/>
              <a:t>nelze položit disk o větším průměru na disk s menším průměrem. </a:t>
            </a:r>
            <a:endParaRPr lang="en-GB" alt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4"/>
          <p:cNvGrpSpPr>
            <a:grpSpLocks/>
          </p:cNvGrpSpPr>
          <p:nvPr/>
        </p:nvGrpSpPr>
        <p:grpSpPr bwMode="auto">
          <a:xfrm>
            <a:off x="1682750" y="2997200"/>
            <a:ext cx="6192838" cy="1584325"/>
            <a:chOff x="1202" y="2205"/>
            <a:chExt cx="3901" cy="998"/>
          </a:xfrm>
        </p:grpSpPr>
        <p:sp>
          <p:nvSpPr>
            <p:cNvPr id="35846" name="Line 5"/>
            <p:cNvSpPr>
              <a:spLocks noChangeShapeType="1"/>
            </p:cNvSpPr>
            <p:nvPr/>
          </p:nvSpPr>
          <p:spPr bwMode="auto">
            <a:xfrm>
              <a:off x="1202" y="3203"/>
              <a:ext cx="390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>
              <a:off x="1882" y="2205"/>
              <a:ext cx="0" cy="9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>
              <a:off x="3061" y="2205"/>
              <a:ext cx="0" cy="9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4332" y="2205"/>
              <a:ext cx="0" cy="9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98650" y="4365625"/>
            <a:ext cx="1727200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124075" y="4149725"/>
            <a:ext cx="1276350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349500" y="3933825"/>
            <a:ext cx="825500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57067E-6 L 3.88889E-6 -0.2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9907 L 0.20573 -0.29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-0.2993 L 0.20573 0.068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3055 L 0.42622 -0.330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22 -0.33078 L 0.42622 0.03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06806 L 0.20573 -0.29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-0.2993 L 0.42621 -0.29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22 -0.2993 L 0.42622 0.0365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555 L -1.94444E-6 -0.3620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36203 L 0.20573 -0.3622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-0.36226 L 0.20573 0.005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22 0.03403 L 0.42622 -0.29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4 -0.2993 L -0.00086 -0.299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9907 L 0.00105 0.068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22 0.03658 L 0.42622 -0.330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431 -0.33078 L 0.20573 -0.3307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-0.33078 L 0.20573 0.005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6806 L 0.00105 -0.299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9907 L 0.20573 -0.299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-0.2993 L 0.20573 0.0050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21" grpId="1" animBg="1"/>
      <p:bldP spid="13321" grpId="2" animBg="1"/>
      <p:bldP spid="13322" grpId="0" animBg="1"/>
      <p:bldP spid="13322" grpId="1" animBg="1"/>
      <p:bldP spid="13322" grpId="2" animBg="1"/>
      <p:bldP spid="13322" grpId="3" animBg="1"/>
      <p:bldP spid="13322" grpId="4" animBg="1"/>
      <p:bldP spid="13322" grpId="5" animBg="1"/>
      <p:bldP spid="13323" grpId="0" animBg="1"/>
      <p:bldP spid="13323" grpId="1" animBg="1"/>
      <p:bldP spid="13323" grpId="2" animBg="1"/>
      <p:bldP spid="13323" grpId="3" animBg="1"/>
      <p:bldP spid="13323" grpId="4" animBg="1"/>
      <p:bldP spid="13323" grpId="5" animBg="1"/>
      <p:bldP spid="13323" grpId="6" animBg="1"/>
      <p:bldP spid="13323" grpId="7" animBg="1"/>
      <p:bldP spid="13323" grpId="8" animBg="1"/>
      <p:bldP spid="13323" grpId="9" animBg="1"/>
      <p:bldP spid="13323" grpId="10" animBg="1"/>
      <p:bldP spid="13323" grpId="1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827088" y="1506538"/>
          <a:ext cx="774065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Obrázek" r:id="rId3" imgW="5796116" imgH="2920181" progId="Word.Picture.8">
                  <p:embed/>
                </p:oleObj>
              </mc:Choice>
              <mc:Fallback>
                <p:oleObj name="Obrázek" r:id="rId3" imgW="5796116" imgH="292018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06538"/>
                        <a:ext cx="774065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3240088" y="5573713"/>
            <a:ext cx="27717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1800"/>
              <a:t>odkud</a:t>
            </a:r>
            <a:r>
              <a:rPr lang="cs-CZ" altLang="cs-CZ" sz="1800"/>
              <a:t>  </a:t>
            </a:r>
            <a:r>
              <a:rPr lang="en-US" altLang="cs-CZ" sz="1800"/>
              <a:t> = ty</a:t>
            </a:r>
            <a:r>
              <a:rPr lang="cs-CZ" altLang="cs-CZ" sz="1800"/>
              <a:t>č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/>
              <a:t>kam      = tyč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/>
              <a:t>pomocí = tyč 3</a:t>
            </a:r>
            <a:endParaRPr lang="en-US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832475"/>
          </a:xfrm>
        </p:spPr>
        <p:txBody>
          <a:bodyPr/>
          <a:lstStyle/>
          <a:p>
            <a:pPr eaLnBrk="1" hangingPunct="1"/>
            <a:r>
              <a:rPr lang="cs-CZ" altLang="cs-CZ" sz="2800" smtClean="0"/>
              <a:t>triviální úloha</a:t>
            </a:r>
          </a:p>
          <a:p>
            <a:pPr lvl="1" eaLnBrk="1" hangingPunct="1"/>
            <a:r>
              <a:rPr lang="cs-CZ" altLang="cs-CZ" sz="2400" smtClean="0"/>
              <a:t>přenesení věže o výšce 1, tj. přenesení disku, z tyče na tyč</a:t>
            </a:r>
          </a:p>
          <a:p>
            <a:pPr lvl="1" eaLnBrk="1" hangingPunct="1"/>
            <a:r>
              <a:rPr lang="cs-CZ" altLang="cs-CZ" sz="2400" smtClean="0"/>
              <a:t>je reprezentována procedurou </a:t>
            </a:r>
          </a:p>
          <a:p>
            <a:pPr algn="ctr" eaLnBrk="1" hangingPunct="1"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void Prenes_disk(int odkud, int kam),</a:t>
            </a:r>
          </a:p>
          <a:p>
            <a:pPr eaLnBrk="1" hangingPunct="1">
              <a:buFontTx/>
              <a:buNone/>
            </a:pPr>
            <a:r>
              <a:rPr lang="cs-CZ" altLang="cs-CZ" sz="2800" smtClean="0"/>
              <a:t>	 </a:t>
            </a:r>
            <a:r>
              <a:rPr lang="cs-CZ" altLang="cs-CZ" sz="2400" smtClean="0"/>
              <a:t>která v našem programu vypíše informaci o přesunu disku</a:t>
            </a:r>
            <a:r>
              <a:rPr lang="en-US" altLang="cs-CZ" sz="2400" smtClean="0"/>
              <a:t>,  nap</a:t>
            </a:r>
            <a:r>
              <a:rPr lang="cs-CZ" altLang="cs-CZ" sz="2400" smtClean="0"/>
              <a:t>ř.: </a:t>
            </a:r>
            <a:r>
              <a:rPr lang="cs-CZ" altLang="cs-CZ" sz="2400" smtClean="0">
                <a:latin typeface="Courier New" panose="02070309020205020404" pitchFamily="49" charset="0"/>
              </a:rPr>
              <a:t>1 -</a:t>
            </a:r>
            <a:r>
              <a:rPr lang="en-US" altLang="cs-CZ" sz="2400" smtClean="0">
                <a:latin typeface="Courier New" panose="02070309020205020404" pitchFamily="49" charset="0"/>
              </a:rPr>
              <a:t>&gt; 2</a:t>
            </a:r>
            <a:endParaRPr lang="cs-CZ" altLang="cs-CZ" sz="24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cs-CZ" altLang="cs-CZ" sz="2800" smtClean="0"/>
              <a:t>úvaha</a:t>
            </a:r>
          </a:p>
          <a:p>
            <a:pPr lvl="1" eaLnBrk="1" hangingPunct="1"/>
            <a:r>
              <a:rPr lang="cs-CZ" altLang="cs-CZ" sz="2400" smtClean="0"/>
              <a:t>chci-li přesunout věž např. o výšce 3 disky z tyče 1 na tyč 2 pomocí tyče 3, musím nejprve přesunout věž o výšce 2 (počítáno od shora)  na tyč 3 pomocí 2, pak přesunout spodní největší disk z tyče 1 na tyč 2 a nakonec přesunout věž o výšce 2 z tyče 3 na tyč 2 pomocí tyče 1 </a:t>
            </a:r>
            <a:endParaRPr lang="en-GB" altLang="cs-CZ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92150"/>
            <a:ext cx="8435975" cy="5434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b="1" smtClean="0">
                <a:latin typeface="Courier New" panose="02070309020205020404" pitchFamily="49" charset="0"/>
              </a:rPr>
              <a:t>void</a:t>
            </a:r>
            <a:r>
              <a:rPr lang="cs-CZ" altLang="cs-CZ" sz="2000" smtClean="0">
                <a:latin typeface="Courier New" panose="02070309020205020404" pitchFamily="49" charset="0"/>
              </a:rPr>
              <a:t> prenes_vez(</a:t>
            </a:r>
            <a:r>
              <a:rPr lang="cs-CZ" altLang="cs-CZ" sz="2000" b="1" smtClean="0">
                <a:latin typeface="Courier New" panose="02070309020205020404" pitchFamily="49" charset="0"/>
              </a:rPr>
              <a:t>int</a:t>
            </a:r>
            <a:r>
              <a:rPr lang="cs-CZ" altLang="cs-CZ" sz="2000" smtClean="0">
                <a:latin typeface="Courier New" panose="02070309020205020404" pitchFamily="49" charset="0"/>
              </a:rPr>
              <a:t> vyska, </a:t>
            </a:r>
            <a:r>
              <a:rPr lang="cs-CZ" altLang="cs-CZ" sz="2000" b="1" smtClean="0">
                <a:latin typeface="Courier New" panose="02070309020205020404" pitchFamily="49" charset="0"/>
              </a:rPr>
              <a:t>int</a:t>
            </a:r>
            <a:r>
              <a:rPr lang="cs-CZ" altLang="cs-CZ" sz="2000" smtClean="0">
                <a:latin typeface="Courier New" panose="02070309020205020404" pitchFamily="49" charset="0"/>
              </a:rPr>
              <a:t> odkud, </a:t>
            </a:r>
            <a:r>
              <a:rPr lang="cs-CZ" altLang="cs-CZ" sz="2000" b="1" smtClean="0">
                <a:latin typeface="Courier New" panose="02070309020205020404" pitchFamily="49" charset="0"/>
              </a:rPr>
              <a:t>int</a:t>
            </a:r>
            <a:r>
              <a:rPr lang="cs-CZ" altLang="cs-CZ" sz="2000" smtClean="0">
                <a:latin typeface="Courier New" panose="02070309020205020404" pitchFamily="49" charset="0"/>
              </a:rPr>
              <a:t> kam, </a:t>
            </a:r>
            <a:r>
              <a:rPr lang="cs-CZ" altLang="cs-CZ" sz="2000" b="1" smtClean="0">
                <a:latin typeface="Courier New" panose="02070309020205020404" pitchFamily="49" charset="0"/>
              </a:rPr>
              <a:t>int</a:t>
            </a:r>
            <a:r>
              <a:rPr lang="cs-CZ" altLang="cs-CZ" sz="2000" smtClean="0">
                <a:latin typeface="Courier New" panose="02070309020205020404" pitchFamily="49" charset="0"/>
              </a:rPr>
              <a:t> pomoci)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  </a:t>
            </a:r>
            <a:r>
              <a:rPr lang="cs-CZ" altLang="cs-CZ" sz="2000" b="1" smtClean="0">
                <a:latin typeface="Courier New" panose="02070309020205020404" pitchFamily="49" charset="0"/>
              </a:rPr>
              <a:t>if</a:t>
            </a:r>
            <a:r>
              <a:rPr lang="cs-CZ" altLang="cs-CZ" sz="2000" smtClean="0">
                <a:latin typeface="Courier New" panose="02070309020205020404" pitchFamily="49" charset="0"/>
              </a:rPr>
              <a:t> (vyska == 1) prenes_disk(odkud,kam);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  </a:t>
            </a:r>
            <a:r>
              <a:rPr lang="cs-CZ" altLang="cs-CZ" sz="2000" b="1" smtClean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    prenes_vez(vyska-1, odkud, pomoci, kam);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    prenes_disk(odkud,kam);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    prenes_vez(vyska-1,pomoci,kam,odkud);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</a:rPr>
              <a:t>}</a:t>
            </a:r>
            <a:endParaRPr lang="en-GB" altLang="cs-CZ" sz="20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sz="4000" smtClean="0"/>
              <a:t>Jaká je složitost algoritmu?</a:t>
            </a:r>
            <a:r>
              <a:rPr lang="cs-CZ" altLang="cs-CZ" smtClean="0"/>
              <a:t> </a:t>
            </a:r>
            <a:endParaRPr lang="en-US" altLang="cs-CZ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eaLnBrk="1" hangingPunct="1"/>
            <a:r>
              <a:rPr lang="cs-CZ" altLang="cs-CZ" smtClean="0"/>
              <a:t>přesunutí věže o </a:t>
            </a:r>
            <a:r>
              <a:rPr lang="cs-CZ" altLang="cs-CZ" i="1" smtClean="0"/>
              <a:t>n</a:t>
            </a:r>
            <a:r>
              <a:rPr lang="cs-CZ" altLang="cs-CZ" smtClean="0"/>
              <a:t> discích se skládá z přesunutí věže o (</a:t>
            </a:r>
            <a:r>
              <a:rPr lang="cs-CZ" altLang="cs-CZ" i="1" smtClean="0"/>
              <a:t>n</a:t>
            </a:r>
            <a:r>
              <a:rPr lang="cs-CZ" altLang="cs-CZ" smtClean="0"/>
              <a:t>-1) discích, přesunutí disku a přesunutí věže zpět o (</a:t>
            </a:r>
            <a:r>
              <a:rPr lang="cs-CZ" altLang="cs-CZ" i="1" smtClean="0"/>
              <a:t>n</a:t>
            </a:r>
            <a:r>
              <a:rPr lang="cs-CZ" altLang="cs-CZ" smtClean="0"/>
              <a:t>-1) discích</a:t>
            </a:r>
          </a:p>
          <a:p>
            <a:pPr eaLnBrk="1" hangingPunct="1"/>
            <a:r>
              <a:rPr lang="cs-CZ" altLang="cs-CZ" smtClean="0"/>
              <a:t>počet kroků algoritmu (počet přesunutí disků) je dán rekurentním vztahem:</a:t>
            </a:r>
          </a:p>
          <a:p>
            <a:pPr algn="ctr" eaLnBrk="1" hangingPunct="1">
              <a:buFontTx/>
              <a:buNone/>
            </a:pPr>
            <a:r>
              <a:rPr lang="cs-CZ" altLang="cs-CZ" smtClean="0"/>
              <a:t>F(n) = F(n-1) + 1 + F(n-1) = 2F(n-1)+1,</a:t>
            </a:r>
          </a:p>
          <a:p>
            <a:pPr eaLnBrk="1" hangingPunct="1">
              <a:buFontTx/>
              <a:buNone/>
            </a:pPr>
            <a:r>
              <a:rPr lang="cs-CZ" altLang="cs-CZ" smtClean="0"/>
              <a:t>	přičemž F(1) = 1</a:t>
            </a:r>
            <a:endParaRPr lang="en-US" alt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7772400" cy="5691187"/>
          </a:xfrm>
        </p:spPr>
        <p:txBody>
          <a:bodyPr/>
          <a:lstStyle/>
          <a:p>
            <a:pPr eaLnBrk="1" hangingPunct="1"/>
            <a:r>
              <a:rPr lang="cs-CZ" altLang="cs-CZ" smtClean="0"/>
              <a:t>řešením rovnice je vztah</a:t>
            </a:r>
          </a:p>
          <a:p>
            <a:pPr algn="ctr" eaLnBrk="1" hangingPunct="1">
              <a:buFontTx/>
              <a:buNone/>
            </a:pPr>
            <a:r>
              <a:rPr lang="cs-CZ" altLang="cs-CZ" smtClean="0"/>
              <a:t>F(n) = 2</a:t>
            </a:r>
            <a:r>
              <a:rPr lang="cs-CZ" altLang="cs-CZ" baseline="30000" smtClean="0"/>
              <a:t>n</a:t>
            </a:r>
            <a:r>
              <a:rPr lang="cs-CZ" altLang="cs-CZ" smtClean="0"/>
              <a:t> - 1</a:t>
            </a:r>
          </a:p>
          <a:p>
            <a:pPr algn="ctr" eaLnBrk="1" hangingPunct="1">
              <a:buFontTx/>
              <a:buNone/>
            </a:pPr>
            <a:r>
              <a:rPr lang="cs-CZ" altLang="cs-CZ" smtClean="0"/>
              <a:t>tj. počet přesunů disku u věže výšky </a:t>
            </a:r>
            <a:r>
              <a:rPr lang="cs-CZ" altLang="cs-CZ" i="1" smtClean="0"/>
              <a:t>n </a:t>
            </a:r>
            <a:r>
              <a:rPr lang="cs-CZ" altLang="cs-CZ" smtClean="0"/>
              <a:t>je roven 2</a:t>
            </a:r>
            <a:r>
              <a:rPr lang="cs-CZ" altLang="cs-CZ" baseline="30000" smtClean="0"/>
              <a:t>n</a:t>
            </a:r>
            <a:r>
              <a:rPr lang="cs-CZ" altLang="cs-CZ" smtClean="0"/>
              <a:t> - 1</a:t>
            </a:r>
          </a:p>
          <a:p>
            <a:pPr eaLnBrk="1" hangingPunct="1"/>
            <a:r>
              <a:rPr lang="cs-CZ" altLang="cs-CZ" smtClean="0"/>
              <a:t>složitost algoritmu je tedy O(2</a:t>
            </a:r>
            <a:r>
              <a:rPr lang="cs-CZ" altLang="cs-CZ" baseline="30000" smtClean="0"/>
              <a:t>n</a:t>
            </a:r>
            <a:r>
              <a:rPr lang="cs-CZ" altLang="cs-CZ" smtClean="0"/>
              <a:t>)</a:t>
            </a:r>
          </a:p>
          <a:p>
            <a:pPr eaLnBrk="1" hangingPunct="1"/>
            <a:endParaRPr lang="cs-CZ" altLang="cs-CZ" smtClean="0"/>
          </a:p>
          <a:p>
            <a:pPr algn="ctr" eaLnBrk="1" hangingPunct="1">
              <a:buFontTx/>
              <a:buNone/>
            </a:pPr>
            <a:r>
              <a:rPr lang="cs-CZ" altLang="cs-CZ" b="1" smtClean="0">
                <a:solidFill>
                  <a:srgbClr val="FF3300"/>
                </a:solidFill>
              </a:rPr>
              <a:t>exponenciální</a:t>
            </a:r>
          </a:p>
          <a:p>
            <a:pPr eaLnBrk="1" hangingPunct="1"/>
            <a:endParaRPr lang="en-US" alt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4000" smtClean="0"/>
              <a:t>Nepřímá rekurze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mtClean="0"/>
              <a:t>aktivují se vzájemně dva podprogramy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altLang="cs-CZ" sz="24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 b="1" smtClean="0">
                <a:latin typeface="Courier New" panose="02070309020205020404" pitchFamily="49" charset="0"/>
              </a:rPr>
              <a:t>void</a:t>
            </a:r>
            <a:r>
              <a:rPr lang="cs-CZ" altLang="cs-CZ" sz="2400" smtClean="0">
                <a:latin typeface="Courier New" panose="02070309020205020404" pitchFamily="49" charset="0"/>
              </a:rPr>
              <a:t> A(…)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  </a:t>
            </a:r>
            <a:r>
              <a:rPr lang="cs-CZ" altLang="cs-CZ" sz="2400" smtClean="0">
                <a:latin typeface="Courier New" panose="02070309020205020404" pitchFamily="49" charset="0"/>
              </a:rPr>
              <a:t>B</a:t>
            </a:r>
            <a:r>
              <a:rPr lang="en-US" altLang="cs-CZ" sz="240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}</a:t>
            </a:r>
            <a:endParaRPr lang="cs-CZ" altLang="cs-CZ" sz="24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cs-CZ" altLang="cs-CZ" sz="24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400" b="1" smtClean="0">
                <a:latin typeface="Courier New" panose="02070309020205020404" pitchFamily="49" charset="0"/>
              </a:rPr>
              <a:t>void</a:t>
            </a:r>
            <a:r>
              <a:rPr lang="cs-CZ" altLang="cs-CZ" sz="2400" smtClean="0">
                <a:latin typeface="Courier New" panose="02070309020205020404" pitchFamily="49" charset="0"/>
              </a:rPr>
              <a:t> B(…)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  </a:t>
            </a:r>
            <a:r>
              <a:rPr lang="cs-CZ" altLang="cs-CZ" sz="2400" smtClean="0">
                <a:latin typeface="Courier New" panose="02070309020205020404" pitchFamily="49" charset="0"/>
              </a:rPr>
              <a:t>A</a:t>
            </a:r>
            <a:r>
              <a:rPr lang="en-US" altLang="cs-CZ" sz="240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cs-CZ" sz="2400" smtClean="0">
                <a:latin typeface="Courier New" panose="02070309020205020404" pitchFamily="49" charset="0"/>
              </a:rPr>
              <a:t>}</a:t>
            </a:r>
            <a:endParaRPr lang="en-GB" altLang="cs-CZ" sz="24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35038"/>
          </a:xfrm>
        </p:spPr>
        <p:txBody>
          <a:bodyPr/>
          <a:lstStyle/>
          <a:p>
            <a:pPr eaLnBrk="1" hangingPunct="1"/>
            <a:r>
              <a:rPr lang="cs-CZ" altLang="cs-CZ" sz="4000" smtClean="0"/>
              <a:t>Aplikace rekurze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i="1" smtClean="0">
                <a:solidFill>
                  <a:srgbClr val="FF0000"/>
                </a:solidFill>
              </a:rPr>
              <a:t>Prohledávání s návratem (Backtracking)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mtClean="0"/>
              <a:t>používá se pro hledání všech řešení daného problému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mtClean="0"/>
              <a:t>princip: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řešení hledám po krocích, pokud je řešení nalezeno nebo nelze úlohu dále řešit, vrátím se o krok zpět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mtClean="0"/>
              <a:t>úlohy: 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hledání všech cest v bludišti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problém rozmístění 8 dam na šachovnici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 na šachovnici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úkol:</a:t>
            </a:r>
          </a:p>
          <a:p>
            <a:pPr lvl="1" eaLnBrk="1" hangingPunct="1"/>
            <a:r>
              <a:rPr lang="cs-CZ" altLang="cs-CZ" smtClean="0"/>
              <a:t>umístit 8 dam na šachovnici 8x8 polí, aby se vzájemně neohrožovaly</a:t>
            </a:r>
          </a:p>
          <a:p>
            <a:pPr eaLnBrk="1" hangingPunct="1"/>
            <a:r>
              <a:rPr lang="cs-CZ" altLang="cs-CZ" smtClean="0"/>
              <a:t>princip:</a:t>
            </a:r>
          </a:p>
          <a:p>
            <a:pPr lvl="1" eaLnBrk="1" hangingPunct="1"/>
            <a:r>
              <a:rPr lang="cs-CZ" altLang="cs-CZ" smtClean="0"/>
              <a:t>umístím dámu na první řádek na první sloupec, další dámu na druhý řádek na třetí sloupec atd., pokud nemohu další dámu umístit, provedu </a:t>
            </a:r>
            <a:r>
              <a:rPr lang="cs-CZ" altLang="cs-CZ" smtClean="0">
                <a:solidFill>
                  <a:srgbClr val="FF0000"/>
                </a:solidFill>
              </a:rPr>
              <a:t>návrat </a:t>
            </a:r>
            <a:r>
              <a:rPr lang="cs-CZ" altLang="cs-CZ" smtClean="0"/>
              <a:t>na předchozí řádek a dámu posunu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110538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800" smtClean="0"/>
              <a:t>demonstrace na 4 dámách na šachovnici 4x4</a:t>
            </a:r>
          </a:p>
        </p:txBody>
      </p:sp>
      <p:graphicFrame>
        <p:nvGraphicFramePr>
          <p:cNvPr id="69672" name="Group 40"/>
          <p:cNvGraphicFramePr>
            <a:graphicFrameLocks noGrp="1"/>
          </p:cNvGraphicFramePr>
          <p:nvPr>
            <p:ph sz="half" idx="2"/>
          </p:nvPr>
        </p:nvGraphicFramePr>
        <p:xfrm>
          <a:off x="2592388" y="2492375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63" name="Oval 41"/>
          <p:cNvSpPr>
            <a:spLocks noChangeArrowheads="1"/>
          </p:cNvSpPr>
          <p:nvPr/>
        </p:nvSpPr>
        <p:spPr bwMode="auto">
          <a:xfrm>
            <a:off x="2879725" y="4868863"/>
            <a:ext cx="46831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1684" name="Group 4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86" name="Oval 31"/>
          <p:cNvSpPr>
            <a:spLocks noChangeArrowheads="1"/>
          </p:cNvSpPr>
          <p:nvPr/>
        </p:nvSpPr>
        <p:spPr bwMode="auto">
          <a:xfrm>
            <a:off x="2806700" y="4725988"/>
            <a:ext cx="46831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5087" name="Oval 32"/>
          <p:cNvSpPr>
            <a:spLocks noChangeArrowheads="1"/>
          </p:cNvSpPr>
          <p:nvPr/>
        </p:nvSpPr>
        <p:spPr bwMode="auto">
          <a:xfrm>
            <a:off x="4786313" y="3970338"/>
            <a:ext cx="468312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2806700" y="4725988"/>
            <a:ext cx="46831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4786313" y="3970338"/>
            <a:ext cx="468312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6112" name="Rectangle 33"/>
          <p:cNvSpPr>
            <a:spLocks noChangeArrowheads="1"/>
          </p:cNvSpPr>
          <p:nvPr/>
        </p:nvSpPr>
        <p:spPr bwMode="auto">
          <a:xfrm>
            <a:off x="2771775" y="3176588"/>
            <a:ext cx="3529013" cy="4683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6113" name="Text Box 34"/>
          <p:cNvSpPr txBox="1">
            <a:spLocks noChangeArrowheads="1"/>
          </p:cNvSpPr>
          <p:nvPr/>
        </p:nvSpPr>
        <p:spPr bwMode="auto">
          <a:xfrm>
            <a:off x="6840538" y="3860800"/>
            <a:ext cx="19446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>
                <a:solidFill>
                  <a:srgbClr val="FF0000"/>
                </a:solidFill>
              </a:rPr>
              <a:t>další dámu nemohu umístit, provedu </a:t>
            </a:r>
            <a:r>
              <a:rPr lang="cs-CZ" altLang="cs-CZ" sz="1800" b="1">
                <a:solidFill>
                  <a:srgbClr val="000099"/>
                </a:solidFill>
              </a:rPr>
              <a:t>návrat</a:t>
            </a:r>
          </a:p>
        </p:txBody>
      </p:sp>
      <p:sp>
        <p:nvSpPr>
          <p:cNvPr id="46114" name="Line 35"/>
          <p:cNvSpPr>
            <a:spLocks noChangeShapeType="1"/>
          </p:cNvSpPr>
          <p:nvPr/>
        </p:nvSpPr>
        <p:spPr bwMode="auto">
          <a:xfrm flipH="1" flipV="1">
            <a:off x="6732588" y="3465513"/>
            <a:ext cx="719137" cy="3238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3731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2806700" y="4725988"/>
            <a:ext cx="46831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5795963" y="3970338"/>
            <a:ext cx="468312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2806700" y="4725988"/>
            <a:ext cx="46831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5795963" y="3970338"/>
            <a:ext cx="468312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3816350" y="3213100"/>
            <a:ext cx="46831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2806700" y="4725988"/>
            <a:ext cx="46831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5795963" y="3970338"/>
            <a:ext cx="468312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3816350" y="3213100"/>
            <a:ext cx="46831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2771775" y="2490788"/>
            <a:ext cx="3529013" cy="4683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6840538" y="3175000"/>
            <a:ext cx="19446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>
                <a:solidFill>
                  <a:srgbClr val="FF0000"/>
                </a:solidFill>
              </a:rPr>
              <a:t>další dámu nemohu umístit, provedu </a:t>
            </a:r>
            <a:r>
              <a:rPr lang="cs-CZ" altLang="cs-CZ" sz="1800" b="1">
                <a:solidFill>
                  <a:srgbClr val="000099"/>
                </a:solidFill>
              </a:rPr>
              <a:t>návrat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 flipH="1" flipV="1">
            <a:off x="6732588" y="2779713"/>
            <a:ext cx="719137" cy="3238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2806700" y="4725988"/>
            <a:ext cx="46831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5795963" y="3970338"/>
            <a:ext cx="468312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2806700" y="4725988"/>
            <a:ext cx="46831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/>
            <a:r>
              <a:rPr lang="en-US" altLang="cs-CZ" smtClean="0"/>
              <a:t>pravidla tvorby rekurzivn</a:t>
            </a:r>
            <a:r>
              <a:rPr lang="cs-CZ" altLang="cs-CZ" smtClean="0"/>
              <a:t>í</a:t>
            </a:r>
            <a:r>
              <a:rPr lang="en-US" altLang="cs-CZ" smtClean="0"/>
              <a:t> funkce</a:t>
            </a:r>
            <a:endParaRPr lang="cs-CZ" altLang="cs-CZ" smtClean="0"/>
          </a:p>
          <a:p>
            <a:pPr lvl="1" eaLnBrk="1" hangingPunct="1"/>
            <a:r>
              <a:rPr lang="cs-CZ" altLang="cs-CZ" smtClean="0">
                <a:solidFill>
                  <a:srgbClr val="FF0000"/>
                </a:solidFill>
              </a:rPr>
              <a:t>musí být definována podmínka pro ukončení rekurze</a:t>
            </a:r>
          </a:p>
          <a:p>
            <a:pPr lvl="2" eaLnBrk="1" hangingPunct="1"/>
            <a:r>
              <a:rPr lang="cs-CZ" altLang="cs-CZ" smtClean="0"/>
              <a:t>v algoritmu se musí ověřit, zda nenastala koncová situace</a:t>
            </a:r>
          </a:p>
          <a:p>
            <a:pPr lvl="1" eaLnBrk="1" hangingPunct="1"/>
            <a:r>
              <a:rPr lang="cs-CZ" altLang="cs-CZ" smtClean="0">
                <a:solidFill>
                  <a:schemeClr val="accent2"/>
                </a:solidFill>
              </a:rPr>
              <a:t>v každém kroku musí dojít ke zjednodušení problému</a:t>
            </a:r>
            <a:endParaRPr lang="en-GB" altLang="cs-CZ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8851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3779838" y="472440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79875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3779838" y="472440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>
            <a:off x="5795963" y="396875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80899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2" name="Oval 30"/>
          <p:cNvSpPr>
            <a:spLocks noChangeArrowheads="1"/>
          </p:cNvSpPr>
          <p:nvPr/>
        </p:nvSpPr>
        <p:spPr bwMode="auto">
          <a:xfrm>
            <a:off x="3779838" y="472440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54303" name="Oval 31"/>
          <p:cNvSpPr>
            <a:spLocks noChangeArrowheads="1"/>
          </p:cNvSpPr>
          <p:nvPr/>
        </p:nvSpPr>
        <p:spPr bwMode="auto">
          <a:xfrm>
            <a:off x="5795963" y="396875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2808288" y="321310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Problém 8 dam</a:t>
            </a:r>
          </a:p>
        </p:txBody>
      </p:sp>
      <p:graphicFrame>
        <p:nvGraphicFramePr>
          <p:cNvPr id="81923" name="Group 3"/>
          <p:cNvGraphicFramePr>
            <a:graphicFrameLocks noGrp="1"/>
          </p:cNvGraphicFramePr>
          <p:nvPr>
            <p:ph sz="half" idx="2"/>
          </p:nvPr>
        </p:nvGraphicFramePr>
        <p:xfrm>
          <a:off x="2519363" y="2349500"/>
          <a:ext cx="4038600" cy="2952752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326" name="Oval 30"/>
          <p:cNvSpPr>
            <a:spLocks noChangeArrowheads="1"/>
          </p:cNvSpPr>
          <p:nvPr/>
        </p:nvSpPr>
        <p:spPr bwMode="auto">
          <a:xfrm>
            <a:off x="3779838" y="472440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55327" name="Oval 31"/>
          <p:cNvSpPr>
            <a:spLocks noChangeArrowheads="1"/>
          </p:cNvSpPr>
          <p:nvPr/>
        </p:nvSpPr>
        <p:spPr bwMode="auto">
          <a:xfrm>
            <a:off x="5795963" y="396875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55328" name="Oval 32"/>
          <p:cNvSpPr>
            <a:spLocks noChangeArrowheads="1"/>
          </p:cNvSpPr>
          <p:nvPr/>
        </p:nvSpPr>
        <p:spPr bwMode="auto">
          <a:xfrm>
            <a:off x="2808288" y="3213100"/>
            <a:ext cx="468312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55329" name="Oval 33"/>
          <p:cNvSpPr>
            <a:spLocks noChangeArrowheads="1"/>
          </p:cNvSpPr>
          <p:nvPr/>
        </p:nvSpPr>
        <p:spPr bwMode="auto">
          <a:xfrm>
            <a:off x="4787900" y="2492375"/>
            <a:ext cx="46831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6048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i="1" smtClean="0">
                <a:solidFill>
                  <a:srgbClr val="FF0000"/>
                </a:solidFill>
              </a:rPr>
              <a:t>Rozděl a panuj (Divide and Conquer)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mtClean="0"/>
              <a:t>používá se pro zjednodušení řešení složitého problému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mtClean="0"/>
              <a:t>princip: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 rozdělím prostor řešení na dva menší (pokud možno stejně velké) podprostory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vyřeším problém na každém podprostoru samostatně (stejnou technikou)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spojím obě řešení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mtClean="0"/>
              <a:t>úlohy: 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Hanojské věže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řazení: QuickSort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4000" smtClean="0"/>
              <a:t>Hledání cest v bludišti</a:t>
            </a:r>
          </a:p>
        </p:txBody>
      </p:sp>
      <p:graphicFrame>
        <p:nvGraphicFramePr>
          <p:cNvPr id="19569" name="Group 113"/>
          <p:cNvGraphicFramePr>
            <a:graphicFrameLocks noGrp="1"/>
          </p:cNvGraphicFramePr>
          <p:nvPr>
            <p:ph idx="1"/>
          </p:nvPr>
        </p:nvGraphicFramePr>
        <p:xfrm>
          <a:off x="1692275" y="1916113"/>
          <a:ext cx="5986463" cy="3273426"/>
        </p:xfrm>
        <a:graphic>
          <a:graphicData uri="http://schemas.openxmlformats.org/drawingml/2006/table">
            <a:tbl>
              <a:tblPr/>
              <a:tblGrid>
                <a:gridCol w="149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0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altLang="cs-CZ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cs-CZ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GB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78" name="Oval 115"/>
          <p:cNvSpPr>
            <a:spLocks noChangeArrowheads="1"/>
          </p:cNvSpPr>
          <p:nvPr/>
        </p:nvSpPr>
        <p:spPr bwMode="auto">
          <a:xfrm>
            <a:off x="2195513" y="44370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/>
          </a:p>
        </p:txBody>
      </p:sp>
      <p:sp>
        <p:nvSpPr>
          <p:cNvPr id="57379" name="Line 116"/>
          <p:cNvSpPr>
            <a:spLocks noChangeShapeType="1"/>
          </p:cNvSpPr>
          <p:nvPr/>
        </p:nvSpPr>
        <p:spPr bwMode="auto">
          <a:xfrm>
            <a:off x="2627313" y="4652963"/>
            <a:ext cx="12969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0" name="Line 117"/>
          <p:cNvSpPr>
            <a:spLocks noChangeShapeType="1"/>
          </p:cNvSpPr>
          <p:nvPr/>
        </p:nvSpPr>
        <p:spPr bwMode="auto">
          <a:xfrm>
            <a:off x="3924300" y="2492375"/>
            <a:ext cx="14398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1" name="Line 118"/>
          <p:cNvSpPr>
            <a:spLocks noChangeShapeType="1"/>
          </p:cNvSpPr>
          <p:nvPr/>
        </p:nvSpPr>
        <p:spPr bwMode="auto">
          <a:xfrm flipV="1">
            <a:off x="5364163" y="1628775"/>
            <a:ext cx="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2" name="Line 119"/>
          <p:cNvSpPr>
            <a:spLocks noChangeShapeType="1"/>
          </p:cNvSpPr>
          <p:nvPr/>
        </p:nvSpPr>
        <p:spPr bwMode="auto">
          <a:xfrm>
            <a:off x="5580063" y="2492375"/>
            <a:ext cx="14398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3" name="Line 120"/>
          <p:cNvSpPr>
            <a:spLocks noChangeShapeType="1"/>
          </p:cNvSpPr>
          <p:nvPr/>
        </p:nvSpPr>
        <p:spPr bwMode="auto">
          <a:xfrm>
            <a:off x="4211638" y="3573463"/>
            <a:ext cx="280828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4" name="Line 121"/>
          <p:cNvSpPr>
            <a:spLocks noChangeShapeType="1"/>
          </p:cNvSpPr>
          <p:nvPr/>
        </p:nvSpPr>
        <p:spPr bwMode="auto">
          <a:xfrm>
            <a:off x="7019925" y="2492375"/>
            <a:ext cx="0" cy="10810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5" name="Line 122"/>
          <p:cNvSpPr>
            <a:spLocks noChangeShapeType="1"/>
          </p:cNvSpPr>
          <p:nvPr/>
        </p:nvSpPr>
        <p:spPr bwMode="auto">
          <a:xfrm flipH="1" flipV="1">
            <a:off x="5580063" y="1628775"/>
            <a:ext cx="0" cy="863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6" name="Line 123"/>
          <p:cNvSpPr>
            <a:spLocks noChangeShapeType="1"/>
          </p:cNvSpPr>
          <p:nvPr/>
        </p:nvSpPr>
        <p:spPr bwMode="auto">
          <a:xfrm flipH="1">
            <a:off x="3924300" y="2492375"/>
            <a:ext cx="0" cy="2160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7" name="Line 124"/>
          <p:cNvSpPr>
            <a:spLocks noChangeShapeType="1"/>
          </p:cNvSpPr>
          <p:nvPr/>
        </p:nvSpPr>
        <p:spPr bwMode="auto">
          <a:xfrm>
            <a:off x="2627313" y="4797425"/>
            <a:ext cx="15843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7388" name="Line 125"/>
          <p:cNvSpPr>
            <a:spLocks noChangeShapeType="1"/>
          </p:cNvSpPr>
          <p:nvPr/>
        </p:nvSpPr>
        <p:spPr bwMode="auto">
          <a:xfrm>
            <a:off x="4211638" y="3573463"/>
            <a:ext cx="0" cy="12239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3600450"/>
          </a:xfrm>
        </p:spPr>
        <p:txBody>
          <a:bodyPr/>
          <a:lstStyle/>
          <a:p>
            <a:pPr eaLnBrk="1" hangingPunct="1"/>
            <a:r>
              <a:rPr lang="cs-CZ" altLang="cs-CZ" smtClean="0"/>
              <a:t>algoritmus s návratem (rekurzivní)</a:t>
            </a:r>
          </a:p>
          <a:p>
            <a:pPr lvl="1" eaLnBrk="1" hangingPunct="1"/>
            <a:r>
              <a:rPr lang="cs-CZ" altLang="cs-CZ" smtClean="0"/>
              <a:t>je-li to možné, v každé místnosti zkusím „jít na všechny“ světové strany do další místnosti</a:t>
            </a:r>
          </a:p>
          <a:p>
            <a:pPr lvl="1" eaLnBrk="1" hangingPunct="1"/>
            <a:r>
              <a:rPr lang="cs-CZ" altLang="cs-CZ" smtClean="0"/>
              <a:t>pokud jsem našel východ, vypíši cestu a vrátím se o krok zpět</a:t>
            </a:r>
          </a:p>
          <a:p>
            <a:pPr lvl="1" eaLnBrk="1" hangingPunct="1"/>
            <a:r>
              <a:rPr lang="cs-CZ" altLang="cs-CZ" smtClean="0"/>
              <a:t>vracím se o krok zpět, nemohu-li postoupit do další mísnosti (jsem v slepé uličče)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1223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cs-CZ" altLang="cs-CZ" smtClean="0">
                <a:solidFill>
                  <a:schemeClr val="accent2"/>
                </a:solidFill>
              </a:rPr>
              <a:t>Jak bude principiálně algoritmus vypadat?</a:t>
            </a:r>
          </a:p>
          <a:p>
            <a:pPr eaLnBrk="1" hangingPunct="1">
              <a:buFontTx/>
              <a:buNone/>
            </a:pPr>
            <a:r>
              <a:rPr lang="cs-CZ" altLang="cs-CZ" smtClean="0"/>
              <a:t>Napišme jej v pseudokódu.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68313" y="2133600"/>
            <a:ext cx="8207375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2800"/>
              <a:t>Připomeňme si pravidla tvorby rekurzivní procedury: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cs-CZ" altLang="cs-CZ" sz="2800"/>
              <a:t>podmínka ukončení rekurze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800" i="1"/>
              <a:t>nalezení východu nebo slepá ulička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cs-CZ" altLang="cs-CZ" sz="2800"/>
              <a:t>zjednodušení problému v dalším kroku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cs-CZ" altLang="cs-CZ" sz="2800" i="1"/>
              <a:t>postoupil jsem do další místnosti (nalezená cesta je o 1 krok delší)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cs-CZ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jdi_do_mistnosti(kam)</a:t>
            </a:r>
          </a:p>
          <a:p>
            <a:pPr eaLnBrk="1" hangingPunct="1">
              <a:buFontTx/>
              <a:buNone/>
            </a:pP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(jsem_venku) { tiskni_cestu(); return;</a:t>
            </a:r>
            <a:r>
              <a:rPr lang="cs-CZ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cs-CZ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cs-CZ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(mohu_na_sever) jdi_do_mistnosti(sever);</a:t>
            </a:r>
          </a:p>
          <a:p>
            <a:pPr eaLnBrk="1" hangingPunct="1">
              <a:buFontTx/>
              <a:buNone/>
            </a:pPr>
            <a:r>
              <a:rPr lang="en-US" altLang="cs-CZ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(mohu_na_jih) jdi_do_mistnosti(jih);</a:t>
            </a:r>
          </a:p>
          <a:p>
            <a:pPr eaLnBrk="1" hangingPunct="1">
              <a:buFontTx/>
              <a:buNone/>
            </a:pPr>
            <a:r>
              <a:rPr lang="en-US" altLang="cs-CZ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(mohu_na_vychod) jdi_do_mistnosti(vychod);</a:t>
            </a:r>
          </a:p>
          <a:p>
            <a:pPr eaLnBrk="1" hangingPunct="1">
              <a:buFontTx/>
              <a:buNone/>
            </a:pPr>
            <a:r>
              <a:rPr lang="en-US" altLang="cs-CZ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(mohu_na_zapad) jdi_do_mistnosti(zapad);</a:t>
            </a:r>
          </a:p>
          <a:p>
            <a:pPr eaLnBrk="1" hangingPunct="1">
              <a:buFontTx/>
              <a:buNone/>
            </a:pPr>
            <a:r>
              <a:rPr lang="en-US" altLang="cs-CZ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cs-CZ" smtClean="0"/>
              <a:t>Donald Knuth</a:t>
            </a:r>
          </a:p>
          <a:p>
            <a:pPr algn="ctr" eaLnBrk="1" hangingPunct="1">
              <a:buFontTx/>
              <a:buNone/>
            </a:pPr>
            <a:r>
              <a:rPr lang="en-US" altLang="cs-CZ" smtClean="0"/>
              <a:t>Data + Algorithms = Programs</a:t>
            </a:r>
            <a:endParaRPr lang="cs-CZ" altLang="cs-CZ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68313" y="3068638"/>
            <a:ext cx="8064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i="1">
                <a:solidFill>
                  <a:schemeClr val="accent2"/>
                </a:solidFill>
              </a:rPr>
              <a:t>R</a:t>
            </a:r>
            <a:r>
              <a:rPr lang="en-US" altLang="cs-CZ" i="1">
                <a:solidFill>
                  <a:schemeClr val="accent2"/>
                </a:solidFill>
              </a:rPr>
              <a:t>ozmys</a:t>
            </a:r>
            <a:r>
              <a:rPr lang="cs-CZ" altLang="cs-CZ" i="1">
                <a:solidFill>
                  <a:schemeClr val="accent2"/>
                </a:solidFill>
              </a:rPr>
              <a:t>líme si datové struktury 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i="1">
                <a:solidFill>
                  <a:schemeClr val="accent2"/>
                </a:solidFill>
              </a:rPr>
              <a:t>algoritmy nad nimi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Příklad</a:t>
            </a:r>
            <a:r>
              <a:rPr lang="en-US" altLang="cs-CZ" smtClean="0"/>
              <a:t> 1</a:t>
            </a:r>
            <a:endParaRPr lang="en-GB" altLang="cs-CZ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05838" cy="6762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cs-CZ" altLang="cs-CZ" smtClean="0"/>
              <a:t>Napište rekurzivní funkci pro výpočet faktoriálu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2730500"/>
            <a:ext cx="7366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fakt(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n*fakt(n-1);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cs-CZ" smtClean="0"/>
              <a:t>r</a:t>
            </a:r>
            <a:r>
              <a:rPr lang="cs-CZ" altLang="cs-CZ" smtClean="0"/>
              <a:t>eprezentace bludiště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informace o velikosti – šířce a délce</a:t>
            </a:r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dynamické dvourozměrné pole informací o místnostech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71550" y="2852738"/>
            <a:ext cx="662463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cs-CZ" altLang="cs-CZ" b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cs-CZ" altLang="cs-CZ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endParaRPr lang="en-US" altLang="cs-CZ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cs-CZ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cs-CZ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cs-CZ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cs-CZ">
                <a:latin typeface="Courier New" panose="02070309020205020404" pitchFamily="49" charset="0"/>
                <a:cs typeface="Courier New" panose="02070309020205020404" pitchFamily="49" charset="0"/>
              </a:rPr>
              <a:t> sirka, delka;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cs-CZ">
                <a:latin typeface="Courier New" panose="02070309020205020404" pitchFamily="49" charset="0"/>
                <a:cs typeface="Courier New" panose="02070309020205020404" pitchFamily="49" charset="0"/>
              </a:rPr>
              <a:t>  TMistnost **plocha;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cs-CZ">
                <a:latin typeface="Courier New" panose="02070309020205020404" pitchFamily="49" charset="0"/>
                <a:cs typeface="Courier New" panose="02070309020205020404" pitchFamily="49" charset="0"/>
              </a:rPr>
              <a:t>} TBludiste;</a:t>
            </a:r>
            <a:endParaRPr lang="cs-CZ" altLang="cs-CZ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  <p:bldP spid="2560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151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cs-CZ" smtClean="0"/>
              <a:t>r</a:t>
            </a:r>
            <a:r>
              <a:rPr lang="cs-CZ" altLang="cs-CZ" smtClean="0"/>
              <a:t>eprezentace </a:t>
            </a:r>
            <a:r>
              <a:rPr lang="en-US" altLang="cs-CZ" smtClean="0"/>
              <a:t>m</a:t>
            </a:r>
            <a:r>
              <a:rPr lang="cs-CZ" altLang="cs-CZ" smtClean="0"/>
              <a:t>í</a:t>
            </a:r>
            <a:r>
              <a:rPr lang="en-US" altLang="cs-CZ" smtClean="0"/>
              <a:t>stnosti</a:t>
            </a:r>
            <a:endParaRPr lang="cs-CZ" altLang="cs-CZ" smtClean="0"/>
          </a:p>
          <a:p>
            <a:pPr lvl="1" eaLnBrk="1" hangingPunct="1">
              <a:lnSpc>
                <a:spcPct val="90000"/>
              </a:lnSpc>
            </a:pPr>
            <a:r>
              <a:rPr lang="cs-CZ" altLang="cs-CZ" smtClean="0"/>
              <a:t>informace o otevřenosti dveří na čtyři světové strany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288" y="2276475"/>
            <a:ext cx="80645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cs-CZ" altLang="cs-CZ" sz="2000" b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cs-CZ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 enum </a:t>
            </a:r>
            <a:r>
              <a:rPr lang="en-US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{ ZAVRENO=0,OTEVRENO=1} TStavDveri;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cs-CZ" altLang="cs-CZ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cs-CZ" altLang="cs-CZ" sz="2000" b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cs-CZ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endParaRPr lang="en-US" altLang="cs-CZ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TStavDveri sever</a:t>
            </a:r>
            <a:r>
              <a:rPr lang="en-US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TStavDveri jih</a:t>
            </a:r>
            <a:r>
              <a:rPr lang="en-US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cs-CZ" altLang="cs-CZ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  atd;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cs-CZ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} T</a:t>
            </a:r>
            <a:r>
              <a:rPr lang="cs-CZ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Mistnost</a:t>
            </a:r>
            <a:r>
              <a:rPr lang="en-US" altLang="cs-CZ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cs-CZ" altLang="cs-CZ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2"/>
      <p:bldP spid="266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993063" cy="4392613"/>
          </a:xfrm>
        </p:spPr>
        <p:txBody>
          <a:bodyPr/>
          <a:lstStyle/>
          <a:p>
            <a:pPr eaLnBrk="1" hangingPunct="1"/>
            <a:r>
              <a:rPr lang="cs-CZ" altLang="cs-CZ" sz="2800" smtClean="0"/>
              <a:t>kam budu ukládat místnosti z nalezené cesty</a:t>
            </a:r>
          </a:p>
          <a:p>
            <a:pPr lvl="1" eaLnBrk="1" hangingPunct="1"/>
            <a:r>
              <a:rPr lang="cs-CZ" altLang="cs-CZ" sz="2400" smtClean="0"/>
              <a:t>nevím předem, jak bude cesta dlouhá</a:t>
            </a:r>
          </a:p>
          <a:p>
            <a:pPr lvl="1" eaLnBrk="1" hangingPunct="1"/>
            <a:r>
              <a:rPr lang="cs-CZ" altLang="cs-CZ" sz="2400" smtClean="0"/>
              <a:t>mám algoritmus s návratem, tj. při postupu do jiné místnosti potřebuji přidávat na konec cesty novou mísnost, při návratu ji z konce odebrat</a:t>
            </a:r>
          </a:p>
          <a:p>
            <a:pPr lvl="1" eaLnBrk="1" hangingPunct="1"/>
            <a:r>
              <a:rPr lang="cs-CZ" altLang="cs-CZ" sz="2400" smtClean="0"/>
              <a:t>nejlepší bude obousměrný spojový seznam</a:t>
            </a:r>
          </a:p>
          <a:p>
            <a:pPr eaLnBrk="1" hangingPunct="1"/>
            <a:r>
              <a:rPr lang="cs-CZ" altLang="cs-CZ" sz="2800" smtClean="0"/>
              <a:t>prevence proti cyklu</a:t>
            </a:r>
          </a:p>
          <a:p>
            <a:pPr lvl="1" eaLnBrk="1" hangingPunct="1"/>
            <a:r>
              <a:rPr lang="cs-CZ" altLang="cs-CZ" sz="2400" smtClean="0"/>
              <a:t>booleovké pole místností, které jsem navštívil</a:t>
            </a:r>
          </a:p>
          <a:p>
            <a:pPr lvl="1" eaLnBrk="1" hangingPunct="1"/>
            <a:r>
              <a:rPr lang="cs-CZ" altLang="cs-CZ" sz="2400" smtClean="0"/>
              <a:t>mohu doplnit o přímý test, abych nešel na tu světovou stranu v místnosti, ze které jsem přišel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/>
            <a:r>
              <a:rPr lang="cs-CZ" altLang="cs-CZ" smtClean="0"/>
              <a:t>hlavička rekurzivní procedury</a:t>
            </a:r>
          </a:p>
          <a:p>
            <a:pPr eaLnBrk="1" hangingPunct="1">
              <a:buFontTx/>
              <a:buNone/>
            </a:pPr>
            <a:endParaRPr lang="cs-CZ" altLang="cs-CZ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cs-CZ" altLang="cs-CZ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altLang="cs-CZ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jdi_do_mistnosti(TBLudiste *bludiste,</a:t>
            </a:r>
          </a:p>
          <a:p>
            <a:pPr eaLnBrk="1" hangingPunct="1">
              <a:buFontTx/>
              <a:buNone/>
            </a:pPr>
            <a:r>
              <a:rPr lang="cs-CZ" altLang="cs-CZ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TSvetStrany kam_jdu,</a:t>
            </a:r>
          </a:p>
          <a:p>
            <a:pPr eaLnBrk="1" hangingPunct="1">
              <a:buFontTx/>
              <a:buNone/>
            </a:pPr>
            <a:r>
              <a:rPr lang="cs-CZ" altLang="cs-CZ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int x, int y,</a:t>
            </a:r>
          </a:p>
          <a:p>
            <a:pPr eaLnBrk="1" hangingPunct="1">
              <a:buFontTx/>
              <a:buNone/>
            </a:pPr>
            <a:r>
              <a:rPr lang="cs-CZ" altLang="cs-CZ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TCesta *cesta);</a:t>
            </a:r>
          </a:p>
          <a:p>
            <a:pPr eaLnBrk="1" hangingPunct="1">
              <a:buFontTx/>
              <a:buNone/>
            </a:pPr>
            <a:endParaRPr lang="cs-CZ" altLang="cs-CZ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Úloha</a:t>
            </a:r>
            <a:endParaRPr lang="en-US" altLang="cs-CZ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cs-CZ" altLang="cs-CZ" smtClean="0"/>
              <a:t>	Vstupem programu jsou čísla N a K. Nalezněte všechny K-tice celých kladných čísel x</a:t>
            </a:r>
            <a:r>
              <a:rPr lang="cs-CZ" altLang="cs-CZ" baseline="-25000" smtClean="0"/>
              <a:t>1</a:t>
            </a:r>
            <a:r>
              <a:rPr lang="cs-CZ" altLang="cs-CZ" smtClean="0"/>
              <a:t>,x</a:t>
            </a:r>
            <a:r>
              <a:rPr lang="cs-CZ" altLang="cs-CZ" baseline="-25000" smtClean="0"/>
              <a:t>2</a:t>
            </a:r>
            <a:r>
              <a:rPr lang="cs-CZ" altLang="cs-CZ" smtClean="0"/>
              <a:t>,x</a:t>
            </a:r>
            <a:r>
              <a:rPr lang="cs-CZ" altLang="cs-CZ" baseline="-25000" smtClean="0"/>
              <a:t>3</a:t>
            </a:r>
            <a:r>
              <a:rPr lang="cs-CZ" altLang="cs-CZ" smtClean="0"/>
              <a:t>, … x</a:t>
            </a:r>
            <a:r>
              <a:rPr lang="cs-CZ" altLang="cs-CZ" baseline="-25000" smtClean="0"/>
              <a:t>(K-1)</a:t>
            </a:r>
            <a:r>
              <a:rPr lang="cs-CZ" altLang="cs-CZ" smtClean="0"/>
              <a:t>, x</a:t>
            </a:r>
            <a:r>
              <a:rPr lang="cs-CZ" altLang="cs-CZ" baseline="-25000" smtClean="0"/>
              <a:t>K</a:t>
            </a:r>
            <a:r>
              <a:rPr lang="cs-CZ" altLang="cs-CZ" smtClean="0"/>
              <a:t>, pro které platí</a:t>
            </a:r>
          </a:p>
          <a:p>
            <a:pPr algn="ctr" eaLnBrk="1" hangingPunct="1">
              <a:buFontTx/>
              <a:buNone/>
            </a:pPr>
            <a:r>
              <a:rPr lang="cs-CZ" altLang="cs-CZ" smtClean="0"/>
              <a:t>x</a:t>
            </a:r>
            <a:r>
              <a:rPr lang="cs-CZ" altLang="cs-CZ" baseline="-25000" smtClean="0"/>
              <a:t>1</a:t>
            </a:r>
            <a:r>
              <a:rPr lang="cs-CZ" altLang="cs-CZ" smtClean="0"/>
              <a:t> &lt;= x</a:t>
            </a:r>
            <a:r>
              <a:rPr lang="cs-CZ" altLang="cs-CZ" baseline="-25000" smtClean="0"/>
              <a:t>2</a:t>
            </a:r>
            <a:r>
              <a:rPr lang="cs-CZ" altLang="cs-CZ" smtClean="0"/>
              <a:t> &lt;= x</a:t>
            </a:r>
            <a:r>
              <a:rPr lang="cs-CZ" altLang="cs-CZ" baseline="-25000" smtClean="0"/>
              <a:t>3</a:t>
            </a:r>
            <a:r>
              <a:rPr lang="cs-CZ" altLang="cs-CZ" smtClean="0"/>
              <a:t> &lt;=…&lt;= x</a:t>
            </a:r>
            <a:r>
              <a:rPr lang="cs-CZ" altLang="cs-CZ" baseline="-25000" smtClean="0"/>
              <a:t>(K-1)</a:t>
            </a:r>
            <a:r>
              <a:rPr lang="cs-CZ" altLang="cs-CZ" smtClean="0"/>
              <a:t> &lt;=x</a:t>
            </a:r>
            <a:r>
              <a:rPr lang="cs-CZ" altLang="cs-CZ" baseline="-25000" smtClean="0"/>
              <a:t>K</a:t>
            </a:r>
            <a:r>
              <a:rPr lang="cs-CZ" altLang="cs-CZ" smtClean="0"/>
              <a:t> a </a:t>
            </a:r>
          </a:p>
          <a:p>
            <a:pPr algn="ctr" eaLnBrk="1" hangingPunct="1">
              <a:buFontTx/>
              <a:buNone/>
            </a:pPr>
            <a:r>
              <a:rPr lang="cs-CZ" altLang="cs-CZ" smtClean="0"/>
              <a:t>x</a:t>
            </a:r>
            <a:r>
              <a:rPr lang="cs-CZ" altLang="cs-CZ" baseline="-25000" smtClean="0"/>
              <a:t>1</a:t>
            </a:r>
            <a:r>
              <a:rPr lang="cs-CZ" altLang="cs-CZ" smtClean="0"/>
              <a:t> + x</a:t>
            </a:r>
            <a:r>
              <a:rPr lang="cs-CZ" altLang="cs-CZ" baseline="-25000" smtClean="0"/>
              <a:t>2</a:t>
            </a:r>
            <a:r>
              <a:rPr lang="cs-CZ" altLang="cs-CZ" smtClean="0"/>
              <a:t> + x</a:t>
            </a:r>
            <a:r>
              <a:rPr lang="cs-CZ" altLang="cs-CZ" baseline="-25000" smtClean="0"/>
              <a:t>3</a:t>
            </a:r>
            <a:r>
              <a:rPr lang="cs-CZ" altLang="cs-CZ" smtClean="0"/>
              <a:t> +…..+ x</a:t>
            </a:r>
            <a:r>
              <a:rPr lang="cs-CZ" altLang="cs-CZ" baseline="-25000" smtClean="0"/>
              <a:t>(K-1)</a:t>
            </a:r>
            <a:r>
              <a:rPr lang="cs-CZ" altLang="cs-CZ" smtClean="0"/>
              <a:t> + x</a:t>
            </a:r>
            <a:r>
              <a:rPr lang="cs-CZ" altLang="cs-CZ" baseline="-25000" smtClean="0"/>
              <a:t>K</a:t>
            </a:r>
            <a:r>
              <a:rPr lang="cs-CZ" altLang="cs-CZ" smtClean="0"/>
              <a:t> =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smtClean="0"/>
              <a:t>Úloha – pro zájemce</a:t>
            </a:r>
            <a:endParaRPr lang="en-US" altLang="cs-CZ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cs-CZ" altLang="cs-CZ" sz="2800" smtClean="0"/>
              <a:t>	Kostka domina je tvořena dvěma poli. Každé z nich může být prázdné nebo může obsahovat jistý počet teček od 1 do 6. Kostky se skládají do řady tak, že vedle sebe stojící kostky musí sousedit stejnými poli; za kostkou s prázdným polem nelze dát další kostku.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cs-CZ" altLang="cs-CZ" sz="2800" smtClean="0"/>
              <a:t>	Vstupem vašeho programu bude soubor se seznamem kostek domina, které máte k dispozici (na každém řádku bude dvojice čísel oddělená mezerou, představující počet teček). V seznamu se může opakovat i více stejných kostek. Zjistěte jakou nejdelší řadu lze z těchto kostek sestavit. Vytiskněte tuto řadu a její délku měřenou počtem kostek. Stačí jedno řešení.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mtClean="0"/>
              <a:t>Jak se rekurze volá?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3752850"/>
            <a:ext cx="1692275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800" smtClean="0">
                <a:latin typeface="Courier New" panose="02070309020205020404" pitchFamily="49" charset="0"/>
              </a:rPr>
              <a:t>fakt(2)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11188" y="1347788"/>
            <a:ext cx="2314575" cy="19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800" b="1">
                <a:latin typeface="Courier New" panose="02070309020205020404" pitchFamily="49" charset="0"/>
              </a:rPr>
              <a:t>int</a:t>
            </a:r>
            <a:r>
              <a:rPr lang="cs-CZ" altLang="cs-CZ" sz="2800">
                <a:latin typeface="Courier New" panose="02070309020205020404" pitchFamily="49" charset="0"/>
              </a:rPr>
              <a:t> main</a:t>
            </a:r>
            <a:r>
              <a:rPr lang="en-US" altLang="cs-CZ" sz="280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cs-CZ" sz="2800">
                <a:latin typeface="Courier New" panose="02070309020205020404" pitchFamily="49" charset="0"/>
              </a:rPr>
              <a:t>{</a:t>
            </a:r>
            <a:endParaRPr lang="cs-CZ" altLang="cs-CZ" sz="28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800">
                <a:latin typeface="Courier New" panose="02070309020205020404" pitchFamily="49" charset="0"/>
              </a:rPr>
              <a:t> </a:t>
            </a:r>
            <a:r>
              <a:rPr lang="cs-CZ" altLang="cs-CZ" sz="2800">
                <a:latin typeface="Courier New" panose="02070309020205020404" pitchFamily="49" charset="0"/>
              </a:rPr>
              <a:t>fakt(</a:t>
            </a:r>
            <a:r>
              <a:rPr lang="cs-CZ" altLang="cs-CZ" sz="2800" b="1">
                <a:latin typeface="Courier New" panose="02070309020205020404" pitchFamily="49" charset="0"/>
              </a:rPr>
              <a:t>2</a:t>
            </a:r>
            <a:r>
              <a:rPr lang="cs-CZ" altLang="cs-CZ" sz="2800">
                <a:latin typeface="Courier New" panose="02070309020205020404" pitchFamily="49" charset="0"/>
              </a:rPr>
              <a:t>)</a:t>
            </a:r>
            <a:r>
              <a:rPr lang="en-US" altLang="cs-CZ" sz="2800">
                <a:latin typeface="Courier New" panose="02070309020205020404" pitchFamily="49" charset="0"/>
              </a:rPr>
              <a:t>;</a:t>
            </a:r>
            <a:endParaRPr lang="cs-CZ" altLang="cs-CZ" sz="28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800">
                <a:latin typeface="Courier New" panose="02070309020205020404" pitchFamily="49" charset="0"/>
              </a:rPr>
              <a:t>}</a:t>
            </a:r>
            <a:endParaRPr lang="cs-CZ" altLang="cs-CZ" sz="2800">
              <a:latin typeface="Courier New" panose="02070309020205020404" pitchFamily="49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1366838" y="4183063"/>
            <a:ext cx="0" cy="2524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366838" y="4435475"/>
            <a:ext cx="4683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232025" y="4184650"/>
            <a:ext cx="39243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800" b="1">
                <a:latin typeface="Courier New" panose="02070309020205020404" pitchFamily="49" charset="0"/>
              </a:rPr>
              <a:t>return</a:t>
            </a:r>
            <a:r>
              <a:rPr lang="cs-CZ" altLang="cs-CZ" sz="2800">
                <a:latin typeface="Courier New" panose="02070309020205020404" pitchFamily="49" charset="0"/>
              </a:rPr>
              <a:t> 2*fakt(1)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824413" y="4689475"/>
            <a:ext cx="0" cy="252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824413" y="4941888"/>
            <a:ext cx="4683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508625" y="4618038"/>
            <a:ext cx="19081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cs-CZ" altLang="cs-CZ" sz="2800" b="1">
                <a:latin typeface="Courier New" panose="02070309020205020404" pitchFamily="49" charset="0"/>
              </a:rPr>
              <a:t>return</a:t>
            </a:r>
            <a:r>
              <a:rPr lang="cs-CZ" altLang="cs-CZ" sz="2800">
                <a:latin typeface="Courier New" panose="02070309020205020404" pitchFamily="49" charset="0"/>
              </a:rPr>
              <a:t> 1</a:t>
            </a:r>
          </a:p>
        </p:txBody>
      </p:sp>
      <p:sp>
        <p:nvSpPr>
          <p:cNvPr id="8203" name="Arc 11"/>
          <p:cNvSpPr>
            <a:spLocks/>
          </p:cNvSpPr>
          <p:nvPr/>
        </p:nvSpPr>
        <p:spPr bwMode="auto">
          <a:xfrm flipH="1" flipV="1">
            <a:off x="4248150" y="4943475"/>
            <a:ext cx="2339975" cy="790575"/>
          </a:xfrm>
          <a:custGeom>
            <a:avLst/>
            <a:gdLst>
              <a:gd name="T0" fmla="*/ 0 w 41681"/>
              <a:gd name="T1" fmla="*/ 2147483646 h 21600"/>
              <a:gd name="T2" fmla="*/ 2147483646 w 41681"/>
              <a:gd name="T3" fmla="*/ 2147483646 h 21600"/>
              <a:gd name="T4" fmla="*/ 2147483646 w 41681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681" h="21600" fill="none" extrusionOk="0">
                <a:moveTo>
                  <a:pt x="0" y="13648"/>
                </a:moveTo>
                <a:cubicBezTo>
                  <a:pt x="3261" y="5410"/>
                  <a:pt x="11223" y="-1"/>
                  <a:pt x="20083" y="0"/>
                </a:cubicBezTo>
                <a:cubicBezTo>
                  <a:pt x="31895" y="0"/>
                  <a:pt x="41517" y="9489"/>
                  <a:pt x="41680" y="21301"/>
                </a:cubicBezTo>
              </a:path>
              <a:path w="41681" h="21600" stroke="0" extrusionOk="0">
                <a:moveTo>
                  <a:pt x="0" y="13648"/>
                </a:moveTo>
                <a:cubicBezTo>
                  <a:pt x="3261" y="5410"/>
                  <a:pt x="11223" y="-1"/>
                  <a:pt x="20083" y="0"/>
                </a:cubicBezTo>
                <a:cubicBezTo>
                  <a:pt x="31895" y="0"/>
                  <a:pt x="41517" y="9489"/>
                  <a:pt x="41680" y="21301"/>
                </a:cubicBezTo>
                <a:lnTo>
                  <a:pt x="20083" y="21600"/>
                </a:lnTo>
                <a:lnTo>
                  <a:pt x="0" y="13648"/>
                </a:lnTo>
                <a:close/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067175" y="46164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>
                <a:solidFill>
                  <a:srgbClr val="000099"/>
                </a:solidFill>
              </a:rPr>
              <a:t>1</a:t>
            </a:r>
            <a:endParaRPr lang="en-US" altLang="cs-CZ" sz="1800" b="1">
              <a:solidFill>
                <a:srgbClr val="000099"/>
              </a:solidFill>
            </a:endParaRPr>
          </a:p>
        </p:txBody>
      </p:sp>
      <p:sp>
        <p:nvSpPr>
          <p:cNvPr id="8205" name="Arc 13"/>
          <p:cNvSpPr>
            <a:spLocks/>
          </p:cNvSpPr>
          <p:nvPr/>
        </p:nvSpPr>
        <p:spPr bwMode="auto">
          <a:xfrm flipH="1" flipV="1">
            <a:off x="576263" y="4545013"/>
            <a:ext cx="2552700" cy="790575"/>
          </a:xfrm>
          <a:custGeom>
            <a:avLst/>
            <a:gdLst>
              <a:gd name="T0" fmla="*/ 0 w 41681"/>
              <a:gd name="T1" fmla="*/ 2147483646 h 21600"/>
              <a:gd name="T2" fmla="*/ 2147483646 w 41681"/>
              <a:gd name="T3" fmla="*/ 2147483646 h 21600"/>
              <a:gd name="T4" fmla="*/ 2147483646 w 41681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681" h="21600" fill="none" extrusionOk="0">
                <a:moveTo>
                  <a:pt x="0" y="13648"/>
                </a:moveTo>
                <a:cubicBezTo>
                  <a:pt x="3261" y="5410"/>
                  <a:pt x="11223" y="-1"/>
                  <a:pt x="20083" y="0"/>
                </a:cubicBezTo>
                <a:cubicBezTo>
                  <a:pt x="31895" y="0"/>
                  <a:pt x="41517" y="9489"/>
                  <a:pt x="41680" y="21301"/>
                </a:cubicBezTo>
              </a:path>
              <a:path w="41681" h="21600" stroke="0" extrusionOk="0">
                <a:moveTo>
                  <a:pt x="0" y="13648"/>
                </a:moveTo>
                <a:cubicBezTo>
                  <a:pt x="3261" y="5410"/>
                  <a:pt x="11223" y="-1"/>
                  <a:pt x="20083" y="0"/>
                </a:cubicBezTo>
                <a:cubicBezTo>
                  <a:pt x="31895" y="0"/>
                  <a:pt x="41517" y="9489"/>
                  <a:pt x="41680" y="21301"/>
                </a:cubicBezTo>
                <a:lnTo>
                  <a:pt x="20083" y="21600"/>
                </a:lnTo>
                <a:lnTo>
                  <a:pt x="0" y="13648"/>
                </a:lnTo>
                <a:close/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95288" y="407670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>
                <a:solidFill>
                  <a:srgbClr val="000099"/>
                </a:solidFill>
              </a:rPr>
              <a:t>2</a:t>
            </a:r>
            <a:endParaRPr lang="en-US" altLang="cs-CZ" sz="18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9219" name="Text Box 16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9220" name="Line 17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1" name="Line 19"/>
          <p:cNvSpPr>
            <a:spLocks noChangeShapeType="1"/>
          </p:cNvSpPr>
          <p:nvPr/>
        </p:nvSpPr>
        <p:spPr bwMode="auto">
          <a:xfrm flipV="1">
            <a:off x="107950" y="5805488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2" name="Text Box 20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9223" name="Text Box 31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224" name="Text Box 32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9225" name="Text Box 33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9226" name="Text Box 34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9227" name="Text Box 35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9228" name="Text Box 36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19138" y="476250"/>
            <a:ext cx="3924300" cy="615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fakt</a:t>
            </a:r>
            <a:r>
              <a:rPr lang="en-US" altLang="cs-CZ" sz="2400">
                <a:latin typeface="Courier New" panose="02070309020205020404" pitchFamily="49" charset="0"/>
              </a:rPr>
              <a:t>(</a:t>
            </a:r>
            <a:r>
              <a:rPr lang="cs-CZ" altLang="cs-CZ" sz="2400" b="1">
                <a:latin typeface="Courier New" panose="02070309020205020404" pitchFamily="49" charset="0"/>
              </a:rPr>
              <a:t>int</a:t>
            </a:r>
            <a:r>
              <a:rPr lang="cs-CZ" altLang="cs-CZ" sz="2400">
                <a:latin typeface="Courier New" panose="02070309020205020404" pitchFamily="49" charset="0"/>
              </a:rPr>
              <a:t> n</a:t>
            </a:r>
            <a:r>
              <a:rPr lang="en-US" altLang="cs-CZ" sz="24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cs-CZ" altLang="cs-CZ" sz="2400">
                <a:latin typeface="Courier New" panose="02070309020205020404" pitchFamily="49" charset="0"/>
              </a:rPr>
              <a:t> </a:t>
            </a:r>
            <a:r>
              <a:rPr lang="cs-CZ" altLang="cs-CZ" sz="2400" b="1">
                <a:latin typeface="Courier New" panose="02070309020205020404" pitchFamily="49" charset="0"/>
              </a:rPr>
              <a:t>long</a:t>
            </a:r>
            <a:r>
              <a:rPr lang="cs-CZ" altLang="cs-CZ" sz="2400">
                <a:latin typeface="Courier New" panose="02070309020205020404" pitchFamily="49" charset="0"/>
              </a:rPr>
              <a:t>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</a:rPr>
              <a:t>1:</a:t>
            </a:r>
            <a:r>
              <a:rPr lang="en-US" altLang="cs-CZ" sz="2400">
                <a:latin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(n&lt;=1)</a:t>
            </a:r>
            <a:endParaRPr lang="cs-CZ" altLang="cs-CZ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cs-CZ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cs-CZ" altLang="cs-CZ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4:</a:t>
            </a:r>
            <a:r>
              <a:rPr lang="en-US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altLang="cs-CZ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fakt(n-1);</a:t>
            </a:r>
            <a:endParaRPr lang="cs-CZ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5: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  <a:cs typeface="Courier New" panose="02070309020205020404" pitchFamily="49" charset="0"/>
              </a:rPr>
              <a:t>6:</a:t>
            </a:r>
            <a:r>
              <a:rPr lang="cs-CZ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x;</a:t>
            </a:r>
            <a:endParaRPr lang="en-US" altLang="cs-CZ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cs-CZ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altLang="cs-CZ" sz="24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int</a:t>
            </a:r>
            <a:r>
              <a:rPr lang="en-US" altLang="cs-CZ" sz="240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cs-CZ" sz="2400">
                <a:latin typeface="Courier New" panose="02070309020205020404" pitchFamily="49" charset="0"/>
              </a:rPr>
              <a:t>{</a:t>
            </a:r>
            <a:r>
              <a:rPr lang="en-US" altLang="cs-CZ" sz="2400" b="1">
                <a:latin typeface="Courier New" panose="02070309020205020404" pitchFamily="49" charset="0"/>
              </a:rPr>
              <a:t>long</a:t>
            </a:r>
            <a:r>
              <a:rPr lang="en-US" altLang="cs-CZ" sz="2400">
                <a:latin typeface="Courier New" panose="02070309020205020404" pitchFamily="49" charset="0"/>
              </a:rPr>
              <a:t> a;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10:</a:t>
            </a:r>
            <a:r>
              <a:rPr lang="en-US" altLang="cs-CZ" sz="2400">
                <a:latin typeface="Courier New" panose="02070309020205020404" pitchFamily="49" charset="0"/>
              </a:rPr>
              <a:t> a = fakt(</a:t>
            </a:r>
            <a:r>
              <a:rPr lang="cs-CZ" altLang="cs-CZ" sz="2400">
                <a:latin typeface="Courier New" panose="02070309020205020404" pitchFamily="49" charset="0"/>
              </a:rPr>
              <a:t>3</a:t>
            </a:r>
            <a:r>
              <a:rPr lang="en-US" altLang="cs-CZ" sz="24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cs-CZ" sz="2400" b="1">
                <a:latin typeface="Courier New" panose="02070309020205020404" pitchFamily="49" charset="0"/>
              </a:rPr>
              <a:t>11:</a:t>
            </a:r>
            <a:r>
              <a:rPr lang="en-US" altLang="cs-CZ" sz="2400">
                <a:latin typeface="Courier New" panose="02070309020205020404" pitchFamily="49" charset="0"/>
              </a:rPr>
              <a:t> cout &lt;&lt; a; }</a:t>
            </a:r>
            <a:endParaRPr lang="cs-CZ" altLang="cs-CZ" sz="2400">
              <a:latin typeface="Courier New" panose="02070309020205020404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264275" y="6005513"/>
            <a:ext cx="1584325" cy="3762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3</a:t>
            </a:r>
            <a:endParaRPr lang="en-US" altLang="cs-CZ" sz="1800" b="1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5472113" y="6381750"/>
            <a:ext cx="305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179388" y="1484313"/>
            <a:ext cx="539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472113" y="2349500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b="1"/>
              <a:t>Z</a:t>
            </a:r>
            <a:r>
              <a:rPr lang="cs-CZ" altLang="cs-CZ" sz="2400" b="1"/>
              <a:t>ásobník</a:t>
            </a:r>
            <a:endParaRPr lang="en-US" altLang="cs-CZ" sz="2400" b="1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264275" y="56245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11</a:t>
            </a:r>
            <a:endParaRPr lang="en-US" altLang="cs-CZ" sz="1800" b="1"/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6264275" y="5248275"/>
            <a:ext cx="15843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1800" b="1"/>
              <a:t>12346786</a:t>
            </a:r>
          </a:p>
        </p:txBody>
      </p:sp>
      <p:sp>
        <p:nvSpPr>
          <p:cNvPr id="10249" name="Text Box 15"/>
          <p:cNvSpPr txBox="1">
            <a:spLocks noChangeArrowheads="1"/>
          </p:cNvSpPr>
          <p:nvPr/>
        </p:nvSpPr>
        <p:spPr bwMode="auto">
          <a:xfrm>
            <a:off x="5543550" y="59499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0250" name="Text Box 16"/>
          <p:cNvSpPr txBox="1">
            <a:spLocks noChangeArrowheads="1"/>
          </p:cNvSpPr>
          <p:nvPr/>
        </p:nvSpPr>
        <p:spPr bwMode="auto">
          <a:xfrm>
            <a:off x="5543550" y="51927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cs-CZ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0251" name="Text Box 17"/>
          <p:cNvSpPr txBox="1">
            <a:spLocks noChangeArrowheads="1"/>
          </p:cNvSpPr>
          <p:nvPr/>
        </p:nvSpPr>
        <p:spPr bwMode="auto">
          <a:xfrm>
            <a:off x="5472113" y="404813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V registru procesoru AX se předává návratová hodnota</a:t>
            </a:r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6335713" y="116046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2584</a:t>
            </a:r>
            <a:endParaRPr lang="en-US" altLang="cs-CZ" sz="1800" b="1"/>
          </a:p>
        </p:txBody>
      </p:sp>
      <p:sp>
        <p:nvSpPr>
          <p:cNvPr id="10253" name="Text Box 19"/>
          <p:cNvSpPr txBox="1">
            <a:spLocks noChangeArrowheads="1"/>
          </p:cNvSpPr>
          <p:nvPr/>
        </p:nvSpPr>
        <p:spPr bwMode="auto">
          <a:xfrm>
            <a:off x="5435600" y="11049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/>
              <a:t>AX:</a:t>
            </a:r>
            <a:endParaRPr lang="en-US" altLang="cs-CZ" sz="2400"/>
          </a:p>
        </p:txBody>
      </p:sp>
      <p:sp>
        <p:nvSpPr>
          <p:cNvPr id="10254" name="Text Box 20"/>
          <p:cNvSpPr txBox="1">
            <a:spLocks noChangeArrowheads="1"/>
          </p:cNvSpPr>
          <p:nvPr/>
        </p:nvSpPr>
        <p:spPr bwMode="auto">
          <a:xfrm>
            <a:off x="6335713" y="1700213"/>
            <a:ext cx="15843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1800" b="1"/>
              <a:t>4589</a:t>
            </a:r>
            <a:endParaRPr lang="en-US" altLang="cs-CZ" sz="1800" b="1"/>
          </a:p>
        </p:txBody>
      </p:sp>
      <p:sp>
        <p:nvSpPr>
          <p:cNvPr id="10255" name="Text Box 21"/>
          <p:cNvSpPr txBox="1">
            <a:spLocks noChangeArrowheads="1"/>
          </p:cNvSpPr>
          <p:nvPr/>
        </p:nvSpPr>
        <p:spPr bwMode="auto">
          <a:xfrm>
            <a:off x="5614988" y="16446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s-CZ" altLang="cs-CZ" sz="2400" i="1">
                <a:latin typeface="Times New Roman" panose="02020603050405020304" pitchFamily="18" charset="0"/>
              </a:rPr>
              <a:t>a</a:t>
            </a:r>
            <a:endParaRPr lang="en-US" altLang="cs-CZ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3294</Words>
  <Application>Microsoft Office PowerPoint</Application>
  <PresentationFormat>Předvádění na obrazovce (4:3)</PresentationFormat>
  <Paragraphs>831</Paragraphs>
  <Slides>65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65</vt:i4>
      </vt:variant>
    </vt:vector>
  </HeadingPairs>
  <TitlesOfParts>
    <vt:vector size="71" baseType="lpstr">
      <vt:lpstr>Arial</vt:lpstr>
      <vt:lpstr>Calibri</vt:lpstr>
      <vt:lpstr>Courier New</vt:lpstr>
      <vt:lpstr>Times New Roman</vt:lpstr>
      <vt:lpstr>Výchozí návrh</vt:lpstr>
      <vt:lpstr>Obrázek aplikace Microsoft Word</vt:lpstr>
      <vt:lpstr>Rekurze</vt:lpstr>
      <vt:lpstr>Rekurze</vt:lpstr>
      <vt:lpstr>Přímá rekurze</vt:lpstr>
      <vt:lpstr>Nepřímá rekurze</vt:lpstr>
      <vt:lpstr>Prezentace aplikace PowerPoint</vt:lpstr>
      <vt:lpstr>Příklad 1</vt:lpstr>
      <vt:lpstr>Jak se rekurze volá?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Úloha 1</vt:lpstr>
      <vt:lpstr>Prezentace aplikace PowerPoint</vt:lpstr>
      <vt:lpstr>Úloha 2</vt:lpstr>
      <vt:lpstr>Úloha 3</vt:lpstr>
      <vt:lpstr>Hanojské věže</vt:lpstr>
      <vt:lpstr>Prezentace aplikace PowerPoint</vt:lpstr>
      <vt:lpstr>Prezentace aplikace PowerPoint</vt:lpstr>
      <vt:lpstr>Prezentace aplikace PowerPoint</vt:lpstr>
      <vt:lpstr>Prezentace aplikace PowerPoint</vt:lpstr>
      <vt:lpstr>Jaká je složitost algoritmu? </vt:lpstr>
      <vt:lpstr>Prezentace aplikace PowerPoint</vt:lpstr>
      <vt:lpstr>Aplikace rekurze</vt:lpstr>
      <vt:lpstr>Problém 8 dam na šachovnici</vt:lpstr>
      <vt:lpstr>Problém 8 dam</vt:lpstr>
      <vt:lpstr>Problém 8 dam</vt:lpstr>
      <vt:lpstr>Problém 8 dam</vt:lpstr>
      <vt:lpstr>Problém 8 dam</vt:lpstr>
      <vt:lpstr>Problém 8 dam</vt:lpstr>
      <vt:lpstr>Problém 8 dam</vt:lpstr>
      <vt:lpstr>Problém 8 dam</vt:lpstr>
      <vt:lpstr>Problém 8 dam</vt:lpstr>
      <vt:lpstr>Problém 8 dam</vt:lpstr>
      <vt:lpstr>Problém 8 dam</vt:lpstr>
      <vt:lpstr>Problém 8 dam</vt:lpstr>
      <vt:lpstr>Problém 8 dam</vt:lpstr>
      <vt:lpstr>Prezentace aplikace PowerPoint</vt:lpstr>
      <vt:lpstr>Hledání cest v bludišti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Úloha</vt:lpstr>
      <vt:lpstr>Úloha – pro zájemce</vt:lpstr>
    </vt:vector>
  </TitlesOfParts>
  <Company>FD ČVUT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Rekurze</dc:title>
  <dc:creator>fabera</dc:creator>
  <cp:lastModifiedBy>Beránek Ladislav doc. Ing. CSc., MBA</cp:lastModifiedBy>
  <cp:revision>104</cp:revision>
  <dcterms:created xsi:type="dcterms:W3CDTF">2006-10-31T12:29:52Z</dcterms:created>
  <dcterms:modified xsi:type="dcterms:W3CDTF">2022-03-06T11:31:42Z</dcterms:modified>
</cp:coreProperties>
</file>