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4" r:id="rId3"/>
    <p:sldId id="265" r:id="rId4"/>
    <p:sldId id="267" r:id="rId5"/>
    <p:sldId id="268" r:id="rId6"/>
    <p:sldId id="258" r:id="rId7"/>
    <p:sldId id="260" r:id="rId8"/>
    <p:sldId id="261" r:id="rId9"/>
    <p:sldId id="275" r:id="rId10"/>
    <p:sldId id="276" r:id="rId11"/>
    <p:sldId id="269" r:id="rId12"/>
    <p:sldId id="270" r:id="rId13"/>
    <p:sldId id="271" r:id="rId14"/>
    <p:sldId id="272" r:id="rId15"/>
    <p:sldId id="273" r:id="rId16"/>
    <p:sldId id="277" r:id="rId17"/>
    <p:sldId id="274" r:id="rId18"/>
    <p:sldId id="278" r:id="rId19"/>
    <p:sldId id="266" r:id="rId20"/>
    <p:sldId id="263"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5" autoAdjust="0"/>
    <p:restoredTop sz="94660"/>
  </p:normalViewPr>
  <p:slideViewPr>
    <p:cSldViewPr snapToGrid="0">
      <p:cViewPr varScale="1">
        <p:scale>
          <a:sx n="72" d="100"/>
          <a:sy n="72" d="100"/>
        </p:scale>
        <p:origin x="53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7DDBD86-5DE5-4128-B542-3283F75E8A07}" type="datetimeFigureOut">
              <a:rPr lang="en-IN" smtClean="0"/>
              <a:t>21-04-2019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BEE410B-C92B-4CF2-BB47-7348EB11356F}"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568346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7DDBD86-5DE5-4128-B542-3283F75E8A07}" type="datetimeFigureOut">
              <a:rPr lang="en-IN" smtClean="0"/>
              <a:t>21-04-2019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BEE410B-C92B-4CF2-BB47-7348EB11356F}" type="slidenum">
              <a:rPr lang="en-IN" smtClean="0"/>
              <a:t>‹#›</a:t>
            </a:fld>
            <a:endParaRPr lang="en-IN"/>
          </a:p>
        </p:txBody>
      </p:sp>
    </p:spTree>
    <p:extLst>
      <p:ext uri="{BB962C8B-B14F-4D97-AF65-F5344CB8AC3E}">
        <p14:creationId xmlns:p14="http://schemas.microsoft.com/office/powerpoint/2010/main" val="14631451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7DDBD86-5DE5-4128-B542-3283F75E8A07}" type="datetimeFigureOut">
              <a:rPr lang="en-IN" smtClean="0"/>
              <a:t>21-04-2019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BEE410B-C92B-4CF2-BB47-7348EB11356F}" type="slidenum">
              <a:rPr lang="en-IN" smtClean="0"/>
              <a:t>‹#›</a:t>
            </a:fld>
            <a:endParaRPr lang="en-IN"/>
          </a:p>
        </p:txBody>
      </p:sp>
    </p:spTree>
    <p:extLst>
      <p:ext uri="{BB962C8B-B14F-4D97-AF65-F5344CB8AC3E}">
        <p14:creationId xmlns:p14="http://schemas.microsoft.com/office/powerpoint/2010/main" val="34669998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7DDBD86-5DE5-4128-B542-3283F75E8A07}" type="datetimeFigureOut">
              <a:rPr lang="en-IN" smtClean="0"/>
              <a:t>21-04-2019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BEE410B-C92B-4CF2-BB47-7348EB11356F}" type="slidenum">
              <a:rPr lang="en-IN" smtClean="0"/>
              <a:t>‹#›</a:t>
            </a:fld>
            <a:endParaRPr lang="en-IN"/>
          </a:p>
        </p:txBody>
      </p:sp>
    </p:spTree>
    <p:extLst>
      <p:ext uri="{BB962C8B-B14F-4D97-AF65-F5344CB8AC3E}">
        <p14:creationId xmlns:p14="http://schemas.microsoft.com/office/powerpoint/2010/main" val="20205988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7DDBD86-5DE5-4128-B542-3283F75E8A07}" type="datetimeFigureOut">
              <a:rPr lang="en-IN" smtClean="0"/>
              <a:t>21-04-2019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BEE410B-C92B-4CF2-BB47-7348EB11356F}"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256315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7DDBD86-5DE5-4128-B542-3283F75E8A07}" type="datetimeFigureOut">
              <a:rPr lang="en-IN" smtClean="0"/>
              <a:t>21-04-2019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BEE410B-C92B-4CF2-BB47-7348EB11356F}" type="slidenum">
              <a:rPr lang="en-IN" smtClean="0"/>
              <a:t>‹#›</a:t>
            </a:fld>
            <a:endParaRPr lang="en-IN"/>
          </a:p>
        </p:txBody>
      </p:sp>
    </p:spTree>
    <p:extLst>
      <p:ext uri="{BB962C8B-B14F-4D97-AF65-F5344CB8AC3E}">
        <p14:creationId xmlns:p14="http://schemas.microsoft.com/office/powerpoint/2010/main" val="28913742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7DDBD86-5DE5-4128-B542-3283F75E8A07}" type="datetimeFigureOut">
              <a:rPr lang="en-IN" smtClean="0"/>
              <a:t>21-04-2019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BEE410B-C92B-4CF2-BB47-7348EB11356F}" type="slidenum">
              <a:rPr lang="en-IN" smtClean="0"/>
              <a:t>‹#›</a:t>
            </a:fld>
            <a:endParaRPr lang="en-IN"/>
          </a:p>
        </p:txBody>
      </p:sp>
    </p:spTree>
    <p:extLst>
      <p:ext uri="{BB962C8B-B14F-4D97-AF65-F5344CB8AC3E}">
        <p14:creationId xmlns:p14="http://schemas.microsoft.com/office/powerpoint/2010/main" val="15179719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7DDBD86-5DE5-4128-B542-3283F75E8A07}" type="datetimeFigureOut">
              <a:rPr lang="en-IN" smtClean="0"/>
              <a:t>21-04-2019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BEE410B-C92B-4CF2-BB47-7348EB11356F}" type="slidenum">
              <a:rPr lang="en-IN" smtClean="0"/>
              <a:t>‹#›</a:t>
            </a:fld>
            <a:endParaRPr lang="en-IN"/>
          </a:p>
        </p:txBody>
      </p:sp>
    </p:spTree>
    <p:extLst>
      <p:ext uri="{BB962C8B-B14F-4D97-AF65-F5344CB8AC3E}">
        <p14:creationId xmlns:p14="http://schemas.microsoft.com/office/powerpoint/2010/main" val="30098905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A7DDBD86-5DE5-4128-B542-3283F75E8A07}" type="datetimeFigureOut">
              <a:rPr lang="en-IN" smtClean="0"/>
              <a:t>21-04-2019</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5BEE410B-C92B-4CF2-BB47-7348EB11356F}" type="slidenum">
              <a:rPr lang="en-IN" smtClean="0"/>
              <a:t>‹#›</a:t>
            </a:fld>
            <a:endParaRPr lang="en-IN"/>
          </a:p>
        </p:txBody>
      </p:sp>
    </p:spTree>
    <p:extLst>
      <p:ext uri="{BB962C8B-B14F-4D97-AF65-F5344CB8AC3E}">
        <p14:creationId xmlns:p14="http://schemas.microsoft.com/office/powerpoint/2010/main" val="11344957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A7DDBD86-5DE5-4128-B542-3283F75E8A07}" type="datetimeFigureOut">
              <a:rPr lang="en-IN" smtClean="0"/>
              <a:t>21-04-2019</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5BEE410B-C92B-4CF2-BB47-7348EB11356F}" type="slidenum">
              <a:rPr lang="en-IN" smtClean="0"/>
              <a:t>‹#›</a:t>
            </a:fld>
            <a:endParaRPr lang="en-IN"/>
          </a:p>
        </p:txBody>
      </p:sp>
    </p:spTree>
    <p:extLst>
      <p:ext uri="{BB962C8B-B14F-4D97-AF65-F5344CB8AC3E}">
        <p14:creationId xmlns:p14="http://schemas.microsoft.com/office/powerpoint/2010/main" val="8116349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A7DDBD86-5DE5-4128-B542-3283F75E8A07}" type="datetimeFigureOut">
              <a:rPr lang="en-IN" smtClean="0"/>
              <a:t>21-04-2019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BEE410B-C92B-4CF2-BB47-7348EB11356F}" type="slidenum">
              <a:rPr lang="en-IN" smtClean="0"/>
              <a:t>‹#›</a:t>
            </a:fld>
            <a:endParaRPr lang="en-IN"/>
          </a:p>
        </p:txBody>
      </p:sp>
    </p:spTree>
    <p:extLst>
      <p:ext uri="{BB962C8B-B14F-4D97-AF65-F5344CB8AC3E}">
        <p14:creationId xmlns:p14="http://schemas.microsoft.com/office/powerpoint/2010/main" val="37450309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A7DDBD86-5DE5-4128-B542-3283F75E8A07}" type="datetimeFigureOut">
              <a:rPr lang="en-IN" smtClean="0"/>
              <a:t>21-04-2019</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5BEE410B-C92B-4CF2-BB47-7348EB11356F}"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0424104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8.xml"/><Relationship Id="rId5" Type="http://schemas.openxmlformats.org/officeDocument/2006/relationships/image" Target="../media/image12.png"/><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35231" y="798140"/>
            <a:ext cx="11388040" cy="2781082"/>
          </a:xfrm>
        </p:spPr>
        <p:txBody>
          <a:bodyPr>
            <a:normAutofit/>
          </a:bodyPr>
          <a:lstStyle/>
          <a:p>
            <a:r>
              <a:rPr lang="en-US" sz="6600" dirty="0"/>
              <a:t>A NOVEL PREDICTIVE ANALYSER FOR DATA INTENSIVE APPLICATION</a:t>
            </a:r>
            <a:endParaRPr lang="en-IN" sz="6600" dirty="0"/>
          </a:p>
        </p:txBody>
      </p:sp>
      <p:sp>
        <p:nvSpPr>
          <p:cNvPr id="3" name="Subtitle 2"/>
          <p:cNvSpPr>
            <a:spLocks noGrp="1"/>
          </p:cNvSpPr>
          <p:nvPr>
            <p:ph type="subTitle" idx="1"/>
          </p:nvPr>
        </p:nvSpPr>
        <p:spPr>
          <a:xfrm>
            <a:off x="1100051" y="4428310"/>
            <a:ext cx="10058400" cy="1170310"/>
          </a:xfrm>
        </p:spPr>
        <p:txBody>
          <a:bodyPr>
            <a:normAutofit fontScale="92500" lnSpcReduction="20000"/>
          </a:bodyPr>
          <a:lstStyle/>
          <a:p>
            <a:r>
              <a:rPr lang="en-IN" dirty="0"/>
              <a:t>15BCE0076 – VIGNESH VAIDYANATHAN </a:t>
            </a:r>
          </a:p>
          <a:p>
            <a:r>
              <a:rPr lang="en-IN" dirty="0"/>
              <a:t>15BCE0082 – VOLETI RAVI </a:t>
            </a:r>
          </a:p>
          <a:p>
            <a:r>
              <a:rPr lang="en-IN" dirty="0"/>
              <a:t>15BCE0093 – SAMUDRA BORKAKOTI </a:t>
            </a:r>
          </a:p>
        </p:txBody>
      </p:sp>
    </p:spTree>
    <p:extLst>
      <p:ext uri="{BB962C8B-B14F-4D97-AF65-F5344CB8AC3E}">
        <p14:creationId xmlns:p14="http://schemas.microsoft.com/office/powerpoint/2010/main" val="17926640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3184" y="141081"/>
            <a:ext cx="10705381" cy="5644083"/>
          </a:xfrm>
          <a:prstGeom prst="rect">
            <a:avLst/>
          </a:prstGeom>
        </p:spPr>
      </p:pic>
      <p:sp>
        <p:nvSpPr>
          <p:cNvPr id="9" name="TextBox 8"/>
          <p:cNvSpPr txBox="1"/>
          <p:nvPr/>
        </p:nvSpPr>
        <p:spPr>
          <a:xfrm>
            <a:off x="4951563" y="6488668"/>
            <a:ext cx="2846717" cy="369332"/>
          </a:xfrm>
          <a:prstGeom prst="rect">
            <a:avLst/>
          </a:prstGeom>
          <a:noFill/>
        </p:spPr>
        <p:txBody>
          <a:bodyPr wrap="square" rtlCol="0">
            <a:spAutoFit/>
          </a:bodyPr>
          <a:lstStyle/>
          <a:p>
            <a:r>
              <a:rPr lang="en-US" dirty="0">
                <a:solidFill>
                  <a:schemeClr val="bg1"/>
                </a:solidFill>
              </a:rPr>
              <a:t>System Block Diagram</a:t>
            </a:r>
          </a:p>
        </p:txBody>
      </p:sp>
    </p:spTree>
    <p:extLst>
      <p:ext uri="{BB962C8B-B14F-4D97-AF65-F5344CB8AC3E}">
        <p14:creationId xmlns:p14="http://schemas.microsoft.com/office/powerpoint/2010/main" val="12889439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385" y="594360"/>
            <a:ext cx="3597215" cy="552954"/>
          </a:xfrm>
        </p:spPr>
        <p:txBody>
          <a:bodyPr>
            <a:normAutofit fontScale="90000"/>
          </a:bodyPr>
          <a:lstStyle/>
          <a:p>
            <a:r>
              <a:rPr lang="en-US" dirty="0"/>
              <a:t>IMPLEMENTATION </a:t>
            </a:r>
          </a:p>
        </p:txBody>
      </p:sp>
      <p:pic>
        <p:nvPicPr>
          <p:cNvPr id="21" name="Image1"/>
          <p:cNvPicPr>
            <a:picLocks noGrp="1"/>
          </p:cNvPicPr>
          <p:nvPr>
            <p:ph idx="1"/>
          </p:nvPr>
        </p:nvPicPr>
        <p:blipFill>
          <a:blip r:embed="rId2"/>
          <a:stretch>
            <a:fillRect/>
          </a:stretch>
        </p:blipFill>
        <p:spPr bwMode="auto">
          <a:xfrm>
            <a:off x="4937965" y="1416457"/>
            <a:ext cx="6492875" cy="2215264"/>
          </a:xfrm>
          <a:prstGeom prst="rect">
            <a:avLst/>
          </a:prstGeom>
        </p:spPr>
      </p:pic>
      <p:sp>
        <p:nvSpPr>
          <p:cNvPr id="23" name="Text Placeholder 22"/>
          <p:cNvSpPr>
            <a:spLocks noGrp="1"/>
          </p:cNvSpPr>
          <p:nvPr>
            <p:ph type="body" sz="half" idx="2"/>
          </p:nvPr>
        </p:nvSpPr>
        <p:spPr>
          <a:xfrm>
            <a:off x="60385" y="1238753"/>
            <a:ext cx="3950898" cy="5239685"/>
          </a:xfrm>
        </p:spPr>
        <p:txBody>
          <a:bodyPr>
            <a:normAutofit/>
          </a:bodyPr>
          <a:lstStyle/>
          <a:p>
            <a:r>
              <a:rPr lang="en-IN" dirty="0"/>
              <a:t>Module 1 – Layer 1</a:t>
            </a:r>
          </a:p>
          <a:p>
            <a:pPr algn="just"/>
            <a:r>
              <a:rPr lang="en-IN" b="1" dirty="0" err="1"/>
              <a:t>InputLayer</a:t>
            </a:r>
            <a:r>
              <a:rPr lang="en-IN" dirty="0"/>
              <a:t> holds a symbolic variable that represents a network input. </a:t>
            </a:r>
            <a:r>
              <a:rPr lang="en-IN" b="1" dirty="0" err="1"/>
              <a:t>DimshuffleLayer</a:t>
            </a:r>
            <a:r>
              <a:rPr lang="en-IN" dirty="0"/>
              <a:t> rearranges the dimension of its input tensor, maintaining the same total number of elements. This is necessary for convolution filter. </a:t>
            </a:r>
          </a:p>
          <a:p>
            <a:pPr algn="just"/>
            <a:r>
              <a:rPr lang="en-IN" b="1" dirty="0"/>
              <a:t>Conv1DLayer</a:t>
            </a:r>
            <a:r>
              <a:rPr lang="en-IN" dirty="0"/>
              <a:t> performs a 1D convolution on its input and optionally adds a bias and applies an elementwise nonlinearity. The output of this module creates a tensor of 3 dimensions based on user-defined filters.</a:t>
            </a:r>
            <a:endParaRPr lang="en-US" dirty="0"/>
          </a:p>
          <a:p>
            <a:pPr algn="just"/>
            <a:r>
              <a:rPr lang="en-IN" dirty="0"/>
              <a:t>The </a:t>
            </a:r>
            <a:r>
              <a:rPr lang="en-IN" b="1" dirty="0" err="1"/>
              <a:t>ConcatLayer</a:t>
            </a:r>
            <a:r>
              <a:rPr lang="en-IN" dirty="0"/>
              <a:t> concatenates multiple inputs along the specified axis. The input for this layer is the filtered values from Conv1DLayer. The dimensions are reshuffled back and concatenated with initial input.</a:t>
            </a:r>
            <a:endParaRPr lang="en-US" dirty="0"/>
          </a:p>
          <a:p>
            <a:endParaRPr lang="en-US" dirty="0"/>
          </a:p>
        </p:txBody>
      </p:sp>
      <p:pic>
        <p:nvPicPr>
          <p:cNvPr id="26" name="Image7"/>
          <p:cNvPicPr/>
          <p:nvPr/>
        </p:nvPicPr>
        <p:blipFill>
          <a:blip r:embed="rId3"/>
          <a:stretch>
            <a:fillRect/>
          </a:stretch>
        </p:blipFill>
        <p:spPr bwMode="auto">
          <a:xfrm>
            <a:off x="4937965" y="4259654"/>
            <a:ext cx="6329631" cy="838558"/>
          </a:xfrm>
          <a:prstGeom prst="rect">
            <a:avLst/>
          </a:prstGeom>
        </p:spPr>
      </p:pic>
    </p:spTree>
    <p:extLst>
      <p:ext uri="{BB962C8B-B14F-4D97-AF65-F5344CB8AC3E}">
        <p14:creationId xmlns:p14="http://schemas.microsoft.com/office/powerpoint/2010/main" val="12153765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517" y="594359"/>
            <a:ext cx="3554083" cy="742735"/>
          </a:xfrm>
        </p:spPr>
        <p:txBody>
          <a:bodyPr/>
          <a:lstStyle/>
          <a:p>
            <a:r>
              <a:rPr lang="en-US" dirty="0"/>
              <a:t>IMPLEMENTATION </a:t>
            </a:r>
          </a:p>
        </p:txBody>
      </p:sp>
      <p:sp>
        <p:nvSpPr>
          <p:cNvPr id="4" name="Text Placeholder 3"/>
          <p:cNvSpPr>
            <a:spLocks noGrp="1"/>
          </p:cNvSpPr>
          <p:nvPr>
            <p:ph type="body" sz="half" idx="2"/>
          </p:nvPr>
        </p:nvSpPr>
        <p:spPr>
          <a:xfrm>
            <a:off x="103517" y="1416457"/>
            <a:ext cx="3856008" cy="2991641"/>
          </a:xfrm>
        </p:spPr>
        <p:txBody>
          <a:bodyPr/>
          <a:lstStyle/>
          <a:p>
            <a:r>
              <a:rPr lang="en-US" dirty="0"/>
              <a:t>Module 1- layer 2 </a:t>
            </a:r>
          </a:p>
          <a:p>
            <a:pPr algn="just"/>
            <a:r>
              <a:rPr lang="en-IN" dirty="0"/>
              <a:t>A </a:t>
            </a:r>
            <a:r>
              <a:rPr lang="en-IN" b="1" dirty="0" err="1"/>
              <a:t>ReshapeLayer</a:t>
            </a:r>
            <a:r>
              <a:rPr lang="en-IN" dirty="0"/>
              <a:t> reshapes its input tensor to another tensor of the same total number of elements. This is necessary to increase the size of dimension for 3 convolution filters. </a:t>
            </a:r>
            <a:r>
              <a:rPr lang="en-IN" b="1" dirty="0" err="1"/>
              <a:t>DenseLayer</a:t>
            </a:r>
            <a:r>
              <a:rPr lang="en-IN" dirty="0"/>
              <a:t> forms a fully connected layer (number of units provides hidden states) based on the input list given. </a:t>
            </a:r>
            <a:endParaRPr lang="en-US" dirty="0"/>
          </a:p>
          <a:p>
            <a:endParaRPr lang="en-US" dirty="0"/>
          </a:p>
        </p:txBody>
      </p:sp>
      <p:pic>
        <p:nvPicPr>
          <p:cNvPr id="5" name="Image2"/>
          <p:cNvPicPr>
            <a:picLocks noGrp="1"/>
          </p:cNvPicPr>
          <p:nvPr>
            <p:ph idx="1"/>
          </p:nvPr>
        </p:nvPicPr>
        <p:blipFill>
          <a:blip r:embed="rId2"/>
          <a:stretch>
            <a:fillRect/>
          </a:stretch>
        </p:blipFill>
        <p:spPr bwMode="auto">
          <a:xfrm>
            <a:off x="4403785" y="1717797"/>
            <a:ext cx="7129732" cy="1180678"/>
          </a:xfrm>
          <a:prstGeom prst="rect">
            <a:avLst/>
          </a:prstGeom>
        </p:spPr>
      </p:pic>
    </p:spTree>
    <p:extLst>
      <p:ext uri="{BB962C8B-B14F-4D97-AF65-F5344CB8AC3E}">
        <p14:creationId xmlns:p14="http://schemas.microsoft.com/office/powerpoint/2010/main" val="32321305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594359"/>
            <a:ext cx="3657600" cy="837626"/>
          </a:xfrm>
        </p:spPr>
        <p:txBody>
          <a:bodyPr/>
          <a:lstStyle/>
          <a:p>
            <a:r>
              <a:rPr lang="en-US" dirty="0"/>
              <a:t>IMPLEMENTATION</a:t>
            </a:r>
          </a:p>
        </p:txBody>
      </p:sp>
      <p:sp>
        <p:nvSpPr>
          <p:cNvPr id="4" name="Text Placeholder 3"/>
          <p:cNvSpPr>
            <a:spLocks noGrp="1"/>
          </p:cNvSpPr>
          <p:nvPr>
            <p:ph type="body" sz="half" idx="2"/>
          </p:nvPr>
        </p:nvSpPr>
        <p:spPr>
          <a:xfrm>
            <a:off x="146649" y="1820076"/>
            <a:ext cx="3510951" cy="4045083"/>
          </a:xfrm>
        </p:spPr>
        <p:txBody>
          <a:bodyPr/>
          <a:lstStyle/>
          <a:p>
            <a:pPr algn="just"/>
            <a:r>
              <a:rPr lang="en-IN" dirty="0"/>
              <a:t>Module 2 – layer 3</a:t>
            </a:r>
          </a:p>
          <a:p>
            <a:pPr algn="just"/>
            <a:r>
              <a:rPr lang="en-IN" dirty="0"/>
              <a:t>To construct bi-directional recurrent layers, </a:t>
            </a:r>
            <a:r>
              <a:rPr lang="en-IN" b="1" dirty="0" err="1"/>
              <a:t>LSTMLayer</a:t>
            </a:r>
            <a:r>
              <a:rPr lang="en-IN" dirty="0"/>
              <a:t> is used which includes optional “peephole connections” and a forget gate. It creates forward and backward networks with vertical links.</a:t>
            </a:r>
            <a:endParaRPr lang="en-US" dirty="0"/>
          </a:p>
          <a:p>
            <a:pPr algn="just"/>
            <a:r>
              <a:rPr lang="en-IN" dirty="0"/>
              <a:t>The forward and backward networks are concatenated to form the overall tensor layer after LSTM.</a:t>
            </a:r>
            <a:endParaRPr lang="en-US" dirty="0"/>
          </a:p>
          <a:p>
            <a:pPr algn="just"/>
            <a:endParaRPr lang="en-US" dirty="0"/>
          </a:p>
        </p:txBody>
      </p:sp>
      <p:pic>
        <p:nvPicPr>
          <p:cNvPr id="5" name="Image3"/>
          <p:cNvPicPr>
            <a:picLocks noGrp="1"/>
          </p:cNvPicPr>
          <p:nvPr>
            <p:ph idx="1"/>
          </p:nvPr>
        </p:nvPicPr>
        <p:blipFill>
          <a:blip r:embed="rId2"/>
          <a:stretch>
            <a:fillRect/>
          </a:stretch>
        </p:blipFill>
        <p:spPr bwMode="auto">
          <a:xfrm>
            <a:off x="4868472" y="2003395"/>
            <a:ext cx="6820319" cy="1289829"/>
          </a:xfrm>
          <a:prstGeom prst="rect">
            <a:avLst/>
          </a:prstGeom>
        </p:spPr>
      </p:pic>
      <p:pic>
        <p:nvPicPr>
          <p:cNvPr id="6" name="Image8"/>
          <p:cNvPicPr/>
          <p:nvPr/>
        </p:nvPicPr>
        <p:blipFill>
          <a:blip r:embed="rId3"/>
          <a:stretch>
            <a:fillRect/>
          </a:stretch>
        </p:blipFill>
        <p:spPr bwMode="auto">
          <a:xfrm>
            <a:off x="4868472" y="3842618"/>
            <a:ext cx="6018063" cy="772513"/>
          </a:xfrm>
          <a:prstGeom prst="rect">
            <a:avLst/>
          </a:prstGeom>
        </p:spPr>
      </p:pic>
    </p:spTree>
    <p:extLst>
      <p:ext uri="{BB962C8B-B14F-4D97-AF65-F5344CB8AC3E}">
        <p14:creationId xmlns:p14="http://schemas.microsoft.com/office/powerpoint/2010/main" val="29782406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396" y="594359"/>
            <a:ext cx="3528204" cy="725483"/>
          </a:xfrm>
        </p:spPr>
        <p:txBody>
          <a:bodyPr/>
          <a:lstStyle/>
          <a:p>
            <a:r>
              <a:rPr lang="en-US" dirty="0"/>
              <a:t>IMPLEMENTATION</a:t>
            </a:r>
          </a:p>
        </p:txBody>
      </p:sp>
      <p:sp>
        <p:nvSpPr>
          <p:cNvPr id="4" name="Text Placeholder 3"/>
          <p:cNvSpPr>
            <a:spLocks noGrp="1"/>
          </p:cNvSpPr>
          <p:nvPr>
            <p:ph type="body" sz="half" idx="2"/>
          </p:nvPr>
        </p:nvSpPr>
        <p:spPr>
          <a:xfrm>
            <a:off x="129395" y="1537226"/>
            <a:ext cx="3881887" cy="4570275"/>
          </a:xfrm>
        </p:spPr>
        <p:txBody>
          <a:bodyPr>
            <a:normAutofit/>
          </a:bodyPr>
          <a:lstStyle/>
          <a:p>
            <a:pPr algn="just"/>
            <a:r>
              <a:rPr lang="en-US" dirty="0"/>
              <a:t>Module 3 – layer 4</a:t>
            </a:r>
          </a:p>
          <a:p>
            <a:pPr algn="just"/>
            <a:r>
              <a:rPr lang="en-IN" dirty="0"/>
              <a:t>The overall tensor layer is reshaped to fit the batch size based on the required output dimensions for the dropout and </a:t>
            </a:r>
            <a:r>
              <a:rPr lang="en-IN" dirty="0" err="1"/>
              <a:t>Softmax</a:t>
            </a:r>
            <a:r>
              <a:rPr lang="en-IN" dirty="0"/>
              <a:t> layers.</a:t>
            </a:r>
            <a:endParaRPr lang="en-US" dirty="0"/>
          </a:p>
          <a:p>
            <a:pPr algn="just"/>
            <a:r>
              <a:rPr lang="en-US" dirty="0"/>
              <a:t>Layer 5</a:t>
            </a:r>
          </a:p>
          <a:p>
            <a:pPr algn="just"/>
            <a:r>
              <a:rPr lang="en-IN" dirty="0"/>
              <a:t>A </a:t>
            </a:r>
            <a:r>
              <a:rPr lang="en-IN" dirty="0" err="1"/>
              <a:t>DenseLayer</a:t>
            </a:r>
            <a:r>
              <a:rPr lang="en-IN" dirty="0"/>
              <a:t> is created from the </a:t>
            </a:r>
            <a:r>
              <a:rPr lang="en-IN" b="1" dirty="0"/>
              <a:t>dropout</a:t>
            </a:r>
            <a:r>
              <a:rPr lang="en-IN" dirty="0"/>
              <a:t> of the tensor layer which sets values to zero with probability p.</a:t>
            </a:r>
          </a:p>
          <a:p>
            <a:pPr algn="just"/>
            <a:r>
              <a:rPr lang="en-IN" dirty="0"/>
              <a:t>Layer 6</a:t>
            </a:r>
            <a:endParaRPr lang="en-US" dirty="0"/>
          </a:p>
          <a:p>
            <a:pPr algn="just"/>
            <a:r>
              <a:rPr lang="en-IN" dirty="0"/>
              <a:t>Again, a </a:t>
            </a:r>
            <a:r>
              <a:rPr lang="en-IN" dirty="0" err="1"/>
              <a:t>DenseLayer</a:t>
            </a:r>
            <a:r>
              <a:rPr lang="en-IN" dirty="0"/>
              <a:t> is created from the tensor layer using </a:t>
            </a:r>
            <a:r>
              <a:rPr lang="en-IN" dirty="0" err="1"/>
              <a:t>Softmax</a:t>
            </a:r>
            <a:r>
              <a:rPr lang="en-IN" dirty="0"/>
              <a:t> activation function. This activation function gets applied row-wise</a:t>
            </a:r>
            <a:endParaRPr lang="en-US" dirty="0"/>
          </a:p>
          <a:p>
            <a:pPr algn="just"/>
            <a:r>
              <a:rPr lang="en-IN" dirty="0"/>
              <a:t>Finally, the output layer is created by reshaping the tensor layer to the required based on the batch size and number of classes.</a:t>
            </a:r>
            <a:endParaRPr lang="en-US" dirty="0"/>
          </a:p>
          <a:p>
            <a:pPr algn="just"/>
            <a:endParaRPr lang="en-US" dirty="0"/>
          </a:p>
        </p:txBody>
      </p:sp>
      <p:pic>
        <p:nvPicPr>
          <p:cNvPr id="5" name="Image4"/>
          <p:cNvPicPr>
            <a:picLocks noGrp="1"/>
          </p:cNvPicPr>
          <p:nvPr>
            <p:ph idx="1"/>
          </p:nvPr>
        </p:nvPicPr>
        <p:blipFill>
          <a:blip r:embed="rId2"/>
          <a:stretch>
            <a:fillRect/>
          </a:stretch>
        </p:blipFill>
        <p:spPr bwMode="auto">
          <a:xfrm>
            <a:off x="4634571" y="1617484"/>
            <a:ext cx="6890320" cy="677142"/>
          </a:xfrm>
          <a:prstGeom prst="rect">
            <a:avLst/>
          </a:prstGeom>
        </p:spPr>
      </p:pic>
      <p:pic>
        <p:nvPicPr>
          <p:cNvPr id="6" name="Image5"/>
          <p:cNvPicPr/>
          <p:nvPr/>
        </p:nvPicPr>
        <p:blipFill>
          <a:blip r:embed="rId3"/>
          <a:stretch>
            <a:fillRect/>
          </a:stretch>
        </p:blipFill>
        <p:spPr bwMode="auto">
          <a:xfrm>
            <a:off x="4634571" y="2983996"/>
            <a:ext cx="6821308" cy="673603"/>
          </a:xfrm>
          <a:prstGeom prst="rect">
            <a:avLst/>
          </a:prstGeom>
        </p:spPr>
      </p:pic>
      <p:pic>
        <p:nvPicPr>
          <p:cNvPr id="7" name="Image6"/>
          <p:cNvPicPr/>
          <p:nvPr/>
        </p:nvPicPr>
        <p:blipFill>
          <a:blip r:embed="rId4"/>
          <a:stretch>
            <a:fillRect/>
          </a:stretch>
        </p:blipFill>
        <p:spPr bwMode="auto">
          <a:xfrm>
            <a:off x="4634570" y="4192664"/>
            <a:ext cx="6588395" cy="664008"/>
          </a:xfrm>
          <a:prstGeom prst="rect">
            <a:avLst/>
          </a:prstGeom>
        </p:spPr>
      </p:pic>
      <p:pic>
        <p:nvPicPr>
          <p:cNvPr id="8" name="Image9"/>
          <p:cNvPicPr/>
          <p:nvPr/>
        </p:nvPicPr>
        <p:blipFill>
          <a:blip r:embed="rId5"/>
          <a:stretch>
            <a:fillRect/>
          </a:stretch>
        </p:blipFill>
        <p:spPr bwMode="auto">
          <a:xfrm>
            <a:off x="4634570" y="5193686"/>
            <a:ext cx="6441747" cy="551505"/>
          </a:xfrm>
          <a:prstGeom prst="rect">
            <a:avLst/>
          </a:prstGeom>
        </p:spPr>
      </p:pic>
    </p:spTree>
    <p:extLst>
      <p:ext uri="{BB962C8B-B14F-4D97-AF65-F5344CB8AC3E}">
        <p14:creationId xmlns:p14="http://schemas.microsoft.com/office/powerpoint/2010/main" val="14876618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RESULTS</a:t>
            </a:r>
          </a:p>
        </p:txBody>
      </p:sp>
      <p:sp>
        <p:nvSpPr>
          <p:cNvPr id="6" name="Text Placeholder 5"/>
          <p:cNvSpPr>
            <a:spLocks noGrp="1"/>
          </p:cNvSpPr>
          <p:nvPr>
            <p:ph type="body" idx="1"/>
          </p:nvPr>
        </p:nvSpPr>
        <p:spPr>
          <a:xfrm>
            <a:off x="1096963" y="2053086"/>
            <a:ext cx="4937760" cy="736282"/>
          </a:xfrm>
        </p:spPr>
        <p:txBody>
          <a:bodyPr/>
          <a:lstStyle/>
          <a:p>
            <a:r>
              <a:rPr lang="en-IN" dirty="0"/>
              <a:t>Without CNN, vertical links and batch normalization</a:t>
            </a:r>
            <a:endParaRPr lang="en-US" dirty="0"/>
          </a:p>
          <a:p>
            <a:endParaRPr lang="en-US" dirty="0"/>
          </a:p>
        </p:txBody>
      </p:sp>
      <p:sp>
        <p:nvSpPr>
          <p:cNvPr id="8" name="Text Placeholder 7"/>
          <p:cNvSpPr>
            <a:spLocks noGrp="1"/>
          </p:cNvSpPr>
          <p:nvPr>
            <p:ph type="body" sz="quarter" idx="3"/>
          </p:nvPr>
        </p:nvSpPr>
        <p:spPr>
          <a:xfrm>
            <a:off x="6319712" y="2053086"/>
            <a:ext cx="4937760" cy="736282"/>
          </a:xfrm>
        </p:spPr>
        <p:txBody>
          <a:bodyPr/>
          <a:lstStyle/>
          <a:p>
            <a:r>
              <a:rPr lang="en-IN" dirty="0"/>
              <a:t>With CNN, vertical links and batch normalization</a:t>
            </a:r>
            <a:endParaRPr lang="en-US" dirty="0"/>
          </a:p>
          <a:p>
            <a:endParaRPr lang="en-US" dirty="0"/>
          </a:p>
        </p:txBody>
      </p:sp>
      <p:pic>
        <p:nvPicPr>
          <p:cNvPr id="9" name="Content Placeholder 8"/>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096963" y="2859603"/>
            <a:ext cx="5222750" cy="1082669"/>
          </a:xfrm>
        </p:spPr>
      </p:pic>
      <p:pic>
        <p:nvPicPr>
          <p:cNvPr id="11" name="Content Placeholder 10"/>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526088" y="2789368"/>
            <a:ext cx="4743541" cy="1497960"/>
          </a:xfrm>
        </p:spPr>
      </p:pic>
    </p:spTree>
    <p:extLst>
      <p:ext uri="{BB962C8B-B14F-4D97-AF65-F5344CB8AC3E}">
        <p14:creationId xmlns:p14="http://schemas.microsoft.com/office/powerpoint/2010/main" val="39711667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RESULTS(contd.)</a:t>
            </a:r>
          </a:p>
        </p:txBody>
      </p:sp>
      <p:sp>
        <p:nvSpPr>
          <p:cNvPr id="3" name="Text Placeholder 2"/>
          <p:cNvSpPr>
            <a:spLocks noGrp="1"/>
          </p:cNvSpPr>
          <p:nvPr>
            <p:ph type="body" idx="1"/>
          </p:nvPr>
        </p:nvSpPr>
        <p:spPr/>
        <p:txBody>
          <a:bodyPr/>
          <a:lstStyle/>
          <a:p>
            <a:r>
              <a:rPr lang="en-US" dirty="0"/>
              <a:t>Training and validation accuracy</a:t>
            </a:r>
          </a:p>
        </p:txBody>
      </p:sp>
      <p:pic>
        <p:nvPicPr>
          <p:cNvPr id="7" name="Content Placeholder 6"/>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214473" y="2401180"/>
            <a:ext cx="4427330" cy="3378200"/>
          </a:xfrm>
        </p:spPr>
      </p:pic>
      <p:sp>
        <p:nvSpPr>
          <p:cNvPr id="5" name="Text Placeholder 4"/>
          <p:cNvSpPr>
            <a:spLocks noGrp="1"/>
          </p:cNvSpPr>
          <p:nvPr>
            <p:ph type="body" sz="quarter" idx="3"/>
          </p:nvPr>
        </p:nvSpPr>
        <p:spPr>
          <a:xfrm>
            <a:off x="5788642" y="1846052"/>
            <a:ext cx="5367038" cy="672861"/>
          </a:xfrm>
        </p:spPr>
        <p:txBody>
          <a:bodyPr>
            <a:normAutofit/>
          </a:bodyPr>
          <a:lstStyle/>
          <a:p>
            <a:r>
              <a:rPr lang="en-AU" sz="1600" dirty="0">
                <a:latin typeface="Times New Roman" panose="02020603050405020304" pitchFamily="18" charset="0"/>
                <a:ea typeface="Times New Roman" panose="02020603050405020304" pitchFamily="18" charset="0"/>
              </a:rPr>
              <a:t>Comparison of Q8 accuracy between Different methods</a:t>
            </a:r>
            <a:endParaRPr lang="en-US" sz="1600" dirty="0"/>
          </a:p>
        </p:txBody>
      </p:sp>
      <p:pic>
        <p:nvPicPr>
          <p:cNvPr id="10" name="Content Placeholder 9"/>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5788642" y="2691026"/>
            <a:ext cx="5367038" cy="1975865"/>
          </a:xfrm>
        </p:spPr>
      </p:pic>
    </p:spTree>
    <p:extLst>
      <p:ext uri="{BB962C8B-B14F-4D97-AF65-F5344CB8AC3E}">
        <p14:creationId xmlns:p14="http://schemas.microsoft.com/office/powerpoint/2010/main" val="15768557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CHALLENGING ISSUES IDENTIFIED AND ADDRESSED</a:t>
            </a:r>
          </a:p>
        </p:txBody>
      </p:sp>
      <p:sp>
        <p:nvSpPr>
          <p:cNvPr id="8" name="Content Placeholder 7"/>
          <p:cNvSpPr>
            <a:spLocks noGrp="1"/>
          </p:cNvSpPr>
          <p:nvPr>
            <p:ph idx="1"/>
          </p:nvPr>
        </p:nvSpPr>
        <p:spPr>
          <a:xfrm>
            <a:off x="1164565" y="1737360"/>
            <a:ext cx="9991115" cy="4266625"/>
          </a:xfrm>
        </p:spPr>
        <p:txBody>
          <a:bodyPr>
            <a:normAutofit/>
          </a:bodyPr>
          <a:lstStyle/>
          <a:p>
            <a:pPr algn="just">
              <a:buFont typeface="Arial" panose="020B0604020202020204" pitchFamily="34" charset="0"/>
              <a:buChar char="•"/>
            </a:pPr>
            <a:r>
              <a:rPr lang="en-IN" sz="2400" dirty="0"/>
              <a:t>The manipulation of the parameters involved seems to have an effect in the accuracy of the prediction. </a:t>
            </a:r>
          </a:p>
          <a:p>
            <a:pPr lvl="1" algn="just">
              <a:buFont typeface="Arial" panose="020B0604020202020204" pitchFamily="34" charset="0"/>
              <a:buChar char="•"/>
            </a:pPr>
            <a:r>
              <a:rPr lang="en-IN" sz="2000" dirty="0"/>
              <a:t>Therefore, it is necessary to try out different parameters in order to find the best fit for highest possible accuracy.</a:t>
            </a:r>
            <a:endParaRPr lang="en-US" dirty="0"/>
          </a:p>
          <a:p>
            <a:pPr algn="just">
              <a:buFont typeface="Arial" panose="020B0604020202020204" pitchFamily="34" charset="0"/>
              <a:buChar char="•"/>
            </a:pPr>
            <a:r>
              <a:rPr lang="en-IN" sz="2400" dirty="0"/>
              <a:t>Adding and removing of filters also seems to have an effect in the accuracy of the prediction. With the addition of certain filters, the accuracy seems to drop. Therefore, we suspect that the filters are removing some necessary data along with the unnecessary ones. </a:t>
            </a:r>
          </a:p>
          <a:p>
            <a:pPr lvl="1" algn="just">
              <a:buFont typeface="Arial" panose="020B0604020202020204" pitchFamily="34" charset="0"/>
              <a:buChar char="•"/>
            </a:pPr>
            <a:r>
              <a:rPr lang="en-IN" dirty="0"/>
              <a:t>This can be solved by analysing the effects of each filter size on the physical data and </a:t>
            </a:r>
            <a:r>
              <a:rPr lang="en-IN"/>
              <a:t>manipulating them accordingly</a:t>
            </a:r>
            <a:r>
              <a:rPr lang="en-IN" dirty="0"/>
              <a:t>.</a:t>
            </a:r>
            <a:endParaRPr lang="en-US" dirty="0"/>
          </a:p>
          <a:p>
            <a:pPr algn="just">
              <a:buFont typeface="Arial" panose="020B0604020202020204" pitchFamily="34" charset="0"/>
              <a:buChar char="•"/>
            </a:pPr>
            <a:endParaRPr lang="en-US" dirty="0"/>
          </a:p>
        </p:txBody>
      </p:sp>
    </p:spTree>
    <p:extLst>
      <p:ext uri="{BB962C8B-B14F-4D97-AF65-F5344CB8AC3E}">
        <p14:creationId xmlns:p14="http://schemas.microsoft.com/office/powerpoint/2010/main" val="3855888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5236" y="846606"/>
            <a:ext cx="10058400" cy="765820"/>
          </a:xfrm>
        </p:spPr>
        <p:txBody>
          <a:bodyPr/>
          <a:lstStyle/>
          <a:p>
            <a:r>
              <a:rPr lang="en-US" dirty="0"/>
              <a:t>SUMMARY</a:t>
            </a:r>
          </a:p>
        </p:txBody>
      </p:sp>
      <p:sp>
        <p:nvSpPr>
          <p:cNvPr id="16" name="Rectangle 15"/>
          <p:cNvSpPr/>
          <p:nvPr/>
        </p:nvSpPr>
        <p:spPr>
          <a:xfrm>
            <a:off x="1097280" y="1612426"/>
            <a:ext cx="10134312" cy="4524315"/>
          </a:xfrm>
          <a:prstGeom prst="rect">
            <a:avLst/>
          </a:prstGeom>
        </p:spPr>
        <p:txBody>
          <a:bodyPr wrap="square">
            <a:spAutoFit/>
          </a:bodyPr>
          <a:lstStyle/>
          <a:p>
            <a:pPr marL="285750" indent="-285750" algn="just">
              <a:lnSpc>
                <a:spcPct val="150000"/>
              </a:lnSpc>
              <a:buFont typeface="Arial" panose="020B0604020202020204" pitchFamily="34" charset="0"/>
              <a:buChar char="•"/>
            </a:pPr>
            <a:r>
              <a:rPr lang="en-US" sz="1600" dirty="0">
                <a:latin typeface="Times New Roman" panose="02020603050405020304" pitchFamily="18" charset="0"/>
                <a:ea typeface="Times New Roman" panose="02020603050405020304" pitchFamily="18" charset="0"/>
              </a:rPr>
              <a:t>Prediction of protein secondary structure from primary structure has been an active research area in hierarchical approach to the protein-folding problem.</a:t>
            </a:r>
            <a:endParaRPr lang="en-US" sz="1400" dirty="0">
              <a:latin typeface="Times New Roman" panose="02020603050405020304" pitchFamily="18" charset="0"/>
              <a:ea typeface="Times New Roman" panose="02020603050405020304" pitchFamily="18" charset="0"/>
            </a:endParaRPr>
          </a:p>
          <a:p>
            <a:pPr marL="285750" indent="-285750" algn="just">
              <a:lnSpc>
                <a:spcPct val="150000"/>
              </a:lnSpc>
              <a:buFont typeface="Arial" panose="020B0604020202020204" pitchFamily="34" charset="0"/>
              <a:buChar char="•"/>
            </a:pPr>
            <a:r>
              <a:rPr lang="en-US" sz="1600" dirty="0">
                <a:latin typeface="Times New Roman" panose="02020603050405020304" pitchFamily="18" charset="0"/>
                <a:ea typeface="Times New Roman" panose="02020603050405020304" pitchFamily="18" charset="0"/>
              </a:rPr>
              <a:t>The application works just as expected and by incorporating the features suggested in the survey and adding our own additional filters and tuned parameters and have obtained an accuracy of 70.4% in our prediction. </a:t>
            </a:r>
            <a:endParaRPr lang="en-US" sz="1400" dirty="0">
              <a:latin typeface="Times New Roman" panose="02020603050405020304" pitchFamily="18" charset="0"/>
              <a:ea typeface="Times New Roman" panose="02020603050405020304" pitchFamily="18" charset="0"/>
            </a:endParaRPr>
          </a:p>
          <a:p>
            <a:pPr marL="285750" indent="-285750" algn="just">
              <a:lnSpc>
                <a:spcPct val="150000"/>
              </a:lnSpc>
              <a:buFont typeface="Arial" panose="020B0604020202020204" pitchFamily="34" charset="0"/>
              <a:buChar char="•"/>
            </a:pPr>
            <a:r>
              <a:rPr lang="en-US" sz="1600" dirty="0">
                <a:latin typeface="Times New Roman" panose="02020603050405020304" pitchFamily="18" charset="0"/>
                <a:ea typeface="Times New Roman" panose="02020603050405020304" pitchFamily="18" charset="0"/>
              </a:rPr>
              <a:t>The amount of non-homogenous dataset available is limited. There are many task-dependent variables in the training process that makes its distribution difficult. This results in longer computation time. </a:t>
            </a:r>
            <a:endParaRPr lang="en-US" sz="1400" dirty="0">
              <a:latin typeface="Times New Roman" panose="02020603050405020304" pitchFamily="18" charset="0"/>
              <a:ea typeface="Times New Roman" panose="02020603050405020304" pitchFamily="18" charset="0"/>
            </a:endParaRPr>
          </a:p>
          <a:p>
            <a:pPr marL="285750" indent="-285750" algn="just">
              <a:lnSpc>
                <a:spcPct val="150000"/>
              </a:lnSpc>
              <a:buFont typeface="Arial" panose="020B0604020202020204" pitchFamily="34" charset="0"/>
              <a:buChar char="•"/>
            </a:pPr>
            <a:r>
              <a:rPr lang="en-US" sz="1600" dirty="0">
                <a:latin typeface="Times New Roman" panose="02020603050405020304" pitchFamily="18" charset="0"/>
                <a:ea typeface="Times New Roman" panose="02020603050405020304" pitchFamily="18" charset="0"/>
              </a:rPr>
              <a:t>Every established approaches have involved handcrafted rules by experts and Bayesian statistical methods. A variety of machine learning methods have been applied along with neural networks and symbolic induction. Comparison between different methods is difficult because different types of proteins used in their datasets.</a:t>
            </a:r>
            <a:endParaRPr lang="en-US" sz="1400" dirty="0">
              <a:latin typeface="Times New Roman" panose="02020603050405020304" pitchFamily="18" charset="0"/>
              <a:ea typeface="Times New Roman" panose="02020603050405020304" pitchFamily="18" charset="0"/>
            </a:endParaRPr>
          </a:p>
          <a:p>
            <a:pPr marL="285750" indent="-285750" algn="just">
              <a:lnSpc>
                <a:spcPct val="150000"/>
              </a:lnSpc>
              <a:buFont typeface="Arial" panose="020B0604020202020204" pitchFamily="34" charset="0"/>
              <a:buChar char="•"/>
            </a:pPr>
            <a:r>
              <a:rPr lang="en-US" sz="1600" dirty="0">
                <a:latin typeface="Times New Roman" panose="02020603050405020304" pitchFamily="18" charset="0"/>
                <a:ea typeface="Times New Roman" panose="02020603050405020304" pitchFamily="18" charset="0"/>
              </a:rPr>
              <a:t>The limitations of this project comes down to the accessibility of the dataset. The current dataset that we have used is proper for models like RNN and LSTM but not for classifiers such as SVM, Linear Regression and K means clustering. Thereby yielding a poor result.</a:t>
            </a:r>
            <a:endParaRPr lang="en-US" sz="1400" dirty="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1882581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Content Placeholder 2"/>
          <p:cNvSpPr>
            <a:spLocks noGrp="1"/>
          </p:cNvSpPr>
          <p:nvPr>
            <p:ph idx="1"/>
          </p:nvPr>
        </p:nvSpPr>
        <p:spPr>
          <a:xfrm>
            <a:off x="1097280" y="1845734"/>
            <a:ext cx="10384478" cy="4023360"/>
          </a:xfrm>
        </p:spPr>
        <p:txBody>
          <a:bodyPr>
            <a:normAutofit/>
          </a:bodyPr>
          <a:lstStyle/>
          <a:p>
            <a:pPr lvl="0" algn="just"/>
            <a:r>
              <a:rPr lang="en-IN" sz="1800" dirty="0"/>
              <a:t>[1] </a:t>
            </a:r>
            <a:r>
              <a:rPr lang="en-IN" sz="1800" dirty="0" err="1"/>
              <a:t>Søren</a:t>
            </a:r>
            <a:r>
              <a:rPr lang="en-IN" sz="1800" dirty="0"/>
              <a:t> </a:t>
            </a:r>
            <a:r>
              <a:rPr lang="en-IN" sz="1800" dirty="0" err="1"/>
              <a:t>Kaae</a:t>
            </a:r>
            <a:r>
              <a:rPr lang="en-IN" sz="1800" dirty="0"/>
              <a:t> </a:t>
            </a:r>
            <a:r>
              <a:rPr lang="en-IN" sz="1800" dirty="0" err="1"/>
              <a:t>Sønderby</a:t>
            </a:r>
            <a:r>
              <a:rPr lang="en-IN" sz="1800" dirty="0"/>
              <a:t> and Ole </a:t>
            </a:r>
            <a:r>
              <a:rPr lang="en-IN" sz="1800" dirty="0" err="1"/>
              <a:t>Winther</a:t>
            </a:r>
            <a:r>
              <a:rPr lang="en-IN" sz="1800" dirty="0"/>
              <a:t>. Protein secondary structure prediction with long short term memory networks. </a:t>
            </a:r>
            <a:r>
              <a:rPr lang="en-IN" sz="1800" dirty="0" err="1"/>
              <a:t>arXiv</a:t>
            </a:r>
            <a:r>
              <a:rPr lang="en-IN" sz="1800" dirty="0"/>
              <a:t> preprint arXiv:1412.7828, 2014.</a:t>
            </a:r>
            <a:endParaRPr lang="en-US" sz="1800" dirty="0"/>
          </a:p>
          <a:p>
            <a:pPr lvl="0" algn="just"/>
            <a:r>
              <a:rPr lang="en-IN" sz="1800" dirty="0"/>
              <a:t>[2] </a:t>
            </a:r>
            <a:r>
              <a:rPr lang="en-IN" sz="1800" dirty="0" err="1"/>
              <a:t>Zikrija</a:t>
            </a:r>
            <a:r>
              <a:rPr lang="en-IN" sz="1800" dirty="0"/>
              <a:t> </a:t>
            </a:r>
            <a:r>
              <a:rPr lang="en-IN" sz="1800" dirty="0" err="1"/>
              <a:t>Avdagic</a:t>
            </a:r>
            <a:r>
              <a:rPr lang="en-IN" sz="1800" dirty="0"/>
              <a:t>, </a:t>
            </a:r>
            <a:r>
              <a:rPr lang="en-IN" sz="1800" dirty="0" err="1"/>
              <a:t>Prof.Dr.Sci</a:t>
            </a:r>
            <a:r>
              <a:rPr lang="en-IN" sz="1800" dirty="0"/>
              <a:t> </a:t>
            </a:r>
            <a:r>
              <a:rPr lang="en-IN" sz="1800" dirty="0" err="1"/>
              <a:t>Elvir</a:t>
            </a:r>
            <a:r>
              <a:rPr lang="en-IN" sz="1800" dirty="0"/>
              <a:t> </a:t>
            </a:r>
            <a:r>
              <a:rPr lang="en-IN" sz="1800" dirty="0" err="1"/>
              <a:t>Purisevic</a:t>
            </a:r>
            <a:r>
              <a:rPr lang="en-IN" sz="1800" dirty="0"/>
              <a:t>, </a:t>
            </a:r>
            <a:r>
              <a:rPr lang="en-IN" sz="1800" dirty="0" err="1"/>
              <a:t>Mr.Sci</a:t>
            </a:r>
            <a:r>
              <a:rPr lang="en-IN" sz="1800" dirty="0"/>
              <a:t> Samir </a:t>
            </a:r>
            <a:r>
              <a:rPr lang="en-IN" sz="1800" dirty="0" err="1"/>
              <a:t>Omanovic</a:t>
            </a:r>
            <a:r>
              <a:rPr lang="en-IN" sz="1800" dirty="0"/>
              <a:t>, </a:t>
            </a:r>
            <a:r>
              <a:rPr lang="en-IN" sz="1800" dirty="0" err="1"/>
              <a:t>Mr.Sci</a:t>
            </a:r>
            <a:r>
              <a:rPr lang="en-IN" sz="1800" dirty="0"/>
              <a:t>. Zlatan </a:t>
            </a:r>
            <a:r>
              <a:rPr lang="en-IN" sz="1800" dirty="0" err="1"/>
              <a:t>Coralic</a:t>
            </a:r>
            <a:r>
              <a:rPr lang="en-IN" sz="1800" dirty="0"/>
              <a:t>, Artificial Intelligence in Prediction of Secondary Protein Structure Using CB513 Database. 2009</a:t>
            </a:r>
            <a:endParaRPr lang="en-US" sz="1800" dirty="0"/>
          </a:p>
          <a:p>
            <a:pPr lvl="0" algn="just"/>
            <a:r>
              <a:rPr lang="en-IN" sz="1800" dirty="0"/>
              <a:t>[3] Alexander Rosenberg Johansen, </a:t>
            </a:r>
            <a:r>
              <a:rPr lang="en-IN" sz="1800" dirty="0" err="1"/>
              <a:t>Søren</a:t>
            </a:r>
            <a:r>
              <a:rPr lang="en-IN" sz="1800" dirty="0"/>
              <a:t> </a:t>
            </a:r>
            <a:r>
              <a:rPr lang="en-IN" sz="1800" dirty="0" err="1"/>
              <a:t>Kaae</a:t>
            </a:r>
            <a:r>
              <a:rPr lang="en-IN" sz="1800" dirty="0"/>
              <a:t> </a:t>
            </a:r>
            <a:r>
              <a:rPr lang="en-IN" sz="1800" dirty="0" err="1"/>
              <a:t>Sønderby</a:t>
            </a:r>
            <a:r>
              <a:rPr lang="en-IN" sz="1800" dirty="0"/>
              <a:t>, Ole </a:t>
            </a:r>
            <a:r>
              <a:rPr lang="en-IN" sz="1800" dirty="0" err="1"/>
              <a:t>Winther</a:t>
            </a:r>
            <a:r>
              <a:rPr lang="en-IN" sz="1800" dirty="0"/>
              <a:t>. Protein and secondary structure prediction with convolutions and Vertical-bi-directional </a:t>
            </a:r>
            <a:r>
              <a:rPr lang="en-IN" sz="1800" dirty="0" err="1"/>
              <a:t>rnns</a:t>
            </a:r>
            <a:r>
              <a:rPr lang="en-IN" sz="1800" dirty="0"/>
              <a:t>. 2016</a:t>
            </a:r>
            <a:endParaRPr lang="en-US" sz="1800" dirty="0"/>
          </a:p>
          <a:p>
            <a:pPr lvl="0" algn="just"/>
            <a:r>
              <a:rPr lang="en-IN" sz="1800" dirty="0"/>
              <a:t>[4] Stephen </a:t>
            </a:r>
            <a:r>
              <a:rPr lang="en-IN" sz="1800" dirty="0" err="1"/>
              <a:t>Muggleton</a:t>
            </a:r>
            <a:r>
              <a:rPr lang="en-IN" sz="1800" dirty="0"/>
              <a:t>, Ross </a:t>
            </a:r>
            <a:r>
              <a:rPr lang="en-IN" sz="1800" dirty="0" err="1"/>
              <a:t>D.King</a:t>
            </a:r>
            <a:r>
              <a:rPr lang="en-IN" sz="1800" dirty="0"/>
              <a:t>  and Michael J.E. Sternberg. Protein secondary structure prediction using logic-based machine learning. vol.5 no.7 pp.647-657, 1992</a:t>
            </a:r>
            <a:endParaRPr lang="en-US" sz="1800" dirty="0"/>
          </a:p>
          <a:p>
            <a:pPr lvl="0" algn="just"/>
            <a:r>
              <a:rPr lang="en-IN" sz="1800" dirty="0"/>
              <a:t>[5] Jian Zhou and Olga G </a:t>
            </a:r>
            <a:r>
              <a:rPr lang="en-IN" sz="1800" dirty="0" err="1"/>
              <a:t>Troyanskaya</a:t>
            </a:r>
            <a:r>
              <a:rPr lang="en-IN" sz="1800" dirty="0"/>
              <a:t>, “Deep supervised and convolutional generative stochastic network for protein secondary structure prediction,” </a:t>
            </a:r>
            <a:r>
              <a:rPr lang="en-IN" sz="1800" dirty="0" err="1"/>
              <a:t>arXiv</a:t>
            </a:r>
            <a:r>
              <a:rPr lang="en-IN" sz="1800" dirty="0"/>
              <a:t> preprint arXiv:1403.1347, 2014.</a:t>
            </a:r>
            <a:endParaRPr lang="en-US" sz="1800" dirty="0"/>
          </a:p>
          <a:p>
            <a:pPr algn="just"/>
            <a:r>
              <a:rPr lang="en-US" dirty="0"/>
              <a:t>[6] </a:t>
            </a:r>
            <a:r>
              <a:rPr lang="en-IN" sz="1800" dirty="0"/>
              <a:t>Sheng Wang, Jian Peng, </a:t>
            </a:r>
            <a:r>
              <a:rPr lang="en-IN" sz="1800" dirty="0" err="1"/>
              <a:t>Jianzhu</a:t>
            </a:r>
            <a:r>
              <a:rPr lang="en-IN" sz="1800" dirty="0"/>
              <a:t> Ma, and </a:t>
            </a:r>
            <a:r>
              <a:rPr lang="en-IN" sz="1800" dirty="0" err="1"/>
              <a:t>Jinbo</a:t>
            </a:r>
            <a:r>
              <a:rPr lang="en-IN" sz="1800" dirty="0"/>
              <a:t> Xu, “Protein secondary structure prediction using deep convolutional neural fields,” Scientific reports, vol. 6, 2016.</a:t>
            </a:r>
            <a:endParaRPr lang="en-US" sz="1800" dirty="0"/>
          </a:p>
          <a:p>
            <a:endParaRPr lang="en-US" dirty="0"/>
          </a:p>
        </p:txBody>
      </p:sp>
    </p:spTree>
    <p:extLst>
      <p:ext uri="{BB962C8B-B14F-4D97-AF65-F5344CB8AC3E}">
        <p14:creationId xmlns:p14="http://schemas.microsoft.com/office/powerpoint/2010/main" val="2386455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ABSTRACT</a:t>
            </a:r>
          </a:p>
        </p:txBody>
      </p:sp>
      <p:sp>
        <p:nvSpPr>
          <p:cNvPr id="3" name="Content Placeholder 2"/>
          <p:cNvSpPr>
            <a:spLocks noGrp="1"/>
          </p:cNvSpPr>
          <p:nvPr>
            <p:ph idx="1"/>
          </p:nvPr>
        </p:nvSpPr>
        <p:spPr/>
        <p:txBody>
          <a:bodyPr/>
          <a:lstStyle/>
          <a:p>
            <a:pPr algn="just"/>
            <a:r>
              <a:rPr lang="en-IN" dirty="0"/>
              <a:t>Using a model to map amino acid and sequences of primary structure present in the data set we want to predict the secondary structure of protein. This can be achieved using a bi-directional recurrent neural network (RNN) using Long-short term memory (LSTM), with the convolutional filters and the hidden states providing an input for the next state.</a:t>
            </a:r>
            <a:endParaRPr lang="en-US" dirty="0"/>
          </a:p>
          <a:p>
            <a:pPr algn="just"/>
            <a:r>
              <a:rPr lang="en-IN" i="1" dirty="0"/>
              <a:t>Keywords</a:t>
            </a:r>
            <a:r>
              <a:rPr lang="en-IN" b="1" dirty="0"/>
              <a:t> — </a:t>
            </a:r>
            <a:r>
              <a:rPr lang="en-IN" dirty="0"/>
              <a:t>Recurrent neural network, Long-short term memory</a:t>
            </a:r>
            <a:r>
              <a:rPr lang="en-IN" b="1" dirty="0"/>
              <a:t> </a:t>
            </a:r>
            <a:endParaRPr lang="en-US" dirty="0"/>
          </a:p>
          <a:p>
            <a:pPr algn="just"/>
            <a:endParaRPr lang="en-US" dirty="0"/>
          </a:p>
        </p:txBody>
      </p:sp>
    </p:spTree>
    <p:extLst>
      <p:ext uri="{BB962C8B-B14F-4D97-AF65-F5344CB8AC3E}">
        <p14:creationId xmlns:p14="http://schemas.microsoft.com/office/powerpoint/2010/main" val="20489195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97280" y="758952"/>
            <a:ext cx="10058400" cy="2781082"/>
          </a:xfrm>
        </p:spPr>
        <p:txBody>
          <a:bodyPr>
            <a:normAutofit/>
          </a:bodyPr>
          <a:lstStyle/>
          <a:p>
            <a:pPr algn="ctr"/>
            <a:r>
              <a:rPr lang="en-US" sz="6600" dirty="0"/>
              <a:t>THANK YOU</a:t>
            </a:r>
            <a:endParaRPr lang="en-IN" sz="6600" dirty="0"/>
          </a:p>
        </p:txBody>
      </p:sp>
      <p:sp>
        <p:nvSpPr>
          <p:cNvPr id="4" name="Subtitle 3"/>
          <p:cNvSpPr>
            <a:spLocks noGrp="1"/>
          </p:cNvSpPr>
          <p:nvPr>
            <p:ph type="subTitle" idx="1"/>
          </p:nvPr>
        </p:nvSpPr>
        <p:spPr/>
        <p:txBody>
          <a:bodyPr/>
          <a:lstStyle/>
          <a:p>
            <a:endParaRPr lang="en-IN"/>
          </a:p>
        </p:txBody>
      </p:sp>
    </p:spTree>
    <p:extLst>
      <p:ext uri="{BB962C8B-B14F-4D97-AF65-F5344CB8AC3E}">
        <p14:creationId xmlns:p14="http://schemas.microsoft.com/office/powerpoint/2010/main" val="5498601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a:t>
            </a:r>
          </a:p>
        </p:txBody>
      </p:sp>
      <p:sp>
        <p:nvSpPr>
          <p:cNvPr id="3" name="Content Placeholder 2"/>
          <p:cNvSpPr>
            <a:spLocks noGrp="1"/>
          </p:cNvSpPr>
          <p:nvPr>
            <p:ph idx="1"/>
          </p:nvPr>
        </p:nvSpPr>
        <p:spPr/>
        <p:txBody>
          <a:bodyPr>
            <a:normAutofit lnSpcReduction="10000"/>
          </a:bodyPr>
          <a:lstStyle/>
          <a:p>
            <a:pPr algn="just"/>
            <a:r>
              <a:rPr lang="en-IN" dirty="0"/>
              <a:t>The secondary structure prediction is a set of techniques which predicts the local secondary structures of protein by knowing only their amino acid sequences. The prediction generally consists of assuming certain regions of the amino acids likely to be α helices and β sheets or coils. </a:t>
            </a:r>
          </a:p>
          <a:p>
            <a:pPr algn="just"/>
            <a:r>
              <a:rPr lang="en-IN" dirty="0"/>
              <a:t>Modern approaches for predicting secondary protein structures makes use of various machine learning methods. New deep learning methods has surfaced and has resulted in good performance. Also people have now moved to analysing homologous proteins which has a better and non-repetitive protein sequences.</a:t>
            </a:r>
          </a:p>
          <a:p>
            <a:pPr algn="just"/>
            <a:r>
              <a:rPr lang="en-IN" dirty="0"/>
              <a:t>Recent architectures use feed-forward neural networks for the predictions from the forward and backward networks in the bidirectional model [1]. </a:t>
            </a:r>
          </a:p>
          <a:p>
            <a:pPr algn="just"/>
            <a:r>
              <a:rPr lang="en-IN" dirty="0"/>
              <a:t>We have incorporated a variation of the newly emerging methods using neural network to train our model using bi-directional Recurrent Neural Network (RNN) with memory cells such as, Long-Short Term Memory (LSTM) cells which is will be explained in the coming sections. </a:t>
            </a:r>
            <a:endParaRPr lang="en-US" dirty="0"/>
          </a:p>
          <a:p>
            <a:pPr algn="just"/>
            <a:endParaRPr lang="en-US" dirty="0"/>
          </a:p>
        </p:txBody>
      </p:sp>
    </p:spTree>
    <p:extLst>
      <p:ext uri="{BB962C8B-B14F-4D97-AF65-F5344CB8AC3E}">
        <p14:creationId xmlns:p14="http://schemas.microsoft.com/office/powerpoint/2010/main" val="11255522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119503"/>
          </a:xfrm>
        </p:spPr>
        <p:txBody>
          <a:bodyPr/>
          <a:lstStyle/>
          <a:p>
            <a:r>
              <a:rPr lang="en-US" dirty="0"/>
              <a:t>LITERATURE SURVEY</a:t>
            </a:r>
          </a:p>
        </p:txBody>
      </p:sp>
      <p:sp>
        <p:nvSpPr>
          <p:cNvPr id="3" name="Content Placeholder 2"/>
          <p:cNvSpPr>
            <a:spLocks noGrp="1"/>
          </p:cNvSpPr>
          <p:nvPr>
            <p:ph idx="1"/>
          </p:nvPr>
        </p:nvSpPr>
        <p:spPr>
          <a:xfrm>
            <a:off x="1097280" y="1768415"/>
            <a:ext cx="10496622" cy="4100679"/>
          </a:xfrm>
        </p:spPr>
        <p:txBody>
          <a:bodyPr>
            <a:normAutofit lnSpcReduction="10000"/>
          </a:bodyPr>
          <a:lstStyle/>
          <a:p>
            <a:pPr algn="just"/>
            <a:r>
              <a:rPr lang="en-IN" b="1" dirty="0"/>
              <a:t>Protein Secondary Structure Prediction with Long Short Term Memory Networks [1]</a:t>
            </a:r>
            <a:r>
              <a:rPr lang="en-US" dirty="0"/>
              <a:t> </a:t>
            </a:r>
            <a:r>
              <a:rPr lang="en-IN" b="1" dirty="0"/>
              <a:t>(</a:t>
            </a:r>
            <a:r>
              <a:rPr lang="en-IN" b="1" dirty="0" err="1"/>
              <a:t>Søren</a:t>
            </a:r>
            <a:r>
              <a:rPr lang="en-IN" b="1" dirty="0"/>
              <a:t> </a:t>
            </a:r>
            <a:r>
              <a:rPr lang="en-IN" b="1" dirty="0" err="1"/>
              <a:t>Kaae</a:t>
            </a:r>
            <a:r>
              <a:rPr lang="en-IN" b="1" dirty="0"/>
              <a:t> </a:t>
            </a:r>
            <a:r>
              <a:rPr lang="en-IN" b="1" dirty="0" err="1"/>
              <a:t>Sønderby</a:t>
            </a:r>
            <a:r>
              <a:rPr lang="en-IN" b="1" dirty="0"/>
              <a:t>, Ole </a:t>
            </a:r>
            <a:r>
              <a:rPr lang="en-IN" b="1" dirty="0" err="1"/>
              <a:t>Winther</a:t>
            </a:r>
            <a:r>
              <a:rPr lang="en-IN" b="1" dirty="0"/>
              <a:t>)</a:t>
            </a:r>
            <a:endParaRPr lang="en-US" dirty="0"/>
          </a:p>
          <a:p>
            <a:pPr algn="just"/>
            <a:r>
              <a:rPr lang="en-IN" sz="1900" dirty="0"/>
              <a:t>The contribution of this paper is the application of bidirectional LSTM networks to protein secondary structure prediction. The model architecture uses feed-forward neural networks for concatenation of predictions from the forward and backward networks in the bidirectional model and the model also includes feed-forward neural networks between hidden states in the recurrent network.</a:t>
            </a:r>
            <a:endParaRPr lang="en-US" sz="1900" dirty="0"/>
          </a:p>
          <a:p>
            <a:pPr algn="just"/>
            <a:r>
              <a:rPr lang="en-IN" b="1" dirty="0"/>
              <a:t>Artificial Intelligence in Prediction of Secondary Protein Structure Using CB513 Database [2](</a:t>
            </a:r>
            <a:r>
              <a:rPr lang="en-IN" b="1" dirty="0" err="1"/>
              <a:t>Prof.Dr.Sci.Zikrija</a:t>
            </a:r>
            <a:r>
              <a:rPr lang="en-IN" b="1" dirty="0"/>
              <a:t> </a:t>
            </a:r>
            <a:r>
              <a:rPr lang="en-IN" b="1" dirty="0" err="1"/>
              <a:t>Avdagic</a:t>
            </a:r>
            <a:r>
              <a:rPr lang="en-IN" b="1" dirty="0"/>
              <a:t>, </a:t>
            </a:r>
            <a:r>
              <a:rPr lang="en-IN" b="1" dirty="0" err="1"/>
              <a:t>Mr.Sci.Elvir</a:t>
            </a:r>
            <a:r>
              <a:rPr lang="en-IN" b="1" dirty="0"/>
              <a:t> </a:t>
            </a:r>
            <a:r>
              <a:rPr lang="en-IN" b="1" dirty="0" err="1"/>
              <a:t>Purisevic</a:t>
            </a:r>
            <a:r>
              <a:rPr lang="en-IN" b="1" dirty="0"/>
              <a:t>, </a:t>
            </a:r>
            <a:r>
              <a:rPr lang="en-IN" b="1" dirty="0" err="1"/>
              <a:t>Mr.Sci.Samir</a:t>
            </a:r>
            <a:r>
              <a:rPr lang="en-IN" b="1" dirty="0"/>
              <a:t> </a:t>
            </a:r>
            <a:r>
              <a:rPr lang="en-IN" b="1" dirty="0" err="1"/>
              <a:t>Omanovic</a:t>
            </a:r>
            <a:r>
              <a:rPr lang="en-IN" b="1" dirty="0"/>
              <a:t>, Pharma </a:t>
            </a:r>
            <a:r>
              <a:rPr lang="en-IN" b="1" dirty="0" err="1"/>
              <a:t>D.Zlatan</a:t>
            </a:r>
            <a:r>
              <a:rPr lang="en-IN" b="1" dirty="0"/>
              <a:t> </a:t>
            </a:r>
            <a:r>
              <a:rPr lang="en-IN" b="1" dirty="0" err="1"/>
              <a:t>Coralic</a:t>
            </a:r>
            <a:r>
              <a:rPr lang="en-IN" b="1" dirty="0"/>
              <a:t>)</a:t>
            </a:r>
            <a:endParaRPr lang="en-US" dirty="0"/>
          </a:p>
          <a:p>
            <a:pPr algn="just"/>
            <a:r>
              <a:rPr lang="en-US" sz="1900" dirty="0"/>
              <a:t>The aim is to use the modified API_EPE to evaluate the protein set to predict the secondary protein structure using non - homologous data set. This paper describes CB513 a non-redundant dataset, suitable for development of algorithms for prediction of secondary protein structure. Learning (training and testing) of neural network is researched with different sizes of windows, different number of neurons in the hidden layer and different number of training epochs, while using dataset CB513.</a:t>
            </a:r>
          </a:p>
          <a:p>
            <a:endParaRPr lang="en-US" dirty="0"/>
          </a:p>
        </p:txBody>
      </p:sp>
    </p:spTree>
    <p:extLst>
      <p:ext uri="{BB962C8B-B14F-4D97-AF65-F5344CB8AC3E}">
        <p14:creationId xmlns:p14="http://schemas.microsoft.com/office/powerpoint/2010/main" val="14331407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LITERATURE SURVEY(contd.)</a:t>
            </a:r>
          </a:p>
        </p:txBody>
      </p:sp>
      <p:sp>
        <p:nvSpPr>
          <p:cNvPr id="3" name="Content Placeholder 2"/>
          <p:cNvSpPr>
            <a:spLocks noGrp="1"/>
          </p:cNvSpPr>
          <p:nvPr>
            <p:ph idx="1"/>
          </p:nvPr>
        </p:nvSpPr>
        <p:spPr/>
        <p:txBody>
          <a:bodyPr>
            <a:normAutofit/>
          </a:bodyPr>
          <a:lstStyle/>
          <a:p>
            <a:pPr algn="just"/>
            <a:r>
              <a:rPr lang="en-IN" b="1" dirty="0"/>
              <a:t>Protein and Secondary Structure Prediction with Convolutions and Vertical-Bi-Directional RNNS [3]</a:t>
            </a:r>
            <a:r>
              <a:rPr lang="en-US" dirty="0"/>
              <a:t> </a:t>
            </a:r>
            <a:r>
              <a:rPr lang="en-IN" b="1" dirty="0"/>
              <a:t>(Alexander Rosenberg Johansen, </a:t>
            </a:r>
            <a:r>
              <a:rPr lang="en-IN" b="1" dirty="0" err="1"/>
              <a:t>Søren</a:t>
            </a:r>
            <a:r>
              <a:rPr lang="en-IN" b="1" dirty="0"/>
              <a:t> </a:t>
            </a:r>
            <a:r>
              <a:rPr lang="en-IN" b="1" dirty="0" err="1"/>
              <a:t>Kaae</a:t>
            </a:r>
            <a:r>
              <a:rPr lang="en-IN" b="1" dirty="0"/>
              <a:t> </a:t>
            </a:r>
            <a:r>
              <a:rPr lang="en-IN" b="1" dirty="0" err="1"/>
              <a:t>Sønderby</a:t>
            </a:r>
            <a:r>
              <a:rPr lang="en-IN" b="1" dirty="0"/>
              <a:t>, Ole </a:t>
            </a:r>
            <a:r>
              <a:rPr lang="en-IN" b="1" dirty="0" err="1"/>
              <a:t>Winther</a:t>
            </a:r>
            <a:r>
              <a:rPr lang="en-IN" b="1" dirty="0"/>
              <a:t>)</a:t>
            </a:r>
            <a:endParaRPr lang="en-US" dirty="0"/>
          </a:p>
          <a:p>
            <a:pPr algn="just"/>
            <a:r>
              <a:rPr lang="en-IN" sz="1800" dirty="0"/>
              <a:t>A recurrent neural network with memory cells, such as the long-short term memory (LSTM) cell, can inform the model about earlier data in a sequence, thus utilizing the sequential structure. Further the local sequence typology has a high importance for predicting secondary protein structures (Ole cite).</a:t>
            </a:r>
          </a:p>
          <a:p>
            <a:pPr algn="just"/>
            <a:r>
              <a:rPr lang="en-IN" sz="1800" b="1" dirty="0"/>
              <a:t>Protein secondary structure prediction using logic-based machine learning [4]</a:t>
            </a:r>
            <a:r>
              <a:rPr lang="en-US" sz="1800" dirty="0"/>
              <a:t> </a:t>
            </a:r>
            <a:r>
              <a:rPr lang="en-IN" sz="1800" b="1" dirty="0"/>
              <a:t>(Stephen </a:t>
            </a:r>
            <a:r>
              <a:rPr lang="en-IN" sz="1800" b="1" dirty="0" err="1"/>
              <a:t>Muggleton</a:t>
            </a:r>
            <a:r>
              <a:rPr lang="en-IN" sz="1800" b="1" dirty="0"/>
              <a:t>, Ross </a:t>
            </a:r>
            <a:r>
              <a:rPr lang="en-IN" sz="1800" b="1" dirty="0" err="1"/>
              <a:t>D.King</a:t>
            </a:r>
            <a:r>
              <a:rPr lang="en-IN" sz="1800" b="1" dirty="0"/>
              <a:t>  and Michael J.E. Sternberg)</a:t>
            </a:r>
            <a:r>
              <a:rPr lang="en-US" sz="1800" dirty="0"/>
              <a:t> </a:t>
            </a:r>
          </a:p>
          <a:p>
            <a:pPr algn="just"/>
            <a:r>
              <a:rPr lang="en-US" sz="1800" dirty="0"/>
              <a:t>Predictions are carried out using only local information -- long range interactions are not taken into account. Long range interactions are important -- when a protein folds up, regions of sequence which are linearly widely separated become close spatially. Established approaches have involved hand-crafted rules by experts and Bayesian statistical methods. Golem is an ILP program. It takes positive examples, negative examples and background knowledge (Prolog facts) as input.</a:t>
            </a:r>
          </a:p>
        </p:txBody>
      </p:sp>
    </p:spTree>
    <p:extLst>
      <p:ext uri="{BB962C8B-B14F-4D97-AF65-F5344CB8AC3E}">
        <p14:creationId xmlns:p14="http://schemas.microsoft.com/office/powerpoint/2010/main" val="9449748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PROBLEM STATEMENT</a:t>
            </a:r>
          </a:p>
        </p:txBody>
      </p:sp>
      <p:sp>
        <p:nvSpPr>
          <p:cNvPr id="3" name="Content Placeholder 2"/>
          <p:cNvSpPr>
            <a:spLocks noGrp="1"/>
          </p:cNvSpPr>
          <p:nvPr>
            <p:ph idx="1"/>
          </p:nvPr>
        </p:nvSpPr>
        <p:spPr>
          <a:xfrm>
            <a:off x="1097280" y="2250682"/>
            <a:ext cx="10058400" cy="4023360"/>
          </a:xfrm>
        </p:spPr>
        <p:txBody>
          <a:bodyPr/>
          <a:lstStyle/>
          <a:p>
            <a:pPr marL="457200" indent="-457200" algn="just">
              <a:buFont typeface="+mj-lt"/>
              <a:buAutoNum type="arabicPeriod"/>
            </a:pPr>
            <a:r>
              <a:rPr lang="en-US" dirty="0"/>
              <a:t>There are about 400 times more protein sequences than protein structures. Finding alternative ways to predict a protein structure becomes more challenging as this gap increases.</a:t>
            </a:r>
          </a:p>
          <a:p>
            <a:pPr marL="457200" indent="-457200" algn="just">
              <a:buFont typeface="+mj-lt"/>
              <a:buAutoNum type="arabicPeriod"/>
            </a:pPr>
            <a:r>
              <a:rPr lang="en-US" dirty="0"/>
              <a:t>The rate at which new protein sequences are being discovered is increasing rapidly, as a result the dataset has doubled over a few decades thereby making computation more complex. </a:t>
            </a:r>
          </a:p>
          <a:p>
            <a:pPr marL="457200" indent="-457200" algn="just">
              <a:buFont typeface="+mj-lt"/>
              <a:buAutoNum type="arabicPeriod"/>
            </a:pPr>
            <a:r>
              <a:rPr lang="en-US" dirty="0"/>
              <a:t>Current technology for protein structure prediction relies on using unknown sequences of proteins and overlaying them with homologous proteins with known structure. Such practice is faulty as it does not account for proteins which do not have a homologous protein in their database.</a:t>
            </a:r>
          </a:p>
        </p:txBody>
      </p:sp>
    </p:spTree>
    <p:extLst>
      <p:ext uri="{BB962C8B-B14F-4D97-AF65-F5344CB8AC3E}">
        <p14:creationId xmlns:p14="http://schemas.microsoft.com/office/powerpoint/2010/main" val="31236957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PROPOSED METHODOLOGY  </a:t>
            </a:r>
          </a:p>
        </p:txBody>
      </p:sp>
      <p:sp>
        <p:nvSpPr>
          <p:cNvPr id="3" name="Content Placeholder 2"/>
          <p:cNvSpPr>
            <a:spLocks noGrp="1"/>
          </p:cNvSpPr>
          <p:nvPr>
            <p:ph idx="1"/>
          </p:nvPr>
        </p:nvSpPr>
        <p:spPr>
          <a:xfrm>
            <a:off x="1097280" y="2211494"/>
            <a:ext cx="10058400" cy="3131215"/>
          </a:xfrm>
        </p:spPr>
        <p:txBody>
          <a:bodyPr>
            <a:normAutofit/>
          </a:bodyPr>
          <a:lstStyle/>
          <a:p>
            <a:pPr marL="457200" lvl="0" indent="-457200" algn="just">
              <a:buFont typeface="+mj-lt"/>
              <a:buAutoNum type="arabicPeriod"/>
            </a:pPr>
            <a:r>
              <a:rPr lang="en-IN" dirty="0"/>
              <a:t>The neural network divides the sequenced data into three convolutional layers with different filter sizes using batch normalization.</a:t>
            </a:r>
          </a:p>
          <a:p>
            <a:pPr marL="457200" lvl="0" indent="-457200" algn="just">
              <a:buFont typeface="+mj-lt"/>
              <a:buAutoNum type="arabicPeriod"/>
            </a:pPr>
            <a:r>
              <a:rPr lang="en-IN" dirty="0"/>
              <a:t>This data condensed into a dense layer acts as an input for RNN with LSTM cells working in forward direction.</a:t>
            </a:r>
          </a:p>
          <a:p>
            <a:pPr marL="457200" lvl="0" indent="-457200" algn="just">
              <a:buFont typeface="+mj-lt"/>
              <a:buAutoNum type="arabicPeriod"/>
            </a:pPr>
            <a:r>
              <a:rPr lang="en-IN" dirty="0"/>
              <a:t>The output form this layer is concatenated and passed down as input for RNN with LSTM cells working in backward direction.</a:t>
            </a:r>
          </a:p>
          <a:p>
            <a:pPr marL="457200" lvl="0" indent="-457200" algn="just">
              <a:buFont typeface="+mj-lt"/>
              <a:buAutoNum type="arabicPeriod"/>
            </a:pPr>
            <a:r>
              <a:rPr lang="en-IN" dirty="0"/>
              <a:t>We use batch normalization again with different filter sizes to generate only the data that fits out model. </a:t>
            </a:r>
          </a:p>
          <a:p>
            <a:endParaRPr lang="en-IN" dirty="0"/>
          </a:p>
        </p:txBody>
      </p:sp>
    </p:spTree>
    <p:extLst>
      <p:ext uri="{BB962C8B-B14F-4D97-AF65-F5344CB8AC3E}">
        <p14:creationId xmlns:p14="http://schemas.microsoft.com/office/powerpoint/2010/main" val="31192592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PROPOSED METHODOLOGY(contd.)</a:t>
            </a:r>
          </a:p>
        </p:txBody>
      </p:sp>
      <p:sp>
        <p:nvSpPr>
          <p:cNvPr id="3" name="Content Placeholder 2"/>
          <p:cNvSpPr>
            <a:spLocks noGrp="1"/>
          </p:cNvSpPr>
          <p:nvPr>
            <p:ph idx="1"/>
          </p:nvPr>
        </p:nvSpPr>
        <p:spPr>
          <a:xfrm>
            <a:off x="1097280" y="2211494"/>
            <a:ext cx="10058400" cy="4023360"/>
          </a:xfrm>
        </p:spPr>
        <p:txBody>
          <a:bodyPr/>
          <a:lstStyle/>
          <a:p>
            <a:pPr marL="457200" lvl="0" indent="-457200" algn="just">
              <a:buFont typeface="+mj-lt"/>
              <a:buAutoNum type="arabicPeriod" startAt="5"/>
            </a:pPr>
            <a:r>
              <a:rPr lang="en-IN" dirty="0"/>
              <a:t>Output of the last layer generates many unwanted productions of protein structure that are dropped in the Dropout layer. </a:t>
            </a:r>
          </a:p>
          <a:p>
            <a:pPr marL="457200" lvl="0" indent="-457200" algn="just">
              <a:buFont typeface="+mj-lt"/>
              <a:buAutoNum type="arabicPeriod" startAt="5"/>
            </a:pPr>
            <a:r>
              <a:rPr lang="en-IN" dirty="0"/>
              <a:t>The last layer is the Softmax layer that will be used to provide the probability of secondary structure generated in the sequence. </a:t>
            </a:r>
          </a:p>
          <a:p>
            <a:endParaRPr lang="en-IN" dirty="0"/>
          </a:p>
        </p:txBody>
      </p:sp>
    </p:spTree>
    <p:extLst>
      <p:ext uri="{BB962C8B-B14F-4D97-AF65-F5344CB8AC3E}">
        <p14:creationId xmlns:p14="http://schemas.microsoft.com/office/powerpoint/2010/main" val="38150548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idx="4294967295"/>
          </p:nvPr>
        </p:nvSpPr>
        <p:spPr>
          <a:xfrm>
            <a:off x="847798" y="6102680"/>
            <a:ext cx="10113962" cy="822325"/>
          </a:xfrm>
        </p:spPr>
        <p:txBody>
          <a:bodyPr>
            <a:normAutofit/>
          </a:bodyPr>
          <a:lstStyle/>
          <a:p>
            <a:pPr algn="ctr"/>
            <a:r>
              <a:rPr lang="en-US" sz="3200" dirty="0">
                <a:solidFill>
                  <a:schemeClr val="bg1"/>
                </a:solidFill>
              </a:rPr>
              <a:t>Neural network model</a:t>
            </a:r>
          </a:p>
        </p:txBody>
      </p:sp>
      <p:pic>
        <p:nvPicPr>
          <p:cNvPr id="16" name="Picture 15"/>
          <p:cNvPicPr>
            <a:picLocks noChangeAspect="1"/>
          </p:cNvPicPr>
          <p:nvPr/>
        </p:nvPicPr>
        <p:blipFill>
          <a:blip r:embed="rId2"/>
          <a:stretch>
            <a:fillRect/>
          </a:stretch>
        </p:blipFill>
        <p:spPr>
          <a:xfrm>
            <a:off x="3226275" y="86264"/>
            <a:ext cx="5357008" cy="5837510"/>
          </a:xfrm>
          <a:prstGeom prst="rect">
            <a:avLst/>
          </a:prstGeom>
        </p:spPr>
      </p:pic>
    </p:spTree>
    <p:extLst>
      <p:ext uri="{BB962C8B-B14F-4D97-AF65-F5344CB8AC3E}">
        <p14:creationId xmlns:p14="http://schemas.microsoft.com/office/powerpoint/2010/main" val="2116863706"/>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180</TotalTime>
  <Words>1753</Words>
  <Application>Microsoft Office PowerPoint</Application>
  <PresentationFormat>Widescreen</PresentationFormat>
  <Paragraphs>81</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Calibri Light</vt:lpstr>
      <vt:lpstr>Times New Roman</vt:lpstr>
      <vt:lpstr>Retrospect</vt:lpstr>
      <vt:lpstr>A NOVEL PREDICTIVE ANALYSER FOR DATA INTENSIVE APPLICATION</vt:lpstr>
      <vt:lpstr>ABSTRACT</vt:lpstr>
      <vt:lpstr>INTRODUCTION </vt:lpstr>
      <vt:lpstr>LITERATURE SURVEY</vt:lpstr>
      <vt:lpstr>LITERATURE SURVEY(contd.)</vt:lpstr>
      <vt:lpstr>PROBLEM STATEMENT</vt:lpstr>
      <vt:lpstr>PROPOSED METHODOLOGY  </vt:lpstr>
      <vt:lpstr>PROPOSED METHODOLOGY(contd.)</vt:lpstr>
      <vt:lpstr>Neural network model</vt:lpstr>
      <vt:lpstr>PowerPoint Presentation</vt:lpstr>
      <vt:lpstr>IMPLEMENTATION </vt:lpstr>
      <vt:lpstr>IMPLEMENTATION </vt:lpstr>
      <vt:lpstr>IMPLEMENTATION</vt:lpstr>
      <vt:lpstr>IMPLEMENTATION</vt:lpstr>
      <vt:lpstr>RESULTS</vt:lpstr>
      <vt:lpstr>RESULTS(contd.)</vt:lpstr>
      <vt:lpstr>CHALLENGING ISSUES IDENTIFIED AND ADDRESSED</vt:lpstr>
      <vt:lpstr>SUMMARY</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NOVEL PREDICTIVE ANALYSER FOR DATA INTENSIVE APPLICATION</dc:title>
  <dc:creator>Samudra Borkakoty</dc:creator>
  <cp:lastModifiedBy>Samudra Borkakoty</cp:lastModifiedBy>
  <cp:revision>21</cp:revision>
  <dcterms:created xsi:type="dcterms:W3CDTF">2019-01-22T15:18:37Z</dcterms:created>
  <dcterms:modified xsi:type="dcterms:W3CDTF">2019-04-21T11:58:30Z</dcterms:modified>
</cp:coreProperties>
</file>