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0058400" cx="77724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Black"/>
      <p:bold r:id="rId17"/>
      <p:boldItalic r:id="rId18"/>
    </p:embeddedFont>
    <p:embeddedFont>
      <p:font typeface="Montserrat Light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SJm6ICGqIHieDIciq0I1J1+ce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.fntdata"/><Relationship Id="rId22" Type="http://schemas.openxmlformats.org/officeDocument/2006/relationships/font" Target="fonts/MontserratLight-boldItalic.fntdata"/><Relationship Id="rId21" Type="http://schemas.openxmlformats.org/officeDocument/2006/relationships/font" Target="fonts/MontserratLight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Roboto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Black-bold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MontserratLight-regular.fntdata"/><Relationship Id="rId18" Type="http://schemas.openxmlformats.org/officeDocument/2006/relationships/font" Target="fonts/Montserrat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038600" y="1828875"/>
            <a:ext cx="35955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$1 million worth of diamonds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Money in the safe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Alarm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1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Anything else?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5525" y="22750"/>
            <a:ext cx="7818000" cy="11151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THREAT MODELING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-5925" y="7330775"/>
            <a:ext cx="3863400" cy="6372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THREAT MODEL FOR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JEWELRY STORE OWNER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"/>
          <p:cNvCxnSpPr/>
          <p:nvPr/>
        </p:nvCxnSpPr>
        <p:spPr>
          <a:xfrm>
            <a:off x="4063525" y="1666875"/>
            <a:ext cx="0" cy="1360200"/>
          </a:xfrm>
          <a:prstGeom prst="straightConnector1">
            <a:avLst/>
          </a:prstGeom>
          <a:noFill/>
          <a:ln cap="flat" cmpd="sng" w="38100">
            <a:solidFill>
              <a:srgbClr val="BD55A9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58" name="Google Shape;58;p1"/>
          <p:cNvSpPr txBox="1"/>
          <p:nvPr/>
        </p:nvSpPr>
        <p:spPr>
          <a:xfrm>
            <a:off x="228600" y="1181100"/>
            <a:ext cx="35337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THREAT MODELING 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helps you identify threats to the things you value and who you need to protect them from. When building a threat model, you can ask yourself the following questions.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n" sz="1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do I want to protect?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n" sz="1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Who do I want to protect it from?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n" sz="1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are the consequences if I fail?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n" sz="1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How likely are these consequences?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n" sz="1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How can I address the most likely risks?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THREAT MODELING GLOSSARY: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Asset: 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What I want to protect</a:t>
            </a:r>
            <a:endParaRPr b="0" i="0" sz="10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Adversaries: 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Who I want to protect my assets from </a:t>
            </a:r>
            <a:endParaRPr b="0" i="0" sz="10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Threats: 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are the potential consequences if I fail?</a:t>
            </a:r>
            <a:endParaRPr b="0" i="0" sz="10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Risk: </a:t>
            </a:r>
            <a:r>
              <a:rPr b="0" i="0" lang="en" sz="1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The likelihood that a particular threat against a particular asset will actually occur</a:t>
            </a:r>
            <a:endParaRPr b="0" i="0" sz="1000" u="none" cap="none" strike="noStrike">
              <a:solidFill>
                <a:srgbClr val="333333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Adversary capability: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What an adversary is able to do to achieve its aim. For example, a country's security services might have the capability to listen to telephone calls while a neighbor may have the capability to watch you from their window. To say that an adversary </a:t>
            </a:r>
            <a:r>
              <a:rPr b="0" i="1" lang="en" sz="1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“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has</a:t>
            </a:r>
            <a:r>
              <a:rPr b="0" i="1" lang="en" sz="1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"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 capability does not mean that they will necessarily use that capability. It does mean that you should consider and prepare for the possibility.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Light"/>
              <a:buNone/>
            </a:pPr>
            <a:r>
              <a:rPr b="0" i="1" lang="en" sz="1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Try it! Make a threat model for a jewelry store owner: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5850" y="8040150"/>
            <a:ext cx="35955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inherit a </a:t>
            </a:r>
            <a:r>
              <a:rPr b="1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JEWELRY STORE in the city</a:t>
            </a:r>
            <a:r>
              <a:rPr b="1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0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JEWELRY STORE has: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$1 million worth of diamonds.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staff of five people.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 alarm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safe.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cash register.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camera monitoring the door.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pin-protected alarm for the door.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863400" y="1414725"/>
            <a:ext cx="3863400" cy="2946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</a:t>
            </a:r>
            <a:r>
              <a:rPr b="1" i="0" lang="en" sz="10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assets</a:t>
            </a: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are you protecting?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863400" y="3395925"/>
            <a:ext cx="3863400" cy="2946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Who are your </a:t>
            </a:r>
            <a:r>
              <a:rPr b="1" i="0" lang="en" sz="10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adversaries</a:t>
            </a:r>
            <a:r>
              <a:rPr b="0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4038600" y="3690525"/>
            <a:ext cx="3595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Jewelry thieves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1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Anyone else? </a:t>
            </a:r>
            <a:r>
              <a:rPr b="0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(Consider: Who might have access to the jewelry store safe? What about cleaning crews, or maintenance staff?)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" name="Google Shape;63;p1"/>
          <p:cNvCxnSpPr/>
          <p:nvPr/>
        </p:nvCxnSpPr>
        <p:spPr>
          <a:xfrm>
            <a:off x="4581525" y="2809875"/>
            <a:ext cx="295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"/>
          <p:cNvCxnSpPr/>
          <p:nvPr/>
        </p:nvCxnSpPr>
        <p:spPr>
          <a:xfrm>
            <a:off x="4581525" y="3114675"/>
            <a:ext cx="295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"/>
          <p:cNvCxnSpPr/>
          <p:nvPr/>
        </p:nvCxnSpPr>
        <p:spPr>
          <a:xfrm>
            <a:off x="4581525" y="4714875"/>
            <a:ext cx="295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>
            <a:off x="4581525" y="5019675"/>
            <a:ext cx="295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"/>
          <p:cNvSpPr txBox="1"/>
          <p:nvPr/>
        </p:nvSpPr>
        <p:spPr>
          <a:xfrm>
            <a:off x="4038600" y="5664675"/>
            <a:ext cx="35955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Theft of jewelry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Any other </a:t>
            </a:r>
            <a:r>
              <a:rPr b="1" i="0" lang="en" sz="10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r>
              <a:rPr b="1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 </a:t>
            </a:r>
            <a:r>
              <a:rPr b="0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if the safe code or alarm code is stolen?)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863400" y="5300925"/>
            <a:ext cx="3863400" cy="2946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What are the consequences if you fail?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"/>
          <p:cNvCxnSpPr/>
          <p:nvPr/>
        </p:nvCxnSpPr>
        <p:spPr>
          <a:xfrm>
            <a:off x="4581525" y="6619875"/>
            <a:ext cx="295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"/>
          <p:cNvCxnSpPr/>
          <p:nvPr/>
        </p:nvCxnSpPr>
        <p:spPr>
          <a:xfrm>
            <a:off x="4581525" y="6924675"/>
            <a:ext cx="295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"/>
          <p:cNvSpPr txBox="1"/>
          <p:nvPr/>
        </p:nvSpPr>
        <p:spPr>
          <a:xfrm>
            <a:off x="4038600" y="8507625"/>
            <a:ext cx="3595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Changing the passcode every month, and after an employee leaves.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b="1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else?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3863400" y="8143875"/>
            <a:ext cx="3863400" cy="2946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How can you address the most likely </a:t>
            </a:r>
            <a:r>
              <a:rPr b="1" i="0" lang="en" sz="10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risks</a:t>
            </a:r>
            <a:r>
              <a:rPr b="1" i="0" lang="en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"/>
          <p:cNvCxnSpPr/>
          <p:nvPr/>
        </p:nvCxnSpPr>
        <p:spPr>
          <a:xfrm>
            <a:off x="4581525" y="9243750"/>
            <a:ext cx="295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"/>
          <p:cNvCxnSpPr/>
          <p:nvPr/>
        </p:nvCxnSpPr>
        <p:spPr>
          <a:xfrm>
            <a:off x="4581525" y="9548550"/>
            <a:ext cx="295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"/>
          <p:cNvSpPr txBox="1"/>
          <p:nvPr/>
        </p:nvSpPr>
        <p:spPr>
          <a:xfrm>
            <a:off x="3905250" y="1414725"/>
            <a:ext cx="504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"/>
          <p:cNvCxnSpPr/>
          <p:nvPr/>
        </p:nvCxnSpPr>
        <p:spPr>
          <a:xfrm>
            <a:off x="4063525" y="3648075"/>
            <a:ext cx="0" cy="1360200"/>
          </a:xfrm>
          <a:prstGeom prst="straightConnector1">
            <a:avLst/>
          </a:prstGeom>
          <a:noFill/>
          <a:ln cap="flat" cmpd="sng" w="38100">
            <a:solidFill>
              <a:srgbClr val="BD55A9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7" name="Google Shape;77;p1"/>
          <p:cNvSpPr txBox="1"/>
          <p:nvPr/>
        </p:nvSpPr>
        <p:spPr>
          <a:xfrm>
            <a:off x="3905250" y="3395925"/>
            <a:ext cx="504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"/>
          <p:cNvCxnSpPr/>
          <p:nvPr/>
        </p:nvCxnSpPr>
        <p:spPr>
          <a:xfrm>
            <a:off x="4063525" y="5553075"/>
            <a:ext cx="0" cy="1360200"/>
          </a:xfrm>
          <a:prstGeom prst="straightConnector1">
            <a:avLst/>
          </a:prstGeom>
          <a:noFill/>
          <a:ln cap="flat" cmpd="sng" w="38100">
            <a:solidFill>
              <a:srgbClr val="BD55A9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9" name="Google Shape;79;p1"/>
          <p:cNvSpPr txBox="1"/>
          <p:nvPr/>
        </p:nvSpPr>
        <p:spPr>
          <a:xfrm>
            <a:off x="3905250" y="5300925"/>
            <a:ext cx="504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3841350" y="7205925"/>
            <a:ext cx="3885300" cy="2946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How likely are these consequences?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3905250" y="8135625"/>
            <a:ext cx="504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3905250" y="7205925"/>
            <a:ext cx="504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"/>
          <p:cNvCxnSpPr/>
          <p:nvPr/>
        </p:nvCxnSpPr>
        <p:spPr>
          <a:xfrm>
            <a:off x="5753100" y="7839075"/>
            <a:ext cx="1686000" cy="0"/>
          </a:xfrm>
          <a:prstGeom prst="straightConnector1">
            <a:avLst/>
          </a:prstGeom>
          <a:noFill/>
          <a:ln cap="flat" cmpd="sng" w="38100">
            <a:solidFill>
              <a:srgbClr val="BD55A9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4" name="Google Shape;84;p1"/>
          <p:cNvSpPr txBox="1"/>
          <p:nvPr/>
        </p:nvSpPr>
        <p:spPr>
          <a:xfrm>
            <a:off x="3962400" y="7500525"/>
            <a:ext cx="2019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Map the likelihood of these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threats occurring on the back!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96" y="9295330"/>
            <a:ext cx="348982" cy="26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367" y="9079958"/>
            <a:ext cx="252640" cy="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96" y="8685730"/>
            <a:ext cx="348982" cy="26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52816" y="10696232"/>
            <a:ext cx="11700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Low likelihood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393696" y="10963241"/>
            <a:ext cx="60048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Mild consequence                                                 Very bad consequence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 rot="-5400000">
            <a:off x="5140658" y="8330639"/>
            <a:ext cx="1326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Low likelihood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"/>
          <p:cNvCxnSpPr/>
          <p:nvPr/>
        </p:nvCxnSpPr>
        <p:spPr>
          <a:xfrm rot="10800000">
            <a:off x="6116850" y="2285850"/>
            <a:ext cx="0" cy="5375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6" name="Google Shape;96;p2"/>
          <p:cNvCxnSpPr/>
          <p:nvPr/>
        </p:nvCxnSpPr>
        <p:spPr>
          <a:xfrm rot="10800000">
            <a:off x="1696775" y="7660950"/>
            <a:ext cx="4443900" cy="6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7" name="Google Shape;97;p2"/>
          <p:cNvSpPr txBox="1"/>
          <p:nvPr/>
        </p:nvSpPr>
        <p:spPr>
          <a:xfrm rot="-5400000">
            <a:off x="3229350" y="3737850"/>
            <a:ext cx="68106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Low consequence                                                        High consequence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 rot="-5400000">
            <a:off x="1330658" y="8330639"/>
            <a:ext cx="1326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High likelihood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 rot="-5400000">
            <a:off x="416258" y="8330639"/>
            <a:ext cx="1326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 rot="-5400000">
            <a:off x="2701909" y="4170648"/>
            <a:ext cx="200400" cy="20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rot="-5400000">
            <a:off x="5673709" y="7294848"/>
            <a:ext cx="200400" cy="20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 rot="-5400000">
            <a:off x="5134159" y="6269748"/>
            <a:ext cx="13269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Enraged bear destroys store door.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 rot="-5400000">
            <a:off x="2676709" y="3621798"/>
            <a:ext cx="1326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notices passcode to safe.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 rot="-5400000">
            <a:off x="1863709" y="7218648"/>
            <a:ext cx="200400" cy="20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 rot="-5400000">
            <a:off x="1835209" y="6361698"/>
            <a:ext cx="1485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misplaces their key.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 rot="-5400000">
            <a:off x="5206984" y="4742148"/>
            <a:ext cx="200400" cy="20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 rot="-5400000">
            <a:off x="4368859" y="2075448"/>
            <a:ext cx="10287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 rot="-5400000">
            <a:off x="4492684" y="3466098"/>
            <a:ext cx="16764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High-profile protest against this particular jewelry store.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 rot="-5400000">
            <a:off x="3959209" y="2503773"/>
            <a:ext cx="200400" cy="200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 rot="-5400000">
            <a:off x="3759259" y="1780173"/>
            <a:ext cx="1676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Jewels are stolen.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 rot="-5400000">
            <a:off x="-2273541" y="4166998"/>
            <a:ext cx="6706500" cy="2946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How likely are these consequences? This depends on your adversaries’ </a:t>
            </a:r>
            <a:r>
              <a:rPr b="1" i="0" lang="en" sz="10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capabilities</a:t>
            </a: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 rot="-5400000">
            <a:off x="5742608" y="884439"/>
            <a:ext cx="1326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4453550" y="2152500"/>
            <a:ext cx="3081000" cy="5391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BD55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78875" y="479950"/>
            <a:ext cx="7355700" cy="6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55A9"/>
              </a:buClr>
              <a:buSzPts val="3600"/>
              <a:buFont typeface="Montserrat"/>
              <a:buNone/>
            </a:pPr>
            <a:r>
              <a:rPr b="1" i="0" lang="en" sz="3600" u="none" cap="none" strike="noStrike">
                <a:solidFill>
                  <a:srgbClr val="BD55A9"/>
                </a:solidFill>
                <a:latin typeface="Montserrat"/>
                <a:ea typeface="Montserrat"/>
                <a:cs typeface="Montserrat"/>
                <a:sym typeface="Montserrat"/>
              </a:rPr>
              <a:t>ASSESSING YOUR RISKS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205800" y="1414725"/>
            <a:ext cx="3863400" cy="2946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</a:t>
            </a:r>
            <a:r>
              <a:rPr b="1" i="0" lang="en" sz="10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ASSETS:</a:t>
            </a:r>
            <a:r>
              <a:rPr b="0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What do you want to protect?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4069200" y="1709325"/>
            <a:ext cx="3477300" cy="4920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</a:t>
            </a:r>
            <a:r>
              <a:rPr b="1" i="0" lang="en" sz="10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ADVERSARIES:</a:t>
            </a: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Who do you want to protect it from?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453550" y="4106325"/>
            <a:ext cx="3081000" cy="2946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What would motivate your adversaries?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247650" y="1414725"/>
            <a:ext cx="504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4076625" y="1808025"/>
            <a:ext cx="504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4453550" y="5906550"/>
            <a:ext cx="3081000" cy="2946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What are your adversaries’ </a:t>
            </a:r>
            <a:r>
              <a:rPr b="1" i="0" lang="en" sz="10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capabilities</a:t>
            </a: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4076625" y="7827825"/>
            <a:ext cx="504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4076625" y="7827825"/>
            <a:ext cx="504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4069200" y="8229525"/>
            <a:ext cx="2998200" cy="1552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BD55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4042175" y="7729125"/>
            <a:ext cx="3041237" cy="4920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b="1" i="0" lang="en" sz="10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THREATS:</a:t>
            </a: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How would they threaten your assets?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4152825" y="9481725"/>
            <a:ext cx="28956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 Light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Map the likelihood of the threats on the next page!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205800" y="4691325"/>
            <a:ext cx="3863400" cy="2946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b="0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kinds of protections make sense in response?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247650" y="4691325"/>
            <a:ext cx="504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205800" y="4985925"/>
            <a:ext cx="38634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 Light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Fill this section out after completing #4 on the back.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 Light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Determining appropriate measures depends on your appetite for risk.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351600" y="5487825"/>
            <a:ext cx="3260400" cy="3218100"/>
          </a:xfrm>
          <a:prstGeom prst="ellipse">
            <a:avLst/>
          </a:prstGeom>
          <a:noFill/>
          <a:ln cap="flat" cmpd="sng" w="38100">
            <a:solidFill>
              <a:srgbClr val="BD55A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222600" y="9529350"/>
            <a:ext cx="3518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Light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 will reevaluate my threat model 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05800" y="8913525"/>
            <a:ext cx="3863400" cy="4920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Technologies and threats change.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Plan to reassess your risks.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247650" y="9012225"/>
            <a:ext cx="504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3"/>
          <p:cNvCxnSpPr/>
          <p:nvPr/>
        </p:nvCxnSpPr>
        <p:spPr>
          <a:xfrm>
            <a:off x="2781300" y="9751875"/>
            <a:ext cx="10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3"/>
          <p:cNvSpPr/>
          <p:nvPr/>
        </p:nvSpPr>
        <p:spPr>
          <a:xfrm rot="5400000">
            <a:off x="7016331" y="9330525"/>
            <a:ext cx="500400" cy="436200"/>
          </a:xfrm>
          <a:prstGeom prst="triangle">
            <a:avLst>
              <a:gd fmla="val 50000" name="adj"/>
            </a:avLst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4076625" y="7827825"/>
            <a:ext cx="504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7048425" y="9428025"/>
            <a:ext cx="295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/>
        </p:nvSpPr>
        <p:spPr>
          <a:xfrm rot="-5400000">
            <a:off x="5140658" y="8330639"/>
            <a:ext cx="1326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Low likelihood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4"/>
          <p:cNvCxnSpPr/>
          <p:nvPr/>
        </p:nvCxnSpPr>
        <p:spPr>
          <a:xfrm rot="10800000">
            <a:off x="6116850" y="2285850"/>
            <a:ext cx="0" cy="5375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7" name="Google Shape;147;p4"/>
          <p:cNvCxnSpPr/>
          <p:nvPr/>
        </p:nvCxnSpPr>
        <p:spPr>
          <a:xfrm rot="10800000">
            <a:off x="1696775" y="7660950"/>
            <a:ext cx="4443900" cy="6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8" name="Google Shape;148;p4"/>
          <p:cNvSpPr txBox="1"/>
          <p:nvPr/>
        </p:nvSpPr>
        <p:spPr>
          <a:xfrm rot="-5400000">
            <a:off x="3229350" y="3737850"/>
            <a:ext cx="68106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Low consequence                                                        High consequence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 rot="-5400000">
            <a:off x="1330658" y="8330639"/>
            <a:ext cx="1326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High likelihood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 rot="-5400000">
            <a:off x="416258" y="8330639"/>
            <a:ext cx="1326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 rot="-5400000">
            <a:off x="-2273541" y="4166998"/>
            <a:ext cx="6706500" cy="294600"/>
          </a:xfrm>
          <a:prstGeom prst="rect">
            <a:avLst/>
          </a:prstGeom>
          <a:solidFill>
            <a:srgbClr val="BD5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How likely are these threats?  This depends on your adversaries’ </a:t>
            </a:r>
            <a:r>
              <a:rPr b="1" i="0" lang="en" sz="10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capabilities</a:t>
            </a: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 rot="-5400000">
            <a:off x="5742608" y="884439"/>
            <a:ext cx="1326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 rot="-5400000">
            <a:off x="827250" y="7142025"/>
            <a:ext cx="504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Black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