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7772400" cy="1005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2832" y="-112"/>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04480" y="685800"/>
            <a:ext cx="26496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270571089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105025" y="685800"/>
            <a:ext cx="2649538"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2104480" y="685800"/>
            <a:ext cx="26496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64952" y="1456058"/>
            <a:ext cx="7242600" cy="40140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264945" y="5542289"/>
            <a:ext cx="7242600" cy="1550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64945" y="2163089"/>
            <a:ext cx="7242600" cy="38397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264945" y="6164351"/>
            <a:ext cx="7242600" cy="25437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64945" y="4206107"/>
            <a:ext cx="7242600" cy="16461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870271"/>
            <a:ext cx="7242600" cy="1119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264945" y="2253729"/>
            <a:ext cx="7242600" cy="66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64945" y="870271"/>
            <a:ext cx="7242600" cy="1119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264945" y="2253729"/>
            <a:ext cx="3399900" cy="6681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107540" y="2253729"/>
            <a:ext cx="3399900" cy="6681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64945" y="870271"/>
            <a:ext cx="7242600" cy="1119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4945" y="1086507"/>
            <a:ext cx="2386800" cy="14778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264945" y="2717440"/>
            <a:ext cx="2386800" cy="62175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6713" y="880293"/>
            <a:ext cx="5412600" cy="7999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25675" y="2411542"/>
            <a:ext cx="3438300" cy="28986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25675" y="5481569"/>
            <a:ext cx="3438300" cy="2415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198575" y="1415969"/>
            <a:ext cx="3261300" cy="7226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64945" y="8273124"/>
            <a:ext cx="5099100" cy="11832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7201589" y="9119180"/>
            <a:ext cx="466500" cy="769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4945" y="870271"/>
            <a:ext cx="7242600" cy="11199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264945" y="2253729"/>
            <a:ext cx="7242600" cy="6681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7201589" y="9119180"/>
            <a:ext cx="466500" cy="7698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eff.org/common2FA" TargetMode="External"/><Relationship Id="rId6" Type="http://schemas.openxmlformats.org/officeDocument/2006/relationships/hyperlink" Target="https://ssd.eff.org/en/module/creating-strong-" TargetMode="External"/><Relationship Id="rId7" Type="http://schemas.openxmlformats.org/officeDocument/2006/relationships/hyperlink" Target="https://ssd.eff.org/en/module/animated-" TargetMode="External"/><Relationship Id="rId8" Type="http://schemas.openxmlformats.org/officeDocument/2006/relationships/hyperlink" Target="https://ssd.eff.org/en/module/how-use-keepassx" TargetMode="External"/><Relationship Id="rId9" Type="http://schemas.openxmlformats.org/officeDocument/2006/relationships/image" Target="../media/image3.png"/><Relationship Id="rId10"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eff.org/12days2FA" TargetMode="External"/><Relationship Id="rId4" Type="http://schemas.openxmlformats.org/officeDocument/2006/relationships/hyperlink" Target="https://twofactorauth.org/"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Shape 54"/>
          <p:cNvCxnSpPr/>
          <p:nvPr/>
        </p:nvCxnSpPr>
        <p:spPr>
          <a:xfrm rot="10800000">
            <a:off x="4048125" y="5276850"/>
            <a:ext cx="504900" cy="0"/>
          </a:xfrm>
          <a:prstGeom prst="straightConnector1">
            <a:avLst/>
          </a:prstGeom>
          <a:noFill/>
          <a:ln w="28575" cap="flat" cmpd="sng">
            <a:solidFill>
              <a:srgbClr val="77C39A"/>
            </a:solidFill>
            <a:prstDash val="solid"/>
            <a:round/>
            <a:headEnd type="none" w="lg" len="lg"/>
            <a:tailEnd type="none" w="lg" len="lg"/>
          </a:ln>
        </p:spPr>
      </p:cxnSp>
      <p:sp>
        <p:nvSpPr>
          <p:cNvPr id="55" name="Shape 55"/>
          <p:cNvSpPr/>
          <p:nvPr/>
        </p:nvSpPr>
        <p:spPr>
          <a:xfrm>
            <a:off x="4304575" y="4670550"/>
            <a:ext cx="3211200" cy="2298600"/>
          </a:xfrm>
          <a:prstGeom prst="rect">
            <a:avLst/>
          </a:prstGeom>
          <a:solidFill>
            <a:srgbClr val="FFFFFF"/>
          </a:solidFill>
          <a:ln w="28575" cap="flat" cmpd="sng">
            <a:solidFill>
              <a:srgbClr val="77C39A"/>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900">
              <a:latin typeface="Montserrat Light"/>
              <a:ea typeface="Montserrat Light"/>
              <a:cs typeface="Montserrat Light"/>
              <a:sym typeface="Montserrat Light"/>
            </a:endParaRPr>
          </a:p>
          <a:p>
            <a:pPr marL="1371600" lvl="0" indent="0" rtl="0">
              <a:spcBef>
                <a:spcPts val="0"/>
              </a:spcBef>
              <a:buNone/>
            </a:pPr>
            <a:endParaRPr sz="900">
              <a:latin typeface="Montserrat Light"/>
              <a:ea typeface="Montserrat Light"/>
              <a:cs typeface="Montserrat Light"/>
              <a:sym typeface="Montserrat Light"/>
            </a:endParaRPr>
          </a:p>
          <a:p>
            <a:pPr marL="1371600" lvl="0" indent="0" rtl="0">
              <a:spcBef>
                <a:spcPts val="0"/>
              </a:spcBef>
              <a:buNone/>
            </a:pPr>
            <a:endParaRPr sz="900">
              <a:latin typeface="Montserrat Light"/>
              <a:ea typeface="Montserrat Light"/>
              <a:cs typeface="Montserrat Light"/>
              <a:sym typeface="Montserrat Light"/>
            </a:endParaRPr>
          </a:p>
        </p:txBody>
      </p:sp>
      <p:sp>
        <p:nvSpPr>
          <p:cNvPr id="56" name="Shape 56"/>
          <p:cNvSpPr/>
          <p:nvPr/>
        </p:nvSpPr>
        <p:spPr>
          <a:xfrm>
            <a:off x="4293025" y="4378525"/>
            <a:ext cx="3250800" cy="526800"/>
          </a:xfrm>
          <a:prstGeom prst="rect">
            <a:avLst/>
          </a:prstGeom>
          <a:solidFill>
            <a:srgbClr val="77C39A"/>
          </a:solidFill>
          <a:ln>
            <a:noFill/>
          </a:ln>
        </p:spPr>
        <p:txBody>
          <a:bodyPr wrap="square" lIns="91425" tIns="91425" rIns="91425" bIns="91425" anchor="ctr" anchorCtr="0">
            <a:noAutofit/>
          </a:bodyPr>
          <a:lstStyle/>
          <a:p>
            <a:pPr marL="0" lvl="0" indent="0" rtl="0">
              <a:spcBef>
                <a:spcPts val="0"/>
              </a:spcBef>
              <a:buNone/>
            </a:pPr>
            <a:r>
              <a:rPr lang="en" b="1">
                <a:latin typeface="Montserrat"/>
                <a:ea typeface="Montserrat"/>
                <a:cs typeface="Montserrat"/>
                <a:sym typeface="Montserrat"/>
              </a:rPr>
              <a:t>                    Authentication apps</a:t>
            </a:r>
          </a:p>
        </p:txBody>
      </p:sp>
      <p:cxnSp>
        <p:nvCxnSpPr>
          <p:cNvPr id="57" name="Shape 57"/>
          <p:cNvCxnSpPr/>
          <p:nvPr/>
        </p:nvCxnSpPr>
        <p:spPr>
          <a:xfrm rot="10800000">
            <a:off x="4200525" y="3219450"/>
            <a:ext cx="504900" cy="0"/>
          </a:xfrm>
          <a:prstGeom prst="straightConnector1">
            <a:avLst/>
          </a:prstGeom>
          <a:noFill/>
          <a:ln w="28575" cap="flat" cmpd="sng">
            <a:solidFill>
              <a:srgbClr val="77C39A"/>
            </a:solidFill>
            <a:prstDash val="solid"/>
            <a:round/>
            <a:headEnd type="none" w="lg" len="lg"/>
            <a:tailEnd type="none" w="lg" len="lg"/>
          </a:ln>
        </p:spPr>
      </p:cxnSp>
      <p:sp>
        <p:nvSpPr>
          <p:cNvPr id="58" name="Shape 58"/>
          <p:cNvSpPr/>
          <p:nvPr/>
        </p:nvSpPr>
        <p:spPr>
          <a:xfrm>
            <a:off x="3863500" y="7096125"/>
            <a:ext cx="3899400" cy="453900"/>
          </a:xfrm>
          <a:prstGeom prst="rect">
            <a:avLst/>
          </a:prstGeom>
          <a:solidFill>
            <a:srgbClr val="77C39A"/>
          </a:solidFill>
          <a:ln>
            <a:noFill/>
          </a:ln>
        </p:spPr>
        <p:txBody>
          <a:bodyPr wrap="square" lIns="91425" tIns="91425" rIns="91425" bIns="91425" anchor="ctr" anchorCtr="0">
            <a:noAutofit/>
          </a:bodyPr>
          <a:lstStyle/>
          <a:p>
            <a:pPr marL="0" lvl="0" indent="0" rtl="0">
              <a:spcBef>
                <a:spcPts val="0"/>
              </a:spcBef>
              <a:buNone/>
            </a:pPr>
            <a:r>
              <a:rPr lang="en" b="1">
                <a:latin typeface="Montserrat"/>
                <a:ea typeface="Montserrat"/>
                <a:cs typeface="Montserrat"/>
                <a:sym typeface="Montserrat"/>
              </a:rPr>
              <a:t>                           U2F &amp; Hardware tokens</a:t>
            </a:r>
          </a:p>
        </p:txBody>
      </p:sp>
      <p:sp>
        <p:nvSpPr>
          <p:cNvPr id="59" name="Shape 59"/>
          <p:cNvSpPr txBox="1"/>
          <p:nvPr/>
        </p:nvSpPr>
        <p:spPr>
          <a:xfrm>
            <a:off x="-45525" y="22750"/>
            <a:ext cx="7818000" cy="1115100"/>
          </a:xfrm>
          <a:prstGeom prst="rect">
            <a:avLst/>
          </a:prstGeom>
          <a:solidFill>
            <a:srgbClr val="77C39A"/>
          </a:solidFill>
          <a:ln>
            <a:noFill/>
          </a:ln>
        </p:spPr>
        <p:txBody>
          <a:bodyPr wrap="square" lIns="91425" tIns="91425" rIns="91425" bIns="91425" anchor="b" anchorCtr="0">
            <a:noAutofit/>
          </a:bodyPr>
          <a:lstStyle/>
          <a:p>
            <a:pPr lvl="0" rtl="0">
              <a:spcBef>
                <a:spcPts val="0"/>
              </a:spcBef>
              <a:buNone/>
            </a:pPr>
            <a:endParaRPr sz="3000" b="1">
              <a:solidFill>
                <a:srgbClr val="FFFFFF"/>
              </a:solidFill>
              <a:latin typeface="Montserrat"/>
              <a:ea typeface="Montserrat"/>
              <a:cs typeface="Montserrat"/>
              <a:sym typeface="Montserrat"/>
            </a:endParaRPr>
          </a:p>
          <a:p>
            <a:pPr lvl="0" rtl="0">
              <a:spcBef>
                <a:spcPts val="0"/>
              </a:spcBef>
              <a:buNone/>
            </a:pPr>
            <a:r>
              <a:rPr lang="en" sz="3000" b="1">
                <a:solidFill>
                  <a:srgbClr val="FFFFFF"/>
                </a:solidFill>
                <a:latin typeface="Montserrat"/>
                <a:ea typeface="Montserrat"/>
                <a:cs typeface="Montserrat"/>
                <a:sym typeface="Montserrat"/>
              </a:rPr>
              <a:t>   TWO-FACTOR </a:t>
            </a:r>
          </a:p>
          <a:p>
            <a:pPr lvl="0" rtl="0">
              <a:spcBef>
                <a:spcPts val="0"/>
              </a:spcBef>
              <a:buNone/>
            </a:pPr>
            <a:r>
              <a:rPr lang="en" sz="3000" b="1">
                <a:solidFill>
                  <a:srgbClr val="FFFFFF"/>
                </a:solidFill>
                <a:latin typeface="Montserrat"/>
                <a:ea typeface="Montserrat"/>
                <a:cs typeface="Montserrat"/>
                <a:sym typeface="Montserrat"/>
              </a:rPr>
              <a:t>   AUTHENTICATION</a:t>
            </a:r>
          </a:p>
        </p:txBody>
      </p:sp>
      <p:cxnSp>
        <p:nvCxnSpPr>
          <p:cNvPr id="60" name="Shape 60"/>
          <p:cNvCxnSpPr/>
          <p:nvPr/>
        </p:nvCxnSpPr>
        <p:spPr>
          <a:xfrm>
            <a:off x="3863475" y="1137850"/>
            <a:ext cx="0" cy="8897700"/>
          </a:xfrm>
          <a:prstGeom prst="straightConnector1">
            <a:avLst/>
          </a:prstGeom>
          <a:noFill/>
          <a:ln w="9525" cap="flat" cmpd="sng">
            <a:solidFill>
              <a:srgbClr val="351C75"/>
            </a:solidFill>
            <a:prstDash val="solid"/>
            <a:round/>
            <a:headEnd type="none" w="lg" len="lg"/>
            <a:tailEnd type="none" w="lg" len="lg"/>
          </a:ln>
        </p:spPr>
      </p:cxnSp>
      <p:sp>
        <p:nvSpPr>
          <p:cNvPr id="61" name="Shape 61"/>
          <p:cNvSpPr/>
          <p:nvPr/>
        </p:nvSpPr>
        <p:spPr>
          <a:xfrm>
            <a:off x="0" y="3968450"/>
            <a:ext cx="3863400" cy="660000"/>
          </a:xfrm>
          <a:prstGeom prst="rect">
            <a:avLst/>
          </a:prstGeom>
          <a:solidFill>
            <a:srgbClr val="77C39A"/>
          </a:solidFill>
          <a:ln>
            <a:noFill/>
          </a:ln>
        </p:spPr>
        <p:txBody>
          <a:bodyPr wrap="square" lIns="91425" tIns="91425" rIns="91425" bIns="91425" anchor="ctr" anchorCtr="0">
            <a:noAutofit/>
          </a:bodyPr>
          <a:lstStyle/>
          <a:p>
            <a:pPr marL="914400" lvl="0" indent="0" rtl="0">
              <a:spcBef>
                <a:spcPts val="0"/>
              </a:spcBef>
              <a:buNone/>
            </a:pPr>
            <a:r>
              <a:rPr lang="en" b="1">
                <a:solidFill>
                  <a:srgbClr val="FFFFFF"/>
                </a:solidFill>
                <a:latin typeface="Montserrat"/>
                <a:ea typeface="Montserrat"/>
                <a:cs typeface="Montserrat"/>
                <a:sym typeface="Montserrat"/>
              </a:rPr>
              <a:t>SOMETHING YOU KNOW:</a:t>
            </a:r>
          </a:p>
          <a:p>
            <a:pPr marL="914400" lvl="0" indent="0">
              <a:spcBef>
                <a:spcPts val="0"/>
              </a:spcBef>
              <a:buNone/>
            </a:pPr>
            <a:r>
              <a:rPr lang="en" b="1">
                <a:solidFill>
                  <a:srgbClr val="FFFFFF"/>
                </a:solidFill>
                <a:latin typeface="Montserrat"/>
                <a:ea typeface="Montserrat"/>
                <a:cs typeface="Montserrat"/>
                <a:sym typeface="Montserrat"/>
              </a:rPr>
              <a:t>USE STRONG PASSWORDS</a:t>
            </a:r>
          </a:p>
        </p:txBody>
      </p:sp>
      <p:sp>
        <p:nvSpPr>
          <p:cNvPr id="62" name="Shape 62"/>
          <p:cNvSpPr/>
          <p:nvPr/>
        </p:nvSpPr>
        <p:spPr>
          <a:xfrm>
            <a:off x="4806775" y="2092525"/>
            <a:ext cx="2737200" cy="526800"/>
          </a:xfrm>
          <a:prstGeom prst="rect">
            <a:avLst/>
          </a:prstGeom>
          <a:solidFill>
            <a:srgbClr val="77C39A"/>
          </a:solidFill>
          <a:ln>
            <a:noFill/>
          </a:ln>
        </p:spPr>
        <p:txBody>
          <a:bodyPr wrap="square" lIns="91425" tIns="91425" rIns="91425" bIns="91425" anchor="ctr" anchorCtr="0">
            <a:noAutofit/>
          </a:bodyPr>
          <a:lstStyle/>
          <a:p>
            <a:pPr marL="457200" lvl="0" indent="0" rtl="0">
              <a:spcBef>
                <a:spcPts val="0"/>
              </a:spcBef>
              <a:buNone/>
            </a:pPr>
            <a:r>
              <a:rPr lang="en" b="1">
                <a:latin typeface="Montserrat"/>
                <a:ea typeface="Montserrat"/>
                <a:cs typeface="Montserrat"/>
                <a:sym typeface="Montserrat"/>
              </a:rPr>
              <a:t>SMS-based 2FA</a:t>
            </a:r>
          </a:p>
        </p:txBody>
      </p:sp>
      <p:sp>
        <p:nvSpPr>
          <p:cNvPr id="63" name="Shape 63"/>
          <p:cNvSpPr/>
          <p:nvPr/>
        </p:nvSpPr>
        <p:spPr>
          <a:xfrm>
            <a:off x="4314875" y="2544675"/>
            <a:ext cx="3211200" cy="1681500"/>
          </a:xfrm>
          <a:prstGeom prst="rect">
            <a:avLst/>
          </a:prstGeom>
          <a:solidFill>
            <a:srgbClr val="FFFFFF"/>
          </a:solidFill>
          <a:ln w="28575" cap="flat" cmpd="sng">
            <a:solidFill>
              <a:srgbClr val="77C39A"/>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900">
                <a:latin typeface="Montserrat Light"/>
                <a:ea typeface="Montserrat Light"/>
                <a:cs typeface="Montserrat Light"/>
                <a:sym typeface="Montserrat Light"/>
              </a:rPr>
              <a:t>Services send you a six-digit text message to your phone. You type this code when prompted for login. </a:t>
            </a:r>
            <a:r>
              <a:rPr lang="en" sz="900">
                <a:solidFill>
                  <a:schemeClr val="dk1"/>
                </a:solidFill>
                <a:latin typeface="Montserrat Light"/>
                <a:ea typeface="Montserrat Light"/>
                <a:cs typeface="Montserrat Light"/>
                <a:sym typeface="Montserrat Light"/>
              </a:rPr>
              <a:t>Some services only offer this form of 2FA.</a:t>
            </a:r>
          </a:p>
          <a:p>
            <a:pPr lvl="0">
              <a:spcBef>
                <a:spcPts val="0"/>
              </a:spcBef>
              <a:buNone/>
            </a:pPr>
            <a:endParaRPr sz="900">
              <a:solidFill>
                <a:schemeClr val="dk1"/>
              </a:solidFill>
              <a:latin typeface="Montserrat Light"/>
              <a:ea typeface="Montserrat Light"/>
              <a:cs typeface="Montserrat Light"/>
              <a:sym typeface="Montserrat Light"/>
            </a:endParaRPr>
          </a:p>
          <a:p>
            <a:pPr lvl="0">
              <a:spcBef>
                <a:spcPts val="0"/>
              </a:spcBef>
              <a:buNone/>
            </a:pPr>
            <a:r>
              <a:rPr lang="en" sz="900" b="1">
                <a:latin typeface="Montserrat"/>
                <a:ea typeface="Montserrat"/>
                <a:cs typeface="Montserrat"/>
                <a:sym typeface="Montserrat"/>
              </a:rPr>
              <a:t>The good: </a:t>
            </a:r>
            <a:r>
              <a:rPr lang="en" sz="900">
                <a:latin typeface="Montserrat Light"/>
                <a:ea typeface="Montserrat Light"/>
                <a:cs typeface="Montserrat Light"/>
                <a:sym typeface="Montserrat Light"/>
              </a:rPr>
              <a:t>It’s convenient. if you change phones and don’t change phone numbers, you will get your codes.</a:t>
            </a:r>
          </a:p>
          <a:p>
            <a:pPr lvl="0" rtl="0">
              <a:spcBef>
                <a:spcPts val="0"/>
              </a:spcBef>
              <a:buNone/>
            </a:pPr>
            <a:r>
              <a:rPr lang="en" sz="900" b="1">
                <a:latin typeface="Montserrat"/>
                <a:ea typeface="Montserrat"/>
                <a:cs typeface="Montserrat"/>
                <a:sym typeface="Montserrat"/>
              </a:rPr>
              <a:t>The bad: </a:t>
            </a:r>
            <a:r>
              <a:rPr lang="en" sz="900">
                <a:latin typeface="Montserrat Light"/>
                <a:ea typeface="Montserrat Light"/>
                <a:cs typeface="Montserrat Light"/>
                <a:sym typeface="Montserrat Light"/>
              </a:rPr>
              <a:t>SMS is not secure. If you go to another country and don’t have service, you won’t get a code. If you change phone numbers, you won’t have your codes. </a:t>
            </a:r>
            <a:r>
              <a:rPr lang="en" sz="900">
                <a:solidFill>
                  <a:schemeClr val="dk1"/>
                </a:solidFill>
                <a:latin typeface="Montserrat Light"/>
                <a:ea typeface="Montserrat Light"/>
                <a:cs typeface="Montserrat Light"/>
                <a:sym typeface="Montserrat Light"/>
              </a:rPr>
              <a:t>If your phone has malware, then an attacker can read off the codes.</a:t>
            </a:r>
          </a:p>
        </p:txBody>
      </p:sp>
      <p:pic>
        <p:nvPicPr>
          <p:cNvPr id="64" name="Shape 64"/>
          <p:cNvPicPr preferRelativeResize="0"/>
          <p:nvPr/>
        </p:nvPicPr>
        <p:blipFill>
          <a:blip r:embed="rId3">
            <a:alphaModFix/>
          </a:blip>
          <a:stretch>
            <a:fillRect/>
          </a:stretch>
        </p:blipFill>
        <p:spPr>
          <a:xfrm>
            <a:off x="4102575" y="7172013"/>
            <a:ext cx="962150" cy="302112"/>
          </a:xfrm>
          <a:prstGeom prst="rect">
            <a:avLst/>
          </a:prstGeom>
          <a:noFill/>
          <a:ln>
            <a:noFill/>
          </a:ln>
        </p:spPr>
      </p:pic>
      <p:pic>
        <p:nvPicPr>
          <p:cNvPr id="65" name="Shape 65"/>
          <p:cNvPicPr preferRelativeResize="0"/>
          <p:nvPr/>
        </p:nvPicPr>
        <p:blipFill rotWithShape="1">
          <a:blip r:embed="rId4">
            <a:alphaModFix/>
          </a:blip>
          <a:srcRect t="29308" b="20377"/>
          <a:stretch/>
        </p:blipFill>
        <p:spPr>
          <a:xfrm>
            <a:off x="1726700" y="4810124"/>
            <a:ext cx="2049150" cy="1374675"/>
          </a:xfrm>
          <a:prstGeom prst="rect">
            <a:avLst/>
          </a:prstGeom>
          <a:noFill/>
          <a:ln>
            <a:noFill/>
          </a:ln>
        </p:spPr>
      </p:pic>
      <p:grpSp>
        <p:nvGrpSpPr>
          <p:cNvPr id="66" name="Shape 66"/>
          <p:cNvGrpSpPr/>
          <p:nvPr/>
        </p:nvGrpSpPr>
        <p:grpSpPr>
          <a:xfrm>
            <a:off x="219075" y="4071525"/>
            <a:ext cx="453900" cy="453900"/>
            <a:chOff x="447675" y="1404525"/>
            <a:chExt cx="453900" cy="453900"/>
          </a:xfrm>
        </p:grpSpPr>
        <p:sp>
          <p:nvSpPr>
            <p:cNvPr id="67" name="Shape 67"/>
            <p:cNvSpPr/>
            <p:nvPr/>
          </p:nvSpPr>
          <p:spPr>
            <a:xfrm>
              <a:off x="447675" y="1404525"/>
              <a:ext cx="453900" cy="453900"/>
            </a:xfrm>
            <a:prstGeom prst="ellipse">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8" name="Shape 68"/>
            <p:cNvSpPr txBox="1"/>
            <p:nvPr/>
          </p:nvSpPr>
          <p:spPr>
            <a:xfrm>
              <a:off x="516675" y="1453425"/>
              <a:ext cx="315900" cy="3561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77C39A"/>
                  </a:solidFill>
                  <a:latin typeface="Montserrat Black"/>
                  <a:ea typeface="Montserrat Black"/>
                  <a:cs typeface="Montserrat Black"/>
                  <a:sym typeface="Montserrat Black"/>
                </a:rPr>
                <a:t>1</a:t>
              </a:r>
            </a:p>
          </p:txBody>
        </p:sp>
      </p:grpSp>
      <p:sp>
        <p:nvSpPr>
          <p:cNvPr id="69" name="Shape 69"/>
          <p:cNvSpPr txBox="1"/>
          <p:nvPr/>
        </p:nvSpPr>
        <p:spPr>
          <a:xfrm>
            <a:off x="169824" y="4824275"/>
            <a:ext cx="1445400" cy="1374600"/>
          </a:xfrm>
          <a:prstGeom prst="rect">
            <a:avLst/>
          </a:prstGeom>
          <a:noFill/>
          <a:ln>
            <a:noFill/>
          </a:ln>
        </p:spPr>
        <p:txBody>
          <a:bodyPr wrap="square" lIns="91425" tIns="91425" rIns="91425" bIns="91425" anchor="t" anchorCtr="0">
            <a:noAutofit/>
          </a:bodyPr>
          <a:lstStyle/>
          <a:p>
            <a:pPr lvl="0">
              <a:spcBef>
                <a:spcPts val="0"/>
              </a:spcBef>
              <a:buNone/>
            </a:pPr>
            <a:r>
              <a:rPr lang="en" sz="1000" b="1">
                <a:solidFill>
                  <a:schemeClr val="dk1"/>
                </a:solidFill>
                <a:latin typeface="Montserrat"/>
                <a:ea typeface="Montserrat"/>
                <a:cs typeface="Montserrat"/>
                <a:sym typeface="Montserrat"/>
              </a:rPr>
              <a:t>EACH PASSWORD FOR EACH ACCOUNT</a:t>
            </a:r>
          </a:p>
          <a:p>
            <a:pPr lvl="0">
              <a:spcBef>
                <a:spcPts val="0"/>
              </a:spcBef>
              <a:buNone/>
            </a:pPr>
            <a:r>
              <a:rPr lang="en" sz="1000" b="1">
                <a:solidFill>
                  <a:schemeClr val="dk1"/>
                </a:solidFill>
                <a:latin typeface="Montserrat"/>
                <a:ea typeface="Montserrat"/>
                <a:cs typeface="Montserrat"/>
                <a:sym typeface="Montserrat"/>
              </a:rPr>
              <a:t>SHOULD BE:</a:t>
            </a:r>
          </a:p>
          <a:p>
            <a:pPr lvl="0">
              <a:spcBef>
                <a:spcPts val="0"/>
              </a:spcBef>
              <a:buNone/>
            </a:pPr>
            <a:endParaRPr sz="1000">
              <a:solidFill>
                <a:schemeClr val="dk1"/>
              </a:solidFill>
              <a:latin typeface="Montserrat Light"/>
              <a:ea typeface="Montserrat Light"/>
              <a:cs typeface="Montserrat Light"/>
              <a:sym typeface="Montserrat Light"/>
            </a:endParaRPr>
          </a:p>
          <a:p>
            <a:pPr marL="457200" lvl="0" indent="-292100">
              <a:spcBef>
                <a:spcPts val="0"/>
              </a:spcBef>
              <a:spcAft>
                <a:spcPts val="0"/>
              </a:spcAft>
              <a:buClr>
                <a:schemeClr val="dk1"/>
              </a:buClr>
              <a:buSzPct val="100000"/>
              <a:buFont typeface="Montserrat Light"/>
              <a:buChar char="●"/>
            </a:pPr>
            <a:r>
              <a:rPr lang="en" sz="1000">
                <a:solidFill>
                  <a:schemeClr val="dk1"/>
                </a:solidFill>
                <a:latin typeface="Montserrat Light"/>
                <a:ea typeface="Montserrat Light"/>
                <a:cs typeface="Montserrat Light"/>
                <a:sym typeface="Montserrat Light"/>
              </a:rPr>
              <a:t>Random</a:t>
            </a:r>
          </a:p>
          <a:p>
            <a:pPr marL="457200" lvl="0" indent="-292100">
              <a:spcBef>
                <a:spcPts val="0"/>
              </a:spcBef>
              <a:spcAft>
                <a:spcPts val="0"/>
              </a:spcAft>
              <a:buSzPct val="100000"/>
              <a:buFont typeface="Montserrat Light"/>
              <a:buChar char="●"/>
            </a:pPr>
            <a:r>
              <a:rPr lang="en" sz="1000">
                <a:latin typeface="Montserrat Light"/>
                <a:ea typeface="Montserrat Light"/>
                <a:cs typeface="Montserrat Light"/>
                <a:sym typeface="Montserrat Light"/>
              </a:rPr>
              <a:t>Long</a:t>
            </a:r>
          </a:p>
          <a:p>
            <a:pPr marL="457200" lvl="0" indent="-292100" rtl="0">
              <a:spcBef>
                <a:spcPts val="0"/>
              </a:spcBef>
              <a:buSzPct val="100000"/>
              <a:buFont typeface="Montserrat Light"/>
              <a:buChar char="●"/>
            </a:pPr>
            <a:r>
              <a:rPr lang="en" sz="1000">
                <a:latin typeface="Montserrat Light"/>
                <a:ea typeface="Montserrat Light"/>
                <a:cs typeface="Montserrat Light"/>
                <a:sym typeface="Montserrat Light"/>
              </a:rPr>
              <a:t>Unique</a:t>
            </a:r>
          </a:p>
          <a:p>
            <a:pPr lvl="0">
              <a:spcBef>
                <a:spcPts val="0"/>
              </a:spcBef>
              <a:buNone/>
            </a:pPr>
            <a:endParaRPr sz="1000" b="1">
              <a:latin typeface="Montserrat"/>
              <a:ea typeface="Montserrat"/>
              <a:cs typeface="Montserrat"/>
              <a:sym typeface="Montserrat"/>
            </a:endParaRPr>
          </a:p>
        </p:txBody>
      </p:sp>
      <p:sp>
        <p:nvSpPr>
          <p:cNvPr id="70" name="Shape 70"/>
          <p:cNvSpPr/>
          <p:nvPr/>
        </p:nvSpPr>
        <p:spPr>
          <a:xfrm>
            <a:off x="3863400" y="1388150"/>
            <a:ext cx="3899400" cy="660000"/>
          </a:xfrm>
          <a:prstGeom prst="rect">
            <a:avLst/>
          </a:prstGeom>
          <a:solidFill>
            <a:srgbClr val="77C39A"/>
          </a:solidFill>
          <a:ln>
            <a:noFill/>
          </a:ln>
        </p:spPr>
        <p:txBody>
          <a:bodyPr wrap="square" lIns="91425" tIns="91425" rIns="91425" bIns="91425" anchor="ctr" anchorCtr="0">
            <a:noAutofit/>
          </a:bodyPr>
          <a:lstStyle/>
          <a:p>
            <a:pPr marL="914400" lvl="0" indent="0" rtl="0">
              <a:spcBef>
                <a:spcPts val="0"/>
              </a:spcBef>
              <a:buNone/>
            </a:pPr>
            <a:r>
              <a:rPr lang="en" b="1">
                <a:solidFill>
                  <a:srgbClr val="FFFFFF"/>
                </a:solidFill>
                <a:latin typeface="Montserrat"/>
                <a:ea typeface="Montserrat"/>
                <a:cs typeface="Montserrat"/>
                <a:sym typeface="Montserrat"/>
              </a:rPr>
              <a:t>SOMETHING YOU HAVE:</a:t>
            </a:r>
          </a:p>
          <a:p>
            <a:pPr marL="914400" lvl="0" indent="0" rtl="0">
              <a:spcBef>
                <a:spcPts val="0"/>
              </a:spcBef>
              <a:buNone/>
            </a:pPr>
            <a:r>
              <a:rPr lang="en" b="1">
                <a:solidFill>
                  <a:srgbClr val="FFFFFF"/>
                </a:solidFill>
                <a:latin typeface="Montserrat"/>
                <a:ea typeface="Montserrat"/>
                <a:cs typeface="Montserrat"/>
                <a:sym typeface="Montserrat"/>
              </a:rPr>
              <a:t>CHOOSE YOUR 2FA METHOD</a:t>
            </a:r>
          </a:p>
        </p:txBody>
      </p:sp>
      <p:grpSp>
        <p:nvGrpSpPr>
          <p:cNvPr id="71" name="Shape 71"/>
          <p:cNvGrpSpPr/>
          <p:nvPr/>
        </p:nvGrpSpPr>
        <p:grpSpPr>
          <a:xfrm>
            <a:off x="4257675" y="1491225"/>
            <a:ext cx="453900" cy="453900"/>
            <a:chOff x="447675" y="1404525"/>
            <a:chExt cx="453900" cy="453900"/>
          </a:xfrm>
        </p:grpSpPr>
        <p:sp>
          <p:nvSpPr>
            <p:cNvPr id="72" name="Shape 72"/>
            <p:cNvSpPr/>
            <p:nvPr/>
          </p:nvSpPr>
          <p:spPr>
            <a:xfrm>
              <a:off x="447675" y="1404525"/>
              <a:ext cx="453900" cy="453900"/>
            </a:xfrm>
            <a:prstGeom prst="ellipse">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3" name="Shape 73"/>
            <p:cNvSpPr txBox="1"/>
            <p:nvPr/>
          </p:nvSpPr>
          <p:spPr>
            <a:xfrm>
              <a:off x="516675" y="1453425"/>
              <a:ext cx="315900" cy="356100"/>
            </a:xfrm>
            <a:prstGeom prst="rect">
              <a:avLst/>
            </a:prstGeom>
            <a:noFill/>
            <a:ln>
              <a:noFill/>
            </a:ln>
          </p:spPr>
          <p:txBody>
            <a:bodyPr wrap="square" lIns="91425" tIns="91425" rIns="91425" bIns="91425" anchor="t" anchorCtr="0">
              <a:noAutofit/>
            </a:bodyPr>
            <a:lstStyle/>
            <a:p>
              <a:pPr lvl="0" rtl="0">
                <a:spcBef>
                  <a:spcPts val="0"/>
                </a:spcBef>
                <a:buNone/>
              </a:pPr>
              <a:r>
                <a:rPr lang="en">
                  <a:solidFill>
                    <a:srgbClr val="77C39A"/>
                  </a:solidFill>
                  <a:latin typeface="Montserrat Black"/>
                  <a:ea typeface="Montserrat Black"/>
                  <a:cs typeface="Montserrat Black"/>
                  <a:sym typeface="Montserrat Black"/>
                </a:rPr>
                <a:t>2</a:t>
              </a:r>
            </a:p>
          </p:txBody>
        </p:sp>
      </p:grpSp>
      <p:sp>
        <p:nvSpPr>
          <p:cNvPr id="74" name="Shape 74"/>
          <p:cNvSpPr txBox="1"/>
          <p:nvPr/>
        </p:nvSpPr>
        <p:spPr>
          <a:xfrm>
            <a:off x="247650" y="1181100"/>
            <a:ext cx="3528300" cy="819000"/>
          </a:xfrm>
          <a:prstGeom prst="rect">
            <a:avLst/>
          </a:prstGeom>
          <a:noFill/>
          <a:ln>
            <a:noFill/>
          </a:ln>
        </p:spPr>
        <p:txBody>
          <a:bodyPr wrap="square" lIns="91425" tIns="91425" rIns="91425" bIns="91425" anchor="t" anchorCtr="0">
            <a:noAutofit/>
          </a:bodyPr>
          <a:lstStyle/>
          <a:p>
            <a:pPr lvl="0">
              <a:spcBef>
                <a:spcPts val="0"/>
              </a:spcBef>
              <a:buNone/>
            </a:pPr>
            <a:r>
              <a:rPr lang="en" sz="1000" b="1" dirty="0">
                <a:latin typeface="Montserrat"/>
                <a:ea typeface="Montserrat"/>
                <a:cs typeface="Montserrat"/>
                <a:sym typeface="Montserrat"/>
              </a:rPr>
              <a:t>TWO-FACTOR AUTHENTICATION</a:t>
            </a:r>
            <a:r>
              <a:rPr lang="en" sz="1000" b="1" dirty="0">
                <a:solidFill>
                  <a:schemeClr val="dk1"/>
                </a:solidFill>
                <a:latin typeface="Montserrat"/>
                <a:ea typeface="Montserrat"/>
                <a:cs typeface="Montserrat"/>
                <a:sym typeface="Montserrat"/>
              </a:rPr>
              <a:t> </a:t>
            </a:r>
            <a:r>
              <a:rPr lang="en" sz="1000" dirty="0">
                <a:solidFill>
                  <a:schemeClr val="dk1"/>
                </a:solidFill>
                <a:latin typeface="Montserrat Light"/>
                <a:ea typeface="Montserrat Light"/>
                <a:cs typeface="Montserrat Light"/>
                <a:sym typeface="Montserrat Light"/>
              </a:rPr>
              <a:t>is known by many names, such as 2FA, Two-Factor Auth, Two-Step Verification, Multifactor Authentication, MFA,  and so on. You can learn more at: </a:t>
            </a:r>
            <a:r>
              <a:rPr lang="en" sz="1000" b="1" u="sng" dirty="0">
                <a:solidFill>
                  <a:srgbClr val="579071"/>
                </a:solidFill>
                <a:latin typeface="Montserrat"/>
                <a:ea typeface="Montserrat"/>
                <a:cs typeface="Montserrat"/>
                <a:sym typeface="Montserrat"/>
                <a:hlinkClick r:id="rId5"/>
              </a:rPr>
              <a:t>https://eff.org/common2FA</a:t>
            </a:r>
            <a:r>
              <a:rPr lang="en" sz="1000" dirty="0">
                <a:solidFill>
                  <a:srgbClr val="579071"/>
                </a:solidFill>
                <a:latin typeface="Montserrat Light"/>
                <a:ea typeface="Montserrat Light"/>
                <a:cs typeface="Montserrat Light"/>
                <a:sym typeface="Montserrat Light"/>
              </a:rPr>
              <a:t>.</a:t>
            </a:r>
            <a:r>
              <a:rPr lang="en" sz="1000" dirty="0">
                <a:solidFill>
                  <a:schemeClr val="dk1"/>
                </a:solidFill>
                <a:latin typeface="Montserrat Light"/>
                <a:ea typeface="Montserrat Light"/>
                <a:cs typeface="Montserrat Light"/>
                <a:sym typeface="Montserrat Light"/>
              </a:rPr>
              <a:t> </a:t>
            </a:r>
          </a:p>
          <a:p>
            <a:pPr lvl="0">
              <a:spcBef>
                <a:spcPts val="0"/>
              </a:spcBef>
              <a:buNone/>
            </a:pPr>
            <a:r>
              <a:rPr lang="en" sz="1000" dirty="0">
                <a:solidFill>
                  <a:schemeClr val="dk1"/>
                </a:solidFill>
                <a:latin typeface="Montserrat Light"/>
                <a:ea typeface="Montserrat Light"/>
                <a:cs typeface="Montserrat Light"/>
                <a:sym typeface="Montserrat Light"/>
              </a:rPr>
              <a:t>It’s generally defined as:</a:t>
            </a:r>
          </a:p>
          <a:p>
            <a:pPr lvl="0">
              <a:spcBef>
                <a:spcPts val="0"/>
              </a:spcBef>
              <a:buNone/>
            </a:pPr>
            <a:endParaRPr sz="1000" dirty="0">
              <a:solidFill>
                <a:schemeClr val="dk1"/>
              </a:solidFill>
              <a:latin typeface="Montserrat Light"/>
              <a:ea typeface="Montserrat Light"/>
              <a:cs typeface="Montserrat Light"/>
              <a:sym typeface="Montserrat Light"/>
            </a:endParaRPr>
          </a:p>
          <a:p>
            <a:pPr marL="457200" lvl="0" indent="-292100" rtl="0">
              <a:spcBef>
                <a:spcPts val="0"/>
              </a:spcBef>
              <a:buClr>
                <a:schemeClr val="dk1"/>
              </a:buClr>
              <a:buSzPct val="100000"/>
              <a:buFont typeface="Montserrat"/>
              <a:buAutoNum type="arabicParenR"/>
            </a:pPr>
            <a:r>
              <a:rPr lang="en" sz="1000" b="1" dirty="0">
                <a:solidFill>
                  <a:schemeClr val="dk1"/>
                </a:solidFill>
                <a:latin typeface="Montserrat"/>
                <a:ea typeface="Montserrat"/>
                <a:cs typeface="Montserrat"/>
                <a:sym typeface="Montserrat"/>
              </a:rPr>
              <a:t>Something you know</a:t>
            </a:r>
          </a:p>
          <a:p>
            <a:pPr marL="457200" lvl="0" indent="0" rtl="0">
              <a:spcBef>
                <a:spcPts val="0"/>
              </a:spcBef>
              <a:buNone/>
            </a:pPr>
            <a:r>
              <a:rPr lang="en" sz="1000" dirty="0">
                <a:solidFill>
                  <a:schemeClr val="dk1"/>
                </a:solidFill>
                <a:latin typeface="Montserrat Light"/>
                <a:ea typeface="Montserrat Light"/>
                <a:cs typeface="Montserrat Light"/>
                <a:sym typeface="Montserrat Light"/>
              </a:rPr>
              <a:t>This is the first factor: your username and password.</a:t>
            </a:r>
          </a:p>
          <a:p>
            <a:pPr lvl="0" rtl="0">
              <a:spcBef>
                <a:spcPts val="0"/>
              </a:spcBef>
              <a:buNone/>
            </a:pPr>
            <a:endParaRPr sz="1000" dirty="0">
              <a:solidFill>
                <a:schemeClr val="dk1"/>
              </a:solidFill>
              <a:latin typeface="Montserrat Light"/>
              <a:ea typeface="Montserrat Light"/>
              <a:cs typeface="Montserrat Light"/>
              <a:sym typeface="Montserrat Light"/>
            </a:endParaRPr>
          </a:p>
          <a:p>
            <a:pPr marL="165100" lvl="0" rtl="0">
              <a:spcBef>
                <a:spcPts val="0"/>
              </a:spcBef>
              <a:buClr>
                <a:schemeClr val="dk1"/>
              </a:buClr>
              <a:buSzPct val="100000"/>
            </a:pPr>
            <a:r>
              <a:rPr lang="en-US" sz="1000" b="1" dirty="0" smtClean="0">
                <a:solidFill>
                  <a:schemeClr val="dk1"/>
                </a:solidFill>
                <a:latin typeface="Montserrat"/>
                <a:ea typeface="Montserrat"/>
                <a:cs typeface="Montserrat"/>
                <a:sym typeface="Montserrat"/>
              </a:rPr>
              <a:t>2)     </a:t>
            </a:r>
            <a:r>
              <a:rPr lang="en" sz="1000" b="1" dirty="0" smtClean="0">
                <a:solidFill>
                  <a:schemeClr val="dk1"/>
                </a:solidFill>
                <a:latin typeface="Montserrat"/>
                <a:ea typeface="Montserrat"/>
                <a:cs typeface="Montserrat"/>
                <a:sym typeface="Montserrat"/>
              </a:rPr>
              <a:t>Something </a:t>
            </a:r>
            <a:r>
              <a:rPr lang="en" sz="1000" b="1" dirty="0">
                <a:solidFill>
                  <a:schemeClr val="dk1"/>
                </a:solidFill>
                <a:latin typeface="Montserrat"/>
                <a:ea typeface="Montserrat"/>
                <a:cs typeface="Montserrat"/>
                <a:sym typeface="Montserrat"/>
              </a:rPr>
              <a:t>you have</a:t>
            </a:r>
          </a:p>
          <a:p>
            <a:pPr marL="457200" lvl="0" indent="0" rtl="0">
              <a:spcBef>
                <a:spcPts val="0"/>
              </a:spcBef>
              <a:buNone/>
            </a:pPr>
            <a:r>
              <a:rPr lang="en" sz="1000" dirty="0">
                <a:solidFill>
                  <a:schemeClr val="dk1"/>
                </a:solidFill>
                <a:latin typeface="Montserrat Light"/>
                <a:ea typeface="Montserrat Light"/>
                <a:cs typeface="Montserrat Light"/>
                <a:sym typeface="Montserrat Light"/>
              </a:rPr>
              <a:t>This is the second factor: your device that you carry with you.</a:t>
            </a:r>
          </a:p>
          <a:p>
            <a:pPr marL="457200" lvl="0" indent="0" rtl="0">
              <a:spcBef>
                <a:spcPts val="0"/>
              </a:spcBef>
              <a:buNone/>
            </a:pPr>
            <a:endParaRPr sz="1000" i="1" dirty="0">
              <a:solidFill>
                <a:schemeClr val="dk1"/>
              </a:solidFill>
              <a:latin typeface="Montserrat Light"/>
              <a:ea typeface="Montserrat Light"/>
              <a:cs typeface="Montserrat Light"/>
              <a:sym typeface="Montserrat Light"/>
            </a:endParaRPr>
          </a:p>
          <a:p>
            <a:pPr marL="457200" lvl="0" indent="0" rtl="0">
              <a:spcBef>
                <a:spcPts val="0"/>
              </a:spcBef>
              <a:buNone/>
            </a:pPr>
            <a:r>
              <a:rPr lang="en" sz="1000" i="1" dirty="0">
                <a:solidFill>
                  <a:schemeClr val="dk1"/>
                </a:solidFill>
                <a:latin typeface="Montserrat Light"/>
                <a:ea typeface="Montserrat Light"/>
                <a:cs typeface="Montserrat Light"/>
                <a:sym typeface="Montserrat Light"/>
              </a:rPr>
              <a:t>Follow the suggested guidelines to bump up your account security!</a:t>
            </a:r>
          </a:p>
        </p:txBody>
      </p:sp>
      <p:sp>
        <p:nvSpPr>
          <p:cNvPr id="75" name="Shape 75"/>
          <p:cNvSpPr txBox="1"/>
          <p:nvPr/>
        </p:nvSpPr>
        <p:spPr>
          <a:xfrm>
            <a:off x="166700" y="6362700"/>
            <a:ext cx="3652800" cy="1552500"/>
          </a:xfrm>
          <a:prstGeom prst="rect">
            <a:avLst/>
          </a:prstGeom>
          <a:noFill/>
          <a:ln>
            <a:noFill/>
          </a:ln>
        </p:spPr>
        <p:txBody>
          <a:bodyPr wrap="square" lIns="91425" tIns="91425" rIns="91425" bIns="91425" anchor="t" anchorCtr="0">
            <a:noAutofit/>
          </a:bodyPr>
          <a:lstStyle/>
          <a:p>
            <a:pPr lvl="0">
              <a:spcBef>
                <a:spcPts val="0"/>
              </a:spcBef>
              <a:buClr>
                <a:schemeClr val="dk1"/>
              </a:buClr>
              <a:buSzPct val="110000"/>
              <a:buFont typeface="Arial"/>
              <a:buNone/>
            </a:pPr>
            <a:r>
              <a:rPr lang="en" sz="1000">
                <a:solidFill>
                  <a:schemeClr val="dk1"/>
                </a:solidFill>
                <a:latin typeface="Montserrat Light"/>
                <a:ea typeface="Montserrat Light"/>
                <a:cs typeface="Montserrat Light"/>
                <a:sym typeface="Montserrat Light"/>
              </a:rPr>
              <a:t>Check out EFF’s guide on generating strong passwords:</a:t>
            </a:r>
          </a:p>
          <a:p>
            <a:pPr lvl="0">
              <a:spcBef>
                <a:spcPts val="0"/>
              </a:spcBef>
              <a:buNone/>
            </a:pPr>
            <a:r>
              <a:rPr lang="en" sz="1000" b="1" u="sng">
                <a:solidFill>
                  <a:srgbClr val="579071"/>
                </a:solidFill>
                <a:latin typeface="Montserrat"/>
                <a:ea typeface="Montserrat"/>
                <a:cs typeface="Montserrat"/>
                <a:sym typeface="Montserrat"/>
                <a:hlinkClick r:id="rId6"/>
              </a:rPr>
              <a:t>https://ssd.eff.org/en/module/creating-strong-</a:t>
            </a:r>
          </a:p>
          <a:p>
            <a:pPr lvl="0">
              <a:spcBef>
                <a:spcPts val="0"/>
              </a:spcBef>
              <a:buNone/>
            </a:pPr>
            <a:r>
              <a:rPr lang="en" sz="1000" b="1" u="sng">
                <a:solidFill>
                  <a:srgbClr val="579071"/>
                </a:solidFill>
                <a:latin typeface="Montserrat"/>
                <a:ea typeface="Montserrat"/>
                <a:cs typeface="Montserrat"/>
                <a:sym typeface="Montserrat"/>
                <a:hlinkClick r:id="rId6"/>
              </a:rPr>
              <a:t>passwords</a:t>
            </a:r>
          </a:p>
          <a:p>
            <a:pPr lvl="0">
              <a:spcBef>
                <a:spcPts val="0"/>
              </a:spcBef>
              <a:buNone/>
            </a:pPr>
            <a:endParaRPr sz="1000" b="1">
              <a:solidFill>
                <a:schemeClr val="dk1"/>
              </a:solidFill>
              <a:latin typeface="Montserrat"/>
              <a:ea typeface="Montserrat"/>
              <a:cs typeface="Montserrat"/>
              <a:sym typeface="Montserrat"/>
            </a:endParaRPr>
          </a:p>
          <a:p>
            <a:pPr lvl="0">
              <a:spcBef>
                <a:spcPts val="0"/>
              </a:spcBef>
              <a:buNone/>
            </a:pPr>
            <a:endParaRPr sz="1000" b="1">
              <a:solidFill>
                <a:schemeClr val="dk1"/>
              </a:solidFill>
              <a:latin typeface="Montserrat"/>
              <a:ea typeface="Montserrat"/>
              <a:cs typeface="Montserrat"/>
              <a:sym typeface="Montserrat"/>
            </a:endParaRPr>
          </a:p>
          <a:p>
            <a:pPr lvl="0">
              <a:spcBef>
                <a:spcPts val="0"/>
              </a:spcBef>
              <a:buNone/>
            </a:pPr>
            <a:r>
              <a:rPr lang="en" sz="1000" b="1">
                <a:solidFill>
                  <a:schemeClr val="dk1"/>
                </a:solidFill>
                <a:latin typeface="Montserrat"/>
                <a:ea typeface="Montserrat"/>
                <a:cs typeface="Montserrat"/>
                <a:sym typeface="Montserrat"/>
              </a:rPr>
              <a:t>BUT HOW CAN I POSSIBLY REMEMBER ALL THESE RANDOM, LONG, UNIQUE PASSWORDS?</a:t>
            </a:r>
          </a:p>
          <a:p>
            <a:pPr lvl="0" rtl="0">
              <a:spcBef>
                <a:spcPts val="0"/>
              </a:spcBef>
              <a:buNone/>
            </a:pPr>
            <a:endParaRPr sz="1000" b="1">
              <a:solidFill>
                <a:schemeClr val="dk1"/>
              </a:solidFill>
              <a:latin typeface="Montserrat"/>
              <a:ea typeface="Montserrat"/>
              <a:cs typeface="Montserrat"/>
              <a:sym typeface="Montserrat"/>
            </a:endParaRPr>
          </a:p>
          <a:p>
            <a:pPr lvl="0">
              <a:spcBef>
                <a:spcPts val="0"/>
              </a:spcBef>
              <a:buNone/>
            </a:pPr>
            <a:r>
              <a:rPr lang="en" sz="1000">
                <a:solidFill>
                  <a:schemeClr val="dk1"/>
                </a:solidFill>
                <a:latin typeface="Montserrat Light"/>
                <a:ea typeface="Montserrat Light"/>
                <a:cs typeface="Montserrat Light"/>
                <a:sym typeface="Montserrat Light"/>
              </a:rPr>
              <a:t>Depending on your threat model, you may want to use a password manager! </a:t>
            </a:r>
          </a:p>
          <a:p>
            <a:pPr lvl="0" rtl="0">
              <a:spcBef>
                <a:spcPts val="0"/>
              </a:spcBef>
              <a:buNone/>
            </a:pPr>
            <a:endParaRPr sz="1000">
              <a:solidFill>
                <a:schemeClr val="dk1"/>
              </a:solidFill>
              <a:latin typeface="Montserrat Light"/>
              <a:ea typeface="Montserrat Light"/>
              <a:cs typeface="Montserrat Light"/>
              <a:sym typeface="Montserrat Light"/>
            </a:endParaRPr>
          </a:p>
          <a:p>
            <a:pPr lvl="0">
              <a:spcBef>
                <a:spcPts val="0"/>
              </a:spcBef>
              <a:buNone/>
            </a:pPr>
            <a:r>
              <a:rPr lang="en" sz="1000">
                <a:solidFill>
                  <a:schemeClr val="dk1"/>
                </a:solidFill>
                <a:latin typeface="Montserrat Light"/>
                <a:ea typeface="Montserrat Light"/>
                <a:cs typeface="Montserrat Light"/>
                <a:sym typeface="Montserrat Light"/>
              </a:rPr>
              <a:t>Watch EFF’s video on using a password manager here: </a:t>
            </a:r>
            <a:r>
              <a:rPr lang="en" sz="1000" b="1" u="sng">
                <a:solidFill>
                  <a:srgbClr val="579071"/>
                </a:solidFill>
                <a:latin typeface="Montserrat"/>
                <a:ea typeface="Montserrat"/>
                <a:cs typeface="Montserrat"/>
                <a:sym typeface="Montserrat"/>
                <a:hlinkClick r:id="rId7"/>
              </a:rPr>
              <a:t>https://ssd.eff.org/en/module/animated-</a:t>
            </a:r>
          </a:p>
          <a:p>
            <a:pPr lvl="0">
              <a:spcBef>
                <a:spcPts val="0"/>
              </a:spcBef>
              <a:buNone/>
            </a:pPr>
            <a:r>
              <a:rPr lang="en" sz="1000" b="1" u="sng">
                <a:solidFill>
                  <a:srgbClr val="579071"/>
                </a:solidFill>
                <a:latin typeface="Montserrat"/>
                <a:ea typeface="Montserrat"/>
                <a:cs typeface="Montserrat"/>
                <a:sym typeface="Montserrat"/>
                <a:hlinkClick r:id="rId7"/>
              </a:rPr>
              <a:t>overview-using-password-managers-stay-safe-</a:t>
            </a:r>
          </a:p>
          <a:p>
            <a:pPr lvl="0" rtl="0">
              <a:spcBef>
                <a:spcPts val="0"/>
              </a:spcBef>
              <a:buNone/>
            </a:pPr>
            <a:r>
              <a:rPr lang="en" sz="1000" b="1" u="sng">
                <a:solidFill>
                  <a:srgbClr val="579071"/>
                </a:solidFill>
                <a:latin typeface="Montserrat"/>
                <a:ea typeface="Montserrat"/>
                <a:cs typeface="Montserrat"/>
                <a:sym typeface="Montserrat"/>
                <a:hlinkClick r:id="rId7"/>
              </a:rPr>
              <a:t>online</a:t>
            </a:r>
          </a:p>
          <a:p>
            <a:pPr lvl="0">
              <a:spcBef>
                <a:spcPts val="0"/>
              </a:spcBef>
              <a:buNone/>
            </a:pPr>
            <a:endParaRPr sz="1000">
              <a:solidFill>
                <a:schemeClr val="dk1"/>
              </a:solidFill>
              <a:latin typeface="Montserrat Light"/>
              <a:ea typeface="Montserrat Light"/>
              <a:cs typeface="Montserrat Light"/>
              <a:sym typeface="Montserrat Light"/>
            </a:endParaRPr>
          </a:p>
          <a:p>
            <a:pPr lvl="0">
              <a:spcBef>
                <a:spcPts val="0"/>
              </a:spcBef>
              <a:buNone/>
            </a:pPr>
            <a:endParaRPr sz="1000">
              <a:solidFill>
                <a:schemeClr val="dk1"/>
              </a:solidFill>
              <a:latin typeface="Montserrat Light"/>
              <a:ea typeface="Montserrat Light"/>
              <a:cs typeface="Montserrat Light"/>
              <a:sym typeface="Montserrat Light"/>
            </a:endParaRPr>
          </a:p>
          <a:p>
            <a:pPr lvl="0">
              <a:spcBef>
                <a:spcPts val="0"/>
              </a:spcBef>
              <a:buNone/>
            </a:pPr>
            <a:r>
              <a:rPr lang="en" sz="1000" b="1">
                <a:solidFill>
                  <a:schemeClr val="dk1"/>
                </a:solidFill>
                <a:latin typeface="Montserrat"/>
                <a:ea typeface="Montserrat"/>
                <a:cs typeface="Montserrat"/>
                <a:sym typeface="Montserrat"/>
              </a:rPr>
              <a:t>LOOKING FOR A PASSWORD MANAGER?</a:t>
            </a:r>
          </a:p>
          <a:p>
            <a:pPr lvl="0">
              <a:spcBef>
                <a:spcPts val="0"/>
              </a:spcBef>
              <a:buNone/>
            </a:pPr>
            <a:r>
              <a:rPr lang="en" sz="1000">
                <a:solidFill>
                  <a:schemeClr val="dk1"/>
                </a:solidFill>
                <a:latin typeface="Montserrat Light"/>
                <a:ea typeface="Montserrat Light"/>
                <a:cs typeface="Montserrat Light"/>
                <a:sym typeface="Montserrat Light"/>
              </a:rPr>
              <a:t>Check out EFF’s recommendations for password managers here:</a:t>
            </a:r>
          </a:p>
          <a:p>
            <a:pPr lvl="0">
              <a:spcBef>
                <a:spcPts val="0"/>
              </a:spcBef>
              <a:buNone/>
            </a:pPr>
            <a:r>
              <a:rPr lang="en" sz="1000" b="1" u="sng">
                <a:solidFill>
                  <a:srgbClr val="579071"/>
                </a:solidFill>
                <a:latin typeface="Montserrat"/>
                <a:ea typeface="Montserrat"/>
                <a:cs typeface="Montserrat"/>
                <a:sym typeface="Montserrat"/>
                <a:hlinkClick r:id="rId8"/>
              </a:rPr>
              <a:t>https://ssd.eff.org/en/module/how-use-keepassx</a:t>
            </a:r>
          </a:p>
          <a:p>
            <a:pPr lvl="0" rtl="0">
              <a:spcBef>
                <a:spcPts val="0"/>
              </a:spcBef>
              <a:buClr>
                <a:schemeClr val="dk1"/>
              </a:buClr>
              <a:buSzPct val="110000"/>
              <a:buFont typeface="Arial"/>
              <a:buNone/>
            </a:pPr>
            <a:endParaRPr sz="1000" b="1">
              <a:solidFill>
                <a:schemeClr val="dk1"/>
              </a:solidFill>
              <a:latin typeface="Montserrat"/>
              <a:ea typeface="Montserrat"/>
              <a:cs typeface="Montserrat"/>
              <a:sym typeface="Montserrat"/>
            </a:endParaRPr>
          </a:p>
          <a:p>
            <a:pPr lvl="0" rtl="0">
              <a:spcBef>
                <a:spcPts val="0"/>
              </a:spcBef>
              <a:buNone/>
            </a:pPr>
            <a:endParaRPr sz="1000" b="1">
              <a:latin typeface="Montserrat"/>
              <a:ea typeface="Montserrat"/>
              <a:cs typeface="Montserrat"/>
              <a:sym typeface="Montserrat"/>
            </a:endParaRPr>
          </a:p>
        </p:txBody>
      </p:sp>
      <p:pic>
        <p:nvPicPr>
          <p:cNvPr id="76" name="Shape 76"/>
          <p:cNvPicPr preferRelativeResize="0"/>
          <p:nvPr/>
        </p:nvPicPr>
        <p:blipFill>
          <a:blip r:embed="rId9">
            <a:alphaModFix/>
          </a:blip>
          <a:stretch>
            <a:fillRect/>
          </a:stretch>
        </p:blipFill>
        <p:spPr>
          <a:xfrm>
            <a:off x="4102569" y="2092524"/>
            <a:ext cx="1144556" cy="526800"/>
          </a:xfrm>
          <a:prstGeom prst="rect">
            <a:avLst/>
          </a:prstGeom>
          <a:noFill/>
          <a:ln>
            <a:noFill/>
          </a:ln>
        </p:spPr>
      </p:pic>
      <p:sp>
        <p:nvSpPr>
          <p:cNvPr id="77" name="Shape 77"/>
          <p:cNvSpPr txBox="1"/>
          <p:nvPr/>
        </p:nvSpPr>
        <p:spPr>
          <a:xfrm>
            <a:off x="4252947" y="2128388"/>
            <a:ext cx="1076400" cy="453900"/>
          </a:xfrm>
          <a:prstGeom prst="rect">
            <a:avLst/>
          </a:prstGeom>
          <a:noFill/>
          <a:ln>
            <a:noFill/>
          </a:ln>
        </p:spPr>
        <p:txBody>
          <a:bodyPr wrap="square" lIns="91425" tIns="91425" rIns="91425" bIns="91425" anchor="t" anchorCtr="0">
            <a:noAutofit/>
          </a:bodyPr>
          <a:lstStyle/>
          <a:p>
            <a:pPr lvl="0" rtl="0">
              <a:spcBef>
                <a:spcPts val="0"/>
              </a:spcBef>
              <a:buNone/>
            </a:pPr>
            <a:r>
              <a:rPr lang="en" sz="700">
                <a:solidFill>
                  <a:srgbClr val="FFFFFF"/>
                </a:solidFill>
              </a:rPr>
              <a:t>Your authentication code is: 140471</a:t>
            </a:r>
          </a:p>
        </p:txBody>
      </p:sp>
      <p:pic>
        <p:nvPicPr>
          <p:cNvPr id="78" name="Shape 78"/>
          <p:cNvPicPr preferRelativeResize="0"/>
          <p:nvPr/>
        </p:nvPicPr>
        <p:blipFill>
          <a:blip r:embed="rId10">
            <a:alphaModFix/>
          </a:blip>
          <a:stretch>
            <a:fillRect/>
          </a:stretch>
        </p:blipFill>
        <p:spPr>
          <a:xfrm>
            <a:off x="6277075" y="8718750"/>
            <a:ext cx="1325198" cy="1210851"/>
          </a:xfrm>
          <a:prstGeom prst="rect">
            <a:avLst/>
          </a:prstGeom>
          <a:noFill/>
          <a:ln>
            <a:noFill/>
          </a:ln>
        </p:spPr>
      </p:pic>
      <p:cxnSp>
        <p:nvCxnSpPr>
          <p:cNvPr id="79" name="Shape 79"/>
          <p:cNvCxnSpPr/>
          <p:nvPr/>
        </p:nvCxnSpPr>
        <p:spPr>
          <a:xfrm>
            <a:off x="4200525" y="3219450"/>
            <a:ext cx="9600" cy="2600400"/>
          </a:xfrm>
          <a:prstGeom prst="straightConnector1">
            <a:avLst/>
          </a:prstGeom>
          <a:noFill/>
          <a:ln w="28575" cap="flat" cmpd="sng">
            <a:solidFill>
              <a:srgbClr val="77C39A"/>
            </a:solidFill>
            <a:prstDash val="solid"/>
            <a:round/>
            <a:headEnd type="none" w="lg" len="lg"/>
            <a:tailEnd type="triangle" w="lg" len="lg"/>
          </a:ln>
        </p:spPr>
      </p:cxnSp>
      <p:cxnSp>
        <p:nvCxnSpPr>
          <p:cNvPr id="80" name="Shape 80"/>
          <p:cNvCxnSpPr/>
          <p:nvPr/>
        </p:nvCxnSpPr>
        <p:spPr>
          <a:xfrm>
            <a:off x="4048125" y="5276850"/>
            <a:ext cx="21000" cy="1535400"/>
          </a:xfrm>
          <a:prstGeom prst="straightConnector1">
            <a:avLst/>
          </a:prstGeom>
          <a:noFill/>
          <a:ln w="28575" cap="flat" cmpd="sng">
            <a:solidFill>
              <a:srgbClr val="77C39A"/>
            </a:solidFill>
            <a:prstDash val="solid"/>
            <a:round/>
            <a:headEnd type="none" w="lg" len="lg"/>
            <a:tailEnd type="triangle" w="lg" len="lg"/>
          </a:ln>
        </p:spPr>
      </p:cxnSp>
      <p:sp>
        <p:nvSpPr>
          <p:cNvPr id="81" name="Shape 81"/>
          <p:cNvSpPr txBox="1"/>
          <p:nvPr/>
        </p:nvSpPr>
        <p:spPr>
          <a:xfrm>
            <a:off x="5252975" y="4973950"/>
            <a:ext cx="2235000" cy="819000"/>
          </a:xfrm>
          <a:prstGeom prst="rect">
            <a:avLst/>
          </a:prstGeom>
          <a:noFill/>
          <a:ln>
            <a:noFill/>
          </a:ln>
        </p:spPr>
        <p:txBody>
          <a:bodyPr wrap="square" lIns="91425" tIns="91425" rIns="91425" bIns="91425" anchor="t" anchorCtr="0">
            <a:noAutofit/>
          </a:bodyPr>
          <a:lstStyle/>
          <a:p>
            <a:pPr lvl="0" rtl="0">
              <a:spcBef>
                <a:spcPts val="0"/>
              </a:spcBef>
              <a:buNone/>
            </a:pPr>
            <a:r>
              <a:rPr lang="en" sz="900">
                <a:solidFill>
                  <a:schemeClr val="dk1"/>
                </a:solidFill>
                <a:latin typeface="Montserrat Light"/>
                <a:ea typeface="Montserrat Light"/>
                <a:cs typeface="Montserrat Light"/>
                <a:sym typeface="Montserrat Light"/>
              </a:rPr>
              <a:t>You type in the six-digit code when your service prompts you for 2FA. For the time-based authentication apps, you need to type in the code before it refreshes.</a:t>
            </a:r>
          </a:p>
        </p:txBody>
      </p:sp>
      <p:sp>
        <p:nvSpPr>
          <p:cNvPr id="82" name="Shape 82"/>
          <p:cNvSpPr txBox="1"/>
          <p:nvPr/>
        </p:nvSpPr>
        <p:spPr>
          <a:xfrm>
            <a:off x="4371950" y="5885375"/>
            <a:ext cx="3054600" cy="82200"/>
          </a:xfrm>
          <a:prstGeom prst="rect">
            <a:avLst/>
          </a:prstGeom>
          <a:noFill/>
          <a:ln>
            <a:noFill/>
          </a:ln>
        </p:spPr>
        <p:txBody>
          <a:bodyPr wrap="square" lIns="91425" tIns="91425" rIns="91425" bIns="91425" anchor="t" anchorCtr="0">
            <a:noAutofit/>
          </a:bodyPr>
          <a:lstStyle/>
          <a:p>
            <a:pPr lvl="0">
              <a:spcBef>
                <a:spcPts val="0"/>
              </a:spcBef>
              <a:buNone/>
            </a:pPr>
            <a:r>
              <a:rPr lang="en" sz="900" b="1">
                <a:solidFill>
                  <a:schemeClr val="dk1"/>
                </a:solidFill>
                <a:latin typeface="Montserrat"/>
                <a:ea typeface="Montserrat"/>
                <a:cs typeface="Montserrat"/>
                <a:sym typeface="Montserrat"/>
              </a:rPr>
              <a:t>The good: </a:t>
            </a:r>
            <a:r>
              <a:rPr lang="en" sz="900">
                <a:solidFill>
                  <a:schemeClr val="dk1"/>
                </a:solidFill>
                <a:latin typeface="Montserrat Light"/>
                <a:ea typeface="Montserrat Light"/>
                <a:cs typeface="Montserrat Light"/>
                <a:sym typeface="Montserrat Light"/>
              </a:rPr>
              <a:t>Codes are stored on your smartphone or tablet. They are not visible to any service provider. App information is protected by encryption.</a:t>
            </a:r>
          </a:p>
          <a:p>
            <a:pPr lvl="0" rtl="0">
              <a:spcBef>
                <a:spcPts val="0"/>
              </a:spcBef>
              <a:buNone/>
            </a:pPr>
            <a:r>
              <a:rPr lang="en" sz="900" b="1">
                <a:solidFill>
                  <a:schemeClr val="dk1"/>
                </a:solidFill>
                <a:latin typeface="Montserrat"/>
                <a:ea typeface="Montserrat"/>
                <a:cs typeface="Montserrat"/>
                <a:sym typeface="Montserrat"/>
              </a:rPr>
              <a:t>The bad: </a:t>
            </a:r>
            <a:r>
              <a:rPr lang="en" sz="900">
                <a:solidFill>
                  <a:schemeClr val="dk1"/>
                </a:solidFill>
                <a:latin typeface="Montserrat Light"/>
                <a:ea typeface="Montserrat Light"/>
                <a:cs typeface="Montserrat Light"/>
                <a:sym typeface="Montserrat Light"/>
              </a:rPr>
              <a:t>If your phone has malware, then an attacker can read off the codes. If you lose your phone, you will be locked out of your accounts (unless you wrote down backup codes).</a:t>
            </a:r>
          </a:p>
        </p:txBody>
      </p:sp>
      <p:sp>
        <p:nvSpPr>
          <p:cNvPr id="83" name="Shape 83"/>
          <p:cNvSpPr txBox="1"/>
          <p:nvPr/>
        </p:nvSpPr>
        <p:spPr>
          <a:xfrm>
            <a:off x="4002400" y="7535275"/>
            <a:ext cx="3541500" cy="380400"/>
          </a:xfrm>
          <a:prstGeom prst="rect">
            <a:avLst/>
          </a:prstGeom>
          <a:noFill/>
          <a:ln>
            <a:noFill/>
          </a:ln>
        </p:spPr>
        <p:txBody>
          <a:bodyPr wrap="square" lIns="91425" tIns="91425" rIns="91425" bIns="91425" anchor="t" anchorCtr="0">
            <a:noAutofit/>
          </a:bodyPr>
          <a:lstStyle/>
          <a:p>
            <a:pPr lvl="0">
              <a:spcBef>
                <a:spcPts val="0"/>
              </a:spcBef>
              <a:buNone/>
            </a:pPr>
            <a:r>
              <a:rPr lang="en" sz="900">
                <a:solidFill>
                  <a:schemeClr val="dk1"/>
                </a:solidFill>
                <a:latin typeface="Montserrat Light"/>
                <a:ea typeface="Montserrat Light"/>
                <a:cs typeface="Montserrat Light"/>
                <a:sym typeface="Montserrat Light"/>
              </a:rPr>
              <a:t>You plug in the hardware token in the USB port, and press the button when a service prompts you for 2FA.</a:t>
            </a:r>
          </a:p>
          <a:p>
            <a:pPr lvl="0" rtl="0">
              <a:spcBef>
                <a:spcPts val="0"/>
              </a:spcBef>
              <a:buNone/>
            </a:pPr>
            <a:endParaRPr sz="900">
              <a:solidFill>
                <a:schemeClr val="dk1"/>
              </a:solidFill>
              <a:latin typeface="Montserrat Light"/>
              <a:ea typeface="Montserrat Light"/>
              <a:cs typeface="Montserrat Light"/>
              <a:sym typeface="Montserrat Light"/>
            </a:endParaRPr>
          </a:p>
          <a:p>
            <a:pPr lvl="0" rtl="0">
              <a:spcBef>
                <a:spcPts val="0"/>
              </a:spcBef>
              <a:buNone/>
            </a:pPr>
            <a:endParaRPr sz="900">
              <a:solidFill>
                <a:schemeClr val="dk1"/>
              </a:solidFill>
              <a:latin typeface="Montserrat Light"/>
              <a:ea typeface="Montserrat Light"/>
              <a:cs typeface="Montserrat Light"/>
              <a:sym typeface="Montserrat Light"/>
            </a:endParaRPr>
          </a:p>
        </p:txBody>
      </p:sp>
      <p:pic>
        <p:nvPicPr>
          <p:cNvPr id="84" name="Shape 84"/>
          <p:cNvPicPr preferRelativeResize="0"/>
          <p:nvPr/>
        </p:nvPicPr>
        <p:blipFill>
          <a:blip r:embed="rId11">
            <a:alphaModFix/>
          </a:blip>
          <a:stretch>
            <a:fillRect/>
          </a:stretch>
        </p:blipFill>
        <p:spPr>
          <a:xfrm>
            <a:off x="4425226" y="4519692"/>
            <a:ext cx="731824" cy="1029550"/>
          </a:xfrm>
          <a:prstGeom prst="rect">
            <a:avLst/>
          </a:prstGeom>
          <a:noFill/>
          <a:ln>
            <a:noFill/>
          </a:ln>
        </p:spPr>
      </p:pic>
      <p:pic>
        <p:nvPicPr>
          <p:cNvPr id="85" name="Shape 85"/>
          <p:cNvPicPr preferRelativeResize="0"/>
          <p:nvPr/>
        </p:nvPicPr>
        <p:blipFill>
          <a:blip r:embed="rId12">
            <a:alphaModFix/>
          </a:blip>
          <a:stretch>
            <a:fillRect/>
          </a:stretch>
        </p:blipFill>
        <p:spPr>
          <a:xfrm>
            <a:off x="4370011" y="4340224"/>
            <a:ext cx="842243" cy="1552501"/>
          </a:xfrm>
          <a:prstGeom prst="rect">
            <a:avLst/>
          </a:prstGeom>
          <a:noFill/>
          <a:ln>
            <a:noFill/>
          </a:ln>
        </p:spPr>
      </p:pic>
      <p:sp>
        <p:nvSpPr>
          <p:cNvPr id="86" name="Shape 86"/>
          <p:cNvSpPr txBox="1"/>
          <p:nvPr/>
        </p:nvSpPr>
        <p:spPr>
          <a:xfrm>
            <a:off x="4002400" y="7410450"/>
            <a:ext cx="2350800" cy="3000000"/>
          </a:xfrm>
          <a:prstGeom prst="rect">
            <a:avLst/>
          </a:prstGeom>
          <a:noFill/>
          <a:ln>
            <a:noFill/>
          </a:ln>
        </p:spPr>
        <p:txBody>
          <a:bodyPr wrap="square" lIns="91425" tIns="91425" rIns="91425" bIns="91425" anchor="ctr" anchorCtr="0">
            <a:noAutofit/>
          </a:bodyPr>
          <a:lstStyle/>
          <a:p>
            <a:pPr lvl="0">
              <a:spcBef>
                <a:spcPts val="0"/>
              </a:spcBef>
              <a:buNone/>
            </a:pPr>
            <a:r>
              <a:rPr lang="en" sz="900" b="1">
                <a:solidFill>
                  <a:schemeClr val="dk1"/>
                </a:solidFill>
                <a:latin typeface="Montserrat"/>
                <a:ea typeface="Montserrat"/>
                <a:cs typeface="Montserrat"/>
                <a:sym typeface="Montserrat"/>
              </a:rPr>
              <a:t>The good: </a:t>
            </a:r>
            <a:r>
              <a:rPr lang="en" sz="900">
                <a:solidFill>
                  <a:schemeClr val="dk1"/>
                </a:solidFill>
                <a:latin typeface="Montserrat Light"/>
                <a:ea typeface="Montserrat Light"/>
                <a:cs typeface="Montserrat Light"/>
                <a:sym typeface="Montserrat Light"/>
              </a:rPr>
              <a:t>Codes are stored on your hardware token. It is the most recommended option for those concerned about account security. Since it’s not on your phone, it’s not susceptible to phone malware getting the codes.</a:t>
            </a:r>
          </a:p>
          <a:p>
            <a:pPr lvl="0" rtl="0">
              <a:spcBef>
                <a:spcPts val="0"/>
              </a:spcBef>
              <a:buNone/>
            </a:pPr>
            <a:r>
              <a:rPr lang="en" sz="900" b="1">
                <a:solidFill>
                  <a:schemeClr val="dk1"/>
                </a:solidFill>
                <a:latin typeface="Montserrat"/>
                <a:ea typeface="Montserrat"/>
                <a:cs typeface="Montserrat"/>
                <a:sym typeface="Montserrat"/>
              </a:rPr>
              <a:t>The bad: </a:t>
            </a:r>
            <a:r>
              <a:rPr lang="en" sz="900">
                <a:solidFill>
                  <a:schemeClr val="dk1"/>
                </a:solidFill>
                <a:latin typeface="Montserrat Light"/>
                <a:ea typeface="Montserrat Light"/>
                <a:cs typeface="Montserrat Light"/>
                <a:sym typeface="Montserrat Light"/>
              </a:rPr>
              <a:t>You have to purchase one of these (Yubikey is a popular option) and carry it with you. Keeping track of your token can be a hassle. If you lose your hardware token, you will be locked out of your accounts (unless you wrote down backup codes).</a:t>
            </a:r>
          </a:p>
        </p:txBody>
      </p:sp>
      <p:pic>
        <p:nvPicPr>
          <p:cNvPr id="87" name="Shape 87"/>
          <p:cNvPicPr preferRelativeResize="0"/>
          <p:nvPr/>
        </p:nvPicPr>
        <p:blipFill>
          <a:blip r:embed="rId3">
            <a:alphaModFix/>
          </a:blip>
          <a:stretch>
            <a:fillRect/>
          </a:stretch>
        </p:blipFill>
        <p:spPr>
          <a:xfrm>
            <a:off x="6219925" y="8341746"/>
            <a:ext cx="670775" cy="210625"/>
          </a:xfrm>
          <a:prstGeom prst="rect">
            <a:avLst/>
          </a:prstGeom>
          <a:noFill/>
          <a:ln>
            <a:noFill/>
          </a:ln>
        </p:spPr>
      </p:pic>
      <p:cxnSp>
        <p:nvCxnSpPr>
          <p:cNvPr id="88" name="Shape 88"/>
          <p:cNvCxnSpPr/>
          <p:nvPr/>
        </p:nvCxnSpPr>
        <p:spPr>
          <a:xfrm rot="10800000" flipH="1">
            <a:off x="6635388" y="8041859"/>
            <a:ext cx="318000" cy="250200"/>
          </a:xfrm>
          <a:prstGeom prst="straightConnector1">
            <a:avLst/>
          </a:prstGeom>
          <a:noFill/>
          <a:ln w="38100" cap="flat" cmpd="sng">
            <a:solidFill>
              <a:srgbClr val="77C39A"/>
            </a:solidFill>
            <a:prstDash val="solid"/>
            <a:round/>
            <a:headEnd type="stealth" w="lg" len="lg"/>
            <a:tailEnd type="none" w="lg" len="lg"/>
          </a:ln>
        </p:spPr>
      </p:cxnSp>
      <p:sp>
        <p:nvSpPr>
          <p:cNvPr id="89" name="Shape 89"/>
          <p:cNvSpPr/>
          <p:nvPr/>
        </p:nvSpPr>
        <p:spPr>
          <a:xfrm>
            <a:off x="6943825" y="7994375"/>
            <a:ext cx="670800" cy="590700"/>
          </a:xfrm>
          <a:prstGeom prst="rect">
            <a:avLst/>
          </a:prstGeom>
          <a:solidFill>
            <a:srgbClr val="77C39A"/>
          </a:solidFill>
          <a:ln>
            <a:noFill/>
          </a:ln>
        </p:spPr>
        <p:txBody>
          <a:bodyPr wrap="square" lIns="91425" tIns="91425" rIns="91425" bIns="91425" anchor="ctr" anchorCtr="0">
            <a:noAutofit/>
          </a:bodyPr>
          <a:lstStyle/>
          <a:p>
            <a:pPr lvl="0">
              <a:spcBef>
                <a:spcPts val="0"/>
              </a:spcBef>
              <a:buNone/>
            </a:pPr>
            <a:r>
              <a:rPr lang="en" sz="800" b="1">
                <a:latin typeface="Montserrat"/>
                <a:ea typeface="Montserrat"/>
                <a:cs typeface="Montserrat"/>
                <a:sym typeface="Montserrat"/>
              </a:rPr>
              <a:t>Press button for U2F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45525" y="22750"/>
            <a:ext cx="7818000" cy="1115100"/>
          </a:xfrm>
          <a:prstGeom prst="rect">
            <a:avLst/>
          </a:prstGeom>
          <a:solidFill>
            <a:srgbClr val="77C39A"/>
          </a:solidFill>
          <a:ln>
            <a:noFill/>
          </a:ln>
        </p:spPr>
        <p:txBody>
          <a:bodyPr wrap="square" lIns="91425" tIns="91425" rIns="91425" bIns="91425" anchor="b" anchorCtr="0">
            <a:noAutofit/>
          </a:bodyPr>
          <a:lstStyle/>
          <a:p>
            <a:pPr lvl="0" algn="ctr" rtl="0">
              <a:spcBef>
                <a:spcPts val="0"/>
              </a:spcBef>
              <a:buNone/>
            </a:pPr>
            <a:r>
              <a:rPr lang="en" sz="3000" b="1">
                <a:solidFill>
                  <a:srgbClr val="FFFFFF"/>
                </a:solidFill>
                <a:latin typeface="Montserrat"/>
                <a:ea typeface="Montserrat"/>
                <a:cs typeface="Montserrat"/>
                <a:sym typeface="Montserrat"/>
              </a:rPr>
              <a:t>GET STARTED WITH 2FA!</a:t>
            </a:r>
          </a:p>
        </p:txBody>
      </p:sp>
      <p:sp>
        <p:nvSpPr>
          <p:cNvPr id="95" name="Shape 95"/>
          <p:cNvSpPr txBox="1"/>
          <p:nvPr/>
        </p:nvSpPr>
        <p:spPr>
          <a:xfrm>
            <a:off x="171450" y="3775700"/>
            <a:ext cx="3709800" cy="8709600"/>
          </a:xfrm>
          <a:prstGeom prst="rect">
            <a:avLst/>
          </a:prstGeom>
          <a:noFill/>
          <a:ln>
            <a:noFill/>
          </a:ln>
        </p:spPr>
        <p:txBody>
          <a:bodyPr wrap="square" lIns="91425" tIns="91425" rIns="91425" bIns="91425" anchor="t" anchorCtr="0">
            <a:noAutofit/>
          </a:bodyPr>
          <a:lstStyle/>
          <a:p>
            <a:pPr lvl="0" rtl="0">
              <a:spcBef>
                <a:spcPts val="0"/>
              </a:spcBef>
              <a:buNone/>
            </a:pPr>
            <a:r>
              <a:rPr lang="en">
                <a:solidFill>
                  <a:srgbClr val="674EA7"/>
                </a:solidFill>
                <a:latin typeface="Montserrat"/>
                <a:ea typeface="Montserrat"/>
                <a:cs typeface="Montserrat"/>
                <a:sym typeface="Montserrat"/>
              </a:rPr>
              <a:t>SERVICES THAT I USE THAT </a:t>
            </a:r>
          </a:p>
          <a:p>
            <a:pPr lvl="0" rtl="0">
              <a:spcBef>
                <a:spcPts val="0"/>
              </a:spcBef>
              <a:buClr>
                <a:schemeClr val="dk1"/>
              </a:buClr>
              <a:buSzPct val="110000"/>
              <a:buFont typeface="Arial"/>
              <a:buNone/>
            </a:pPr>
            <a:r>
              <a:rPr lang="en">
                <a:solidFill>
                  <a:srgbClr val="674EA7"/>
                </a:solidFill>
                <a:latin typeface="Montserrat"/>
                <a:ea typeface="Montserrat"/>
                <a:cs typeface="Montserrat"/>
                <a:sym typeface="Montserrat"/>
              </a:rPr>
              <a:t>OFFER 2FA:</a:t>
            </a:r>
          </a:p>
          <a:p>
            <a:pPr lvl="0">
              <a:spcBef>
                <a:spcPts val="0"/>
              </a:spcBef>
              <a:buNone/>
            </a:pPr>
            <a:endParaRPr sz="800" b="1">
              <a:latin typeface="Montserrat"/>
              <a:ea typeface="Montserrat"/>
              <a:cs typeface="Montserrat"/>
              <a:sym typeface="Montserrat"/>
            </a:endParaRPr>
          </a:p>
          <a:p>
            <a:pPr lvl="0" rtl="0">
              <a:spcBef>
                <a:spcPts val="0"/>
              </a:spcBef>
              <a:buNone/>
            </a:pPr>
            <a:r>
              <a:rPr lang="en" sz="800" b="1">
                <a:solidFill>
                  <a:srgbClr val="674EA7"/>
                </a:solidFill>
                <a:latin typeface="Montserrat"/>
                <a:ea typeface="Montserrat"/>
                <a:cs typeface="Montserrat"/>
                <a:sym typeface="Montserrat"/>
              </a:rPr>
              <a:t> What service is it?          What kind of 2FA?              Completed?</a:t>
            </a:r>
          </a:p>
        </p:txBody>
      </p:sp>
      <p:cxnSp>
        <p:nvCxnSpPr>
          <p:cNvPr id="96" name="Shape 96"/>
          <p:cNvCxnSpPr/>
          <p:nvPr/>
        </p:nvCxnSpPr>
        <p:spPr>
          <a:xfrm>
            <a:off x="3863475" y="1137850"/>
            <a:ext cx="0" cy="8897700"/>
          </a:xfrm>
          <a:prstGeom prst="straightConnector1">
            <a:avLst/>
          </a:prstGeom>
          <a:noFill/>
          <a:ln w="9525" cap="flat" cmpd="sng">
            <a:solidFill>
              <a:srgbClr val="77C39A"/>
            </a:solidFill>
            <a:prstDash val="solid"/>
            <a:round/>
            <a:headEnd type="none" w="lg" len="lg"/>
            <a:tailEnd type="none" w="lg" len="lg"/>
          </a:ln>
        </p:spPr>
      </p:cxnSp>
      <p:sp>
        <p:nvSpPr>
          <p:cNvPr id="97" name="Shape 97"/>
          <p:cNvSpPr txBox="1"/>
          <p:nvPr/>
        </p:nvSpPr>
        <p:spPr>
          <a:xfrm>
            <a:off x="171450" y="1297625"/>
            <a:ext cx="3556200" cy="1590600"/>
          </a:xfrm>
          <a:prstGeom prst="rect">
            <a:avLst/>
          </a:prstGeom>
          <a:noFill/>
          <a:ln>
            <a:noFill/>
          </a:ln>
        </p:spPr>
        <p:txBody>
          <a:bodyPr wrap="square" lIns="91425" tIns="91425" rIns="91425" bIns="91425" anchor="t" anchorCtr="0">
            <a:noAutofit/>
          </a:bodyPr>
          <a:lstStyle/>
          <a:p>
            <a:pPr lvl="0" rtl="0">
              <a:spcBef>
                <a:spcPts val="0"/>
              </a:spcBef>
              <a:buNone/>
            </a:pPr>
            <a:r>
              <a:rPr lang="en">
                <a:solidFill>
                  <a:srgbClr val="579071"/>
                </a:solidFill>
                <a:latin typeface="Montserrat"/>
                <a:ea typeface="Montserrat"/>
                <a:cs typeface="Montserrat"/>
                <a:sym typeface="Montserrat"/>
              </a:rPr>
              <a:t>BEFORE YOU TURN ON 2FA:</a:t>
            </a:r>
          </a:p>
          <a:p>
            <a:pPr lvl="0">
              <a:spcBef>
                <a:spcPts val="0"/>
              </a:spcBef>
              <a:buClr>
                <a:schemeClr val="dk1"/>
              </a:buClr>
              <a:buSzPct val="61111"/>
              <a:buFont typeface="Arial"/>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Think about whether you want to share my your phone or hardware token with others, if you are concerned that they can access your 2FA codes.</a:t>
            </a:r>
          </a:p>
          <a:p>
            <a:pPr lvl="0">
              <a:spcBef>
                <a:spcPts val="0"/>
              </a:spcBef>
              <a:buClr>
                <a:schemeClr val="dk1"/>
              </a:buClr>
              <a:buSzPct val="61111"/>
              <a:buFont typeface="Arial"/>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Visit </a:t>
            </a:r>
            <a:r>
              <a:rPr lang="en" sz="1000" b="1" u="sng">
                <a:solidFill>
                  <a:srgbClr val="579071"/>
                </a:solidFill>
                <a:latin typeface="Montserrat"/>
                <a:ea typeface="Montserrat"/>
                <a:cs typeface="Montserrat"/>
                <a:sym typeface="Montserrat"/>
                <a:hlinkClick r:id="rId3"/>
              </a:rPr>
              <a:t>https://eff.org/12days2FA</a:t>
            </a:r>
            <a:r>
              <a:rPr lang="en" sz="1000" b="1">
                <a:solidFill>
                  <a:srgbClr val="579071"/>
                </a:solidFill>
                <a:latin typeface="Montserrat"/>
                <a:ea typeface="Montserrat"/>
                <a:cs typeface="Montserrat"/>
                <a:sym typeface="Montserrat"/>
              </a:rPr>
              <a:t> </a:t>
            </a:r>
            <a:r>
              <a:rPr lang="en" sz="1000">
                <a:solidFill>
                  <a:srgbClr val="222222"/>
                </a:solidFill>
                <a:latin typeface="Montserrat Light"/>
                <a:ea typeface="Montserrat Light"/>
                <a:cs typeface="Montserrat Light"/>
                <a:sym typeface="Montserrat Light"/>
              </a:rPr>
              <a:t>and follow the instructions for enabling 2FA on one of your services.</a:t>
            </a:r>
          </a:p>
          <a:p>
            <a:pPr lvl="0">
              <a:spcBef>
                <a:spcPts val="0"/>
              </a:spcBef>
              <a:buNone/>
            </a:pPr>
            <a:r>
              <a:rPr lang="en" sz="1800">
                <a:solidFill>
                  <a:srgbClr val="222222"/>
                </a:solidFill>
                <a:highlight>
                  <a:srgbClr val="FFFFFF"/>
                </a:highlight>
              </a:rPr>
              <a:t>☐ </a:t>
            </a:r>
            <a:r>
              <a:rPr lang="en" sz="1000">
                <a:solidFill>
                  <a:srgbClr val="222222"/>
                </a:solidFill>
                <a:highlight>
                  <a:srgbClr val="FFFFFF"/>
                </a:highlight>
                <a:latin typeface="Montserrat Light"/>
                <a:ea typeface="Montserrat Light"/>
                <a:cs typeface="Montserrat Light"/>
                <a:sym typeface="Montserrat Light"/>
              </a:rPr>
              <a:t>Visit </a:t>
            </a:r>
            <a:r>
              <a:rPr lang="en" sz="1000" b="1" u="sng">
                <a:solidFill>
                  <a:srgbClr val="579071"/>
                </a:solidFill>
                <a:highlight>
                  <a:srgbClr val="FFFFFF"/>
                </a:highlight>
                <a:latin typeface="Montserrat"/>
                <a:ea typeface="Montserrat"/>
                <a:cs typeface="Montserrat"/>
                <a:sym typeface="Montserrat"/>
                <a:hlinkClick r:id="rId4"/>
              </a:rPr>
              <a:t>https://twofactorauth.org/</a:t>
            </a:r>
            <a:r>
              <a:rPr lang="en" sz="1000">
                <a:solidFill>
                  <a:srgbClr val="222222"/>
                </a:solidFill>
                <a:highlight>
                  <a:srgbClr val="FFFFFF"/>
                </a:highlight>
                <a:latin typeface="Montserrat Light"/>
                <a:ea typeface="Montserrat Light"/>
                <a:cs typeface="Montserrat Light"/>
                <a:sym typeface="Montserrat Light"/>
              </a:rPr>
              <a:t> and find a service that you use that offers 2-Factor Authentication.</a:t>
            </a:r>
          </a:p>
          <a:p>
            <a:pPr lvl="0">
              <a:spcBef>
                <a:spcPts val="0"/>
              </a:spcBef>
              <a:buClr>
                <a:schemeClr val="dk1"/>
              </a:buClr>
              <a:buSzPct val="61111"/>
              <a:buFont typeface="Arial"/>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Write down which services offer 2-Factor Authentication in the chart below.</a:t>
            </a:r>
          </a:p>
          <a:p>
            <a:pPr marL="0" lvl="0" indent="0" rtl="0">
              <a:spcBef>
                <a:spcPts val="0"/>
              </a:spcBef>
              <a:buNone/>
            </a:pPr>
            <a:endParaRPr sz="1000">
              <a:solidFill>
                <a:srgbClr val="222222"/>
              </a:solidFill>
              <a:highlight>
                <a:srgbClr val="FFFFFF"/>
              </a:highlight>
              <a:latin typeface="Montserrat"/>
              <a:ea typeface="Montserrat"/>
              <a:cs typeface="Montserrat"/>
              <a:sym typeface="Montserrat"/>
            </a:endParaRPr>
          </a:p>
        </p:txBody>
      </p:sp>
      <p:sp>
        <p:nvSpPr>
          <p:cNvPr id="98" name="Shape 98"/>
          <p:cNvSpPr txBox="1"/>
          <p:nvPr/>
        </p:nvSpPr>
        <p:spPr>
          <a:xfrm>
            <a:off x="4084725" y="3520550"/>
            <a:ext cx="3556200" cy="1234200"/>
          </a:xfrm>
          <a:prstGeom prst="rect">
            <a:avLst/>
          </a:prstGeom>
          <a:noFill/>
          <a:ln>
            <a:noFill/>
          </a:ln>
        </p:spPr>
        <p:txBody>
          <a:bodyPr wrap="square" lIns="91425" tIns="91425" rIns="91425" bIns="91425" anchor="t" anchorCtr="0">
            <a:noAutofit/>
          </a:bodyPr>
          <a:lstStyle/>
          <a:p>
            <a:pPr lvl="0" rtl="0">
              <a:spcBef>
                <a:spcPts val="0"/>
              </a:spcBef>
              <a:buNone/>
            </a:pPr>
            <a:r>
              <a:rPr lang="en">
                <a:solidFill>
                  <a:srgbClr val="579071"/>
                </a:solidFill>
                <a:latin typeface="Montserrat"/>
                <a:ea typeface="Montserrat"/>
                <a:cs typeface="Montserrat"/>
                <a:sym typeface="Montserrat"/>
              </a:rPr>
              <a:t>MAKE BACKUP PLANS:</a:t>
            </a:r>
          </a:p>
          <a:p>
            <a:pPr lvl="0">
              <a:spcBef>
                <a:spcPts val="0"/>
              </a:spcBef>
              <a:buNone/>
            </a:pPr>
            <a:r>
              <a:rPr lang="en" sz="1800">
                <a:solidFill>
                  <a:srgbClr val="222222"/>
                </a:solidFill>
                <a:highlight>
                  <a:srgbClr val="FFFFFF"/>
                </a:highlight>
              </a:rPr>
              <a:t>☐ </a:t>
            </a:r>
            <a:r>
              <a:rPr lang="en" sz="1000">
                <a:solidFill>
                  <a:srgbClr val="222222"/>
                </a:solidFill>
                <a:latin typeface="Montserrat Light"/>
                <a:ea typeface="Montserrat Light"/>
                <a:cs typeface="Montserrat Light"/>
                <a:sym typeface="Montserrat Light"/>
              </a:rPr>
              <a:t>Have a backup plan for your 2FA services if you lose your phone or hardware token. Write it down here:</a:t>
            </a:r>
          </a:p>
          <a:p>
            <a:pPr lvl="0">
              <a:spcBef>
                <a:spcPts val="0"/>
              </a:spcBef>
              <a:buNone/>
            </a:pPr>
            <a:endParaRPr sz="1000">
              <a:solidFill>
                <a:srgbClr val="222222"/>
              </a:solidFill>
              <a:latin typeface="Montserrat Light"/>
              <a:ea typeface="Montserrat Light"/>
              <a:cs typeface="Montserrat Light"/>
              <a:sym typeface="Montserrat Light"/>
            </a:endParaRPr>
          </a:p>
          <a:p>
            <a:pPr lvl="0">
              <a:spcBef>
                <a:spcPts val="0"/>
              </a:spcBef>
              <a:buNone/>
            </a:pPr>
            <a:r>
              <a:rPr lang="en" sz="1000">
                <a:solidFill>
                  <a:srgbClr val="222222"/>
                </a:solidFill>
                <a:latin typeface="Montserrat Light"/>
                <a:ea typeface="Montserrat Light"/>
                <a:cs typeface="Montserrat Light"/>
                <a:sym typeface="Montserrat Light"/>
              </a:rPr>
              <a:t>_____________________________________________.</a:t>
            </a:r>
          </a:p>
          <a:p>
            <a:pPr lvl="0">
              <a:spcBef>
                <a:spcPts val="0"/>
              </a:spcBef>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Have a backup plan for your 2FA services when you travel. Write it down here:</a:t>
            </a:r>
          </a:p>
          <a:p>
            <a:pPr lvl="0">
              <a:spcBef>
                <a:spcPts val="0"/>
              </a:spcBef>
              <a:buNone/>
            </a:pPr>
            <a:endParaRPr sz="1000">
              <a:solidFill>
                <a:srgbClr val="222222"/>
              </a:solidFill>
              <a:latin typeface="Montserrat Light"/>
              <a:ea typeface="Montserrat Light"/>
              <a:cs typeface="Montserrat Light"/>
              <a:sym typeface="Montserrat Light"/>
            </a:endParaRPr>
          </a:p>
          <a:p>
            <a:pPr lvl="0">
              <a:spcBef>
                <a:spcPts val="0"/>
              </a:spcBef>
              <a:buNone/>
            </a:pPr>
            <a:r>
              <a:rPr lang="en" sz="1000">
                <a:solidFill>
                  <a:srgbClr val="222222"/>
                </a:solidFill>
                <a:latin typeface="Montserrat Light"/>
                <a:ea typeface="Montserrat Light"/>
                <a:cs typeface="Montserrat Light"/>
                <a:sym typeface="Montserrat Light"/>
              </a:rPr>
              <a:t>_____________________________________________.</a:t>
            </a:r>
          </a:p>
          <a:p>
            <a:pPr lvl="0">
              <a:spcBef>
                <a:spcPts val="0"/>
              </a:spcBef>
              <a:buNone/>
            </a:pPr>
            <a:endParaRPr sz="1000">
              <a:solidFill>
                <a:srgbClr val="222222"/>
              </a:solidFill>
              <a:latin typeface="Montserrat Light"/>
              <a:ea typeface="Montserrat Light"/>
              <a:cs typeface="Montserrat Light"/>
              <a:sym typeface="Montserrat Light"/>
            </a:endParaRPr>
          </a:p>
          <a:p>
            <a:pPr lvl="0">
              <a:spcBef>
                <a:spcPts val="0"/>
              </a:spcBef>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Write down your backup codes. You can use the space below for one service, or a different piece of paper.</a:t>
            </a:r>
            <a:br>
              <a:rPr lang="en" sz="1000">
                <a:solidFill>
                  <a:srgbClr val="222222"/>
                </a:solidFill>
                <a:latin typeface="Montserrat Light"/>
                <a:ea typeface="Montserrat Light"/>
                <a:cs typeface="Montserrat Light"/>
                <a:sym typeface="Montserrat Light"/>
              </a:rPr>
            </a:br>
            <a:endParaRPr lang="en" sz="1000">
              <a:solidFill>
                <a:srgbClr val="222222"/>
              </a:solidFill>
              <a:latin typeface="Montserrat Light"/>
              <a:ea typeface="Montserrat Light"/>
              <a:cs typeface="Montserrat Light"/>
              <a:sym typeface="Montserrat Light"/>
            </a:endParaRPr>
          </a:p>
          <a:p>
            <a:pPr lvl="0" rtl="0">
              <a:spcBef>
                <a:spcPts val="0"/>
              </a:spcBef>
              <a:buClr>
                <a:schemeClr val="dk1"/>
              </a:buClr>
              <a:buSzPct val="61111"/>
              <a:buFont typeface="Arial"/>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Store these codes in a safe, physical place.</a:t>
            </a:r>
          </a:p>
        </p:txBody>
      </p:sp>
      <p:sp>
        <p:nvSpPr>
          <p:cNvPr id="99" name="Shape 99"/>
          <p:cNvSpPr txBox="1"/>
          <p:nvPr/>
        </p:nvSpPr>
        <p:spPr>
          <a:xfrm>
            <a:off x="4084725" y="6858000"/>
            <a:ext cx="3556200" cy="7659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674EA7"/>
                </a:solidFill>
                <a:latin typeface="Montserrat"/>
                <a:ea typeface="Montserrat"/>
                <a:cs typeface="Montserrat"/>
                <a:sym typeface="Montserrat"/>
              </a:rPr>
              <a:t>IF YOU ARE TRAVELING OR LOSE YOUR PHONE OR HARDWARE TOKEN, YOUR BACKUP CODES FOR </a:t>
            </a:r>
          </a:p>
          <a:p>
            <a:pPr lvl="0">
              <a:spcBef>
                <a:spcPts val="0"/>
              </a:spcBef>
              <a:buNone/>
            </a:pPr>
            <a:r>
              <a:rPr lang="en" sz="1000">
                <a:solidFill>
                  <a:srgbClr val="222222"/>
                </a:solidFill>
                <a:latin typeface="Montserrat Light"/>
                <a:ea typeface="Montserrat Light"/>
                <a:cs typeface="Montserrat Light"/>
                <a:sym typeface="Montserrat Light"/>
              </a:rPr>
              <a:t>_________________________  </a:t>
            </a:r>
            <a:r>
              <a:rPr lang="en">
                <a:solidFill>
                  <a:srgbClr val="674EA7"/>
                </a:solidFill>
                <a:latin typeface="Montserrat"/>
                <a:ea typeface="Montserrat"/>
                <a:cs typeface="Montserrat"/>
                <a:sym typeface="Montserrat"/>
              </a:rPr>
              <a:t>SERVICE ARE:</a:t>
            </a:r>
          </a:p>
          <a:p>
            <a:pPr lvl="0">
              <a:spcBef>
                <a:spcPts val="0"/>
              </a:spcBef>
              <a:buClr>
                <a:schemeClr val="dk1"/>
              </a:buClr>
              <a:buSzPct val="110000"/>
              <a:buFont typeface="Arial"/>
              <a:buNone/>
            </a:pPr>
            <a:endParaRPr sz="1000">
              <a:solidFill>
                <a:srgbClr val="222222"/>
              </a:solidFill>
              <a:latin typeface="Montserrat Light"/>
              <a:ea typeface="Montserrat Light"/>
              <a:cs typeface="Montserrat Light"/>
              <a:sym typeface="Montserrat Light"/>
            </a:endParaRPr>
          </a:p>
          <a:p>
            <a:pPr lvl="0" rtl="0">
              <a:spcBef>
                <a:spcPts val="0"/>
              </a:spcBef>
              <a:buClr>
                <a:schemeClr val="dk1"/>
              </a:buClr>
              <a:buSzPct val="110000"/>
              <a:buFont typeface="Arial"/>
              <a:buNone/>
            </a:pPr>
            <a:r>
              <a:rPr lang="en" sz="1000">
                <a:solidFill>
                  <a:srgbClr val="222222"/>
                </a:solidFill>
                <a:latin typeface="Montserrat Light"/>
                <a:ea typeface="Montserrat Light"/>
                <a:cs typeface="Montserrat Light"/>
                <a:sym typeface="Montserrat Light"/>
              </a:rPr>
              <a:t>These codes are for one-time use. Keep them in a safe place and do not lose them!</a:t>
            </a:r>
          </a:p>
          <a:p>
            <a:pPr marL="0" lvl="0" indent="0" rtl="0">
              <a:spcBef>
                <a:spcPts val="0"/>
              </a:spcBef>
              <a:buNone/>
            </a:pPr>
            <a:endParaRPr sz="1000">
              <a:solidFill>
                <a:srgbClr val="222222"/>
              </a:solidFill>
              <a:highlight>
                <a:srgbClr val="FFFFFF"/>
              </a:highlight>
              <a:latin typeface="Montserrat"/>
              <a:ea typeface="Montserrat"/>
              <a:cs typeface="Montserrat"/>
              <a:sym typeface="Montserrat"/>
            </a:endParaRPr>
          </a:p>
          <a:p>
            <a:pPr lvl="0">
              <a:spcBef>
                <a:spcPts val="0"/>
              </a:spcBef>
              <a:buNone/>
            </a:pPr>
            <a:r>
              <a:rPr lang="en" sz="1000">
                <a:solidFill>
                  <a:srgbClr val="222222"/>
                </a:solidFill>
                <a:latin typeface="Montserrat Light"/>
                <a:ea typeface="Montserrat Light"/>
                <a:cs typeface="Montserrat Light"/>
                <a:sym typeface="Montserrat Light"/>
              </a:rPr>
              <a:t>______________     ______________     ______________</a:t>
            </a:r>
          </a:p>
          <a:p>
            <a:pPr lvl="0" rtl="0">
              <a:spcBef>
                <a:spcPts val="0"/>
              </a:spcBef>
              <a:buClr>
                <a:schemeClr val="dk1"/>
              </a:buClr>
              <a:buSzPct val="110000"/>
              <a:buFont typeface="Arial"/>
              <a:buNone/>
            </a:pPr>
            <a:endParaRPr sz="1000">
              <a:solidFill>
                <a:srgbClr val="222222"/>
              </a:solidFill>
              <a:latin typeface="Montserrat Light"/>
              <a:ea typeface="Montserrat Light"/>
              <a:cs typeface="Montserrat Light"/>
              <a:sym typeface="Montserrat Light"/>
            </a:endParaRPr>
          </a:p>
          <a:p>
            <a:pPr marL="0" lvl="0" indent="0" rtl="0">
              <a:spcBef>
                <a:spcPts val="0"/>
              </a:spcBef>
              <a:buNone/>
            </a:pPr>
            <a:endParaRPr sz="1000">
              <a:solidFill>
                <a:srgbClr val="222222"/>
              </a:solidFill>
              <a:highlight>
                <a:srgbClr val="FFFFFF"/>
              </a:highlight>
              <a:latin typeface="Montserrat"/>
              <a:ea typeface="Montserrat"/>
              <a:cs typeface="Montserrat"/>
              <a:sym typeface="Montserrat"/>
            </a:endParaRPr>
          </a:p>
          <a:p>
            <a:pPr lvl="0" rtl="0">
              <a:spcBef>
                <a:spcPts val="0"/>
              </a:spcBef>
              <a:buClr>
                <a:schemeClr val="dk1"/>
              </a:buClr>
              <a:buSzPct val="110000"/>
              <a:buFont typeface="Arial"/>
              <a:buNone/>
            </a:pPr>
            <a:r>
              <a:rPr lang="en" sz="1000">
                <a:solidFill>
                  <a:srgbClr val="222222"/>
                </a:solidFill>
                <a:latin typeface="Montserrat Light"/>
                <a:ea typeface="Montserrat Light"/>
                <a:cs typeface="Montserrat Light"/>
                <a:sym typeface="Montserrat Light"/>
              </a:rPr>
              <a:t>______________     ______________     ______________</a:t>
            </a:r>
          </a:p>
          <a:p>
            <a:pPr marL="0" lvl="0" indent="0" rtl="0">
              <a:spcBef>
                <a:spcPts val="0"/>
              </a:spcBef>
              <a:buNone/>
            </a:pPr>
            <a:endParaRPr sz="1000">
              <a:solidFill>
                <a:srgbClr val="222222"/>
              </a:solidFill>
              <a:highlight>
                <a:srgbClr val="FFFFFF"/>
              </a:highlight>
              <a:latin typeface="Montserrat"/>
              <a:ea typeface="Montserrat"/>
              <a:cs typeface="Montserrat"/>
              <a:sym typeface="Montserrat"/>
            </a:endParaRPr>
          </a:p>
          <a:p>
            <a:pPr marL="0" lvl="0" indent="0" rtl="0">
              <a:spcBef>
                <a:spcPts val="0"/>
              </a:spcBef>
              <a:buNone/>
            </a:pPr>
            <a:endParaRPr sz="1000">
              <a:solidFill>
                <a:srgbClr val="222222"/>
              </a:solidFill>
              <a:highlight>
                <a:srgbClr val="FFFFFF"/>
              </a:highlight>
              <a:latin typeface="Montserrat"/>
              <a:ea typeface="Montserrat"/>
              <a:cs typeface="Montserrat"/>
              <a:sym typeface="Montserrat"/>
            </a:endParaRPr>
          </a:p>
          <a:p>
            <a:pPr lvl="0">
              <a:spcBef>
                <a:spcPts val="0"/>
              </a:spcBef>
              <a:buNone/>
            </a:pPr>
            <a:r>
              <a:rPr lang="en" sz="1000">
                <a:solidFill>
                  <a:srgbClr val="222222"/>
                </a:solidFill>
                <a:latin typeface="Montserrat Light"/>
                <a:ea typeface="Montserrat Light"/>
                <a:cs typeface="Montserrat Light"/>
                <a:sym typeface="Montserrat Light"/>
              </a:rPr>
              <a:t>______________     ______________     ______________</a:t>
            </a:r>
          </a:p>
          <a:p>
            <a:pPr lvl="0" rtl="0">
              <a:spcBef>
                <a:spcPts val="0"/>
              </a:spcBef>
              <a:buClr>
                <a:schemeClr val="dk1"/>
              </a:buClr>
              <a:buSzPct val="110000"/>
              <a:buFont typeface="Arial"/>
              <a:buNone/>
            </a:pPr>
            <a:endParaRPr sz="1000">
              <a:solidFill>
                <a:srgbClr val="222222"/>
              </a:solidFill>
              <a:latin typeface="Montserrat Light"/>
              <a:ea typeface="Montserrat Light"/>
              <a:cs typeface="Montserrat Light"/>
              <a:sym typeface="Montserrat Light"/>
            </a:endParaRPr>
          </a:p>
        </p:txBody>
      </p:sp>
      <p:cxnSp>
        <p:nvCxnSpPr>
          <p:cNvPr id="100" name="Shape 100"/>
          <p:cNvCxnSpPr/>
          <p:nvPr/>
        </p:nvCxnSpPr>
        <p:spPr>
          <a:xfrm>
            <a:off x="-114225" y="4343400"/>
            <a:ext cx="3977700" cy="1800"/>
          </a:xfrm>
          <a:prstGeom prst="straightConnector1">
            <a:avLst/>
          </a:prstGeom>
          <a:noFill/>
          <a:ln w="9525" cap="flat" cmpd="sng">
            <a:solidFill>
              <a:srgbClr val="77C39A"/>
            </a:solidFill>
            <a:prstDash val="solid"/>
            <a:round/>
            <a:headEnd type="none" w="lg" len="lg"/>
            <a:tailEnd type="none" w="lg" len="lg"/>
          </a:ln>
        </p:spPr>
      </p:cxnSp>
      <p:cxnSp>
        <p:nvCxnSpPr>
          <p:cNvPr id="101" name="Shape 101"/>
          <p:cNvCxnSpPr/>
          <p:nvPr/>
        </p:nvCxnSpPr>
        <p:spPr>
          <a:xfrm>
            <a:off x="1314450" y="4343400"/>
            <a:ext cx="0" cy="6149400"/>
          </a:xfrm>
          <a:prstGeom prst="straightConnector1">
            <a:avLst/>
          </a:prstGeom>
          <a:noFill/>
          <a:ln w="9525" cap="flat" cmpd="sng">
            <a:solidFill>
              <a:srgbClr val="77C39A"/>
            </a:solidFill>
            <a:prstDash val="solid"/>
            <a:round/>
            <a:headEnd type="none" w="lg" len="lg"/>
            <a:tailEnd type="none" w="lg" len="lg"/>
          </a:ln>
        </p:spPr>
      </p:cxnSp>
      <p:cxnSp>
        <p:nvCxnSpPr>
          <p:cNvPr id="102" name="Shape 102"/>
          <p:cNvCxnSpPr/>
          <p:nvPr/>
        </p:nvCxnSpPr>
        <p:spPr>
          <a:xfrm>
            <a:off x="2642775" y="4343400"/>
            <a:ext cx="0" cy="6149400"/>
          </a:xfrm>
          <a:prstGeom prst="straightConnector1">
            <a:avLst/>
          </a:prstGeom>
          <a:noFill/>
          <a:ln w="9525" cap="flat" cmpd="sng">
            <a:solidFill>
              <a:srgbClr val="77C39A"/>
            </a:solidFill>
            <a:prstDash val="solid"/>
            <a:round/>
            <a:headEnd type="none" w="lg" len="lg"/>
            <a:tailEnd type="none" w="lg" len="lg"/>
          </a:ln>
        </p:spPr>
      </p:cxnSp>
      <p:sp>
        <p:nvSpPr>
          <p:cNvPr id="103" name="Shape 103"/>
          <p:cNvSpPr txBox="1"/>
          <p:nvPr/>
        </p:nvSpPr>
        <p:spPr>
          <a:xfrm>
            <a:off x="4062225" y="1261600"/>
            <a:ext cx="3437100" cy="1590600"/>
          </a:xfrm>
          <a:prstGeom prst="rect">
            <a:avLst/>
          </a:prstGeom>
          <a:noFill/>
          <a:ln>
            <a:noFill/>
          </a:ln>
        </p:spPr>
        <p:txBody>
          <a:bodyPr wrap="square" lIns="91425" tIns="91425" rIns="91425" bIns="91425" anchor="t" anchorCtr="0">
            <a:noAutofit/>
          </a:bodyPr>
          <a:lstStyle/>
          <a:p>
            <a:pPr lvl="0" rtl="0">
              <a:spcBef>
                <a:spcPts val="0"/>
              </a:spcBef>
              <a:buNone/>
            </a:pPr>
            <a:r>
              <a:rPr lang="en">
                <a:solidFill>
                  <a:srgbClr val="579071"/>
                </a:solidFill>
                <a:latin typeface="Montserrat"/>
                <a:ea typeface="Montserrat"/>
                <a:cs typeface="Montserrat"/>
                <a:sym typeface="Montserrat"/>
              </a:rPr>
              <a:t>ADDITIONAL THINGS YOU CAN DO TO MONITOR ACCOUNT SECURITY:</a:t>
            </a:r>
          </a:p>
          <a:p>
            <a:pPr lvl="0" rtl="0">
              <a:spcBef>
                <a:spcPts val="0"/>
              </a:spcBef>
              <a:buNone/>
            </a:pPr>
            <a:r>
              <a:rPr lang="en" sz="1800">
                <a:solidFill>
                  <a:srgbClr val="222222"/>
                </a:solidFill>
                <a:highlight>
                  <a:srgbClr val="FFFFFF"/>
                </a:highlight>
              </a:rPr>
              <a:t>☐ </a:t>
            </a:r>
            <a:r>
              <a:rPr lang="en" sz="1000">
                <a:solidFill>
                  <a:srgbClr val="222222"/>
                </a:solidFill>
                <a:highlight>
                  <a:srgbClr val="FFFFFF"/>
                </a:highlight>
                <a:latin typeface="Montserrat Light"/>
                <a:ea typeface="Montserrat Light"/>
                <a:cs typeface="Montserrat Light"/>
                <a:sym typeface="Montserrat Light"/>
              </a:rPr>
              <a:t>Enable sign-in monitoring for one of your accounts.</a:t>
            </a:r>
          </a:p>
          <a:p>
            <a:pPr lvl="0" rtl="0">
              <a:spcBef>
                <a:spcPts val="0"/>
              </a:spcBef>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Have your sign-in notifications forwarded to an email you check regularly.</a:t>
            </a:r>
          </a:p>
          <a:p>
            <a:pPr lvl="0" rtl="0">
              <a:spcBef>
                <a:spcPts val="0"/>
              </a:spcBef>
              <a:buNone/>
            </a:pPr>
            <a:r>
              <a:rPr lang="en" sz="1800">
                <a:solidFill>
                  <a:srgbClr val="222222"/>
                </a:solidFill>
              </a:rPr>
              <a:t>☐ </a:t>
            </a:r>
            <a:r>
              <a:rPr lang="en" sz="1000">
                <a:solidFill>
                  <a:srgbClr val="222222"/>
                </a:solidFill>
                <a:latin typeface="Montserrat Light"/>
                <a:ea typeface="Montserrat Light"/>
                <a:cs typeface="Montserrat Light"/>
                <a:sym typeface="Montserrat Light"/>
              </a:rPr>
              <a:t>To further protect your SMS 2FA codes, contact your telephone company to place a password on your account that is required to change any of your telephone account settings.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Macintosh PowerPoint</Application>
  <PresentationFormat>Custom</PresentationFormat>
  <Paragraphs>94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Montserrat</vt:lpstr>
      <vt:lpstr>Montserrat Black</vt:lpstr>
      <vt:lpstr>Montserrat Light</vt:lpstr>
      <vt:lpstr>Simple Light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 O</cp:lastModifiedBy>
  <cp:revision>1</cp:revision>
  <dcterms:modified xsi:type="dcterms:W3CDTF">2017-11-15T23:12:45Z</dcterms:modified>
</cp:coreProperties>
</file>