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88825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E70ACE-B0C7-463D-A072-AA4D768FB310}">
  <a:tblStyle styleId="{17E70ACE-B0C7-463D-A072-AA4D768FB3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" orient="horz"/>
        <p:guide pos="3792" orient="horz"/>
        <p:guide pos="959"/>
        <p:guide pos="671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70e1d46cd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70e1d46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270e1d46cd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70e1d46cd_0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70e1d46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270e1d46cd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708df4cba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2708df4c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2708df4cb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708df4cba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2708df4c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2708df4cba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83a690b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283a690bbf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solidFill>
            <a:srgbClr val="345D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26" name="Google Shape;26;p2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30" name="Google Shape;30;p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blipFill rotWithShape="1">
              <a:blip r:embed="rId2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 rot="5400000">
            <a:off x="4245913" y="-818037"/>
            <a:ext cx="3697465" cy="914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indent="-30987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 rot="5400000">
            <a:off x="7360908" y="2743200"/>
            <a:ext cx="54102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 rot="5400000">
            <a:off x="2665412" y="-533399"/>
            <a:ext cx="5410200" cy="769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indent="-30987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522413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6230849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indent="-320039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522413" y="4876800"/>
            <a:ext cx="82295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1522413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1522413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6246814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6246814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3" name="Google Shape;73;p8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2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cap="flat" cmpd="sng" w="101600">
            <a:solidFill>
              <a:srgbClr val="345D7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1491930" y="1293495"/>
            <a:ext cx="557784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7923214" y="3536829"/>
            <a:ext cx="3124200" cy="179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cap="flat" cmpd="sng" w="101600">
            <a:solidFill>
              <a:srgbClr val="345D7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90" name="Google Shape;90;p10"/>
          <p:cNvSpPr/>
          <p:nvPr>
            <p:ph idx="2" type="pic"/>
          </p:nvPr>
        </p:nvSpPr>
        <p:spPr>
          <a:xfrm>
            <a:off x="1400490" y="1202055"/>
            <a:ext cx="5760720" cy="42062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7923214" y="3536829"/>
            <a:ext cx="3124200" cy="1797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1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5" name="Google Shape;15;p1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investopedia.com/terms/b/benchmark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/>
              <a:t>What makes an asset class attractive</a:t>
            </a:r>
            <a:endParaRPr/>
          </a:p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1522412" y="5029200"/>
            <a:ext cx="10515599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CS109B Group 16 Project| Spring 2022 | Yang Liu, Ellen Sun, Hayden Mckee, Qi Chu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3779050" y="484275"/>
            <a:ext cx="6069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4500"/>
              <a:t>LSTM Model</a:t>
            </a:r>
            <a:endParaRPr sz="4500"/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/>
          </a:blip>
          <a:srcRect b="14576" l="9770" r="11878" t="20264"/>
          <a:stretch/>
        </p:blipFill>
        <p:spPr>
          <a:xfrm>
            <a:off x="2309875" y="1676400"/>
            <a:ext cx="6571499" cy="42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Reasons for trying more than just CNN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734175" y="2674950"/>
            <a:ext cx="9932100" cy="369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Diversify approaches, try out a traditional time series forecasting method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Interest in seeing effectiveness of LSTM for one of its key general uses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1471601" y="609600"/>
            <a:ext cx="91434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Findings</a:t>
            </a:r>
            <a:endParaRPr/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752050" y="2256150"/>
            <a:ext cx="10582500" cy="334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Early architecture attempts able to strongly overfit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Performs better in terms of metrics, but will it generalize well?</a:t>
            </a:r>
            <a:endParaRPr sz="3000"/>
          </a:p>
          <a:p>
            <a:pPr indent="0" lvl="0" marL="9144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>
                <a:solidFill>
                  <a:srgbClr val="355D7E"/>
                </a:solidFill>
                <a:latin typeface="Montserrat"/>
                <a:ea typeface="Montserrat"/>
                <a:cs typeface="Montserrat"/>
                <a:sym typeface="Montserrat"/>
              </a:rPr>
              <a:t>Bi-Directional LSTM Model</a:t>
            </a:r>
            <a:r>
              <a:rPr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1522875" y="1905000"/>
            <a:ext cx="94509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457200" rtl="0" algn="l">
              <a:spcBef>
                <a:spcPts val="1800"/>
              </a:spcBef>
              <a:spcAft>
                <a:spcPts val="0"/>
              </a:spcAft>
              <a:buSzPts val="104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Input - reshape the input data for the time step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Block of 1 day (4 price values – Open / Close / High / Low)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Block of 7 days (28 price values – Open / Close / High / Low)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Multi-Period Bi-LSTM  - blocks of 1-day (4 price values), 3-day (12 price values), 7-day (28 price values), 21-day (84 price values)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94640" lvl="0" marL="457200" rtl="0" algn="l">
              <a:spcBef>
                <a:spcPts val="0"/>
              </a:spcBef>
              <a:spcAft>
                <a:spcPts val="0"/>
              </a:spcAft>
              <a:buSzPts val="104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Next week’s return (1 value, linear activation function)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-US" sz="1700">
                <a:latin typeface="Montserrat"/>
                <a:ea typeface="Montserrat"/>
                <a:cs typeface="Montserrat"/>
                <a:sym typeface="Montserrat"/>
              </a:rPr>
              <a:t>Assumes equal weights to the time factors (1/3/7/21 days), can adjust as long as they sum up to 1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1522875" y="609600"/>
            <a:ext cx="659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>
                <a:solidFill>
                  <a:srgbClr val="355D7E"/>
                </a:solidFill>
                <a:latin typeface="Montserrat"/>
                <a:ea typeface="Montserrat"/>
                <a:cs typeface="Montserrat"/>
                <a:sym typeface="Montserrat"/>
              </a:rPr>
              <a:t>Bi-Directional LSTM Model </a:t>
            </a:r>
            <a:endParaRPr>
              <a:solidFill>
                <a:srgbClr val="355D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b="1" lang="en-US" sz="2500">
                <a:solidFill>
                  <a:srgbClr val="355D7E"/>
                </a:solidFill>
                <a:latin typeface="Montserrat"/>
                <a:ea typeface="Montserrat"/>
                <a:cs typeface="Montserrat"/>
                <a:sym typeface="Montserrat"/>
              </a:rPr>
              <a:t>Multi-Period Model Architecture</a:t>
            </a:r>
            <a:r>
              <a:rPr b="1" lang="en-US" sz="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1676400"/>
            <a:ext cx="6925626" cy="441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600" y="2365049"/>
            <a:ext cx="1505875" cy="325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Backtest Performance (2008 - 2022)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7" name="Google Shape;277;p28"/>
          <p:cNvGraphicFramePr/>
          <p:nvPr/>
        </p:nvGraphicFramePr>
        <p:xfrm>
          <a:off x="359700" y="203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{17E70ACE-B0C7-463D-A072-AA4D768FB310}</a:tableStyleId>
              </a:tblPr>
              <a:tblGrid>
                <a:gridCol w="751750"/>
                <a:gridCol w="700975"/>
                <a:gridCol w="693000"/>
                <a:gridCol w="693600"/>
                <a:gridCol w="787625"/>
                <a:gridCol w="731100"/>
                <a:gridCol w="788250"/>
                <a:gridCol w="750150"/>
                <a:gridCol w="835875"/>
                <a:gridCol w="816825"/>
                <a:gridCol w="702525"/>
                <a:gridCol w="750150"/>
                <a:gridCol w="750150"/>
                <a:gridCol w="750150"/>
                <a:gridCol w="750150"/>
              </a:tblGrid>
              <a:tr h="100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REV1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LR_21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LR_63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FFNN_21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FFNN_63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GADF_21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GASF_21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GADF_63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GASF_63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LSTM_RET_63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LSTN_COHL_63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Bi_LSTM_1D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Bi_LSTM_7D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Bi_LSTM_multi period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6CCA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Alpha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-1.37%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-2.67%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-3.27%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-1.08%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-1.78%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4.81%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7.98%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-2.30%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5.45%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-3.35%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-4.54%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4.49%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4.49%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5.02%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IR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-0.07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-0.16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-0.20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-0.07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-0.12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-0.16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-0.20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-0.29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0.26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0.26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0.29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18.79%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16.44%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16.38%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15.21%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15.23%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14.93%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16.05%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14.77%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17.67%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16.36%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15.78%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17.24%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17.24%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17.19%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MDD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89.10%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103.6%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88.30%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53.21%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50.74%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21.66%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25.89%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69.37%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34.00%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89.21%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93.70%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31.74%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31.74%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30.30%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p28"/>
          <p:cNvSpPr txBox="1"/>
          <p:nvPr/>
        </p:nvSpPr>
        <p:spPr>
          <a:xfrm>
            <a:off x="1020125" y="5136825"/>
            <a:ext cx="1040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lpha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excess return the portfolio produces compared to a benchmark index; the higher the better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IR 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i="1" lang="en-US" sz="1100">
                <a:latin typeface="Montserrat"/>
                <a:ea typeface="Montserrat"/>
                <a:cs typeface="Montserrat"/>
                <a:sym typeface="Montserrat"/>
              </a:rPr>
              <a:t>Information Ratio,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measurement of </a:t>
            </a:r>
            <a:r>
              <a:rPr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portfolio returns beyond the returns of a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benchmark; the higher the better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TE 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i="1" lang="en-US" sz="1100">
                <a:latin typeface="Montserrat"/>
                <a:ea typeface="Montserrat"/>
                <a:cs typeface="Montserrat"/>
                <a:sym typeface="Montserrat"/>
              </a:rPr>
              <a:t>Tracking Error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, the standard deviation</a:t>
            </a:r>
            <a:r>
              <a:rPr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percentage difference between the portfolio return vs. benchmark return; the lower the better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MDD</a:t>
            </a:r>
            <a:r>
              <a:rPr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i="1"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Drawdown</a:t>
            </a:r>
            <a:r>
              <a:rPr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maximum observed loss from a peak to a trough of a portfolio, before a new peak is attained; the lower the better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5446450" y="1979350"/>
            <a:ext cx="809700" cy="28545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7092025" y="1979363"/>
            <a:ext cx="809700" cy="28545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Cumulative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875" y="1962150"/>
            <a:ext cx="8980350" cy="384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5176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Comparing within the same image transformation method in CNN, one can see </a:t>
            </a:r>
            <a:r>
              <a:rPr lang="en-US"/>
              <a:t>21-day lookback window outperforms 63-day as it captures short-term reversal more effectively.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6982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9999"/>
              <a:buChar char="▪"/>
            </a:pPr>
            <a:r>
              <a:rPr lang="en-US"/>
              <a:t>Bi-directional LSTM also works well in generating backtest returns</a:t>
            </a:r>
            <a:endParaRPr/>
          </a:p>
          <a:p>
            <a:pPr indent="-265176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GASF gives the best backtesting performance out of all model specs with good balance between risk and return.</a:t>
            </a:r>
            <a:endParaRPr/>
          </a:p>
          <a:p>
            <a:pPr indent="-220027" lvl="1" marL="54864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0000"/>
              <a:buChar char="–"/>
            </a:pPr>
            <a:r>
              <a:rPr lang="en-US"/>
              <a:t>A large portion of the outperformance comes from 2020 covid crisis. </a:t>
            </a:r>
            <a:endParaRPr/>
          </a:p>
          <a:p>
            <a:pPr indent="-267462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Char char="▪"/>
            </a:pPr>
            <a:r>
              <a:rPr lang="en-US"/>
              <a:t>As can be observed from </a:t>
            </a:r>
            <a:r>
              <a:rPr lang="en-US"/>
              <a:t>several</a:t>
            </a:r>
            <a:r>
              <a:rPr lang="en-US"/>
              <a:t> model specs, good MSE performance does not always generalize to good backtesting return</a:t>
            </a:r>
            <a:endParaRPr/>
          </a:p>
          <a:p>
            <a:pPr indent="-220027" lvl="1" marL="54864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0000"/>
              <a:buChar char="–"/>
            </a:pPr>
            <a:r>
              <a:rPr lang="en-US"/>
              <a:t>Non-</a:t>
            </a:r>
            <a:r>
              <a:rPr lang="en-US"/>
              <a:t>stationary</a:t>
            </a:r>
            <a:r>
              <a:rPr lang="en-US"/>
              <a:t> nature of financial dataset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989012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989012" y="1828800"/>
            <a:ext cx="10438936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Next we can try to test preferred specs on more sophisticated models.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AlexNet, GoogleNet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Express data in traditional time series graph manner and run saliency analysis. Such graphs are more intuitive to understand and thus give us a better understanding of what’s driving the model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Expand sample size by building the same model with stock-level (S&amp;P500) data</a:t>
            </a:r>
            <a:endParaRPr/>
          </a:p>
          <a:p>
            <a:pPr indent="-24384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Can consider adjusting the model architecture for each asset class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[1] Wang, Z., T. Oates. 2015. Encoding Time Series as Images for Visual Inspection and Classification using Tiled Convolutional Neural Networks, Trajectory-Based Behavior Analytics: Papers from the 2015 AAAI Workshop.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[2] Jiang, J., Kelly, B., and Xiu, D. 2020. (Re-)Imag(in)ing Price Trends (December 1, 2020). Chicago Booth Research Paper No. 21-01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Project Background</a:t>
            </a:r>
            <a:endParaRPr/>
          </a:p>
        </p:txBody>
      </p:sp>
      <p:pic>
        <p:nvPicPr>
          <p:cNvPr descr="A picture containing diagram&#10;&#10;Description automatically generated"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734" y="1904999"/>
            <a:ext cx="4088921" cy="408892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6230849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Countless investment professionals invest across asset classes in US secondary market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With the wide range of investment signals available, people often run into the risk of cherry picking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Building a machine learning tool that systematically extract visual and technical features</a:t>
            </a:r>
            <a:endParaRPr/>
          </a:p>
          <a:p>
            <a:pPr indent="-762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Project Outlines</a:t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799775" y="1830071"/>
            <a:ext cx="5791198" cy="3923345"/>
            <a:chOff x="0" y="1271"/>
            <a:chExt cx="5791198" cy="3923345"/>
          </a:xfrm>
        </p:grpSpPr>
        <p:sp>
          <p:nvSpPr>
            <p:cNvPr id="134" name="Google Shape;134;p16"/>
            <p:cNvSpPr/>
            <p:nvPr/>
          </p:nvSpPr>
          <p:spPr>
            <a:xfrm rot="5400000">
              <a:off x="-163898" y="165169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0" y="383700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5400000">
              <a:off x="2922915" y="-2156786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764858" y="35941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 major indices across asset classes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of daily open/close/high/low prices from 1970 - 2022 </a:t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rot="5400000">
              <a:off x="-163898" y="1108733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0" y="1327264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Extraction</a:t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5400000">
              <a:off x="2922915" y="-1213222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764858" y="979505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data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Graiman Angular Fields (GAF) (CNN specific)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Markov Transition Fields (MTF) (CNN specific)</a:t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 rot="5400000">
              <a:off x="-163898" y="2052296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0" y="2270827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Training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 rot="5400000">
              <a:off x="2922915" y="-269659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64858" y="1923068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Baseline model: linear regression, FFNN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CNN models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RNN/LSTM models</a:t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 rot="5400000">
              <a:off x="-163898" y="2995860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0" y="3214391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 rot="5400000">
              <a:off x="2922915" y="673904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764858" y="2866631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 of forward one week return 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Multi-asset long-short trading strategy</a:t>
              </a:r>
              <a:endParaRPr/>
            </a:p>
          </p:txBody>
        </p:sp>
      </p:grpSp>
      <p:pic>
        <p:nvPicPr>
          <p:cNvPr descr="Text, table&#10;&#10;Description automatically generated"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612" y="1634319"/>
            <a:ext cx="3639058" cy="2743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2612" y="4638688"/>
            <a:ext cx="4829849" cy="109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Project Outlines</a:t>
            </a:r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799775" y="1830071"/>
            <a:ext cx="5791198" cy="3923345"/>
            <a:chOff x="0" y="1271"/>
            <a:chExt cx="5791198" cy="3923345"/>
          </a:xfrm>
        </p:grpSpPr>
        <p:sp>
          <p:nvSpPr>
            <p:cNvPr id="159" name="Google Shape;159;p17"/>
            <p:cNvSpPr/>
            <p:nvPr/>
          </p:nvSpPr>
          <p:spPr>
            <a:xfrm rot="5400000">
              <a:off x="-163898" y="165169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0" y="383700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 rot="5400000">
              <a:off x="2922915" y="-2156786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764858" y="35941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 major indices across asset classes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of daily open/close/high/low prices from 1970 - 2022 </a:t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 rot="5400000">
              <a:off x="-163898" y="1108733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0" y="1327264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Extraction</a:t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5400000">
              <a:off x="2922915" y="-1213222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764858" y="979505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data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Graiman Angular Fields (GAF) (CNN specific)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Markov Transition Fields (MTF) (CNN specific)</a:t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 rot="5400000">
              <a:off x="-163898" y="2052296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0" y="2270827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Training</a:t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 rot="5400000">
              <a:off x="2922915" y="-269659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764858" y="1923068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Baseline model: linear regression, FFNN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CNN models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RNN/LSTM models</a:t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 rot="5400000">
              <a:off x="-163898" y="2995860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0" y="3214391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5400000">
              <a:off x="2922915" y="673904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764858" y="2866631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 of forward one week return 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Multi-asset long-short trading strategy</a:t>
              </a:r>
              <a:endParaRPr/>
            </a:p>
          </p:txBody>
        </p:sp>
      </p:grpSp>
      <p:pic>
        <p:nvPicPr>
          <p:cNvPr descr="A screenshot of a computer&#10;&#10;Description automatically generated with medium confidence"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2612" y="1828800"/>
            <a:ext cx="4788408" cy="33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Project Outlines</a:t>
            </a: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799775" y="1830071"/>
            <a:ext cx="5791198" cy="3923345"/>
            <a:chOff x="0" y="1271"/>
            <a:chExt cx="5791198" cy="3923345"/>
          </a:xfrm>
        </p:grpSpPr>
        <p:sp>
          <p:nvSpPr>
            <p:cNvPr id="183" name="Google Shape;183;p18"/>
            <p:cNvSpPr/>
            <p:nvPr/>
          </p:nvSpPr>
          <p:spPr>
            <a:xfrm rot="5400000">
              <a:off x="-163898" y="165169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0" y="383700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5400000">
              <a:off x="2922915" y="-2156786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764858" y="35941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 major indices across asset classes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of daily open/close/high/low prices from 1970 - 2022 </a:t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5400000">
              <a:off x="-163898" y="1108733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0" y="1327264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Extraction</a:t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5400000">
              <a:off x="2922915" y="-1213222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764858" y="979505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data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Graiman Angular Fields (GAF) (CNN specific)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Markov Transition Fields (MTF) (CNN specific</a:t>
              </a: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 rot="5400000">
              <a:off x="-163898" y="2052296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0" y="2270827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Training</a:t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 rot="5400000">
              <a:off x="2922915" y="-269659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764858" y="1923068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Baseline model: linear regression, FFNN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CNN models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RNN and LSTM models</a:t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 rot="5400000">
              <a:off x="-163898" y="2995860"/>
              <a:ext cx="1092654" cy="764858"/>
            </a:xfrm>
            <a:prstGeom prst="chevron">
              <a:avLst>
                <a:gd fmla="val 50000" name="adj"/>
              </a:avLst>
            </a:prstGeom>
            <a:solidFill>
              <a:srgbClr val="93B6D2"/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0" y="3214391"/>
              <a:ext cx="764858" cy="32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 rot="5400000">
              <a:off x="2922915" y="673904"/>
              <a:ext cx="710225" cy="502634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3B6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764858" y="2866631"/>
              <a:ext cx="4991670" cy="640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 of forward one week return 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Multi-asset long-short trading strategy</a:t>
              </a:r>
              <a:endParaRPr/>
            </a:p>
          </p:txBody>
        </p:sp>
      </p:grpSp>
      <p:pic>
        <p:nvPicPr>
          <p:cNvPr descr="A screenshot of a computer&#10;&#10;Description automatically generated with medium confidence"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2612" y="1828800"/>
            <a:ext cx="4788408" cy="33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981351" y="24565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1105625" y="1825075"/>
            <a:ext cx="55704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5176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 simple multi-linear regression model</a:t>
            </a:r>
            <a:endParaRPr/>
          </a:p>
          <a:p>
            <a:pPr indent="-219075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Forward 1 week return as the response variable</a:t>
            </a:r>
            <a:endParaRPr/>
          </a:p>
          <a:p>
            <a:pPr indent="-219075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Top 10 principal components from trailing 21 or 63 days of data as predictors</a:t>
            </a:r>
            <a:endParaRPr/>
          </a:p>
          <a:p>
            <a:pPr indent="0" lvl="0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5176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Feed-forward neural network </a:t>
            </a:r>
            <a:endParaRPr/>
          </a:p>
          <a:p>
            <a:pPr indent="-219075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Fully connected with 3 layers and 100 nodes each layer</a:t>
            </a:r>
            <a:br>
              <a:rPr lang="en-US"/>
            </a:b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625" y="1079900"/>
            <a:ext cx="2828551" cy="236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824" y="3800500"/>
            <a:ext cx="3633700" cy="20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7519225" y="825600"/>
            <a:ext cx="46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7714550" y="3695650"/>
            <a:ext cx="19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FFNN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6676025" y="5922075"/>
            <a:ext cx="53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* Using 21d lookback for US Large Cap Core equity as an example here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370012" y="3810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2800"/>
              <a:buFont typeface="Calibri"/>
              <a:buNone/>
            </a:pPr>
            <a:r>
              <a:rPr lang="en-US" sz="2800"/>
              <a:t>CNN Models – Data Transformation (Wang and Oates, 2015)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455845" y="1745741"/>
            <a:ext cx="5485936" cy="415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Graiman Angular Fields (GAF)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Map normalized time series into polar  coordinates with mathematical operations. 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Gives a relationship between every data point and every other data point over time.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–"/>
            </a:pPr>
            <a:r>
              <a:rPr i="1" lang="en-US"/>
              <a:t>Graiman Angular Difference Fields (GADF) </a:t>
            </a:r>
            <a:r>
              <a:rPr lang="en-US"/>
              <a:t>vs </a:t>
            </a:r>
            <a:r>
              <a:rPr i="1" lang="en-US"/>
              <a:t>Graiman Angular Summation Fields (GASF)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Markov Transition Fields (MTF)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Extracts positional information of data points 	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Conclude how related to two data points are in the time series via transition matrix </a:t>
            </a:r>
            <a:endParaRPr/>
          </a:p>
        </p:txBody>
      </p:sp>
      <p:pic>
        <p:nvPicPr>
          <p:cNvPr descr="Chart, radar chart&#10;&#10;Description automatically generated"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1140" y="1745741"/>
            <a:ext cx="4876336" cy="1748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20" name="Google Shape;2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6412" y="3564338"/>
            <a:ext cx="4429589" cy="249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839587" y="6096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CNN Models – Model Setup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662024" y="1869475"/>
            <a:ext cx="67419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Three blocks of convolution operations with kernel size of 2 and max pooling size of 2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One block is defined by convolution layer + max-pooling layer + normalization layer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Overall using 21-day lookback period outperforms 63-day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GAF outperforms MTF, GADF outperforms GASF in terms of MSE 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GADF contains more information as GASF are symmetric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Many fields in MTF will be sparse given non-stationary nature of finance time series data</a:t>
            </a:r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249" y="2041825"/>
            <a:ext cx="40100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7954250" y="4527550"/>
            <a:ext cx="37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* Using GADF 21d lookback for US Large Cap Core equity as an example here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RNN Model</a:t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325" y="1758350"/>
            <a:ext cx="9001875" cy="43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ject planning overview presentatio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