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6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3E7"/>
    <a:srgbClr val="1026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767B6B-F8A2-497A-8779-718B3C33449C}" v="26" dt="2025-05-10T03:32:52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6FB6-8CE0-8E5C-3383-0470EB290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E849B-76CE-DB7E-F8C8-F10A145A9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6EB09-9C1A-3E3F-03C1-5CF8A6E91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DC7E-A1AD-4183-B072-234A1D2750B1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AE23D-90AC-574F-B37A-AA54146A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29C29-1FA5-D6B5-F7EB-931C2661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244B-7FF0-43CB-B0D5-3ED85EC52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350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8DFB-1296-0F0B-0CF9-FB6DDDC9D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655BD-E79F-42DC-9FD6-F9CFA78C9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05B22-6579-38B4-4480-9E1108C8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DC7E-A1AD-4183-B072-234A1D2750B1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A5099-5B3E-E26A-C8DC-1AFAB88B3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FCE2E-A823-6789-089E-C93DACE23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244B-7FF0-43CB-B0D5-3ED85EC52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59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CB52A-5C1E-BB16-2CE7-7815533CC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83BC2-EC8B-525F-EEFE-BFE5FAF33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7C6A9-000A-54DE-6525-D4A0AF514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DC7E-A1AD-4183-B072-234A1D2750B1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DB63F-10C1-45D5-275A-E3BE0654F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3CAFE-9AFE-4820-855C-F2C16883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244B-7FF0-43CB-B0D5-3ED85EC52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11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CD96-43BE-7210-BDDC-252BA113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7971F-A30C-045E-8096-35281D3B2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F7913-151A-52E2-2EC5-F4A1113A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DC7E-A1AD-4183-B072-234A1D2750B1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C2591-7595-3B4B-ABD3-C5FDCABA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F7A3A-89C8-17C0-D68C-39763E51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244B-7FF0-43CB-B0D5-3ED85EC52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24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385E-60FA-DBCA-3B2E-0FA49A66E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1BDB5-B18A-AC26-5E8D-F7BA6ADBD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144E9-6995-EFA7-E01A-8A6602710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DC7E-A1AD-4183-B072-234A1D2750B1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17FAE-AC63-6B8C-7EFF-26161A4F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D695E-BEC3-94AD-2103-2D5FBD86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244B-7FF0-43CB-B0D5-3ED85EC52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61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858E-B04A-2C8D-1CC2-0CC3C79D4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48B9A-6965-219C-EB2B-18E9B4B02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595D4-2071-F091-8D78-7C1DCB962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95E83-FA0B-E3B2-E229-C1C4ABBC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DC7E-A1AD-4183-B072-234A1D2750B1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EDFA5-A471-1660-CF98-8660FE90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B3F6F-9E2D-0B44-565F-E1F0FEC4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244B-7FF0-43CB-B0D5-3ED85EC52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60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B9EA2-F2F8-625C-6BBC-3CE4D89EC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9395B-FFA3-7545-2ED6-CF2C89168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4F014-6425-40C8-0F42-48969FC1C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05AA6-23D2-A825-D217-0A1285D65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3E3153-AAE8-4E64-843B-940A70E72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23CBB-A36F-9A65-78CE-F1121F0B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DC7E-A1AD-4183-B072-234A1D2750B1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96D5B-199D-EE9B-7230-7584E2F3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E9B367-07AB-4F98-05FB-50B8EBDC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244B-7FF0-43CB-B0D5-3ED85EC52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41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E4BE-101B-1494-3CF0-477BB0C1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6A2F6-4520-29F6-D787-28817455C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DC7E-A1AD-4183-B072-234A1D2750B1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AA24B-23CB-DF9B-2733-AA2647DE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E25B5-A1BC-325B-A71D-17A88D40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244B-7FF0-43CB-B0D5-3ED85EC52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33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DDA7A1-9733-6F95-FD2C-CCC6C629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DC7E-A1AD-4183-B072-234A1D2750B1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7162D8-C05D-FAA1-87D5-007DEABF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D76B9-C884-13FE-387D-9C86DB97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244B-7FF0-43CB-B0D5-3ED85EC52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30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5173-B3EA-F162-27BF-0602D387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2173A-78B4-8483-A1DB-396BA3576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8CE9E-1202-F87B-BD86-7086F70ED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5355D-292A-26C6-5D93-EB593D13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DC7E-A1AD-4183-B072-234A1D2750B1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0A6AC-742C-2B5F-6088-A8D8E2F9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0CF93-A94A-5E2F-DE7D-068D3711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244B-7FF0-43CB-B0D5-3ED85EC52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03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5A0F5-0243-73F2-B734-C85E93288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3F92D-471C-AB25-3EB6-74B1D9298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61B56-64D9-F49A-606A-C8D533C8F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703A8-5BDA-65B4-71C2-59F8EDA9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DC7E-A1AD-4183-B072-234A1D2750B1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F2108-0613-AC28-6354-F0D286BA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125D4-F53E-E39D-BC84-0BB75510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244B-7FF0-43CB-B0D5-3ED85EC52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7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8AACE-4E8E-FB98-0007-9FB291F1C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D1E23-FDD0-E85D-C8CF-6C1AC4379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CE858-88E9-894D-6A44-7063AA883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65DC7E-A1AD-4183-B072-234A1D2750B1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4EC95-3134-2186-E34A-2C6FBFFC6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E3663-0B00-1991-7A42-5F4C0742C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3244B-7FF0-43CB-B0D5-3ED85EC52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37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svg"/><Relationship Id="rId7" Type="http://schemas.openxmlformats.org/officeDocument/2006/relationships/image" Target="../media/image1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9.svg"/><Relationship Id="rId5" Type="http://schemas.openxmlformats.org/officeDocument/2006/relationships/image" Target="../media/image25.sv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logo of a software company&#10;&#10;Description automatically generated">
            <a:extLst>
              <a:ext uri="{FF2B5EF4-FFF2-40B4-BE49-F238E27FC236}">
                <a16:creationId xmlns:a16="http://schemas.microsoft.com/office/drawing/2014/main" id="{C511348B-7287-4277-9899-213657A84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1" b="16533"/>
          <a:stretch/>
        </p:blipFill>
        <p:spPr>
          <a:xfrm>
            <a:off x="2667000" y="604554"/>
            <a:ext cx="6858000" cy="45828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6B68B9-06A2-905C-5C9C-57375470F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4522" y="4719090"/>
            <a:ext cx="8742955" cy="1393902"/>
          </a:xfrm>
        </p:spPr>
        <p:txBody>
          <a:bodyPr anchor="t">
            <a:normAutofit fontScale="90000"/>
          </a:bodyPr>
          <a:lstStyle/>
          <a:p>
            <a:r>
              <a:rPr lang="en-US" sz="5000" b="1" dirty="0">
                <a:solidFill>
                  <a:srgbClr val="10263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Innovation in an </a:t>
            </a:r>
            <a:br>
              <a:rPr lang="en-US" sz="5000" b="1" dirty="0">
                <a:solidFill>
                  <a:srgbClr val="10263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5000" b="1" dirty="0">
                <a:solidFill>
                  <a:srgbClr val="10263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infinite loop</a:t>
            </a:r>
            <a:endParaRPr lang="en-IN" sz="5000" b="1" dirty="0">
              <a:solidFill>
                <a:srgbClr val="10263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529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7BBE6C2-5AAA-AE35-5060-0C25E0D80244}"/>
              </a:ext>
            </a:extLst>
          </p:cNvPr>
          <p:cNvSpPr txBox="1">
            <a:spLocks/>
          </p:cNvSpPr>
          <p:nvPr/>
        </p:nvSpPr>
        <p:spPr>
          <a:xfrm>
            <a:off x="352922" y="289150"/>
            <a:ext cx="9487764" cy="13939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000" b="1" dirty="0">
                <a:solidFill>
                  <a:srgbClr val="10263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DevOps Tools?</a:t>
            </a:r>
            <a:endParaRPr lang="en-IN" sz="5000" b="1" dirty="0">
              <a:solidFill>
                <a:srgbClr val="10263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05B2C67F-5731-4D9C-7E14-5DF682DF7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6" b="24216"/>
          <a:stretch/>
        </p:blipFill>
        <p:spPr>
          <a:xfrm>
            <a:off x="952500" y="1910080"/>
            <a:ext cx="10287000" cy="3576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5672D2-9A58-582B-0B01-7B44A0A445B6}"/>
              </a:ext>
            </a:extLst>
          </p:cNvPr>
          <p:cNvSpPr txBox="1"/>
          <p:nvPr/>
        </p:nvSpPr>
        <p:spPr>
          <a:xfrm>
            <a:off x="1148080" y="5301734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GitHub</a:t>
            </a:r>
            <a:endParaRPr lang="en-IN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C2237-EAEB-53C7-16B0-309EDD81BDA6}"/>
              </a:ext>
            </a:extLst>
          </p:cNvPr>
          <p:cNvSpPr txBox="1"/>
          <p:nvPr/>
        </p:nvSpPr>
        <p:spPr>
          <a:xfrm>
            <a:off x="2743200" y="5301734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Vscode</a:t>
            </a:r>
            <a:endParaRPr lang="en-IN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35369-78A0-9316-116E-1370424077C6}"/>
              </a:ext>
            </a:extLst>
          </p:cNvPr>
          <p:cNvSpPr txBox="1"/>
          <p:nvPr/>
        </p:nvSpPr>
        <p:spPr>
          <a:xfrm>
            <a:off x="4542004" y="529994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Jenkins</a:t>
            </a:r>
            <a:endParaRPr lang="en-IN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5721B-9C5D-8E28-2C87-F463B040DD23}"/>
              </a:ext>
            </a:extLst>
          </p:cNvPr>
          <p:cNvSpPr txBox="1"/>
          <p:nvPr/>
        </p:nvSpPr>
        <p:spPr>
          <a:xfrm>
            <a:off x="6096000" y="5286216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Selenium</a:t>
            </a:r>
            <a:endParaRPr lang="en-IN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3B0BC-CE05-6537-C356-D1FCBF696995}"/>
              </a:ext>
            </a:extLst>
          </p:cNvPr>
          <p:cNvSpPr txBox="1"/>
          <p:nvPr/>
        </p:nvSpPr>
        <p:spPr>
          <a:xfrm>
            <a:off x="7996842" y="529994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Docker</a:t>
            </a:r>
            <a:endParaRPr lang="en-IN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CCD1A-525A-5A2E-743A-4B61F447C51F}"/>
              </a:ext>
            </a:extLst>
          </p:cNvPr>
          <p:cNvSpPr txBox="1"/>
          <p:nvPr/>
        </p:nvSpPr>
        <p:spPr>
          <a:xfrm>
            <a:off x="9464524" y="5286216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Nagios</a:t>
            </a:r>
            <a:endParaRPr lang="en-IN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096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7BBE6C2-5AAA-AE35-5060-0C25E0D80244}"/>
              </a:ext>
            </a:extLst>
          </p:cNvPr>
          <p:cNvSpPr txBox="1">
            <a:spLocks/>
          </p:cNvSpPr>
          <p:nvPr/>
        </p:nvSpPr>
        <p:spPr>
          <a:xfrm>
            <a:off x="352922" y="289150"/>
            <a:ext cx="9487764" cy="13939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000" b="1" dirty="0">
                <a:solidFill>
                  <a:srgbClr val="10263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DevOps Tools?</a:t>
            </a:r>
            <a:endParaRPr lang="en-IN" sz="5000" b="1" dirty="0">
              <a:solidFill>
                <a:srgbClr val="10263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05B2C67F-5731-4D9C-7E14-5DF682DF7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6" b="24216"/>
          <a:stretch/>
        </p:blipFill>
        <p:spPr>
          <a:xfrm>
            <a:off x="952500" y="1910080"/>
            <a:ext cx="10287000" cy="3576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5672D2-9A58-582B-0B01-7B44A0A445B6}"/>
              </a:ext>
            </a:extLst>
          </p:cNvPr>
          <p:cNvSpPr txBox="1"/>
          <p:nvPr/>
        </p:nvSpPr>
        <p:spPr>
          <a:xfrm>
            <a:off x="1148080" y="5301734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GitHub</a:t>
            </a:r>
            <a:endParaRPr lang="en-IN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C2237-EAEB-53C7-16B0-309EDD81BDA6}"/>
              </a:ext>
            </a:extLst>
          </p:cNvPr>
          <p:cNvSpPr txBox="1"/>
          <p:nvPr/>
        </p:nvSpPr>
        <p:spPr>
          <a:xfrm>
            <a:off x="2743200" y="5301734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Vscode</a:t>
            </a:r>
            <a:endParaRPr lang="en-IN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35369-78A0-9316-116E-1370424077C6}"/>
              </a:ext>
            </a:extLst>
          </p:cNvPr>
          <p:cNvSpPr txBox="1"/>
          <p:nvPr/>
        </p:nvSpPr>
        <p:spPr>
          <a:xfrm>
            <a:off x="4542004" y="529994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Jenkins</a:t>
            </a:r>
            <a:endParaRPr lang="en-IN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5721B-9C5D-8E28-2C87-F463B040DD23}"/>
              </a:ext>
            </a:extLst>
          </p:cNvPr>
          <p:cNvSpPr txBox="1"/>
          <p:nvPr/>
        </p:nvSpPr>
        <p:spPr>
          <a:xfrm>
            <a:off x="6096000" y="5286216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Selenium</a:t>
            </a:r>
            <a:endParaRPr lang="en-IN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3B0BC-CE05-6537-C356-D1FCBF696995}"/>
              </a:ext>
            </a:extLst>
          </p:cNvPr>
          <p:cNvSpPr txBox="1"/>
          <p:nvPr/>
        </p:nvSpPr>
        <p:spPr>
          <a:xfrm>
            <a:off x="7996842" y="529994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Docker</a:t>
            </a:r>
            <a:endParaRPr lang="en-IN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CCD1A-525A-5A2E-743A-4B61F447C51F}"/>
              </a:ext>
            </a:extLst>
          </p:cNvPr>
          <p:cNvSpPr txBox="1"/>
          <p:nvPr/>
        </p:nvSpPr>
        <p:spPr>
          <a:xfrm>
            <a:off x="9464524" y="5286216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Nagios</a:t>
            </a:r>
            <a:endParaRPr lang="en-IN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478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7BBE6C2-5AAA-AE35-5060-0C25E0D80244}"/>
              </a:ext>
            </a:extLst>
          </p:cNvPr>
          <p:cNvSpPr txBox="1">
            <a:spLocks/>
          </p:cNvSpPr>
          <p:nvPr/>
        </p:nvSpPr>
        <p:spPr>
          <a:xfrm>
            <a:off x="381000" y="1279749"/>
            <a:ext cx="11430000" cy="13939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10263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DevOps: Were innovation loops infinitely</a:t>
            </a:r>
            <a:endParaRPr lang="en-IN" sz="4000" b="1" dirty="0">
              <a:solidFill>
                <a:srgbClr val="10263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" name="Picture 1" descr="A logo of a software company&#10;&#10;Description automatically generated">
            <a:extLst>
              <a:ext uri="{FF2B5EF4-FFF2-40B4-BE49-F238E27FC236}">
                <a16:creationId xmlns:a16="http://schemas.microsoft.com/office/drawing/2014/main" id="{3516E312-C9E8-0F31-0DC2-B5852EBC5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75" b="16533"/>
          <a:stretch/>
        </p:blipFill>
        <p:spPr>
          <a:xfrm>
            <a:off x="2590800" y="2090057"/>
            <a:ext cx="6858000" cy="338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9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433708-712B-AF84-1BC0-894C8F2EABB5}"/>
              </a:ext>
            </a:extLst>
          </p:cNvPr>
          <p:cNvSpPr txBox="1">
            <a:spLocks/>
          </p:cNvSpPr>
          <p:nvPr/>
        </p:nvSpPr>
        <p:spPr>
          <a:xfrm>
            <a:off x="352922" y="2254872"/>
            <a:ext cx="6189392" cy="490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Infinite collaboration of Development and Operations.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Think of it as developers and operators sitting at the same table.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00000"/>
              </a:lnSpc>
            </a:pP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7BBE6C2-5AAA-AE35-5060-0C25E0D80244}"/>
              </a:ext>
            </a:extLst>
          </p:cNvPr>
          <p:cNvSpPr txBox="1">
            <a:spLocks/>
          </p:cNvSpPr>
          <p:nvPr/>
        </p:nvSpPr>
        <p:spPr>
          <a:xfrm>
            <a:off x="352922" y="289150"/>
            <a:ext cx="8742955" cy="13939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000" b="1" dirty="0">
                <a:solidFill>
                  <a:srgbClr val="10263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What is DevOps?</a:t>
            </a:r>
            <a:endParaRPr lang="en-IN" sz="5000" b="1" dirty="0">
              <a:solidFill>
                <a:srgbClr val="10263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3" name="Content Placeholder 22" descr="A symbol of a software development&#10;&#10;Description automatically generated">
            <a:extLst>
              <a:ext uri="{FF2B5EF4-FFF2-40B4-BE49-F238E27FC236}">
                <a16:creationId xmlns:a16="http://schemas.microsoft.com/office/drawing/2014/main" id="{F470AE7C-F860-33D2-F28B-F04CC6F6E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323" y="1377721"/>
            <a:ext cx="6112677" cy="3931444"/>
          </a:xfrm>
        </p:spPr>
      </p:pic>
    </p:spTree>
    <p:extLst>
      <p:ext uri="{BB962C8B-B14F-4D97-AF65-F5344CB8AC3E}">
        <p14:creationId xmlns:p14="http://schemas.microsoft.com/office/powerpoint/2010/main" val="347510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7BBE6C2-5AAA-AE35-5060-0C25E0D80244}"/>
              </a:ext>
            </a:extLst>
          </p:cNvPr>
          <p:cNvSpPr txBox="1">
            <a:spLocks/>
          </p:cNvSpPr>
          <p:nvPr/>
        </p:nvSpPr>
        <p:spPr>
          <a:xfrm>
            <a:off x="352922" y="289150"/>
            <a:ext cx="8742955" cy="13939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000" b="1" dirty="0">
                <a:solidFill>
                  <a:srgbClr val="10263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Why DevOps?</a:t>
            </a:r>
            <a:endParaRPr lang="en-IN" sz="5000" b="1" dirty="0">
              <a:solidFill>
                <a:srgbClr val="10263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Graphic 4" descr="Gauge outline">
            <a:extLst>
              <a:ext uri="{FF2B5EF4-FFF2-40B4-BE49-F238E27FC236}">
                <a16:creationId xmlns:a16="http://schemas.microsoft.com/office/drawing/2014/main" id="{B4F8DF4D-7D15-5CF5-2821-0232A7F3A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6629" y="2145477"/>
            <a:ext cx="1097424" cy="1097424"/>
          </a:xfrm>
          <a:prstGeom prst="rect">
            <a:avLst/>
          </a:prstGeom>
        </p:spPr>
      </p:pic>
      <p:pic>
        <p:nvPicPr>
          <p:cNvPr id="8" name="Graphic 7" descr="Users with solid fill">
            <a:extLst>
              <a:ext uri="{FF2B5EF4-FFF2-40B4-BE49-F238E27FC236}">
                <a16:creationId xmlns:a16="http://schemas.microsoft.com/office/drawing/2014/main" id="{E0214175-E35B-293A-7F5F-BF16CF460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7288" y="2145477"/>
            <a:ext cx="1097424" cy="1097424"/>
          </a:xfrm>
          <a:prstGeom prst="rect">
            <a:avLst/>
          </a:prstGeom>
        </p:spPr>
      </p:pic>
      <p:pic>
        <p:nvPicPr>
          <p:cNvPr id="10" name="Graphic 9" descr="Infinity with solid fill">
            <a:extLst>
              <a:ext uri="{FF2B5EF4-FFF2-40B4-BE49-F238E27FC236}">
                <a16:creationId xmlns:a16="http://schemas.microsoft.com/office/drawing/2014/main" id="{1C017E3F-9FF7-2EA1-5F13-C40BF93416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23945" y="2145477"/>
            <a:ext cx="1097424" cy="10974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517EAF-A1FB-942E-5D1F-9D79A0D5315D}"/>
              </a:ext>
            </a:extLst>
          </p:cNvPr>
          <p:cNvSpPr txBox="1"/>
          <p:nvPr/>
        </p:nvSpPr>
        <p:spPr>
          <a:xfrm>
            <a:off x="509291" y="3242901"/>
            <a:ext cx="28321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Faster 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Delivery</a:t>
            </a: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Team release features quicker and more often</a:t>
            </a: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CEDD01-5707-E668-AFE4-D262A005600D}"/>
              </a:ext>
            </a:extLst>
          </p:cNvPr>
          <p:cNvSpPr txBox="1"/>
          <p:nvPr/>
        </p:nvSpPr>
        <p:spPr>
          <a:xfrm>
            <a:off x="4625090" y="3230704"/>
            <a:ext cx="295681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Better Collaboration</a:t>
            </a: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more ‘us vs them’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Between Devs and Ops</a:t>
            </a: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2EFA6-8D16-D0CB-262A-95959D22FDC0}"/>
              </a:ext>
            </a:extLst>
          </p:cNvPr>
          <p:cNvSpPr txBox="1"/>
          <p:nvPr/>
        </p:nvSpPr>
        <p:spPr>
          <a:xfrm>
            <a:off x="8748918" y="3234602"/>
            <a:ext cx="324747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Continuous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Improvement</a:t>
            </a: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loop means we’re always optimizing, always learning</a:t>
            </a: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43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7BBE6C2-5AAA-AE35-5060-0C25E0D80244}"/>
              </a:ext>
            </a:extLst>
          </p:cNvPr>
          <p:cNvSpPr txBox="1">
            <a:spLocks/>
          </p:cNvSpPr>
          <p:nvPr/>
        </p:nvSpPr>
        <p:spPr>
          <a:xfrm>
            <a:off x="352922" y="289150"/>
            <a:ext cx="9487764" cy="13939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000" b="1" dirty="0">
                <a:solidFill>
                  <a:srgbClr val="10263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problems before DevOps?</a:t>
            </a:r>
            <a:endParaRPr lang="en-IN" sz="5000" b="1" dirty="0">
              <a:solidFill>
                <a:srgbClr val="10263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 descr="A cartoon of two people with their hands up&#10;&#10;Description automatically generated">
            <a:extLst>
              <a:ext uri="{FF2B5EF4-FFF2-40B4-BE49-F238E27FC236}">
                <a16:creationId xmlns:a16="http://schemas.microsoft.com/office/drawing/2014/main" id="{3D0B4E63-2767-F1DF-488E-25F99B8AC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4761" y="524044"/>
            <a:ext cx="6904692" cy="4603128"/>
          </a:xfrm>
          <a:prstGeom prst="rect">
            <a:avLst/>
          </a:prstGeom>
        </p:spPr>
      </p:pic>
      <p:pic>
        <p:nvPicPr>
          <p:cNvPr id="8" name="Picture 7" descr="A couple of people holding boxes&#10;&#10;Description automatically generated">
            <a:extLst>
              <a:ext uri="{FF2B5EF4-FFF2-40B4-BE49-F238E27FC236}">
                <a16:creationId xmlns:a16="http://schemas.microsoft.com/office/drawing/2014/main" id="{2A2A93C4-4AA9-3091-A10F-1560D0377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488" y="2377850"/>
            <a:ext cx="6720225" cy="448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56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7BBE6C2-5AAA-AE35-5060-0C25E0D80244}"/>
              </a:ext>
            </a:extLst>
          </p:cNvPr>
          <p:cNvSpPr txBox="1">
            <a:spLocks/>
          </p:cNvSpPr>
          <p:nvPr/>
        </p:nvSpPr>
        <p:spPr>
          <a:xfrm>
            <a:off x="352922" y="289150"/>
            <a:ext cx="9487764" cy="13939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000" b="1" dirty="0">
                <a:solidFill>
                  <a:srgbClr val="10263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Enters DevOps?</a:t>
            </a:r>
            <a:endParaRPr lang="en-IN" sz="5000" b="1" dirty="0">
              <a:solidFill>
                <a:srgbClr val="10263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 descr="A person and person giving each other high fiving">
            <a:extLst>
              <a:ext uri="{FF2B5EF4-FFF2-40B4-BE49-F238E27FC236}">
                <a16:creationId xmlns:a16="http://schemas.microsoft.com/office/drawing/2014/main" id="{4F2B1412-8E8E-C09B-0FE3-0CAB1FB75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92A946-955E-F461-3D82-F7F142EB92C7}"/>
              </a:ext>
            </a:extLst>
          </p:cNvPr>
          <p:cNvSpPr txBox="1"/>
          <p:nvPr/>
        </p:nvSpPr>
        <p:spPr>
          <a:xfrm>
            <a:off x="816430" y="5159829"/>
            <a:ext cx="10286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Poppins" panose="00000500000000000000" pitchFamily="2" charset="0"/>
                <a:cs typeface="Poppins" panose="00000500000000000000" pitchFamily="2" charset="0"/>
              </a:rPr>
              <a:t>DevOps bridge teams together by </a:t>
            </a:r>
          </a:p>
          <a:p>
            <a:pPr algn="ctr"/>
            <a:r>
              <a:rPr lang="en-US" sz="3000" b="1" dirty="0">
                <a:latin typeface="Poppins" panose="00000500000000000000" pitchFamily="2" charset="0"/>
                <a:cs typeface="Poppins" panose="00000500000000000000" pitchFamily="2" charset="0"/>
              </a:rPr>
              <a:t>uniting their focus on collaboration and efficiency</a:t>
            </a:r>
            <a:endParaRPr lang="en-IN" sz="3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74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7BBE6C2-5AAA-AE35-5060-0C25E0D80244}"/>
              </a:ext>
            </a:extLst>
          </p:cNvPr>
          <p:cNvSpPr txBox="1">
            <a:spLocks/>
          </p:cNvSpPr>
          <p:nvPr/>
        </p:nvSpPr>
        <p:spPr>
          <a:xfrm>
            <a:off x="352922" y="289150"/>
            <a:ext cx="9487764" cy="13939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000" b="1" dirty="0">
                <a:solidFill>
                  <a:srgbClr val="10263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DevOps Lifecycle?</a:t>
            </a:r>
            <a:endParaRPr lang="en-IN" sz="5000" b="1" dirty="0">
              <a:solidFill>
                <a:srgbClr val="10263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Graphic 3" descr="Clipboard Mixed with solid fill">
            <a:extLst>
              <a:ext uri="{FF2B5EF4-FFF2-40B4-BE49-F238E27FC236}">
                <a16:creationId xmlns:a16="http://schemas.microsoft.com/office/drawing/2014/main" id="{BD9D1B27-6E9D-F9EC-69EE-4287734BF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5572" y="3429000"/>
            <a:ext cx="1182914" cy="1182914"/>
          </a:xfrm>
          <a:prstGeom prst="rect">
            <a:avLst/>
          </a:prstGeom>
        </p:spPr>
      </p:pic>
      <p:pic>
        <p:nvPicPr>
          <p:cNvPr id="6" name="Graphic 5" descr="Delivery with solid fill">
            <a:extLst>
              <a:ext uri="{FF2B5EF4-FFF2-40B4-BE49-F238E27FC236}">
                <a16:creationId xmlns:a16="http://schemas.microsoft.com/office/drawing/2014/main" id="{FDBDC5CE-1AAA-541C-C37B-E2DC41C89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4543" y="3429000"/>
            <a:ext cx="1182914" cy="1182914"/>
          </a:xfrm>
          <a:prstGeom prst="rect">
            <a:avLst/>
          </a:prstGeom>
        </p:spPr>
      </p:pic>
      <p:pic>
        <p:nvPicPr>
          <p:cNvPr id="8" name="Graphic 7" descr="Box with solid fill">
            <a:extLst>
              <a:ext uri="{FF2B5EF4-FFF2-40B4-BE49-F238E27FC236}">
                <a16:creationId xmlns:a16="http://schemas.microsoft.com/office/drawing/2014/main" id="{8B9C6A47-DF2A-169D-94FF-52158F7217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3514" y="3429000"/>
            <a:ext cx="1182914" cy="1182914"/>
          </a:xfrm>
          <a:prstGeom prst="rect">
            <a:avLst/>
          </a:prstGeom>
        </p:spPr>
      </p:pic>
      <p:pic>
        <p:nvPicPr>
          <p:cNvPr id="10" name="Graphic 9" descr="Arrow Right with solid fill">
            <a:extLst>
              <a:ext uri="{FF2B5EF4-FFF2-40B4-BE49-F238E27FC236}">
                <a16:creationId xmlns:a16="http://schemas.microsoft.com/office/drawing/2014/main" id="{067A6ECE-2115-BEDC-90D8-3EAA0D3DC6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86488" y="4053451"/>
            <a:ext cx="914400" cy="914400"/>
          </a:xfrm>
          <a:prstGeom prst="rect">
            <a:avLst/>
          </a:prstGeom>
        </p:spPr>
      </p:pic>
      <p:pic>
        <p:nvPicPr>
          <p:cNvPr id="11" name="Graphic 10" descr="Arrow Right with solid fill">
            <a:extLst>
              <a:ext uri="{FF2B5EF4-FFF2-40B4-BE49-F238E27FC236}">
                <a16:creationId xmlns:a16="http://schemas.microsoft.com/office/drawing/2014/main" id="{58412F27-81B4-BC8D-F59F-7EF3DB2CA7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6771" y="4053451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8233F9-8AF6-9CE1-770F-FCCA8047D701}"/>
              </a:ext>
            </a:extLst>
          </p:cNvPr>
          <p:cNvSpPr txBox="1"/>
          <p:nvPr/>
        </p:nvSpPr>
        <p:spPr>
          <a:xfrm>
            <a:off x="669470" y="4845085"/>
            <a:ext cx="2527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Poppins" panose="00000500000000000000" pitchFamily="2" charset="0"/>
                <a:cs typeface="Poppins" panose="00000500000000000000" pitchFamily="2" charset="0"/>
              </a:rPr>
              <a:t>Continuous </a:t>
            </a:r>
          </a:p>
          <a:p>
            <a:pPr algn="ctr"/>
            <a:r>
              <a:rPr lang="en-US" sz="3000" b="1" dirty="0">
                <a:latin typeface="Poppins" panose="00000500000000000000" pitchFamily="2" charset="0"/>
                <a:cs typeface="Poppins" panose="00000500000000000000" pitchFamily="2" charset="0"/>
              </a:rPr>
              <a:t>Integration</a:t>
            </a:r>
            <a:endParaRPr lang="en-IN" sz="3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2CDB47-D675-91D0-B427-03006FF58E68}"/>
              </a:ext>
            </a:extLst>
          </p:cNvPr>
          <p:cNvSpPr txBox="1"/>
          <p:nvPr/>
        </p:nvSpPr>
        <p:spPr>
          <a:xfrm>
            <a:off x="4765888" y="4896222"/>
            <a:ext cx="25731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Poppins" panose="00000500000000000000" pitchFamily="2" charset="0"/>
                <a:cs typeface="Poppins" panose="00000500000000000000" pitchFamily="2" charset="0"/>
              </a:rPr>
              <a:t>Continuous </a:t>
            </a:r>
          </a:p>
          <a:p>
            <a:pPr algn="ctr"/>
            <a:r>
              <a:rPr lang="en-US" sz="3000" b="1" dirty="0">
                <a:latin typeface="Poppins" panose="00000500000000000000" pitchFamily="2" charset="0"/>
                <a:cs typeface="Poppins" panose="00000500000000000000" pitchFamily="2" charset="0"/>
              </a:rPr>
              <a:t>Delivery</a:t>
            </a:r>
            <a:endParaRPr lang="en-IN" sz="3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6EBFE1-DC47-D8E3-A29F-10FF2AD1ABD0}"/>
              </a:ext>
            </a:extLst>
          </p:cNvPr>
          <p:cNvSpPr txBox="1"/>
          <p:nvPr/>
        </p:nvSpPr>
        <p:spPr>
          <a:xfrm>
            <a:off x="9072753" y="4896222"/>
            <a:ext cx="26244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Poppins" panose="00000500000000000000" pitchFamily="2" charset="0"/>
                <a:cs typeface="Poppins" panose="00000500000000000000" pitchFamily="2" charset="0"/>
              </a:rPr>
              <a:t>Continuous </a:t>
            </a:r>
          </a:p>
          <a:p>
            <a:pPr algn="ctr"/>
            <a:r>
              <a:rPr lang="en-US" sz="3000" b="1" dirty="0">
                <a:latin typeface="Poppins" panose="00000500000000000000" pitchFamily="2" charset="0"/>
                <a:cs typeface="Poppins" panose="00000500000000000000" pitchFamily="2" charset="0"/>
              </a:rPr>
              <a:t>Deployment</a:t>
            </a:r>
            <a:endParaRPr lang="en-IN" sz="3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452BA3-06A4-992D-8F7B-36741E6F4F7F}"/>
              </a:ext>
            </a:extLst>
          </p:cNvPr>
          <p:cNvSpPr txBox="1"/>
          <p:nvPr/>
        </p:nvSpPr>
        <p:spPr>
          <a:xfrm>
            <a:off x="743858" y="1637057"/>
            <a:ext cx="9931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lifecycle generally consists of three phases </a:t>
            </a:r>
            <a:endParaRPr lang="en-IN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85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7BBE6C2-5AAA-AE35-5060-0C25E0D80244}"/>
              </a:ext>
            </a:extLst>
          </p:cNvPr>
          <p:cNvSpPr txBox="1">
            <a:spLocks/>
          </p:cNvSpPr>
          <p:nvPr/>
        </p:nvSpPr>
        <p:spPr>
          <a:xfrm>
            <a:off x="352922" y="289150"/>
            <a:ext cx="9487764" cy="13939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000" b="1" dirty="0">
                <a:solidFill>
                  <a:srgbClr val="10263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Life Cycle</a:t>
            </a:r>
            <a:endParaRPr lang="en-IN" sz="5000" b="1" dirty="0">
              <a:solidFill>
                <a:srgbClr val="10263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95EE26F1-EA53-F046-68D8-DD52948F4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40" b="23174"/>
          <a:stretch/>
        </p:blipFill>
        <p:spPr>
          <a:xfrm>
            <a:off x="952500" y="1910442"/>
            <a:ext cx="10287000" cy="303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52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7BBE6C2-5AAA-AE35-5060-0C25E0D80244}"/>
              </a:ext>
            </a:extLst>
          </p:cNvPr>
          <p:cNvSpPr txBox="1">
            <a:spLocks/>
          </p:cNvSpPr>
          <p:nvPr/>
        </p:nvSpPr>
        <p:spPr>
          <a:xfrm>
            <a:off x="352922" y="289150"/>
            <a:ext cx="9487764" cy="13939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000" b="1" dirty="0">
                <a:solidFill>
                  <a:srgbClr val="10263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Netflix: Case Study</a:t>
            </a:r>
            <a:endParaRPr lang="en-IN" sz="5000" b="1" dirty="0">
              <a:solidFill>
                <a:srgbClr val="10263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B843C-30FD-7E5E-8A3F-01AD955B388A}"/>
              </a:ext>
            </a:extLst>
          </p:cNvPr>
          <p:cNvSpPr txBox="1"/>
          <p:nvPr/>
        </p:nvSpPr>
        <p:spPr>
          <a:xfrm>
            <a:off x="352922" y="1480457"/>
            <a:ext cx="1112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Netflix got popular it started struggled to maintain high availability, rapid innovation, and top-tier user experience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F4350E1-6D3D-6C86-BDD7-BEF859901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9" t="23175" r="3544" b="54742"/>
          <a:stretch/>
        </p:blipFill>
        <p:spPr>
          <a:xfrm>
            <a:off x="473812" y="3310819"/>
            <a:ext cx="6333190" cy="1036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82F73-EBFD-47BD-344C-23702760713E}"/>
              </a:ext>
            </a:extLst>
          </p:cNvPr>
          <p:cNvSpPr txBox="1"/>
          <p:nvPr/>
        </p:nvSpPr>
        <p:spPr>
          <a:xfrm>
            <a:off x="141514" y="2800598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Challenges faced by Netflix</a:t>
            </a:r>
            <a:endParaRPr lang="en-IN" sz="2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D1950E4-61E7-4842-7AB2-F45B497F8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4" t="46671" r="13598" b="33704"/>
          <a:stretch/>
        </p:blipFill>
        <p:spPr>
          <a:xfrm>
            <a:off x="578373" y="4432615"/>
            <a:ext cx="5914956" cy="994948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0FDCA3BC-7D65-DA2E-AE9A-02F9C2964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9" t="67311" r="5025" b="5530"/>
          <a:stretch/>
        </p:blipFill>
        <p:spPr>
          <a:xfrm>
            <a:off x="385585" y="5512778"/>
            <a:ext cx="6124073" cy="123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21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7BBE6C2-5AAA-AE35-5060-0C25E0D80244}"/>
              </a:ext>
            </a:extLst>
          </p:cNvPr>
          <p:cNvSpPr txBox="1">
            <a:spLocks/>
          </p:cNvSpPr>
          <p:nvPr/>
        </p:nvSpPr>
        <p:spPr>
          <a:xfrm>
            <a:off x="352922" y="289150"/>
            <a:ext cx="9487764" cy="13939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000" b="1" dirty="0">
                <a:solidFill>
                  <a:srgbClr val="10263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After Implementing DevOps:</a:t>
            </a:r>
            <a:endParaRPr lang="en-IN" sz="5000" b="1" dirty="0">
              <a:solidFill>
                <a:srgbClr val="10263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F8917-E61E-AB1A-82AA-B15FD059F028}"/>
              </a:ext>
            </a:extLst>
          </p:cNvPr>
          <p:cNvSpPr txBox="1"/>
          <p:nvPr/>
        </p:nvSpPr>
        <p:spPr>
          <a:xfrm>
            <a:off x="1488189" y="1795358"/>
            <a:ext cx="921562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High Availability &amp; Reliability- </a:t>
            </a:r>
            <a:r>
              <a:rPr lang="en-US" sz="2000" dirty="0"/>
              <a:t>They're online 99.99% of the time</a:t>
            </a:r>
          </a:p>
          <a:p>
            <a:endParaRPr lang="en-US" sz="20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20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20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Faster Deployments - </a:t>
            </a:r>
            <a:r>
              <a:rPr lang="en-US" sz="2000" dirty="0"/>
              <a:t>They fix 1000’s of bugs and launch updates everyday</a:t>
            </a:r>
            <a:endParaRPr lang="en-IN" sz="2000" dirty="0"/>
          </a:p>
          <a:p>
            <a:endParaRPr lang="en-US" sz="20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20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Improved Scalability- </a:t>
            </a:r>
            <a:r>
              <a:rPr lang="en-US" sz="2000" dirty="0"/>
              <a:t>Netflix can handle millions of users streaming at the </a:t>
            </a:r>
          </a:p>
          <a:p>
            <a:r>
              <a:rPr lang="en-US" sz="2000" dirty="0"/>
              <a:t>same time</a:t>
            </a:r>
            <a:endParaRPr lang="en-US" sz="20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20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20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Better User Experience- </a:t>
            </a:r>
            <a:r>
              <a:rPr lang="en-US" sz="2000" dirty="0"/>
              <a:t>Users rarely face issues and if they do, Netflix fixes </a:t>
            </a:r>
          </a:p>
          <a:p>
            <a:r>
              <a:rPr lang="en-US" sz="2000" dirty="0"/>
              <a:t>them on the go using </a:t>
            </a:r>
            <a:r>
              <a:rPr lang="en-US" sz="2000" b="1" dirty="0"/>
              <a:t>DevOps</a:t>
            </a:r>
            <a:endParaRPr lang="en-IN" sz="2000" b="1" dirty="0"/>
          </a:p>
          <a:p>
            <a:endParaRPr lang="en-US" sz="2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9" name="Graphic 8" descr="Speedometer Low with solid fill">
            <a:extLst>
              <a:ext uri="{FF2B5EF4-FFF2-40B4-BE49-F238E27FC236}">
                <a16:creationId xmlns:a16="http://schemas.microsoft.com/office/drawing/2014/main" id="{8DBE4C81-1944-E32F-1272-C23C36035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790" y="2623457"/>
            <a:ext cx="803966" cy="803966"/>
          </a:xfrm>
          <a:prstGeom prst="rect">
            <a:avLst/>
          </a:prstGeom>
        </p:spPr>
      </p:pic>
      <p:pic>
        <p:nvPicPr>
          <p:cNvPr id="14" name="Graphic 13" descr="Thumbs up sign with solid fill">
            <a:extLst>
              <a:ext uri="{FF2B5EF4-FFF2-40B4-BE49-F238E27FC236}">
                <a16:creationId xmlns:a16="http://schemas.microsoft.com/office/drawing/2014/main" id="{9C9B7E72-D846-EC4F-FD2E-E74947D66D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790" y="1448592"/>
            <a:ext cx="803966" cy="803966"/>
          </a:xfrm>
          <a:prstGeom prst="rect">
            <a:avLst/>
          </a:prstGeom>
        </p:spPr>
      </p:pic>
      <p:pic>
        <p:nvPicPr>
          <p:cNvPr id="16" name="Graphic 15" descr="Box with solid fill">
            <a:extLst>
              <a:ext uri="{FF2B5EF4-FFF2-40B4-BE49-F238E27FC236}">
                <a16:creationId xmlns:a16="http://schemas.microsoft.com/office/drawing/2014/main" id="{4C739293-2585-4119-80D8-9301CBB6C5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065" y="3798322"/>
            <a:ext cx="803966" cy="803966"/>
          </a:xfrm>
          <a:prstGeom prst="rect">
            <a:avLst/>
          </a:prstGeom>
        </p:spPr>
      </p:pic>
      <p:pic>
        <p:nvPicPr>
          <p:cNvPr id="18" name="Graphic 17" descr="Arrow Up with solid fill">
            <a:extLst>
              <a:ext uri="{FF2B5EF4-FFF2-40B4-BE49-F238E27FC236}">
                <a16:creationId xmlns:a16="http://schemas.microsoft.com/office/drawing/2014/main" id="{708D680D-9A8A-0743-504A-B1905B493D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8563" y="3856937"/>
            <a:ext cx="569506" cy="686736"/>
          </a:xfrm>
          <a:prstGeom prst="rect">
            <a:avLst/>
          </a:prstGeom>
        </p:spPr>
      </p:pic>
      <p:pic>
        <p:nvPicPr>
          <p:cNvPr id="20" name="Graphic 19" descr="User Crown Male outline">
            <a:extLst>
              <a:ext uri="{FF2B5EF4-FFF2-40B4-BE49-F238E27FC236}">
                <a16:creationId xmlns:a16="http://schemas.microsoft.com/office/drawing/2014/main" id="{C86139F5-3A08-4478-2B70-C64E4A93C7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3789" y="4973187"/>
            <a:ext cx="859183" cy="85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90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6a2ae5a-9f00-4f6b-95ed-5d33d77c4d61}" enabled="0" method="" siteId="{76a2ae5a-9f00-4f6b-95ed-5d33d77c4d6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215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Poppins</vt:lpstr>
      <vt:lpstr>Office Theme</vt:lpstr>
      <vt:lpstr>Innovation in an  infinite loop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Sharma, Mohit</dc:creator>
  <cp:lastModifiedBy>Sharma, Mohit</cp:lastModifiedBy>
  <cp:revision>2</cp:revision>
  <dcterms:created xsi:type="dcterms:W3CDTF">2025-05-09T15:36:26Z</dcterms:created>
  <dcterms:modified xsi:type="dcterms:W3CDTF">2025-05-10T03:39:01Z</dcterms:modified>
</cp:coreProperties>
</file>