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9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E7"/>
    <a:srgbClr val="10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67B6B-F8A2-497A-8779-718B3C33449C}" v="26" dt="2025-05-10T03:32:5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6FB6-8CE0-8E5C-3383-0470EB29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E849B-76CE-DB7E-F8C8-F10A145A9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EB09-9C1A-3E3F-03C1-5CF8A6E9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E23D-90AC-574F-B37A-AA54146A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9C29-1FA5-D6B5-F7EB-931C266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8DFB-1296-0F0B-0CF9-FB6DDDC9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655BD-E79F-42DC-9FD6-F9CFA78C9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5B22-6579-38B4-4480-9E1108C8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5099-5B3E-E26A-C8DC-1AFAB88B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CE2E-A823-6789-089E-C93DACE2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9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CB52A-5C1E-BB16-2CE7-7815533C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83BC2-EC8B-525F-EEFE-BFE5FAF3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C6A9-000A-54DE-6525-D4A0AF51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B63F-10C1-45D5-275A-E3BE0654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CAFE-9AFE-4820-855C-F2C16883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1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D96-43BE-7210-BDDC-252BA11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971F-A30C-045E-8096-35281D3B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7913-151A-52E2-2EC5-F4A1113A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C2591-7595-3B4B-ABD3-C5FDCABA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7A3A-89C8-17C0-D68C-39763E51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4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385E-60FA-DBCA-3B2E-0FA49A66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DB5-B18A-AC26-5E8D-F7BA6ADB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44E9-6995-EFA7-E01A-8A660271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7FAE-AC63-6B8C-7EFF-26161A4F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695E-BEC3-94AD-2103-2D5FBD86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61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858E-B04A-2C8D-1CC2-0CC3C79D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8B9A-6965-219C-EB2B-18E9B4B0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595D4-2071-F091-8D78-7C1DCB96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5E83-FA0B-E3B2-E229-C1C4ABBC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DFA5-A471-1660-CF98-8660FE90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3F6F-9E2D-0B44-565F-E1F0FEC4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0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9EA2-F2F8-625C-6BBC-3CE4D89E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9395B-FFA3-7545-2ED6-CF2C8916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F014-6425-40C8-0F42-48969FC1C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05AA6-23D2-A825-D217-0A1285D6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3153-AAE8-4E64-843B-940A70E7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23CBB-A36F-9A65-78CE-F1121F0B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96D5B-199D-EE9B-7230-7584E2F3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9B367-07AB-4F98-05FB-50B8EBDC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1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E4BE-101B-1494-3CF0-477BB0C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6A2F6-4520-29F6-D787-28817455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AA24B-23CB-DF9B-2733-AA2647DE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E25B5-A1BC-325B-A71D-17A88D40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3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DA7A1-9733-6F95-FD2C-CCC6C629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162D8-C05D-FAA1-87D5-007DEAB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D76B9-C884-13FE-387D-9C86DB9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30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5173-B3EA-F162-27BF-0602D387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173A-78B4-8483-A1DB-396BA357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8CE9E-1202-F87B-BD86-7086F70E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5355D-292A-26C6-5D93-EB593D13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0A6AC-742C-2B5F-6088-A8D8E2F9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CF93-A94A-5E2F-DE7D-068D3711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A0F5-0243-73F2-B734-C85E9328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F92D-471C-AB25-3EB6-74B1D9298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1B56-64D9-F49A-606A-C8D533C8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03A8-5BDA-65B4-71C2-59F8EDA9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F2108-0613-AC28-6354-F0D286B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25D4-F53E-E39D-BC84-0BB75510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8AACE-4E8E-FB98-0007-9FB291F1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D1E23-FDD0-E85D-C8CF-6C1AC4379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CE858-88E9-894D-6A44-7063AA883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5DC7E-A1AD-4183-B072-234A1D2750B1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EC95-3134-2186-E34A-2C6FBFFC6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3663-0B00-1991-7A42-5F4C0742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3244B-7FF0-43CB-B0D5-3ED85EC52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7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svg"/><Relationship Id="rId7" Type="http://schemas.openxmlformats.org/officeDocument/2006/relationships/image" Target="../media/image1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logo of a software company&#10;&#10;Description automatically generated">
            <a:extLst>
              <a:ext uri="{FF2B5EF4-FFF2-40B4-BE49-F238E27FC236}">
                <a16:creationId xmlns:a16="http://schemas.microsoft.com/office/drawing/2014/main" id="{C511348B-7287-4277-9899-213657A8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 b="16533"/>
          <a:stretch/>
        </p:blipFill>
        <p:spPr>
          <a:xfrm>
            <a:off x="2667000" y="604554"/>
            <a:ext cx="6858000" cy="4582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B68B9-06A2-905C-5C9C-57375470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522" y="4719090"/>
            <a:ext cx="8742955" cy="1393902"/>
          </a:xfrm>
        </p:spPr>
        <p:txBody>
          <a:bodyPr anchor="t">
            <a:normAutofit fontScale="90000"/>
          </a:bodyPr>
          <a:lstStyle/>
          <a:p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Innovation in an </a:t>
            </a:r>
            <a:b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infinite loop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29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Netflix: Case Study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B843C-30FD-7E5E-8A3F-01AD955B388A}"/>
              </a:ext>
            </a:extLst>
          </p:cNvPr>
          <p:cNvSpPr txBox="1"/>
          <p:nvPr/>
        </p:nvSpPr>
        <p:spPr>
          <a:xfrm>
            <a:off x="352922" y="1480457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Netflix got popular it started struggled to maintain high availability, rapid innovation, and top-tier user experience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4350E1-6D3D-6C86-BDD7-BEF859901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" t="23175" r="3544" b="54742"/>
          <a:stretch/>
        </p:blipFill>
        <p:spPr>
          <a:xfrm>
            <a:off x="473812" y="3310819"/>
            <a:ext cx="6333190" cy="103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82F73-EBFD-47BD-344C-23702760713E}"/>
              </a:ext>
            </a:extLst>
          </p:cNvPr>
          <p:cNvSpPr txBox="1"/>
          <p:nvPr/>
        </p:nvSpPr>
        <p:spPr>
          <a:xfrm>
            <a:off x="141514" y="2800598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Challenges faced by Netflix</a:t>
            </a:r>
            <a:endParaRPr lang="en-IN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1950E4-61E7-4842-7AB2-F45B497F8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46671" r="13598" b="33704"/>
          <a:stretch/>
        </p:blipFill>
        <p:spPr>
          <a:xfrm>
            <a:off x="578373" y="4432615"/>
            <a:ext cx="5914956" cy="99494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FDCA3BC-7D65-DA2E-AE9A-02F9C2964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t="67311" r="5025" b="5530"/>
          <a:stretch/>
        </p:blipFill>
        <p:spPr>
          <a:xfrm>
            <a:off x="385585" y="5512778"/>
            <a:ext cx="6124073" cy="12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2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After Implementing DevOps: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F8917-E61E-AB1A-82AA-B15FD059F028}"/>
              </a:ext>
            </a:extLst>
          </p:cNvPr>
          <p:cNvSpPr txBox="1"/>
          <p:nvPr/>
        </p:nvSpPr>
        <p:spPr>
          <a:xfrm>
            <a:off x="1488189" y="1795358"/>
            <a:ext cx="92156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High Availability &amp; Reliability- </a:t>
            </a:r>
            <a:r>
              <a:rPr lang="en-US" sz="2000" dirty="0"/>
              <a:t>They're online 99.99% of the time</a:t>
            </a: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Faster Deployments - </a:t>
            </a:r>
            <a:r>
              <a:rPr lang="en-US" sz="2000" dirty="0"/>
              <a:t>They fix 1000’s of bugs and launch updates everyday</a:t>
            </a:r>
            <a:endParaRPr lang="en-IN" sz="2000" dirty="0"/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Improved Scalability- </a:t>
            </a:r>
            <a:r>
              <a:rPr lang="en-US" sz="2000" dirty="0"/>
              <a:t>Netflix can handle millions of users streaming at the </a:t>
            </a:r>
          </a:p>
          <a:p>
            <a:r>
              <a:rPr lang="en-US" sz="2000" dirty="0"/>
              <a:t>same time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Better User Experience- </a:t>
            </a:r>
            <a:r>
              <a:rPr lang="en-US" sz="2000" dirty="0"/>
              <a:t>Users rarely face issues and if they do, Netflix fixes </a:t>
            </a:r>
          </a:p>
          <a:p>
            <a:r>
              <a:rPr lang="en-US" sz="2000" dirty="0"/>
              <a:t>them on the go using </a:t>
            </a:r>
            <a:r>
              <a:rPr lang="en-US" sz="2000" b="1" dirty="0"/>
              <a:t>DevOps</a:t>
            </a:r>
            <a:endParaRPr lang="en-IN" sz="2000" b="1" dirty="0"/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Graphic 8" descr="Speedometer Low with solid fill">
            <a:extLst>
              <a:ext uri="{FF2B5EF4-FFF2-40B4-BE49-F238E27FC236}">
                <a16:creationId xmlns:a16="http://schemas.microsoft.com/office/drawing/2014/main" id="{8DBE4C81-1944-E32F-1272-C23C3603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90" y="2623457"/>
            <a:ext cx="803966" cy="803966"/>
          </a:xfrm>
          <a:prstGeom prst="rect">
            <a:avLst/>
          </a:prstGeom>
        </p:spPr>
      </p:pic>
      <p:pic>
        <p:nvPicPr>
          <p:cNvPr id="14" name="Graphic 13" descr="Thumbs up sign with solid fill">
            <a:extLst>
              <a:ext uri="{FF2B5EF4-FFF2-40B4-BE49-F238E27FC236}">
                <a16:creationId xmlns:a16="http://schemas.microsoft.com/office/drawing/2014/main" id="{9C9B7E72-D846-EC4F-FD2E-E74947D66D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90" y="1448592"/>
            <a:ext cx="803966" cy="803966"/>
          </a:xfrm>
          <a:prstGeom prst="rect">
            <a:avLst/>
          </a:prstGeom>
        </p:spPr>
      </p:pic>
      <p:pic>
        <p:nvPicPr>
          <p:cNvPr id="16" name="Graphic 15" descr="Box with solid fill">
            <a:extLst>
              <a:ext uri="{FF2B5EF4-FFF2-40B4-BE49-F238E27FC236}">
                <a16:creationId xmlns:a16="http://schemas.microsoft.com/office/drawing/2014/main" id="{4C739293-2585-4119-80D8-9301CBB6C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065" y="3798322"/>
            <a:ext cx="803966" cy="803966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708D680D-9A8A-0743-504A-B1905B493D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563" y="3856937"/>
            <a:ext cx="569506" cy="686736"/>
          </a:xfrm>
          <a:prstGeom prst="rect">
            <a:avLst/>
          </a:prstGeom>
        </p:spPr>
      </p:pic>
      <p:pic>
        <p:nvPicPr>
          <p:cNvPr id="20" name="Graphic 19" descr="User Crown Male outline">
            <a:extLst>
              <a:ext uri="{FF2B5EF4-FFF2-40B4-BE49-F238E27FC236}">
                <a16:creationId xmlns:a16="http://schemas.microsoft.com/office/drawing/2014/main" id="{C86139F5-3A08-4478-2B70-C64E4A93C7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3789" y="4973187"/>
            <a:ext cx="859183" cy="8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9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Tools?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5B2C67F-5731-4D9C-7E14-5DF682DF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6" b="24216"/>
          <a:stretch/>
        </p:blipFill>
        <p:spPr>
          <a:xfrm>
            <a:off x="952500" y="1910080"/>
            <a:ext cx="10287000" cy="357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672D2-9A58-582B-0B01-7B44A0A445B6}"/>
              </a:ext>
            </a:extLst>
          </p:cNvPr>
          <p:cNvSpPr txBox="1"/>
          <p:nvPr/>
        </p:nvSpPr>
        <p:spPr>
          <a:xfrm>
            <a:off x="1148080" y="530173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2237-EAEB-53C7-16B0-309EDD81BDA6}"/>
              </a:ext>
            </a:extLst>
          </p:cNvPr>
          <p:cNvSpPr txBox="1"/>
          <p:nvPr/>
        </p:nvSpPr>
        <p:spPr>
          <a:xfrm>
            <a:off x="2743200" y="530173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Vscode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5369-78A0-9316-116E-1370424077C6}"/>
              </a:ext>
            </a:extLst>
          </p:cNvPr>
          <p:cNvSpPr txBox="1"/>
          <p:nvPr/>
        </p:nvSpPr>
        <p:spPr>
          <a:xfrm>
            <a:off x="4542004" y="52999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Jenkins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5721B-9C5D-8E28-2C87-F463B040DD23}"/>
              </a:ext>
            </a:extLst>
          </p:cNvPr>
          <p:cNvSpPr txBox="1"/>
          <p:nvPr/>
        </p:nvSpPr>
        <p:spPr>
          <a:xfrm>
            <a:off x="6096000" y="52862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Selenium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B0BC-CE05-6537-C356-D1FCBF696995}"/>
              </a:ext>
            </a:extLst>
          </p:cNvPr>
          <p:cNvSpPr txBox="1"/>
          <p:nvPr/>
        </p:nvSpPr>
        <p:spPr>
          <a:xfrm>
            <a:off x="7996842" y="52999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Docker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D1A-525A-5A2E-743A-4B61F447C51F}"/>
              </a:ext>
            </a:extLst>
          </p:cNvPr>
          <p:cNvSpPr txBox="1"/>
          <p:nvPr/>
        </p:nvSpPr>
        <p:spPr>
          <a:xfrm>
            <a:off x="9464524" y="52862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Nagios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9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Tools?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05B2C67F-5731-4D9C-7E14-5DF682DF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6" b="24216"/>
          <a:stretch/>
        </p:blipFill>
        <p:spPr>
          <a:xfrm>
            <a:off x="952500" y="1910080"/>
            <a:ext cx="10287000" cy="3576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672D2-9A58-582B-0B01-7B44A0A445B6}"/>
              </a:ext>
            </a:extLst>
          </p:cNvPr>
          <p:cNvSpPr txBox="1"/>
          <p:nvPr/>
        </p:nvSpPr>
        <p:spPr>
          <a:xfrm>
            <a:off x="1148080" y="530173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C2237-EAEB-53C7-16B0-309EDD81BDA6}"/>
              </a:ext>
            </a:extLst>
          </p:cNvPr>
          <p:cNvSpPr txBox="1"/>
          <p:nvPr/>
        </p:nvSpPr>
        <p:spPr>
          <a:xfrm>
            <a:off x="2743200" y="530173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Vscode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5369-78A0-9316-116E-1370424077C6}"/>
              </a:ext>
            </a:extLst>
          </p:cNvPr>
          <p:cNvSpPr txBox="1"/>
          <p:nvPr/>
        </p:nvSpPr>
        <p:spPr>
          <a:xfrm>
            <a:off x="4542004" y="52999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Jenkins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5721B-9C5D-8E28-2C87-F463B040DD23}"/>
              </a:ext>
            </a:extLst>
          </p:cNvPr>
          <p:cNvSpPr txBox="1"/>
          <p:nvPr/>
        </p:nvSpPr>
        <p:spPr>
          <a:xfrm>
            <a:off x="6096000" y="5286216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Selenium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B0BC-CE05-6537-C356-D1FCBF696995}"/>
              </a:ext>
            </a:extLst>
          </p:cNvPr>
          <p:cNvSpPr txBox="1"/>
          <p:nvPr/>
        </p:nvSpPr>
        <p:spPr>
          <a:xfrm>
            <a:off x="7996842" y="529994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Docker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D1A-525A-5A2E-743A-4B61F447C51F}"/>
              </a:ext>
            </a:extLst>
          </p:cNvPr>
          <p:cNvSpPr txBox="1"/>
          <p:nvPr/>
        </p:nvSpPr>
        <p:spPr>
          <a:xfrm>
            <a:off x="9464524" y="52862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Nagios</a:t>
            </a:r>
            <a:endParaRPr lang="en-IN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7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81000" y="1279749"/>
            <a:ext cx="11430000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DevOps: Were innovation loops infinitely</a:t>
            </a:r>
            <a:endParaRPr lang="en-IN" sz="4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logo of a software company&#10;&#10;Description automatically generated">
            <a:extLst>
              <a:ext uri="{FF2B5EF4-FFF2-40B4-BE49-F238E27FC236}">
                <a16:creationId xmlns:a16="http://schemas.microsoft.com/office/drawing/2014/main" id="{3516E312-C9E8-0F31-0DC2-B5852EBC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5" b="16533"/>
          <a:stretch/>
        </p:blipFill>
        <p:spPr>
          <a:xfrm>
            <a:off x="2590800" y="2090057"/>
            <a:ext cx="6858000" cy="33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Industry Stats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83% of IT decision-makers report faster software delivery with DevOps.</a:t>
            </a:r>
          </a:p>
          <a:p>
            <a:r>
              <a:t>• High-performing DevOps teams deploy 208x more frequently.</a:t>
            </a:r>
          </a:p>
          <a:p>
            <a:r>
              <a:t>• DevOps teams recover 24x faster from incidents.</a:t>
            </a:r>
          </a:p>
          <a:p>
            <a:r>
              <a:t>• Organizations using DevOps have 3x fewer change failure rates.</a:t>
            </a:r>
          </a:p>
          <a:p>
            <a:r>
              <a:t>• 74% of companies say DevOps has improved customer experience.</a:t>
            </a:r>
          </a:p>
          <a:p>
            <a:r>
              <a:t>• 80% of enterprises have adopted DevOps in some form.</a:t>
            </a:r>
          </a:p>
          <a:p>
            <a:r>
              <a:t>• DevOps increases developer productivity by up to 60%.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DevOps isn’t just a toolset—it’s a mindset focused on collaboration.</a:t>
            </a:r>
          </a:p>
          <a:p>
            <a:r>
              <a:t>• It enhances speed, stability, and scalability.</a:t>
            </a:r>
          </a:p>
          <a:p>
            <a:r>
              <a:t>• Success stories like Netflix show its massive real-world impact.</a:t>
            </a:r>
          </a:p>
          <a:p>
            <a:r>
              <a:t>• The DevOps lifecycle is continuous—plan, develop, build, test, release, deploy, operate.</a:t>
            </a:r>
          </a:p>
          <a:p>
            <a:r>
              <a:t>• Adoption continues to grow across industries.</a:t>
            </a:r>
          </a:p>
          <a:p>
            <a:r>
              <a:t>• The future of innovation lies in loops, not 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433708-712B-AF84-1BC0-894C8F2EABB5}"/>
              </a:ext>
            </a:extLst>
          </p:cNvPr>
          <p:cNvSpPr txBox="1">
            <a:spLocks/>
          </p:cNvSpPr>
          <p:nvPr/>
        </p:nvSpPr>
        <p:spPr>
          <a:xfrm>
            <a:off x="352922" y="2254872"/>
            <a:ext cx="6189392" cy="490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Infinite collaboration of Development and Operations.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Think of it as developers and operators sitting at the same table.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8742955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is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3" name="Content Placeholder 22" descr="A symbol of a software development&#10;&#10;Description automatically generated">
            <a:extLst>
              <a:ext uri="{FF2B5EF4-FFF2-40B4-BE49-F238E27FC236}">
                <a16:creationId xmlns:a16="http://schemas.microsoft.com/office/drawing/2014/main" id="{F470AE7C-F860-33D2-F28B-F04CC6F6E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23" y="1377721"/>
            <a:ext cx="6112677" cy="3931444"/>
          </a:xfrm>
        </p:spPr>
      </p:pic>
    </p:spTree>
    <p:extLst>
      <p:ext uri="{BB962C8B-B14F-4D97-AF65-F5344CB8AC3E}">
        <p14:creationId xmlns:p14="http://schemas.microsoft.com/office/powerpoint/2010/main" val="3475107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8742955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Graphic 4" descr="Gauge outline">
            <a:extLst>
              <a:ext uri="{FF2B5EF4-FFF2-40B4-BE49-F238E27FC236}">
                <a16:creationId xmlns:a16="http://schemas.microsoft.com/office/drawing/2014/main" id="{B4F8DF4D-7D15-5CF5-2821-0232A7F3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629" y="2145477"/>
            <a:ext cx="1097424" cy="1097424"/>
          </a:xfrm>
          <a:prstGeom prst="rect">
            <a:avLst/>
          </a:prstGeom>
        </p:spPr>
      </p:pic>
      <p:pic>
        <p:nvPicPr>
          <p:cNvPr id="8" name="Graphic 7" descr="Users with solid fill">
            <a:extLst>
              <a:ext uri="{FF2B5EF4-FFF2-40B4-BE49-F238E27FC236}">
                <a16:creationId xmlns:a16="http://schemas.microsoft.com/office/drawing/2014/main" id="{E0214175-E35B-293A-7F5F-BF16CF460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7288" y="2145477"/>
            <a:ext cx="1097424" cy="1097424"/>
          </a:xfrm>
          <a:prstGeom prst="rect">
            <a:avLst/>
          </a:prstGeom>
        </p:spPr>
      </p:pic>
      <p:pic>
        <p:nvPicPr>
          <p:cNvPr id="10" name="Graphic 9" descr="Infinity with solid fill">
            <a:extLst>
              <a:ext uri="{FF2B5EF4-FFF2-40B4-BE49-F238E27FC236}">
                <a16:creationId xmlns:a16="http://schemas.microsoft.com/office/drawing/2014/main" id="{1C017E3F-9FF7-2EA1-5F13-C40BF9341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3945" y="2145477"/>
            <a:ext cx="1097424" cy="1097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17EAF-A1FB-942E-5D1F-9D79A0D5315D}"/>
              </a:ext>
            </a:extLst>
          </p:cNvPr>
          <p:cNvSpPr txBox="1"/>
          <p:nvPr/>
        </p:nvSpPr>
        <p:spPr>
          <a:xfrm>
            <a:off x="509291" y="3242901"/>
            <a:ext cx="28321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Delivery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release features quicker and more often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EDD01-5707-E668-AFE4-D262A005600D}"/>
              </a:ext>
            </a:extLst>
          </p:cNvPr>
          <p:cNvSpPr txBox="1"/>
          <p:nvPr/>
        </p:nvSpPr>
        <p:spPr>
          <a:xfrm>
            <a:off x="4625090" y="3230704"/>
            <a:ext cx="29568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Better Collaboration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more ‘us vs them’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Between Devs and Ops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2EFA6-8D16-D0CB-262A-95959D22FDC0}"/>
              </a:ext>
            </a:extLst>
          </p:cNvPr>
          <p:cNvSpPr txBox="1"/>
          <p:nvPr/>
        </p:nvSpPr>
        <p:spPr>
          <a:xfrm>
            <a:off x="8748918" y="3234602"/>
            <a:ext cx="32474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loop means we’re always optimizing, always learning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problems before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 descr="A cartoon of two people with their hands up&#10;&#10;Description automatically generated">
            <a:extLst>
              <a:ext uri="{FF2B5EF4-FFF2-40B4-BE49-F238E27FC236}">
                <a16:creationId xmlns:a16="http://schemas.microsoft.com/office/drawing/2014/main" id="{3D0B4E63-2767-F1DF-488E-25F99B8AC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761" y="524044"/>
            <a:ext cx="6904692" cy="4603128"/>
          </a:xfrm>
          <a:prstGeom prst="rect">
            <a:avLst/>
          </a:prstGeom>
        </p:spPr>
      </p:pic>
      <p:pic>
        <p:nvPicPr>
          <p:cNvPr id="8" name="Picture 7" descr="A couple of people holding boxes&#10;&#10;Description automatically generated">
            <a:extLst>
              <a:ext uri="{FF2B5EF4-FFF2-40B4-BE49-F238E27FC236}">
                <a16:creationId xmlns:a16="http://schemas.microsoft.com/office/drawing/2014/main" id="{2A2A93C4-4AA9-3091-A10F-1560D0377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488" y="2377850"/>
            <a:ext cx="6720225" cy="44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5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Enters DevOps?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person and person giving each other high fiving">
            <a:extLst>
              <a:ext uri="{FF2B5EF4-FFF2-40B4-BE49-F238E27FC236}">
                <a16:creationId xmlns:a16="http://schemas.microsoft.com/office/drawing/2014/main" id="{4F2B1412-8E8E-C09B-0FE3-0CAB1FB75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2A946-955E-F461-3D82-F7F142EB92C7}"/>
              </a:ext>
            </a:extLst>
          </p:cNvPr>
          <p:cNvSpPr txBox="1"/>
          <p:nvPr/>
        </p:nvSpPr>
        <p:spPr>
          <a:xfrm>
            <a:off x="816430" y="5159829"/>
            <a:ext cx="10286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DevOps bridge teams together by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uniting their focus on collaboration and efficiency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4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DevOps Lifecycle?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Graphic 3" descr="Clipboard Mixed with solid fill">
            <a:extLst>
              <a:ext uri="{FF2B5EF4-FFF2-40B4-BE49-F238E27FC236}">
                <a16:creationId xmlns:a16="http://schemas.microsoft.com/office/drawing/2014/main" id="{BD9D1B27-6E9D-F9EC-69EE-4287734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572" y="3429000"/>
            <a:ext cx="1182914" cy="1182914"/>
          </a:xfrm>
          <a:prstGeom prst="rect">
            <a:avLst/>
          </a:prstGeom>
        </p:spPr>
      </p:pic>
      <p:pic>
        <p:nvPicPr>
          <p:cNvPr id="6" name="Graphic 5" descr="Delivery with solid fill">
            <a:extLst>
              <a:ext uri="{FF2B5EF4-FFF2-40B4-BE49-F238E27FC236}">
                <a16:creationId xmlns:a16="http://schemas.microsoft.com/office/drawing/2014/main" id="{FDBDC5CE-1AAA-541C-C37B-E2DC41C89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543" y="3429000"/>
            <a:ext cx="1182914" cy="1182914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8B9C6A47-DF2A-169D-94FF-52158F721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3514" y="3429000"/>
            <a:ext cx="1182914" cy="1182914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067A6ECE-2115-BEDC-90D8-3EAA0D3DC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6488" y="4053451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58412F27-81B4-BC8D-F59F-7EF3DB2CA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6771" y="405345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233F9-8AF6-9CE1-770F-FCCA8047D701}"/>
              </a:ext>
            </a:extLst>
          </p:cNvPr>
          <p:cNvSpPr txBox="1"/>
          <p:nvPr/>
        </p:nvSpPr>
        <p:spPr>
          <a:xfrm>
            <a:off x="669470" y="4845085"/>
            <a:ext cx="252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Integration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CDB47-D675-91D0-B427-03006FF58E68}"/>
              </a:ext>
            </a:extLst>
          </p:cNvPr>
          <p:cNvSpPr txBox="1"/>
          <p:nvPr/>
        </p:nvSpPr>
        <p:spPr>
          <a:xfrm>
            <a:off x="4765888" y="4896222"/>
            <a:ext cx="2573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Delivery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EBFE1-DC47-D8E3-A29F-10FF2AD1ABD0}"/>
              </a:ext>
            </a:extLst>
          </p:cNvPr>
          <p:cNvSpPr txBox="1"/>
          <p:nvPr/>
        </p:nvSpPr>
        <p:spPr>
          <a:xfrm>
            <a:off x="9072753" y="4896222"/>
            <a:ext cx="2624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Continuous </a:t>
            </a:r>
          </a:p>
          <a:p>
            <a:pPr algn="ctr"/>
            <a:r>
              <a:rPr lang="en-US" sz="3000" b="1" dirty="0">
                <a:latin typeface="Poppins" panose="00000500000000000000" pitchFamily="2" charset="0"/>
                <a:cs typeface="Poppins" panose="00000500000000000000" pitchFamily="2" charset="0"/>
              </a:rPr>
              <a:t>Deployment</a:t>
            </a:r>
            <a:endParaRPr lang="en-IN" sz="3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52BA3-06A4-992D-8F7B-36741E6F4F7F}"/>
              </a:ext>
            </a:extLst>
          </p:cNvPr>
          <p:cNvSpPr txBox="1"/>
          <p:nvPr/>
        </p:nvSpPr>
        <p:spPr>
          <a:xfrm>
            <a:off x="743858" y="1637057"/>
            <a:ext cx="9931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lifecycle generally consists of three phases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7BBE6C2-5AAA-AE35-5060-0C25E0D80244}"/>
              </a:ext>
            </a:extLst>
          </p:cNvPr>
          <p:cNvSpPr txBox="1">
            <a:spLocks/>
          </p:cNvSpPr>
          <p:nvPr/>
        </p:nvSpPr>
        <p:spPr>
          <a:xfrm>
            <a:off x="352922" y="289150"/>
            <a:ext cx="9487764" cy="1393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000" b="1" dirty="0">
                <a:solidFill>
                  <a:srgbClr val="1026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Life Cycle</a:t>
            </a:r>
            <a:endParaRPr lang="en-IN" sz="5000" b="1" dirty="0">
              <a:solidFill>
                <a:srgbClr val="10263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95EE26F1-EA53-F046-68D8-DD52948F4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0" b="23174"/>
          <a:stretch/>
        </p:blipFill>
        <p:spPr>
          <a:xfrm>
            <a:off x="952500" y="1910442"/>
            <a:ext cx="10287000" cy="30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5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377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Poppins</vt:lpstr>
      <vt:lpstr>Office Theme</vt:lpstr>
      <vt:lpstr>Innovation in an  infinite loop</vt:lpstr>
      <vt:lpstr>DevOps Industry Stats (2025)</vt:lpstr>
      <vt:lpstr>DevOps: Key 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Mohit</dc:creator>
  <cp:lastModifiedBy>Mohit sharma</cp:lastModifiedBy>
  <cp:revision>3</cp:revision>
  <dcterms:created xsi:type="dcterms:W3CDTF">2025-05-09T15:36:26Z</dcterms:created>
  <dcterms:modified xsi:type="dcterms:W3CDTF">2025-05-10T03:46:34Z</dcterms:modified>
</cp:coreProperties>
</file>