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6" r:id="rId1"/>
    <p:sldMasterId id="2147483838" r:id="rId2"/>
    <p:sldMasterId id="2147483928" r:id="rId3"/>
    <p:sldMasterId id="2147483930" r:id="rId4"/>
  </p:sldMasterIdLst>
  <p:notesMasterIdLst>
    <p:notesMasterId r:id="rId33"/>
  </p:notesMasterIdLst>
  <p:sldIdLst>
    <p:sldId id="447" r:id="rId5"/>
    <p:sldId id="449" r:id="rId6"/>
    <p:sldId id="458" r:id="rId7"/>
    <p:sldId id="454" r:id="rId8"/>
    <p:sldId id="459" r:id="rId9"/>
    <p:sldId id="460" r:id="rId10"/>
    <p:sldId id="461" r:id="rId11"/>
    <p:sldId id="462" r:id="rId12"/>
    <p:sldId id="416" r:id="rId13"/>
    <p:sldId id="425" r:id="rId14"/>
    <p:sldId id="432" r:id="rId15"/>
    <p:sldId id="428" r:id="rId16"/>
    <p:sldId id="433" r:id="rId17"/>
    <p:sldId id="417" r:id="rId18"/>
    <p:sldId id="420" r:id="rId19"/>
    <p:sldId id="463" r:id="rId20"/>
    <p:sldId id="421" r:id="rId21"/>
    <p:sldId id="434" r:id="rId22"/>
    <p:sldId id="437" r:id="rId23"/>
    <p:sldId id="438" r:id="rId24"/>
    <p:sldId id="435" r:id="rId25"/>
    <p:sldId id="436" r:id="rId26"/>
    <p:sldId id="430" r:id="rId27"/>
    <p:sldId id="423" r:id="rId28"/>
    <p:sldId id="439" r:id="rId29"/>
    <p:sldId id="441" r:id="rId30"/>
    <p:sldId id="443" r:id="rId31"/>
    <p:sldId id="444" r:id="rId32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97" userDrawn="1">
          <p15:clr>
            <a:srgbClr val="A4A3A4"/>
          </p15:clr>
        </p15:guide>
        <p15:guide id="2" orient="horz" pos="3884" userDrawn="1">
          <p15:clr>
            <a:srgbClr val="A4A3A4"/>
          </p15:clr>
        </p15:guide>
        <p15:guide id="3" pos="2077" userDrawn="1">
          <p15:clr>
            <a:srgbClr val="A4A3A4"/>
          </p15:clr>
        </p15:guide>
        <p15:guide id="4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75"/>
    <a:srgbClr val="008000"/>
    <a:srgbClr val="9E9E9E"/>
    <a:srgbClr val="2E2EF2"/>
    <a:srgbClr val="1414CE"/>
    <a:srgbClr val="7F7F7F"/>
    <a:srgbClr val="006600"/>
    <a:srgbClr val="EAEAEA"/>
    <a:srgbClr val="00CC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 autoAdjust="0"/>
    <p:restoredTop sz="94660"/>
  </p:normalViewPr>
  <p:slideViewPr>
    <p:cSldViewPr>
      <p:cViewPr varScale="1">
        <p:scale>
          <a:sx n="113" d="100"/>
          <a:sy n="113" d="100"/>
        </p:scale>
        <p:origin x="1698" y="108"/>
      </p:cViewPr>
      <p:guideLst>
        <p:guide pos="897"/>
        <p:guide orient="horz" pos="3884"/>
        <p:guide pos="2077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D26E0-2E76-44D0-B532-67F035244029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043D-7472-4FAD-AC8B-DE7C2228F1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622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 userDrawn="1"/>
        </p:nvSpPr>
        <p:spPr bwMode="auto">
          <a:xfrm>
            <a:off x="272480" y="116632"/>
            <a:ext cx="1440000" cy="24622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FFFFFF">
                    <a:lumMod val="75000"/>
                  </a:srgbClr>
                </a:solidFill>
                <a:latin typeface="Arial" charset="0"/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07780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6" y="6386515"/>
            <a:ext cx="9699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0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966751382,&quot;Placement&quot;:&quot;Header&quot;,&quot;Top&quot;:0.0,&quot;Left&quot;:323.954651,&quot;SlideWidth&quot;:780,&quot;SlideHeight&quot;:540}">
            <a:extLst>
              <a:ext uri="{FF2B5EF4-FFF2-40B4-BE49-F238E27FC236}">
                <a16:creationId xmlns:a16="http://schemas.microsoft.com/office/drawing/2014/main" id="{E01E1C15-A2C7-497D-A98A-9E4DFFC5FE53}"/>
              </a:ext>
            </a:extLst>
          </p:cNvPr>
          <p:cNvSpPr txBox="1"/>
          <p:nvPr userDrawn="1"/>
        </p:nvSpPr>
        <p:spPr>
          <a:xfrm>
            <a:off x="4114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2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ftr="0" dt="0"/>
  <p:txStyles>
    <p:titleStyle>
      <a:lvl1pPr algn="l" defTabSz="653156" rtl="0" eaLnBrk="1" latinLnBrk="1" hangingPunct="1">
        <a:lnSpc>
          <a:spcPct val="90000"/>
        </a:lnSpc>
        <a:spcBef>
          <a:spcPct val="0"/>
        </a:spcBef>
        <a:buNone/>
        <a:defRPr sz="31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289" indent="-163289" algn="l" defTabSz="653156" rtl="0" eaLnBrk="1" latinLnBrk="1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89867" indent="-163289" algn="l" defTabSz="653156" rtl="0" eaLnBrk="1" latinLnBrk="1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714" kern="1200">
          <a:solidFill>
            <a:schemeClr val="tx1"/>
          </a:solidFill>
          <a:latin typeface="+mn-lt"/>
          <a:ea typeface="+mn-ea"/>
          <a:cs typeface="+mn-cs"/>
        </a:defRPr>
      </a:lvl2pPr>
      <a:lvl3pPr marL="816445" indent="-163289" algn="l" defTabSz="653156" rtl="0" eaLnBrk="1" latinLnBrk="1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143023" indent="-163289" algn="l" defTabSz="653156" rtl="0" eaLnBrk="1" latinLnBrk="1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469601" indent="-163289" algn="l" defTabSz="653156" rtl="0" eaLnBrk="1" latinLnBrk="1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96179" indent="-163289" algn="l" defTabSz="653156" rtl="0" eaLnBrk="1" latinLnBrk="1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22757" indent="-163289" algn="l" defTabSz="653156" rtl="0" eaLnBrk="1" latinLnBrk="1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49335" indent="-163289" algn="l" defTabSz="653156" rtl="0" eaLnBrk="1" latinLnBrk="1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75913" indent="-163289" algn="l" defTabSz="653156" rtl="0" eaLnBrk="1" latinLnBrk="1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6578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53156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9734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306312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32890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59468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86046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612624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4233000" y="117000"/>
            <a:ext cx="1440000" cy="24622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FFFFFF">
                    <a:lumMod val="75000"/>
                  </a:srgbClr>
                </a:solidFill>
                <a:latin typeface="Arial" charset="0"/>
              </a:rPr>
              <a:t>LGE Internal Use Only</a:t>
            </a:r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0" y="47700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000000"/>
              </a:solidFill>
            </a:endParaRPr>
          </a:p>
        </p:txBody>
      </p:sp>
      <p:pic>
        <p:nvPicPr>
          <p:cNvPr id="6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09963" y="6386473"/>
            <a:ext cx="971368" cy="421758"/>
          </a:xfrm>
          <a:prstGeom prst="rect">
            <a:avLst/>
          </a:prstGeom>
          <a:noFill/>
        </p:spPr>
      </p:pic>
      <p:sp>
        <p:nvSpPr>
          <p:cNvPr id="2" name="MSIPCMContentMarking" descr="{&quot;HashCode&quot;:966751382,&quot;Placement&quot;:&quot;Header&quot;,&quot;Top&quot;:0.0,&quot;Left&quot;:323.954651,&quot;SlideWidth&quot;:780,&quot;SlideHeight&quot;:540}">
            <a:extLst>
              <a:ext uri="{FF2B5EF4-FFF2-40B4-BE49-F238E27FC236}">
                <a16:creationId xmlns:a16="http://schemas.microsoft.com/office/drawing/2014/main" id="{18AA7575-49A5-47F9-868E-5A2754D5C4BF}"/>
              </a:ext>
            </a:extLst>
          </p:cNvPr>
          <p:cNvSpPr txBox="1"/>
          <p:nvPr userDrawn="1"/>
        </p:nvSpPr>
        <p:spPr>
          <a:xfrm>
            <a:off x="4114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63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0" y="47700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E2B8A5-A726-4BD8-B49C-EE9F4D942F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820" t="14305" r="2819" b="15220"/>
          <a:stretch/>
        </p:blipFill>
        <p:spPr>
          <a:xfrm>
            <a:off x="7386606" y="6479260"/>
            <a:ext cx="2520000" cy="375495"/>
          </a:xfrm>
          <a:prstGeom prst="rect">
            <a:avLst/>
          </a:prstGeom>
        </p:spPr>
      </p:pic>
      <p:sp>
        <p:nvSpPr>
          <p:cNvPr id="2" name="MSIPCMContentMarking" descr="{&quot;HashCode&quot;:966751382,&quot;Placement&quot;:&quot;Header&quot;,&quot;Top&quot;:0.0,&quot;Left&quot;:323.954651,&quot;SlideWidth&quot;:780,&quot;SlideHeight&quot;:540}">
            <a:extLst>
              <a:ext uri="{FF2B5EF4-FFF2-40B4-BE49-F238E27FC236}">
                <a16:creationId xmlns:a16="http://schemas.microsoft.com/office/drawing/2014/main" id="{4F3C901B-E7B9-4206-96B9-E848277C331A}"/>
              </a:ext>
            </a:extLst>
          </p:cNvPr>
          <p:cNvSpPr txBox="1"/>
          <p:nvPr userDrawn="1"/>
        </p:nvSpPr>
        <p:spPr>
          <a:xfrm>
            <a:off x="4114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66277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4233000" y="117000"/>
            <a:ext cx="1440000" cy="24622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rgbClr val="FFFFFF">
                    <a:lumMod val="75000"/>
                  </a:srgbClr>
                </a:solidFill>
                <a:latin typeface="Arial" charset="0"/>
              </a:rPr>
              <a:t>LGE Internal Use Only</a:t>
            </a:r>
          </a:p>
        </p:txBody>
      </p:sp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0" y="47700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srgbClr val="000000"/>
              </a:solidFill>
            </a:endParaRPr>
          </a:p>
        </p:txBody>
      </p:sp>
      <p:pic>
        <p:nvPicPr>
          <p:cNvPr id="6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09963" y="6386473"/>
            <a:ext cx="971368" cy="421758"/>
          </a:xfrm>
          <a:prstGeom prst="rect">
            <a:avLst/>
          </a:prstGeom>
          <a:noFill/>
        </p:spPr>
      </p:pic>
      <p:sp>
        <p:nvSpPr>
          <p:cNvPr id="2" name="MSIPCMContentMarking" descr="{&quot;HashCode&quot;:966751382,&quot;Placement&quot;:&quot;Header&quot;,&quot;Top&quot;:0.0,&quot;Left&quot;:323.954651,&quot;SlideWidth&quot;:780,&quot;SlideHeight&quot;:540}">
            <a:extLst>
              <a:ext uri="{FF2B5EF4-FFF2-40B4-BE49-F238E27FC236}">
                <a16:creationId xmlns:a16="http://schemas.microsoft.com/office/drawing/2014/main" id="{6C1247AC-63CA-49B9-833D-9AE212182A39}"/>
              </a:ext>
            </a:extLst>
          </p:cNvPr>
          <p:cNvSpPr txBox="1"/>
          <p:nvPr userDrawn="1"/>
        </p:nvSpPr>
        <p:spPr>
          <a:xfrm>
            <a:off x="4114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52847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EAC8F9-A37C-4368-B5A9-C9B12077CFA4}"/>
              </a:ext>
            </a:extLst>
          </p:cNvPr>
          <p:cNvSpPr txBox="1"/>
          <p:nvPr/>
        </p:nvSpPr>
        <p:spPr>
          <a:xfrm>
            <a:off x="2072680" y="1636058"/>
            <a:ext cx="5760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LLM</a:t>
            </a:r>
            <a:r>
              <a:rPr lang="ko-KR" altLang="en-US" sz="2800" b="1" dirty="0"/>
              <a:t>서비스 기반</a:t>
            </a:r>
            <a:br>
              <a:rPr lang="en-US" altLang="ko-KR" sz="2800" b="1" dirty="0"/>
            </a:br>
            <a:r>
              <a:rPr lang="en-US" altLang="ko-KR" sz="2800" b="1" dirty="0"/>
              <a:t>LGSM </a:t>
            </a:r>
            <a:r>
              <a:rPr lang="ko-KR" altLang="en-US" sz="2800" b="1" dirty="0"/>
              <a:t>사용 준수 발송메일 점검 자동화</a:t>
            </a:r>
            <a:endParaRPr lang="en-US" altLang="ko-KR" sz="2800" b="1" dirty="0"/>
          </a:p>
          <a:p>
            <a:pPr algn="ctr"/>
            <a:br>
              <a:rPr lang="en-US" altLang="ko-KR" sz="2000" b="1" dirty="0"/>
            </a:br>
            <a:r>
              <a:rPr lang="en-US" altLang="ko-KR" sz="2000" b="1" dirty="0"/>
              <a:t>– </a:t>
            </a:r>
            <a:r>
              <a:rPr lang="ko-KR" altLang="en-US" sz="2000" b="1" dirty="0"/>
              <a:t>화면 설계서 및 작동 시나리오 </a:t>
            </a:r>
            <a:r>
              <a:rPr lang="en-US" altLang="ko-KR" sz="2000" b="1" dirty="0"/>
              <a:t>–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B2474-3C65-41EB-A84A-C9ED0E752108}"/>
              </a:ext>
            </a:extLst>
          </p:cNvPr>
          <p:cNvSpPr txBox="1"/>
          <p:nvPr/>
        </p:nvSpPr>
        <p:spPr>
          <a:xfrm>
            <a:off x="2072680" y="5327049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/>
              <a:t>PRI </a:t>
            </a:r>
            <a:r>
              <a:rPr lang="ko-KR" altLang="en-US" sz="2000" b="1"/>
              <a:t>제조</a:t>
            </a:r>
            <a:r>
              <a:rPr lang="en-US" altLang="ko-KR" sz="2000" b="1"/>
              <a:t>AI</a:t>
            </a:r>
            <a:r>
              <a:rPr lang="ko-KR" altLang="en-US" sz="2000" b="1"/>
              <a:t>솔루션팀</a:t>
            </a:r>
            <a:endParaRPr lang="en-US" altLang="ko-KR" sz="2000" b="1"/>
          </a:p>
          <a:p>
            <a:pPr algn="ctr"/>
            <a:r>
              <a:rPr lang="ko-KR" altLang="en-US" sz="2000" b="1"/>
              <a:t>김나경 연구원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431019B-3ADA-497C-A26B-BEEEE5E19612}"/>
              </a:ext>
            </a:extLst>
          </p:cNvPr>
          <p:cNvGrpSpPr/>
          <p:nvPr/>
        </p:nvGrpSpPr>
        <p:grpSpPr>
          <a:xfrm>
            <a:off x="3889658" y="4149080"/>
            <a:ext cx="2126684" cy="647384"/>
            <a:chOff x="3964460" y="4437112"/>
            <a:chExt cx="2126684" cy="64738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AE56654-5F00-485C-9B52-7D6A9316BBB8}"/>
                </a:ext>
              </a:extLst>
            </p:cNvPr>
            <p:cNvSpPr/>
            <p:nvPr/>
          </p:nvSpPr>
          <p:spPr>
            <a:xfrm>
              <a:off x="3964460" y="4477486"/>
              <a:ext cx="933278" cy="235574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</a:t>
              </a:r>
              <a:r>
                <a:rPr lang="ko-KR" altLang="en-US" sz="1100" b="1" dirty="0"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차 개발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C97576-2671-4109-8873-574A9BCD688C}"/>
                </a:ext>
              </a:extLst>
            </p:cNvPr>
            <p:cNvSpPr txBox="1"/>
            <p:nvPr/>
          </p:nvSpPr>
          <p:spPr>
            <a:xfrm>
              <a:off x="4880992" y="4437112"/>
              <a:ext cx="1210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/>
                <a:t>: ~ ’24 10/4/</a:t>
              </a:r>
              <a:r>
                <a:rPr lang="ko-KR" altLang="en-US" sz="1400" b="1"/>
                <a:t>금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1D8762-C8A7-40D8-9C18-3937E4096FE9}"/>
                </a:ext>
              </a:extLst>
            </p:cNvPr>
            <p:cNvSpPr txBox="1"/>
            <p:nvPr/>
          </p:nvSpPr>
          <p:spPr>
            <a:xfrm>
              <a:off x="4880992" y="4776719"/>
              <a:ext cx="1210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/>
                <a:t>: ~ ’24 11/22/</a:t>
              </a:r>
              <a:r>
                <a:rPr lang="ko-KR" altLang="en-US" sz="1400" b="1"/>
                <a:t>금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70C4609-612A-4005-912F-BFF94F91E47C}"/>
                </a:ext>
              </a:extLst>
            </p:cNvPr>
            <p:cNvSpPr/>
            <p:nvPr/>
          </p:nvSpPr>
          <p:spPr>
            <a:xfrm>
              <a:off x="3964460" y="4812821"/>
              <a:ext cx="933278" cy="23557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</a:t>
              </a:r>
              <a:r>
                <a:rPr lang="ko-KR" altLang="en-US" sz="1100" b="1" dirty="0"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차 개발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276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D8487-3C42-4D88-93C3-68D338FEAC40}"/>
              </a:ext>
            </a:extLst>
          </p:cNvPr>
          <p:cNvSpPr txBox="1"/>
          <p:nvPr/>
        </p:nvSpPr>
        <p:spPr>
          <a:xfrm>
            <a:off x="71261" y="44624"/>
            <a:ext cx="5291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LLM Service –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 메일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Compliance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점검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– 1)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메인 화면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303FE5-5366-49A9-B21B-4287078276AC}"/>
              </a:ext>
            </a:extLst>
          </p:cNvPr>
          <p:cNvCxnSpPr>
            <a:cxnSpLocks/>
          </p:cNvCxnSpPr>
          <p:nvPr/>
        </p:nvCxnSpPr>
        <p:spPr>
          <a:xfrm>
            <a:off x="669422" y="1052736"/>
            <a:ext cx="0" cy="580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0AEDC3-9989-49A8-8829-C96CCA2F98BD}"/>
              </a:ext>
            </a:extLst>
          </p:cNvPr>
          <p:cNvSpPr txBox="1"/>
          <p:nvPr/>
        </p:nvSpPr>
        <p:spPr>
          <a:xfrm>
            <a:off x="-25895" y="1147674"/>
            <a:ext cx="80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Arial Narrow" panose="020B0606020202030204" pitchFamily="34" charset="0"/>
              </a:rPr>
              <a:t>LLM</a:t>
            </a:r>
            <a:r>
              <a:rPr lang="ko-KR" altLang="en-US" sz="900" b="1" dirty="0">
                <a:latin typeface="Arial Narrow" panose="020B0606020202030204" pitchFamily="34" charset="0"/>
              </a:rPr>
              <a:t> </a:t>
            </a:r>
            <a:r>
              <a:rPr lang="en-US" altLang="ko-KR" sz="900" b="1" dirty="0">
                <a:latin typeface="Arial Narrow" panose="020B0606020202030204" pitchFamily="34" charset="0"/>
              </a:rPr>
              <a:t>Service</a:t>
            </a:r>
            <a:endParaRPr lang="ko-KR" altLang="en-US" sz="900" b="1" dirty="0">
              <a:latin typeface="Arial Narrow" panose="020B0606020202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3B7511-4683-4FFF-9E47-C7752E96FB4E}"/>
              </a:ext>
            </a:extLst>
          </p:cNvPr>
          <p:cNvSpPr txBox="1"/>
          <p:nvPr/>
        </p:nvSpPr>
        <p:spPr>
          <a:xfrm>
            <a:off x="46114" y="147746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Arial Narrow" panose="020B0606020202030204" pitchFamily="34" charset="0"/>
              </a:rPr>
              <a:t>LLM</a:t>
            </a:r>
            <a:r>
              <a:rPr lang="ko-KR" altLang="en-US" sz="900" dirty="0">
                <a:latin typeface="Arial Narrow" panose="020B0606020202030204" pitchFamily="34" charset="0"/>
              </a:rPr>
              <a:t> </a:t>
            </a:r>
            <a:r>
              <a:rPr lang="en-US" altLang="ko-KR" sz="900" dirty="0">
                <a:latin typeface="Arial Narrow" panose="020B0606020202030204" pitchFamily="34" charset="0"/>
              </a:rPr>
              <a:t>Ops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B0BC4D-A845-47B4-978F-10C712E13F63}"/>
              </a:ext>
            </a:extLst>
          </p:cNvPr>
          <p:cNvSpPr txBox="1"/>
          <p:nvPr/>
        </p:nvSpPr>
        <p:spPr>
          <a:xfrm>
            <a:off x="958543" y="1066713"/>
            <a:ext cx="16902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메일 </a:t>
            </a: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Compliance </a:t>
            </a:r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7AE02E-D5E1-4738-9F48-EDB9E0C51985}"/>
              </a:ext>
            </a:extLst>
          </p:cNvPr>
          <p:cNvCxnSpPr/>
          <p:nvPr/>
        </p:nvCxnSpPr>
        <p:spPr>
          <a:xfrm>
            <a:off x="935583" y="1418583"/>
            <a:ext cx="85539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39D1AD-BD8E-467D-979E-BBEBA0871E78}"/>
              </a:ext>
            </a:extLst>
          </p:cNvPr>
          <p:cNvSpPr txBox="1"/>
          <p:nvPr/>
        </p:nvSpPr>
        <p:spPr>
          <a:xfrm>
            <a:off x="41764" y="180725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Arial Narrow" panose="020B0606020202030204" pitchFamily="34" charset="0"/>
              </a:rPr>
              <a:t>…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F19736C-BD33-479F-9331-E0E52583B2D6}"/>
              </a:ext>
            </a:extLst>
          </p:cNvPr>
          <p:cNvSpPr/>
          <p:nvPr/>
        </p:nvSpPr>
        <p:spPr>
          <a:xfrm>
            <a:off x="130694" y="599848"/>
            <a:ext cx="489251" cy="40011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 Narrow" panose="020B0606020202030204" pitchFamily="34" charset="0"/>
              </a:rPr>
              <a:t>logo</a:t>
            </a:r>
            <a:endParaRPr lang="ko-KR" altLang="en-US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8C2686-9BD6-469A-B74C-E472A3228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509737"/>
              </p:ext>
            </p:extLst>
          </p:nvPr>
        </p:nvGraphicFramePr>
        <p:xfrm>
          <a:off x="1136576" y="2150384"/>
          <a:ext cx="8136902" cy="3997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221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1606810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  <a:gridCol w="1478264">
                  <a:extLst>
                    <a:ext uri="{9D8B030D-6E8A-4147-A177-3AD203B41FA5}">
                      <a16:colId xmlns:a16="http://schemas.microsoft.com/office/drawing/2014/main" val="1012697364"/>
                    </a:ext>
                  </a:extLst>
                </a:gridCol>
                <a:gridCol w="1028358">
                  <a:extLst>
                    <a:ext uri="{9D8B030D-6E8A-4147-A177-3AD203B41FA5}">
                      <a16:colId xmlns:a16="http://schemas.microsoft.com/office/drawing/2014/main" val="2875205785"/>
                    </a:ext>
                  </a:extLst>
                </a:gridCol>
                <a:gridCol w="1367003">
                  <a:extLst>
                    <a:ext uri="{9D8B030D-6E8A-4147-A177-3AD203B41FA5}">
                      <a16:colId xmlns:a16="http://schemas.microsoft.com/office/drawing/2014/main" val="3721452879"/>
                    </a:ext>
                  </a:extLst>
                </a:gridCol>
                <a:gridCol w="1332436">
                  <a:extLst>
                    <a:ext uri="{9D8B030D-6E8A-4147-A177-3AD203B41FA5}">
                      <a16:colId xmlns:a16="http://schemas.microsoft.com/office/drawing/2014/main" val="845777986"/>
                    </a:ext>
                  </a:extLst>
                </a:gridCol>
                <a:gridCol w="899810">
                  <a:extLst>
                    <a:ext uri="{9D8B030D-6E8A-4147-A177-3AD203B41FA5}">
                      <a16:colId xmlns:a16="http://schemas.microsoft.com/office/drawing/2014/main" val="681007977"/>
                    </a:ext>
                  </a:extLst>
                </a:gridCol>
              </a:tblGrid>
              <a:tr h="288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Time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Model / Data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Status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Risk Mails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Evaluation Result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Result</a:t>
                      </a:r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File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2024-08-23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Running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2024-08-22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Running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2024-08-21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Gemini-1.5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821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2024-08-20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Lamma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901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2024-08-19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Saving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u="none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2024-08-18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130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1024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90%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2024-08-17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Claude-3.0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850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75%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2024-08-16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Error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2024-08-15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890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80%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2024-08-14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70%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387E725-335D-4F1A-B2DF-50C6AB04CC21}"/>
              </a:ext>
            </a:extLst>
          </p:cNvPr>
          <p:cNvSpPr/>
          <p:nvPr/>
        </p:nvSpPr>
        <p:spPr>
          <a:xfrm>
            <a:off x="7392883" y="3254905"/>
            <a:ext cx="648072" cy="202046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평가하기</a:t>
            </a:r>
          </a:p>
        </p:txBody>
      </p:sp>
      <p:pic>
        <p:nvPicPr>
          <p:cNvPr id="1026" name="Picture 2" descr="바로가기 - 다운로드 무료 아이콘">
            <a:extLst>
              <a:ext uri="{FF2B5EF4-FFF2-40B4-BE49-F238E27FC236}">
                <a16:creationId xmlns:a16="http://schemas.microsoft.com/office/drawing/2014/main" id="{0517EC7D-48A7-4949-A641-87D8497E6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737" y="2563185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5E6E0F7-A99A-499F-BA8C-FAA545E1ACD4}"/>
              </a:ext>
            </a:extLst>
          </p:cNvPr>
          <p:cNvSpPr/>
          <p:nvPr/>
        </p:nvSpPr>
        <p:spPr>
          <a:xfrm>
            <a:off x="7392883" y="3626915"/>
            <a:ext cx="648072" cy="202046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평가하기</a:t>
            </a:r>
          </a:p>
        </p:txBody>
      </p:sp>
      <p:pic>
        <p:nvPicPr>
          <p:cNvPr id="41" name="Picture 2" descr="바로가기 - 다운로드 무료 아이콘">
            <a:extLst>
              <a:ext uri="{FF2B5EF4-FFF2-40B4-BE49-F238E27FC236}">
                <a16:creationId xmlns:a16="http://schemas.microsoft.com/office/drawing/2014/main" id="{2F2429D7-1E13-4FA1-B9D8-A9E5AC55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85" y="2927199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바로가기 - 다운로드 무료 아이콘">
            <a:extLst>
              <a:ext uri="{FF2B5EF4-FFF2-40B4-BE49-F238E27FC236}">
                <a16:creationId xmlns:a16="http://schemas.microsoft.com/office/drawing/2014/main" id="{0DC447E5-5F49-4BF3-A697-BF7D4FA3A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626" y="3296726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바로가기 - 다운로드 무료 아이콘">
            <a:extLst>
              <a:ext uri="{FF2B5EF4-FFF2-40B4-BE49-F238E27FC236}">
                <a16:creationId xmlns:a16="http://schemas.microsoft.com/office/drawing/2014/main" id="{CEFA63D4-19C4-4A0D-8AF4-82C9BF94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85" y="3675048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바로가기 - 다운로드 무료 아이콘">
            <a:extLst>
              <a:ext uri="{FF2B5EF4-FFF2-40B4-BE49-F238E27FC236}">
                <a16:creationId xmlns:a16="http://schemas.microsoft.com/office/drawing/2014/main" id="{FFB0823A-5A57-4324-B7C8-A1B689548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85" y="4039062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다운로드 - 무료 ui개 아이콘">
            <a:extLst>
              <a:ext uri="{FF2B5EF4-FFF2-40B4-BE49-F238E27FC236}">
                <a16:creationId xmlns:a16="http://schemas.microsoft.com/office/drawing/2014/main" id="{5302135C-E041-4BB0-BB23-421ABEC3E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834" y="589927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바로가기 - 다운로드 무료 아이콘">
            <a:extLst>
              <a:ext uri="{FF2B5EF4-FFF2-40B4-BE49-F238E27FC236}">
                <a16:creationId xmlns:a16="http://schemas.microsoft.com/office/drawing/2014/main" id="{ACC26555-1E00-4B1B-9392-62115DFB5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453" y="4411872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바로가기 - 다운로드 무료 아이콘">
            <a:extLst>
              <a:ext uri="{FF2B5EF4-FFF2-40B4-BE49-F238E27FC236}">
                <a16:creationId xmlns:a16="http://schemas.microsoft.com/office/drawing/2014/main" id="{7A0BA6F1-D696-4F62-8467-43FE9558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737" y="4784682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바로가기 - 다운로드 무료 아이콘">
            <a:extLst>
              <a:ext uri="{FF2B5EF4-FFF2-40B4-BE49-F238E27FC236}">
                <a16:creationId xmlns:a16="http://schemas.microsoft.com/office/drawing/2014/main" id="{8E4B6F0C-90AB-4676-9EA2-39480D34A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85" y="5151094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바로가기 - 다운로드 무료 아이콘">
            <a:extLst>
              <a:ext uri="{FF2B5EF4-FFF2-40B4-BE49-F238E27FC236}">
                <a16:creationId xmlns:a16="http://schemas.microsoft.com/office/drawing/2014/main" id="{41BFB5B6-911D-4D3F-9443-D81A6C73E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033" y="5526460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바로가기 - 다운로드 무료 아이콘">
            <a:extLst>
              <a:ext uri="{FF2B5EF4-FFF2-40B4-BE49-F238E27FC236}">
                <a16:creationId xmlns:a16="http://schemas.microsoft.com/office/drawing/2014/main" id="{487A7D8B-C72B-477B-AA2C-3414092FD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737" y="5899270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다운로드 - 무료 ui개 아이콘">
            <a:extLst>
              <a:ext uri="{FF2B5EF4-FFF2-40B4-BE49-F238E27FC236}">
                <a16:creationId xmlns:a16="http://schemas.microsoft.com/office/drawing/2014/main" id="{A3A66D98-EB51-4A17-AF7C-0E1C7C325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386" y="475098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다운로드 - 무료 ui개 아이콘">
            <a:extLst>
              <a:ext uri="{FF2B5EF4-FFF2-40B4-BE49-F238E27FC236}">
                <a16:creationId xmlns:a16="http://schemas.microsoft.com/office/drawing/2014/main" id="{C28B6FBE-7A33-406F-B043-76954CAEB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49" y="551683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A190713-97B5-4563-BC25-C6FDB626A34C}"/>
              </a:ext>
            </a:extLst>
          </p:cNvPr>
          <p:cNvSpPr/>
          <p:nvPr/>
        </p:nvSpPr>
        <p:spPr>
          <a:xfrm>
            <a:off x="8015258" y="1725133"/>
            <a:ext cx="1221320" cy="235574"/>
          </a:xfrm>
          <a:prstGeom prst="roundRect">
            <a:avLst>
              <a:gd name="adj" fmla="val 215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점검 생성</a:t>
            </a:r>
          </a:p>
        </p:txBody>
      </p:sp>
      <p:pic>
        <p:nvPicPr>
          <p:cNvPr id="66" name="Picture 4" descr="다운로드 - 무료 ui개 아이콘">
            <a:extLst>
              <a:ext uri="{FF2B5EF4-FFF2-40B4-BE49-F238E27FC236}">
                <a16:creationId xmlns:a16="http://schemas.microsoft.com/office/drawing/2014/main" id="{A57E74E6-DAF5-43B1-88ED-C31D013BC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49" y="4399706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ECD62E6-2777-4324-85EE-90808C238A1F}"/>
              </a:ext>
            </a:extLst>
          </p:cNvPr>
          <p:cNvSpPr txBox="1"/>
          <p:nvPr/>
        </p:nvSpPr>
        <p:spPr>
          <a:xfrm>
            <a:off x="819076" y="6211470"/>
            <a:ext cx="3613921" cy="5539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각 열의 넓이 조절 가능하도록 함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행 </a:t>
            </a:r>
            <a:r>
              <a:rPr lang="ko-KR" altLang="en-US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우클릭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시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삭제‘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 표시되며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 행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삭제 가능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Running, Error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상태는 진입 불가하며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Success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상태만 진입 가능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35" name="Picture 4" descr="다운로드 - 무료 ui개 아이콘">
            <a:extLst>
              <a:ext uri="{FF2B5EF4-FFF2-40B4-BE49-F238E27FC236}">
                <a16:creationId xmlns:a16="http://schemas.microsoft.com/office/drawing/2014/main" id="{C19A3C44-B50A-4A12-9673-95327FABD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3294826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다운로드 - 무료 ui개 아이콘">
            <a:extLst>
              <a:ext uri="{FF2B5EF4-FFF2-40B4-BE49-F238E27FC236}">
                <a16:creationId xmlns:a16="http://schemas.microsoft.com/office/drawing/2014/main" id="{C8D65DE3-CF8B-4C6D-B39F-B26780AB0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3645024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56395A5-E192-46D6-B72F-461557DA5042}"/>
              </a:ext>
            </a:extLst>
          </p:cNvPr>
          <p:cNvSpPr txBox="1"/>
          <p:nvPr/>
        </p:nvSpPr>
        <p:spPr>
          <a:xfrm>
            <a:off x="8266357" y="531334"/>
            <a:ext cx="1557040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front-end 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시 고려 항목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B2FCAB-D4A9-40B6-A904-4A61726522C6}"/>
              </a:ext>
            </a:extLst>
          </p:cNvPr>
          <p:cNvSpPr txBox="1"/>
          <p:nvPr/>
        </p:nvSpPr>
        <p:spPr>
          <a:xfrm>
            <a:off x="8266357" y="791195"/>
            <a:ext cx="1557040" cy="230832"/>
          </a:xfrm>
          <a:prstGeom prst="rect">
            <a:avLst/>
          </a:prstGeom>
          <a:solidFill>
            <a:srgbClr val="2E2E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작동 시나리오</a:t>
            </a:r>
          </a:p>
        </p:txBody>
      </p:sp>
      <p:pic>
        <p:nvPicPr>
          <p:cNvPr id="1030" name="Picture 6" descr="Question Mark In Circle transparent PNG - StickPNG">
            <a:extLst>
              <a:ext uri="{FF2B5EF4-FFF2-40B4-BE49-F238E27FC236}">
                <a16:creationId xmlns:a16="http://schemas.microsoft.com/office/drawing/2014/main" id="{B1E9377B-760A-44F5-9D97-59DF3E4BC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365" y="5156225"/>
            <a:ext cx="135458" cy="1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AAB38D1-8B88-487E-B15E-39C7387681E7}"/>
              </a:ext>
            </a:extLst>
          </p:cNvPr>
          <p:cNvSpPr txBox="1"/>
          <p:nvPr/>
        </p:nvSpPr>
        <p:spPr>
          <a:xfrm>
            <a:off x="2631308" y="426571"/>
            <a:ext cx="5491062" cy="1785104"/>
          </a:xfrm>
          <a:prstGeom prst="rect">
            <a:avLst/>
          </a:prstGeom>
          <a:solidFill>
            <a:srgbClr val="2E2EF2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‘+ </a:t>
            </a:r>
            <a:r>
              <a:rPr lang="ko-KR" altLang="en-US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점검 생성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</a:t>
            </a:r>
            <a:r>
              <a:rPr lang="ko-KR" altLang="en-US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클릭하여 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건의 점검 생성 시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Id, </a:t>
            </a:r>
            <a:r>
              <a:rPr lang="en-US" altLang="ko-KR" sz="1000" dirty="0" err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Job_id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Time, Model, Status(Running) 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등</a:t>
            </a:r>
            <a:b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DB 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기록되어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list</a:t>
            </a:r>
            <a:r>
              <a:rPr lang="ko-KR" altLang="en-US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줄이 추가되며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sz="1000" u="sng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Back-end</a:t>
            </a:r>
            <a:r>
              <a:rPr lang="ko-KR" altLang="en-US" sz="1000" u="sng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sz="1000" u="sng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API1 </a:t>
            </a:r>
            <a:r>
              <a:rPr lang="ko-KR" altLang="en-US" sz="1000" u="sng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호출</a:t>
            </a:r>
            <a:endParaRPr lang="en-US" altLang="ko-KR" sz="1000" u="sng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1-1. </a:t>
            </a:r>
            <a:r>
              <a:rPr lang="ko-KR" altLang="en-US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추후 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PRI logic </a:t>
            </a:r>
            <a:r>
              <a:rPr lang="ko-KR" altLang="en-US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실행 완료되면 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DB</a:t>
            </a:r>
            <a:r>
              <a:rPr lang="ko-KR" altLang="en-US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정보 업데이트됨 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</a:t>
            </a:r>
            <a:r>
              <a:rPr lang="en-US" altLang="ko-KR" sz="1000" u="sng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PRI </a:t>
            </a:r>
            <a:r>
              <a:rPr lang="en-US" altLang="ko-KR" sz="1000" u="sng" dirty="0" err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Aicore</a:t>
            </a:r>
            <a:r>
              <a:rPr lang="ko-KR" altLang="en-US" sz="1000" u="sng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sz="1000" u="sng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API2 </a:t>
            </a:r>
            <a:r>
              <a:rPr lang="ko-KR" altLang="en-US" sz="1000" u="sng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호출</a:t>
            </a:r>
            <a:endParaRPr lang="en-US" altLang="ko-KR" sz="1000" u="sng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1-1-1. Status==Success</a:t>
            </a:r>
            <a:r>
              <a:rPr lang="ko-KR" altLang="en-US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 경우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 - DB</a:t>
            </a:r>
            <a:r>
              <a:rPr lang="ko-KR" altLang="en-US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저장된 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Inspection Result </a:t>
            </a:r>
            <a:r>
              <a:rPr lang="ko-KR" altLang="en-US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값이 보임</a:t>
            </a:r>
            <a:endParaRPr lang="en-US" altLang="ko-KR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 - </a:t>
            </a:r>
            <a:r>
              <a:rPr lang="ko-KR" altLang="en-US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평가하기 버튼과 다운로드 버튼이 생김</a:t>
            </a:r>
            <a:endParaRPr lang="en-US" altLang="ko-KR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1-1-2. Status==Error</a:t>
            </a:r>
            <a:r>
              <a:rPr lang="ko-KR" altLang="en-US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 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경우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 - 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물음표 </a:t>
            </a:r>
            <a:r>
              <a:rPr lang="ko-KR" altLang="en-US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버튼이 생성되며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 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hover</a:t>
            </a:r>
            <a:r>
              <a:rPr lang="ko-KR" altLang="en-US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시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DB</a:t>
            </a:r>
            <a:r>
              <a:rPr lang="ko-KR" altLang="en-US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저장된 에러 메시가 보임</a:t>
            </a:r>
            <a:endParaRPr lang="en-US" altLang="ko-KR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 ‘</a:t>
            </a:r>
            <a:r>
              <a:rPr lang="ko-KR" altLang="en-US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평가하기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 </a:t>
            </a:r>
            <a:r>
              <a:rPr lang="ko-KR" altLang="en-US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클릭하여 평가 완료 시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Status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Saving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바뀌며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sz="1000" u="sng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Back-end</a:t>
            </a:r>
            <a:r>
              <a:rPr lang="ko-KR" altLang="en-US" sz="1000" u="sng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sz="1000" u="sng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API3 </a:t>
            </a:r>
            <a:r>
              <a:rPr lang="ko-KR" altLang="en-US" sz="1000" u="sng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호출</a:t>
            </a:r>
            <a:endParaRPr lang="en-US" altLang="ko-KR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2-1. </a:t>
            </a:r>
            <a:r>
              <a:rPr lang="en-US" altLang="ko-KR" sz="1000" dirty="0" err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Aicore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평가 결과 저장 </a:t>
            </a:r>
            <a:r>
              <a:rPr lang="ko-KR" altLang="en-US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완료 시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en-US" altLang="ko-KR" sz="1000" u="sng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PRI </a:t>
            </a:r>
            <a:r>
              <a:rPr lang="en-US" altLang="ko-KR" sz="1000" u="sng" dirty="0" err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Aicore</a:t>
            </a:r>
            <a:r>
              <a:rPr lang="ko-KR" altLang="en-US" sz="1000" u="sng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</a:t>
            </a:r>
            <a:r>
              <a:rPr lang="en-US" altLang="ko-KR" sz="1000" u="sng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API4 </a:t>
            </a:r>
            <a:r>
              <a:rPr lang="ko-KR" altLang="en-US" sz="1000" u="sng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호출</a:t>
            </a:r>
            <a:endParaRPr lang="en-US" altLang="ko-KR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- Status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Success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되며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적확도 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% </a:t>
            </a:r>
            <a:r>
              <a:rPr lang="ko-KR" altLang="en-US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값이 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DB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없데이트됨 </a:t>
            </a:r>
            <a:r>
              <a:rPr lang="en-US" altLang="ko-KR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(Error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 경우 </a:t>
            </a:r>
            <a:r>
              <a:rPr lang="en-US" altLang="ko-KR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1-1-2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동일</a:t>
            </a:r>
            <a:r>
              <a:rPr lang="en-US" altLang="ko-KR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ko-KR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BDC304E-D6AE-4D90-9FF4-62CB3B515068}"/>
              </a:ext>
            </a:extLst>
          </p:cNvPr>
          <p:cNvSpPr/>
          <p:nvPr/>
        </p:nvSpPr>
        <p:spPr>
          <a:xfrm>
            <a:off x="8706053" y="134423"/>
            <a:ext cx="933278" cy="235574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개발</a:t>
            </a:r>
          </a:p>
        </p:txBody>
      </p:sp>
    </p:spTree>
    <p:extLst>
      <p:ext uri="{BB962C8B-B14F-4D97-AF65-F5344CB8AC3E}">
        <p14:creationId xmlns:p14="http://schemas.microsoft.com/office/powerpoint/2010/main" val="3307777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D8487-3C42-4D88-93C3-68D338FEAC40}"/>
              </a:ext>
            </a:extLst>
          </p:cNvPr>
          <p:cNvSpPr txBox="1"/>
          <p:nvPr/>
        </p:nvSpPr>
        <p:spPr>
          <a:xfrm>
            <a:off x="71261" y="44624"/>
            <a:ext cx="771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LLM Service –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 메일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Compliance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점검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– 1)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메인 화면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–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모델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/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데이터 정보 </a:t>
            </a:r>
            <a:r>
              <a:rPr lang="ko-KR" altLang="en-US" sz="2000" b="1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모달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303FE5-5366-49A9-B21B-4287078276AC}"/>
              </a:ext>
            </a:extLst>
          </p:cNvPr>
          <p:cNvCxnSpPr>
            <a:cxnSpLocks/>
          </p:cNvCxnSpPr>
          <p:nvPr/>
        </p:nvCxnSpPr>
        <p:spPr>
          <a:xfrm>
            <a:off x="669422" y="1052736"/>
            <a:ext cx="0" cy="580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0AEDC3-9989-49A8-8829-C96CCA2F98BD}"/>
              </a:ext>
            </a:extLst>
          </p:cNvPr>
          <p:cNvSpPr txBox="1"/>
          <p:nvPr/>
        </p:nvSpPr>
        <p:spPr>
          <a:xfrm>
            <a:off x="-25895" y="1147674"/>
            <a:ext cx="80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Arial Narrow" panose="020B0606020202030204" pitchFamily="34" charset="0"/>
              </a:rPr>
              <a:t>LLM</a:t>
            </a:r>
            <a:r>
              <a:rPr lang="ko-KR" altLang="en-US" sz="900" b="1" dirty="0">
                <a:latin typeface="Arial Narrow" panose="020B0606020202030204" pitchFamily="34" charset="0"/>
              </a:rPr>
              <a:t> </a:t>
            </a:r>
            <a:r>
              <a:rPr lang="en-US" altLang="ko-KR" sz="900" b="1" dirty="0">
                <a:latin typeface="Arial Narrow" panose="020B0606020202030204" pitchFamily="34" charset="0"/>
              </a:rPr>
              <a:t>Service</a:t>
            </a:r>
            <a:endParaRPr lang="ko-KR" altLang="en-US" sz="900" b="1" dirty="0">
              <a:latin typeface="Arial Narrow" panose="020B0606020202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3B7511-4683-4FFF-9E47-C7752E96FB4E}"/>
              </a:ext>
            </a:extLst>
          </p:cNvPr>
          <p:cNvSpPr txBox="1"/>
          <p:nvPr/>
        </p:nvSpPr>
        <p:spPr>
          <a:xfrm>
            <a:off x="46114" y="147746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Arial Narrow" panose="020B0606020202030204" pitchFamily="34" charset="0"/>
              </a:rPr>
              <a:t>LLM</a:t>
            </a:r>
            <a:r>
              <a:rPr lang="ko-KR" altLang="en-US" sz="900" dirty="0">
                <a:latin typeface="Arial Narrow" panose="020B0606020202030204" pitchFamily="34" charset="0"/>
              </a:rPr>
              <a:t> </a:t>
            </a:r>
            <a:r>
              <a:rPr lang="en-US" altLang="ko-KR" sz="900" dirty="0">
                <a:latin typeface="Arial Narrow" panose="020B0606020202030204" pitchFamily="34" charset="0"/>
              </a:rPr>
              <a:t>Ops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B0BC4D-A845-47B4-978F-10C712E13F63}"/>
              </a:ext>
            </a:extLst>
          </p:cNvPr>
          <p:cNvSpPr txBox="1"/>
          <p:nvPr/>
        </p:nvSpPr>
        <p:spPr>
          <a:xfrm>
            <a:off x="958543" y="1066713"/>
            <a:ext cx="16902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메일 </a:t>
            </a: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Compliance </a:t>
            </a:r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7AE02E-D5E1-4738-9F48-EDB9E0C51985}"/>
              </a:ext>
            </a:extLst>
          </p:cNvPr>
          <p:cNvCxnSpPr/>
          <p:nvPr/>
        </p:nvCxnSpPr>
        <p:spPr>
          <a:xfrm>
            <a:off x="935583" y="1418583"/>
            <a:ext cx="85539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39D1AD-BD8E-467D-979E-BBEBA0871E78}"/>
              </a:ext>
            </a:extLst>
          </p:cNvPr>
          <p:cNvSpPr txBox="1"/>
          <p:nvPr/>
        </p:nvSpPr>
        <p:spPr>
          <a:xfrm>
            <a:off x="41764" y="180725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Arial Narrow" panose="020B0606020202030204" pitchFamily="34" charset="0"/>
              </a:rPr>
              <a:t>…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F19736C-BD33-479F-9331-E0E52583B2D6}"/>
              </a:ext>
            </a:extLst>
          </p:cNvPr>
          <p:cNvSpPr/>
          <p:nvPr/>
        </p:nvSpPr>
        <p:spPr>
          <a:xfrm>
            <a:off x="130694" y="599848"/>
            <a:ext cx="489251" cy="40011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 Narrow" panose="020B0606020202030204" pitchFamily="34" charset="0"/>
              </a:rPr>
              <a:t>logo</a:t>
            </a:r>
            <a:endParaRPr lang="ko-KR" altLang="en-US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C573640-CC64-4BDE-B3DC-751B5BB24F2F}"/>
              </a:ext>
            </a:extLst>
          </p:cNvPr>
          <p:cNvSpPr/>
          <p:nvPr/>
        </p:nvSpPr>
        <p:spPr>
          <a:xfrm>
            <a:off x="8015258" y="1725133"/>
            <a:ext cx="1221320" cy="235574"/>
          </a:xfrm>
          <a:prstGeom prst="roundRect">
            <a:avLst>
              <a:gd name="adj" fmla="val 215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점검 생성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1B5963-27D9-4493-AB1E-1CB580425BF6}"/>
              </a:ext>
            </a:extLst>
          </p:cNvPr>
          <p:cNvSpPr txBox="1"/>
          <p:nvPr/>
        </p:nvSpPr>
        <p:spPr>
          <a:xfrm>
            <a:off x="8266357" y="531334"/>
            <a:ext cx="1557040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front-end 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시 고려 항목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2E650-8165-4AF9-870A-3DB02E77B7FD}"/>
              </a:ext>
            </a:extLst>
          </p:cNvPr>
          <p:cNvSpPr txBox="1"/>
          <p:nvPr/>
        </p:nvSpPr>
        <p:spPr>
          <a:xfrm>
            <a:off x="8266357" y="791195"/>
            <a:ext cx="1557040" cy="230832"/>
          </a:xfrm>
          <a:prstGeom prst="rect">
            <a:avLst/>
          </a:prstGeom>
          <a:solidFill>
            <a:srgbClr val="2E2E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작동 시나리오</a:t>
            </a: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93005BEE-6536-4F75-A5CC-554243C96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598993"/>
              </p:ext>
            </p:extLst>
          </p:nvPr>
        </p:nvGraphicFramePr>
        <p:xfrm>
          <a:off x="1136576" y="2150384"/>
          <a:ext cx="8136902" cy="3997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221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1606810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  <a:gridCol w="1478264">
                  <a:extLst>
                    <a:ext uri="{9D8B030D-6E8A-4147-A177-3AD203B41FA5}">
                      <a16:colId xmlns:a16="http://schemas.microsoft.com/office/drawing/2014/main" val="1012697364"/>
                    </a:ext>
                  </a:extLst>
                </a:gridCol>
                <a:gridCol w="1028358">
                  <a:extLst>
                    <a:ext uri="{9D8B030D-6E8A-4147-A177-3AD203B41FA5}">
                      <a16:colId xmlns:a16="http://schemas.microsoft.com/office/drawing/2014/main" val="2875205785"/>
                    </a:ext>
                  </a:extLst>
                </a:gridCol>
                <a:gridCol w="1367003">
                  <a:extLst>
                    <a:ext uri="{9D8B030D-6E8A-4147-A177-3AD203B41FA5}">
                      <a16:colId xmlns:a16="http://schemas.microsoft.com/office/drawing/2014/main" val="3721452879"/>
                    </a:ext>
                  </a:extLst>
                </a:gridCol>
                <a:gridCol w="1332436">
                  <a:extLst>
                    <a:ext uri="{9D8B030D-6E8A-4147-A177-3AD203B41FA5}">
                      <a16:colId xmlns:a16="http://schemas.microsoft.com/office/drawing/2014/main" val="845777986"/>
                    </a:ext>
                  </a:extLst>
                </a:gridCol>
                <a:gridCol w="899810">
                  <a:extLst>
                    <a:ext uri="{9D8B030D-6E8A-4147-A177-3AD203B41FA5}">
                      <a16:colId xmlns:a16="http://schemas.microsoft.com/office/drawing/2014/main" val="681007977"/>
                    </a:ext>
                  </a:extLst>
                </a:gridCol>
              </a:tblGrid>
              <a:tr h="288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Time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Model / Data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Status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Risk Mails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Evaluation Result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Result</a:t>
                      </a:r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File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2024-08-23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Running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2024-08-22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Running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2024-08-21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Gemini-1.5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821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2024-08-20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Lamma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901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2024-08-19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Saving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u="none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2024-08-18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130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1024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90%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2024-08-17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Claude-3.0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850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75%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2024-08-16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Error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2024-08-15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890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80%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2024-08-14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70%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F442A32-71F3-4A4A-A787-6D993A7207C5}"/>
              </a:ext>
            </a:extLst>
          </p:cNvPr>
          <p:cNvSpPr/>
          <p:nvPr/>
        </p:nvSpPr>
        <p:spPr>
          <a:xfrm>
            <a:off x="7392883" y="3254905"/>
            <a:ext cx="648072" cy="202046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평가하기</a:t>
            </a:r>
          </a:p>
        </p:txBody>
      </p:sp>
      <p:pic>
        <p:nvPicPr>
          <p:cNvPr id="59" name="Picture 2" descr="바로가기 - 다운로드 무료 아이콘">
            <a:extLst>
              <a:ext uri="{FF2B5EF4-FFF2-40B4-BE49-F238E27FC236}">
                <a16:creationId xmlns:a16="http://schemas.microsoft.com/office/drawing/2014/main" id="{4F95F742-D436-4C94-952D-067F20850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737" y="2563185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C29AFC7-9074-4035-9FA0-4C2AD7CEE9C9}"/>
              </a:ext>
            </a:extLst>
          </p:cNvPr>
          <p:cNvSpPr/>
          <p:nvPr/>
        </p:nvSpPr>
        <p:spPr>
          <a:xfrm>
            <a:off x="7392883" y="3626915"/>
            <a:ext cx="648072" cy="202046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평가하기</a:t>
            </a:r>
          </a:p>
        </p:txBody>
      </p:sp>
      <p:pic>
        <p:nvPicPr>
          <p:cNvPr id="61" name="Picture 2" descr="바로가기 - 다운로드 무료 아이콘">
            <a:extLst>
              <a:ext uri="{FF2B5EF4-FFF2-40B4-BE49-F238E27FC236}">
                <a16:creationId xmlns:a16="http://schemas.microsoft.com/office/drawing/2014/main" id="{B5B76384-FAC2-4C63-AB10-DF4E9E508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85" y="2927199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바로가기 - 다운로드 무료 아이콘">
            <a:extLst>
              <a:ext uri="{FF2B5EF4-FFF2-40B4-BE49-F238E27FC236}">
                <a16:creationId xmlns:a16="http://schemas.microsoft.com/office/drawing/2014/main" id="{038326E7-F714-427E-AADB-E7C2F562E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626" y="3296726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바로가기 - 다운로드 무료 아이콘">
            <a:extLst>
              <a:ext uri="{FF2B5EF4-FFF2-40B4-BE49-F238E27FC236}">
                <a16:creationId xmlns:a16="http://schemas.microsoft.com/office/drawing/2014/main" id="{18622E6D-0227-4742-8EB6-32544A53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85" y="3675048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바로가기 - 다운로드 무료 아이콘">
            <a:extLst>
              <a:ext uri="{FF2B5EF4-FFF2-40B4-BE49-F238E27FC236}">
                <a16:creationId xmlns:a16="http://schemas.microsoft.com/office/drawing/2014/main" id="{446890F6-53C5-4D84-A5C5-ADD918D27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85" y="4039062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다운로드 - 무료 ui개 아이콘">
            <a:extLst>
              <a:ext uri="{FF2B5EF4-FFF2-40B4-BE49-F238E27FC236}">
                <a16:creationId xmlns:a16="http://schemas.microsoft.com/office/drawing/2014/main" id="{D4BF3F6A-2828-4288-9952-7D6CB7875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834" y="589927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바로가기 - 다운로드 무료 아이콘">
            <a:extLst>
              <a:ext uri="{FF2B5EF4-FFF2-40B4-BE49-F238E27FC236}">
                <a16:creationId xmlns:a16="http://schemas.microsoft.com/office/drawing/2014/main" id="{B12BE5E2-B35E-4D6D-82C3-D700A21F9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453" y="4411872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바로가기 - 다운로드 무료 아이콘">
            <a:extLst>
              <a:ext uri="{FF2B5EF4-FFF2-40B4-BE49-F238E27FC236}">
                <a16:creationId xmlns:a16="http://schemas.microsoft.com/office/drawing/2014/main" id="{7E7EE9C3-16B8-4F2F-8ACC-0A5920639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737" y="4784682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바로가기 - 다운로드 무료 아이콘">
            <a:extLst>
              <a:ext uri="{FF2B5EF4-FFF2-40B4-BE49-F238E27FC236}">
                <a16:creationId xmlns:a16="http://schemas.microsoft.com/office/drawing/2014/main" id="{53386DB0-F1E9-4121-A292-6151ECAEE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85" y="5151094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바로가기 - 다운로드 무료 아이콘">
            <a:extLst>
              <a:ext uri="{FF2B5EF4-FFF2-40B4-BE49-F238E27FC236}">
                <a16:creationId xmlns:a16="http://schemas.microsoft.com/office/drawing/2014/main" id="{8F4FEF07-5ED2-464F-94EB-1305CB5F7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033" y="5526460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바로가기 - 다운로드 무료 아이콘">
            <a:extLst>
              <a:ext uri="{FF2B5EF4-FFF2-40B4-BE49-F238E27FC236}">
                <a16:creationId xmlns:a16="http://schemas.microsoft.com/office/drawing/2014/main" id="{6537DA8B-B7DB-460B-B2A2-6373C5C4B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737" y="5899270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" descr="다운로드 - 무료 ui개 아이콘">
            <a:extLst>
              <a:ext uri="{FF2B5EF4-FFF2-40B4-BE49-F238E27FC236}">
                <a16:creationId xmlns:a16="http://schemas.microsoft.com/office/drawing/2014/main" id="{75244FDF-9F46-4B8B-9230-214E6481D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386" y="475098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다운로드 - 무료 ui개 아이콘">
            <a:extLst>
              <a:ext uri="{FF2B5EF4-FFF2-40B4-BE49-F238E27FC236}">
                <a16:creationId xmlns:a16="http://schemas.microsoft.com/office/drawing/2014/main" id="{94442852-69AE-49BA-A449-4B81A9098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49" y="551683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 descr="다운로드 - 무료 ui개 아이콘">
            <a:extLst>
              <a:ext uri="{FF2B5EF4-FFF2-40B4-BE49-F238E27FC236}">
                <a16:creationId xmlns:a16="http://schemas.microsoft.com/office/drawing/2014/main" id="{ACF8C2A9-D727-4325-99C0-32731E00F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49" y="4399706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다운로드 - 무료 ui개 아이콘">
            <a:extLst>
              <a:ext uri="{FF2B5EF4-FFF2-40B4-BE49-F238E27FC236}">
                <a16:creationId xmlns:a16="http://schemas.microsoft.com/office/drawing/2014/main" id="{C13CAEFD-1E58-4A03-9167-33254E3E1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3294826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다운로드 - 무료 ui개 아이콘">
            <a:extLst>
              <a:ext uri="{FF2B5EF4-FFF2-40B4-BE49-F238E27FC236}">
                <a16:creationId xmlns:a16="http://schemas.microsoft.com/office/drawing/2014/main" id="{D1248CCF-65D7-4814-8492-9F65C221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3645024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6" descr="Question Mark In Circle transparent PNG - StickPNG">
            <a:extLst>
              <a:ext uri="{FF2B5EF4-FFF2-40B4-BE49-F238E27FC236}">
                <a16:creationId xmlns:a16="http://schemas.microsoft.com/office/drawing/2014/main" id="{C3945ED0-9E09-40FC-B984-C6A4DD8A6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365" y="5156225"/>
            <a:ext cx="135458" cy="1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화살표: 위쪽 64">
            <a:extLst>
              <a:ext uri="{FF2B5EF4-FFF2-40B4-BE49-F238E27FC236}">
                <a16:creationId xmlns:a16="http://schemas.microsoft.com/office/drawing/2014/main" id="{3183478D-4D6A-4654-95B0-0A9B0EEFCBF2}"/>
              </a:ext>
            </a:extLst>
          </p:cNvPr>
          <p:cNvSpPr/>
          <p:nvPr/>
        </p:nvSpPr>
        <p:spPr>
          <a:xfrm rot="19421397">
            <a:off x="4232357" y="2598155"/>
            <a:ext cx="172676" cy="216134"/>
          </a:xfrm>
          <a:prstGeom prst="upArrow">
            <a:avLst>
              <a:gd name="adj1" fmla="val 50000"/>
              <a:gd name="adj2" fmla="val 992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29824E7-CFFE-4503-B635-A0D8BB7EC333}"/>
              </a:ext>
            </a:extLst>
          </p:cNvPr>
          <p:cNvSpPr/>
          <p:nvPr/>
        </p:nvSpPr>
        <p:spPr>
          <a:xfrm>
            <a:off x="8706053" y="134423"/>
            <a:ext cx="933278" cy="235574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개발</a:t>
            </a:r>
          </a:p>
        </p:txBody>
      </p:sp>
    </p:spTree>
    <p:extLst>
      <p:ext uri="{BB962C8B-B14F-4D97-AF65-F5344CB8AC3E}">
        <p14:creationId xmlns:p14="http://schemas.microsoft.com/office/powerpoint/2010/main" val="1411641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303FE5-5366-49A9-B21B-4287078276AC}"/>
              </a:ext>
            </a:extLst>
          </p:cNvPr>
          <p:cNvCxnSpPr>
            <a:cxnSpLocks/>
          </p:cNvCxnSpPr>
          <p:nvPr/>
        </p:nvCxnSpPr>
        <p:spPr>
          <a:xfrm>
            <a:off x="669422" y="1052736"/>
            <a:ext cx="0" cy="580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0AEDC3-9989-49A8-8829-C96CCA2F98BD}"/>
              </a:ext>
            </a:extLst>
          </p:cNvPr>
          <p:cNvSpPr txBox="1"/>
          <p:nvPr/>
        </p:nvSpPr>
        <p:spPr>
          <a:xfrm>
            <a:off x="-25895" y="1147674"/>
            <a:ext cx="80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Arial Narrow" panose="020B0606020202030204" pitchFamily="34" charset="0"/>
              </a:rPr>
              <a:t>LLM</a:t>
            </a:r>
            <a:r>
              <a:rPr lang="ko-KR" altLang="en-US" sz="900" b="1" dirty="0">
                <a:latin typeface="Arial Narrow" panose="020B0606020202030204" pitchFamily="34" charset="0"/>
              </a:rPr>
              <a:t> </a:t>
            </a:r>
            <a:r>
              <a:rPr lang="en-US" altLang="ko-KR" sz="900" b="1" dirty="0">
                <a:latin typeface="Arial Narrow" panose="020B0606020202030204" pitchFamily="34" charset="0"/>
              </a:rPr>
              <a:t>Service</a:t>
            </a:r>
            <a:endParaRPr lang="ko-KR" altLang="en-US" sz="900" b="1" dirty="0">
              <a:latin typeface="Arial Narrow" panose="020B0606020202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3B7511-4683-4FFF-9E47-C7752E96FB4E}"/>
              </a:ext>
            </a:extLst>
          </p:cNvPr>
          <p:cNvSpPr txBox="1"/>
          <p:nvPr/>
        </p:nvSpPr>
        <p:spPr>
          <a:xfrm>
            <a:off x="46114" y="147746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Arial Narrow" panose="020B0606020202030204" pitchFamily="34" charset="0"/>
              </a:rPr>
              <a:t>LLM</a:t>
            </a:r>
            <a:r>
              <a:rPr lang="ko-KR" altLang="en-US" sz="900" dirty="0">
                <a:latin typeface="Arial Narrow" panose="020B0606020202030204" pitchFamily="34" charset="0"/>
              </a:rPr>
              <a:t> </a:t>
            </a:r>
            <a:r>
              <a:rPr lang="en-US" altLang="ko-KR" sz="900" dirty="0">
                <a:latin typeface="Arial Narrow" panose="020B0606020202030204" pitchFamily="34" charset="0"/>
              </a:rPr>
              <a:t>Ops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B0BC4D-A845-47B4-978F-10C712E13F63}"/>
              </a:ext>
            </a:extLst>
          </p:cNvPr>
          <p:cNvSpPr txBox="1"/>
          <p:nvPr/>
        </p:nvSpPr>
        <p:spPr>
          <a:xfrm>
            <a:off x="958543" y="1066713"/>
            <a:ext cx="16902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메일 </a:t>
            </a: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Compliance </a:t>
            </a:r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7AE02E-D5E1-4738-9F48-EDB9E0C51985}"/>
              </a:ext>
            </a:extLst>
          </p:cNvPr>
          <p:cNvCxnSpPr/>
          <p:nvPr/>
        </p:nvCxnSpPr>
        <p:spPr>
          <a:xfrm>
            <a:off x="935583" y="1418583"/>
            <a:ext cx="85539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39D1AD-BD8E-467D-979E-BBEBA0871E78}"/>
              </a:ext>
            </a:extLst>
          </p:cNvPr>
          <p:cNvSpPr txBox="1"/>
          <p:nvPr/>
        </p:nvSpPr>
        <p:spPr>
          <a:xfrm>
            <a:off x="41764" y="180725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Arial Narrow" panose="020B0606020202030204" pitchFamily="34" charset="0"/>
              </a:rPr>
              <a:t>…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F19736C-BD33-479F-9331-E0E52583B2D6}"/>
              </a:ext>
            </a:extLst>
          </p:cNvPr>
          <p:cNvSpPr/>
          <p:nvPr/>
        </p:nvSpPr>
        <p:spPr>
          <a:xfrm>
            <a:off x="130694" y="599848"/>
            <a:ext cx="489251" cy="40011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 Narrow" panose="020B0606020202030204" pitchFamily="34" charset="0"/>
              </a:rPr>
              <a:t>logo</a:t>
            </a:r>
            <a:endParaRPr lang="ko-KR" altLang="en-US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17DB84-3908-4720-AF5E-6419D575F0F2}"/>
              </a:ext>
            </a:extLst>
          </p:cNvPr>
          <p:cNvSpPr txBox="1"/>
          <p:nvPr/>
        </p:nvSpPr>
        <p:spPr>
          <a:xfrm>
            <a:off x="71261" y="44624"/>
            <a:ext cx="771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LLM Service –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 메일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Compliance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점검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– 1)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메인 화면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–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모델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/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데이터 정보 </a:t>
            </a:r>
            <a:r>
              <a:rPr lang="ko-KR" altLang="en-US" sz="2000" b="1" dirty="0" err="1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모달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075674F-5F8B-4B95-A748-39C46CD77CBD}"/>
              </a:ext>
            </a:extLst>
          </p:cNvPr>
          <p:cNvSpPr/>
          <p:nvPr/>
        </p:nvSpPr>
        <p:spPr>
          <a:xfrm>
            <a:off x="8015258" y="1725133"/>
            <a:ext cx="1221320" cy="235574"/>
          </a:xfrm>
          <a:prstGeom prst="roundRect">
            <a:avLst>
              <a:gd name="adj" fmla="val 215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점검 생성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93187A4-A588-4E82-899F-65A26761E8FE}"/>
              </a:ext>
            </a:extLst>
          </p:cNvPr>
          <p:cNvSpPr txBox="1"/>
          <p:nvPr/>
        </p:nvSpPr>
        <p:spPr>
          <a:xfrm>
            <a:off x="2904587" y="1091169"/>
            <a:ext cx="5095750" cy="400110"/>
          </a:xfrm>
          <a:prstGeom prst="rect">
            <a:avLst/>
          </a:prstGeom>
          <a:solidFill>
            <a:srgbClr val="2E2EF2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Model/Data </a:t>
            </a:r>
            <a:r>
              <a:rPr lang="ko-KR" altLang="en-US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아이콘 클릭 시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사용자가 업로드한 데이터와 선택한 모델을 </a:t>
            </a:r>
            <a:r>
              <a:rPr lang="ko-KR" altLang="en-US" sz="1000" dirty="0" err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모달창으로</a:t>
            </a:r>
            <a:r>
              <a:rPr lang="ko-KR" altLang="en-US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보여줌</a:t>
            </a:r>
            <a:endParaRPr lang="en-US" altLang="ko-KR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- 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경로 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~/{</a:t>
            </a:r>
            <a:r>
              <a:rPr lang="en-US" altLang="ko-KR" sz="1000" dirty="0" err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job_id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}/</a:t>
            </a:r>
            <a:r>
              <a:rPr lang="en-US" altLang="ko-KR" sz="1000" dirty="0" err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upload_data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737626-B180-448F-BFD7-B954FB30580D}"/>
              </a:ext>
            </a:extLst>
          </p:cNvPr>
          <p:cNvSpPr txBox="1"/>
          <p:nvPr/>
        </p:nvSpPr>
        <p:spPr>
          <a:xfrm>
            <a:off x="8266357" y="531334"/>
            <a:ext cx="1557040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front-end 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시 고려 항목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58CD3B-D40F-4649-94A1-538D308571CE}"/>
              </a:ext>
            </a:extLst>
          </p:cNvPr>
          <p:cNvSpPr txBox="1"/>
          <p:nvPr/>
        </p:nvSpPr>
        <p:spPr>
          <a:xfrm>
            <a:off x="8266357" y="791195"/>
            <a:ext cx="1557040" cy="230832"/>
          </a:xfrm>
          <a:prstGeom prst="rect">
            <a:avLst/>
          </a:prstGeom>
          <a:solidFill>
            <a:srgbClr val="2E2E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작동 시나리오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CB55C98F-FBA0-4B5E-9801-E375044DD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1002"/>
              </p:ext>
            </p:extLst>
          </p:nvPr>
        </p:nvGraphicFramePr>
        <p:xfrm>
          <a:off x="1136576" y="2150384"/>
          <a:ext cx="8136902" cy="3997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221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1606810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  <a:gridCol w="1478264">
                  <a:extLst>
                    <a:ext uri="{9D8B030D-6E8A-4147-A177-3AD203B41FA5}">
                      <a16:colId xmlns:a16="http://schemas.microsoft.com/office/drawing/2014/main" val="1012697364"/>
                    </a:ext>
                  </a:extLst>
                </a:gridCol>
                <a:gridCol w="1028358">
                  <a:extLst>
                    <a:ext uri="{9D8B030D-6E8A-4147-A177-3AD203B41FA5}">
                      <a16:colId xmlns:a16="http://schemas.microsoft.com/office/drawing/2014/main" val="2875205785"/>
                    </a:ext>
                  </a:extLst>
                </a:gridCol>
                <a:gridCol w="1367003">
                  <a:extLst>
                    <a:ext uri="{9D8B030D-6E8A-4147-A177-3AD203B41FA5}">
                      <a16:colId xmlns:a16="http://schemas.microsoft.com/office/drawing/2014/main" val="3721452879"/>
                    </a:ext>
                  </a:extLst>
                </a:gridCol>
                <a:gridCol w="1332436">
                  <a:extLst>
                    <a:ext uri="{9D8B030D-6E8A-4147-A177-3AD203B41FA5}">
                      <a16:colId xmlns:a16="http://schemas.microsoft.com/office/drawing/2014/main" val="845777986"/>
                    </a:ext>
                  </a:extLst>
                </a:gridCol>
                <a:gridCol w="899810">
                  <a:extLst>
                    <a:ext uri="{9D8B030D-6E8A-4147-A177-3AD203B41FA5}">
                      <a16:colId xmlns:a16="http://schemas.microsoft.com/office/drawing/2014/main" val="681007977"/>
                    </a:ext>
                  </a:extLst>
                </a:gridCol>
              </a:tblGrid>
              <a:tr h="288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Time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Model / Data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Status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Risk Mails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Evaluation Result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Result</a:t>
                      </a:r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File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2024-08-23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Running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2024-08-22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Running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2024-08-21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Gemini-1.5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821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2024-08-20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Lamma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901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2024-08-19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Saving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u="none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2024-08-18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130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1024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90%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2024-08-17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Claude-3.0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850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75%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2024-08-16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Error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2024-08-15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890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80%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2024-08-14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70%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EB4A052C-ECD4-4ED3-9B41-5B1965B47DC8}"/>
              </a:ext>
            </a:extLst>
          </p:cNvPr>
          <p:cNvSpPr/>
          <p:nvPr/>
        </p:nvSpPr>
        <p:spPr>
          <a:xfrm>
            <a:off x="7392883" y="3254905"/>
            <a:ext cx="648072" cy="202046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평가하기</a:t>
            </a:r>
          </a:p>
        </p:txBody>
      </p:sp>
      <p:pic>
        <p:nvPicPr>
          <p:cNvPr id="74" name="Picture 2" descr="바로가기 - 다운로드 무료 아이콘">
            <a:extLst>
              <a:ext uri="{FF2B5EF4-FFF2-40B4-BE49-F238E27FC236}">
                <a16:creationId xmlns:a16="http://schemas.microsoft.com/office/drawing/2014/main" id="{920F1672-2AFC-42F8-932C-35258BA99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737" y="2563185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C8056AA-548D-4C70-A870-989437982F3C}"/>
              </a:ext>
            </a:extLst>
          </p:cNvPr>
          <p:cNvSpPr/>
          <p:nvPr/>
        </p:nvSpPr>
        <p:spPr>
          <a:xfrm>
            <a:off x="7392883" y="3626915"/>
            <a:ext cx="648072" cy="202046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평가하기</a:t>
            </a:r>
          </a:p>
        </p:txBody>
      </p:sp>
      <p:pic>
        <p:nvPicPr>
          <p:cNvPr id="88" name="Picture 2" descr="바로가기 - 다운로드 무료 아이콘">
            <a:extLst>
              <a:ext uri="{FF2B5EF4-FFF2-40B4-BE49-F238E27FC236}">
                <a16:creationId xmlns:a16="http://schemas.microsoft.com/office/drawing/2014/main" id="{E8C14B1C-CACB-49FB-9E03-653A0F66C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85" y="2927199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바로가기 - 다운로드 무료 아이콘">
            <a:extLst>
              <a:ext uri="{FF2B5EF4-FFF2-40B4-BE49-F238E27FC236}">
                <a16:creationId xmlns:a16="http://schemas.microsoft.com/office/drawing/2014/main" id="{69718044-17FB-4EE9-8365-44AA619E6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626" y="3296726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바로가기 - 다운로드 무료 아이콘">
            <a:extLst>
              <a:ext uri="{FF2B5EF4-FFF2-40B4-BE49-F238E27FC236}">
                <a16:creationId xmlns:a16="http://schemas.microsoft.com/office/drawing/2014/main" id="{0968DAEC-D631-460A-9820-BAB34C9DB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85" y="3675048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바로가기 - 다운로드 무료 아이콘">
            <a:extLst>
              <a:ext uri="{FF2B5EF4-FFF2-40B4-BE49-F238E27FC236}">
                <a16:creationId xmlns:a16="http://schemas.microsoft.com/office/drawing/2014/main" id="{89DFD339-0137-4034-B90F-ED2B3289E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85" y="4039062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4" descr="다운로드 - 무료 ui개 아이콘">
            <a:extLst>
              <a:ext uri="{FF2B5EF4-FFF2-40B4-BE49-F238E27FC236}">
                <a16:creationId xmlns:a16="http://schemas.microsoft.com/office/drawing/2014/main" id="{AE60027E-0256-491A-A22C-9BAFE7EB7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834" y="589927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바로가기 - 다운로드 무료 아이콘">
            <a:extLst>
              <a:ext uri="{FF2B5EF4-FFF2-40B4-BE49-F238E27FC236}">
                <a16:creationId xmlns:a16="http://schemas.microsoft.com/office/drawing/2014/main" id="{DFC59748-0CC4-47FC-A9DD-2B633F300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453" y="4411872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바로가기 - 다운로드 무료 아이콘">
            <a:extLst>
              <a:ext uri="{FF2B5EF4-FFF2-40B4-BE49-F238E27FC236}">
                <a16:creationId xmlns:a16="http://schemas.microsoft.com/office/drawing/2014/main" id="{2E17470A-F605-4D3B-A3A5-581E53CBC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737" y="4784682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바로가기 - 다운로드 무료 아이콘">
            <a:extLst>
              <a:ext uri="{FF2B5EF4-FFF2-40B4-BE49-F238E27FC236}">
                <a16:creationId xmlns:a16="http://schemas.microsoft.com/office/drawing/2014/main" id="{C3FA74F7-9C2A-4279-8948-76F0AD08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85" y="5151094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바로가기 - 다운로드 무료 아이콘">
            <a:extLst>
              <a:ext uri="{FF2B5EF4-FFF2-40B4-BE49-F238E27FC236}">
                <a16:creationId xmlns:a16="http://schemas.microsoft.com/office/drawing/2014/main" id="{54B3539E-5991-4298-A15F-D1BD4F9E3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033" y="5526460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바로가기 - 다운로드 무료 아이콘">
            <a:extLst>
              <a:ext uri="{FF2B5EF4-FFF2-40B4-BE49-F238E27FC236}">
                <a16:creationId xmlns:a16="http://schemas.microsoft.com/office/drawing/2014/main" id="{A0DB38A5-130E-4CFE-BF3A-D8D365EBB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737" y="5899270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4" descr="다운로드 - 무료 ui개 아이콘">
            <a:extLst>
              <a:ext uri="{FF2B5EF4-FFF2-40B4-BE49-F238E27FC236}">
                <a16:creationId xmlns:a16="http://schemas.microsoft.com/office/drawing/2014/main" id="{1F661242-D9C3-474F-A85B-6465840A9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386" y="475098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 descr="다운로드 - 무료 ui개 아이콘">
            <a:extLst>
              <a:ext uri="{FF2B5EF4-FFF2-40B4-BE49-F238E27FC236}">
                <a16:creationId xmlns:a16="http://schemas.microsoft.com/office/drawing/2014/main" id="{CC9A10EB-3515-4B21-832C-2E8D21EB6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49" y="551683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4" descr="다운로드 - 무료 ui개 아이콘">
            <a:extLst>
              <a:ext uri="{FF2B5EF4-FFF2-40B4-BE49-F238E27FC236}">
                <a16:creationId xmlns:a16="http://schemas.microsoft.com/office/drawing/2014/main" id="{5E1FBFEF-A1AC-4BAD-903F-81A391367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49" y="4399706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4" descr="다운로드 - 무료 ui개 아이콘">
            <a:extLst>
              <a:ext uri="{FF2B5EF4-FFF2-40B4-BE49-F238E27FC236}">
                <a16:creationId xmlns:a16="http://schemas.microsoft.com/office/drawing/2014/main" id="{5335D5A0-7C1C-4EBC-8042-8138A2890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3294826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4" descr="다운로드 - 무료 ui개 아이콘">
            <a:extLst>
              <a:ext uri="{FF2B5EF4-FFF2-40B4-BE49-F238E27FC236}">
                <a16:creationId xmlns:a16="http://schemas.microsoft.com/office/drawing/2014/main" id="{A15C8037-2CE2-4968-AE8D-A8AFEAD4C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3645024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6" descr="Question Mark In Circle transparent PNG - StickPNG">
            <a:extLst>
              <a:ext uri="{FF2B5EF4-FFF2-40B4-BE49-F238E27FC236}">
                <a16:creationId xmlns:a16="http://schemas.microsoft.com/office/drawing/2014/main" id="{D54D327E-095F-43B3-9719-75DBD91C8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365" y="5156225"/>
            <a:ext cx="135458" cy="1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3D3B65E-8738-4650-8F94-7A1D907FBF4F}"/>
              </a:ext>
            </a:extLst>
          </p:cNvPr>
          <p:cNvGrpSpPr/>
          <p:nvPr/>
        </p:nvGrpSpPr>
        <p:grpSpPr>
          <a:xfrm>
            <a:off x="2941990" y="1897786"/>
            <a:ext cx="4500154" cy="3709625"/>
            <a:chOff x="2708370" y="1323446"/>
            <a:chExt cx="4500154" cy="3709625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D709F519-FB2E-4CD1-8459-0FC07DEB5888}"/>
                </a:ext>
              </a:extLst>
            </p:cNvPr>
            <p:cNvSpPr/>
            <p:nvPr/>
          </p:nvSpPr>
          <p:spPr>
            <a:xfrm>
              <a:off x="2708370" y="1323446"/>
              <a:ext cx="4500154" cy="3709625"/>
            </a:xfrm>
            <a:prstGeom prst="roundRect">
              <a:avLst>
                <a:gd name="adj" fmla="val 324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770AFD1-BBBC-4E58-AD3A-FC95723AE30D}"/>
                </a:ext>
              </a:extLst>
            </p:cNvPr>
            <p:cNvSpPr txBox="1"/>
            <p:nvPr/>
          </p:nvSpPr>
          <p:spPr>
            <a:xfrm>
              <a:off x="2857224" y="1523168"/>
              <a:ext cx="4014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[1]  2024-08-23 14:54:11 </a:t>
              </a:r>
              <a:r>
                <a:rPr lang="en-US" altLang="ko-KR" sz="9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(Job Id : 202408231454111782)</a:t>
              </a:r>
              <a:endParaRPr lang="ko-KR" altLang="en-US" sz="12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541445-3FEA-4A95-9D7F-58F69DC2D8F1}"/>
                </a:ext>
              </a:extLst>
            </p:cNvPr>
            <p:cNvSpPr txBox="1"/>
            <p:nvPr/>
          </p:nvSpPr>
          <p:spPr>
            <a:xfrm>
              <a:off x="2846241" y="2031580"/>
              <a:ext cx="5945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Model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1BF7A127-212C-460E-A7D5-9F29CF3DC759}"/>
                </a:ext>
              </a:extLst>
            </p:cNvPr>
            <p:cNvSpPr/>
            <p:nvPr/>
          </p:nvSpPr>
          <p:spPr>
            <a:xfrm>
              <a:off x="2926410" y="2306966"/>
              <a:ext cx="4053179" cy="2462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Gemma: 7b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3BC8350-2BE1-4112-BED7-D02DB2F19047}"/>
                </a:ext>
              </a:extLst>
            </p:cNvPr>
            <p:cNvSpPr txBox="1"/>
            <p:nvPr/>
          </p:nvSpPr>
          <p:spPr>
            <a:xfrm>
              <a:off x="2846241" y="2788643"/>
              <a:ext cx="5945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Data</a:t>
              </a:r>
              <a:endPara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188A846-9FD8-48C8-808C-F0F6A3555A1E}"/>
                </a:ext>
              </a:extLst>
            </p:cNvPr>
            <p:cNvSpPr/>
            <p:nvPr/>
          </p:nvSpPr>
          <p:spPr>
            <a:xfrm>
              <a:off x="4322128" y="3102121"/>
              <a:ext cx="2657461" cy="2462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~~.csv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BF90ED66-C0EB-4E21-A397-A5F70A8B3000}"/>
                </a:ext>
              </a:extLst>
            </p:cNvPr>
            <p:cNvSpPr/>
            <p:nvPr/>
          </p:nvSpPr>
          <p:spPr>
            <a:xfrm>
              <a:off x="2932712" y="3102122"/>
              <a:ext cx="1315864" cy="246211"/>
            </a:xfrm>
            <a:prstGeom prst="round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메일 정보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07ECDA22-8067-47B8-B4D2-F1BE397AB7E4}"/>
                </a:ext>
              </a:extLst>
            </p:cNvPr>
            <p:cNvSpPr/>
            <p:nvPr/>
          </p:nvSpPr>
          <p:spPr>
            <a:xfrm>
              <a:off x="2932712" y="3447025"/>
              <a:ext cx="1315864" cy="246211"/>
            </a:xfrm>
            <a:prstGeom prst="round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메일 본문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C3DE5549-248F-40C6-B2C0-CBF0CC61A410}"/>
                </a:ext>
              </a:extLst>
            </p:cNvPr>
            <p:cNvSpPr/>
            <p:nvPr/>
          </p:nvSpPr>
          <p:spPr>
            <a:xfrm>
              <a:off x="2932712" y="3791928"/>
              <a:ext cx="1315864" cy="246211"/>
            </a:xfrm>
            <a:prstGeom prst="round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자료요청 시스템 정보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31095495-AA5B-434B-AE0E-DC5AD38BF199}"/>
                </a:ext>
              </a:extLst>
            </p:cNvPr>
            <p:cNvSpPr/>
            <p:nvPr/>
          </p:nvSpPr>
          <p:spPr>
            <a:xfrm>
              <a:off x="2932712" y="4136831"/>
              <a:ext cx="1315864" cy="246211"/>
            </a:xfrm>
            <a:prstGeom prst="round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제거 키워드 정보</a:t>
              </a: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9FBBE2EC-DFBE-4F15-9DEA-B56D6FDCBFA8}"/>
                </a:ext>
              </a:extLst>
            </p:cNvPr>
            <p:cNvSpPr/>
            <p:nvPr/>
          </p:nvSpPr>
          <p:spPr>
            <a:xfrm>
              <a:off x="4322128" y="3444939"/>
              <a:ext cx="2657461" cy="2462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~~.zip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28289D1B-5101-4E89-94BE-5F9BFAD1482D}"/>
                </a:ext>
              </a:extLst>
            </p:cNvPr>
            <p:cNvSpPr/>
            <p:nvPr/>
          </p:nvSpPr>
          <p:spPr>
            <a:xfrm>
              <a:off x="4322572" y="3791927"/>
              <a:ext cx="2657017" cy="2462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~~.xlsx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206704FE-6C19-4B63-A0EA-D27A24E35A56}"/>
                </a:ext>
              </a:extLst>
            </p:cNvPr>
            <p:cNvSpPr/>
            <p:nvPr/>
          </p:nvSpPr>
          <p:spPr>
            <a:xfrm>
              <a:off x="4322128" y="4134931"/>
              <a:ext cx="911735" cy="23928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키워드 이름 </a:t>
              </a:r>
              <a:r>
                <a:rPr lang="en-US" altLang="ko-KR" sz="8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</a:t>
              </a:r>
              <a:endParaRPr lang="ko-KR" altLang="en-US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BFCAC85B-C16B-4A4A-929E-294BACA34D14}"/>
                </a:ext>
              </a:extLst>
            </p:cNvPr>
            <p:cNvSpPr/>
            <p:nvPr/>
          </p:nvSpPr>
          <p:spPr>
            <a:xfrm>
              <a:off x="5307416" y="4135618"/>
              <a:ext cx="1672174" cy="2462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~~.txt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62A9CA40-F309-4B47-B324-ABC498C5578B}"/>
                </a:ext>
              </a:extLst>
            </p:cNvPr>
            <p:cNvSpPr/>
            <p:nvPr/>
          </p:nvSpPr>
          <p:spPr>
            <a:xfrm>
              <a:off x="4322127" y="4454356"/>
              <a:ext cx="911735" cy="23928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키워드 이름 </a:t>
              </a:r>
              <a:r>
                <a:rPr lang="en-US" altLang="ko-KR" sz="800" dirty="0"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2</a:t>
              </a:r>
              <a:endParaRPr lang="ko-KR" altLang="en-US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F1E29881-4730-4792-826C-164F5F90F23D}"/>
                </a:ext>
              </a:extLst>
            </p:cNvPr>
            <p:cNvSpPr/>
            <p:nvPr/>
          </p:nvSpPr>
          <p:spPr>
            <a:xfrm>
              <a:off x="5307415" y="4455043"/>
              <a:ext cx="1672174" cy="2462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~~.txt</a:t>
              </a:r>
              <a:endParaRPr lang="ko-KR" altLang="en-US" sz="9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37C9E91-D64F-4BFE-929D-42F285968ED6}"/>
                </a:ext>
              </a:extLst>
            </p:cNvPr>
            <p:cNvSpPr txBox="1"/>
            <p:nvPr/>
          </p:nvSpPr>
          <p:spPr>
            <a:xfrm>
              <a:off x="6871969" y="1391035"/>
              <a:ext cx="3045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X</a:t>
              </a:r>
              <a:endParaRPr lang="ko-KR" altLang="en-US" sz="11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42823A9-22CD-4330-9935-7CCDB428B6B4}"/>
              </a:ext>
            </a:extLst>
          </p:cNvPr>
          <p:cNvSpPr txBox="1"/>
          <p:nvPr/>
        </p:nvSpPr>
        <p:spPr>
          <a:xfrm>
            <a:off x="5444094" y="2350927"/>
            <a:ext cx="1357107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[Id]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Time (Job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Id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~)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5ADE09-09D8-46C4-9F47-C022CC5CD019}"/>
              </a:ext>
            </a:extLst>
          </p:cNvPr>
          <p:cNvSpPr txBox="1"/>
          <p:nvPr/>
        </p:nvSpPr>
        <p:spPr>
          <a:xfrm>
            <a:off x="3584306" y="3331006"/>
            <a:ext cx="1789587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업로드한 파일들만 보이도록 함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A62CCC4B-E9DE-49D2-9787-F9D7EA357570}"/>
              </a:ext>
            </a:extLst>
          </p:cNvPr>
          <p:cNvSpPr/>
          <p:nvPr/>
        </p:nvSpPr>
        <p:spPr>
          <a:xfrm>
            <a:off x="8706053" y="134423"/>
            <a:ext cx="933278" cy="235574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개발</a:t>
            </a:r>
          </a:p>
        </p:txBody>
      </p:sp>
    </p:spTree>
    <p:extLst>
      <p:ext uri="{BB962C8B-B14F-4D97-AF65-F5344CB8AC3E}">
        <p14:creationId xmlns:p14="http://schemas.microsoft.com/office/powerpoint/2010/main" val="2128261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D8487-3C42-4D88-93C3-68D338FEAC40}"/>
              </a:ext>
            </a:extLst>
          </p:cNvPr>
          <p:cNvSpPr txBox="1"/>
          <p:nvPr/>
        </p:nvSpPr>
        <p:spPr>
          <a:xfrm>
            <a:off x="71261" y="44624"/>
            <a:ext cx="7435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LLM Service –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 메일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Compliance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점검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– 1)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메인 화면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–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결과 파일 다운로드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303FE5-5366-49A9-B21B-4287078276AC}"/>
              </a:ext>
            </a:extLst>
          </p:cNvPr>
          <p:cNvCxnSpPr>
            <a:cxnSpLocks/>
          </p:cNvCxnSpPr>
          <p:nvPr/>
        </p:nvCxnSpPr>
        <p:spPr>
          <a:xfrm>
            <a:off x="669422" y="1052736"/>
            <a:ext cx="0" cy="580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0AEDC3-9989-49A8-8829-C96CCA2F98BD}"/>
              </a:ext>
            </a:extLst>
          </p:cNvPr>
          <p:cNvSpPr txBox="1"/>
          <p:nvPr/>
        </p:nvSpPr>
        <p:spPr>
          <a:xfrm>
            <a:off x="-25895" y="1147674"/>
            <a:ext cx="80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Arial Narrow" panose="020B0606020202030204" pitchFamily="34" charset="0"/>
              </a:rPr>
              <a:t>LLM</a:t>
            </a:r>
            <a:r>
              <a:rPr lang="ko-KR" altLang="en-US" sz="900" b="1" dirty="0">
                <a:latin typeface="Arial Narrow" panose="020B0606020202030204" pitchFamily="34" charset="0"/>
              </a:rPr>
              <a:t> </a:t>
            </a:r>
            <a:r>
              <a:rPr lang="en-US" altLang="ko-KR" sz="900" b="1" dirty="0">
                <a:latin typeface="Arial Narrow" panose="020B0606020202030204" pitchFamily="34" charset="0"/>
              </a:rPr>
              <a:t>Service</a:t>
            </a:r>
            <a:endParaRPr lang="ko-KR" altLang="en-US" sz="900" b="1" dirty="0">
              <a:latin typeface="Arial Narrow" panose="020B0606020202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3B7511-4683-4FFF-9E47-C7752E96FB4E}"/>
              </a:ext>
            </a:extLst>
          </p:cNvPr>
          <p:cNvSpPr txBox="1"/>
          <p:nvPr/>
        </p:nvSpPr>
        <p:spPr>
          <a:xfrm>
            <a:off x="46114" y="147746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Arial Narrow" panose="020B0606020202030204" pitchFamily="34" charset="0"/>
              </a:rPr>
              <a:t>LLM</a:t>
            </a:r>
            <a:r>
              <a:rPr lang="ko-KR" altLang="en-US" sz="900" dirty="0">
                <a:latin typeface="Arial Narrow" panose="020B0606020202030204" pitchFamily="34" charset="0"/>
              </a:rPr>
              <a:t> </a:t>
            </a:r>
            <a:r>
              <a:rPr lang="en-US" altLang="ko-KR" sz="900" dirty="0">
                <a:latin typeface="Arial Narrow" panose="020B0606020202030204" pitchFamily="34" charset="0"/>
              </a:rPr>
              <a:t>Ops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B0BC4D-A845-47B4-978F-10C712E13F63}"/>
              </a:ext>
            </a:extLst>
          </p:cNvPr>
          <p:cNvSpPr txBox="1"/>
          <p:nvPr/>
        </p:nvSpPr>
        <p:spPr>
          <a:xfrm>
            <a:off x="958543" y="1066713"/>
            <a:ext cx="16902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메일 </a:t>
            </a: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Compliance </a:t>
            </a:r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7AE02E-D5E1-4738-9F48-EDB9E0C51985}"/>
              </a:ext>
            </a:extLst>
          </p:cNvPr>
          <p:cNvCxnSpPr/>
          <p:nvPr/>
        </p:nvCxnSpPr>
        <p:spPr>
          <a:xfrm>
            <a:off x="935583" y="1418583"/>
            <a:ext cx="85539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39D1AD-BD8E-467D-979E-BBEBA0871E78}"/>
              </a:ext>
            </a:extLst>
          </p:cNvPr>
          <p:cNvSpPr txBox="1"/>
          <p:nvPr/>
        </p:nvSpPr>
        <p:spPr>
          <a:xfrm>
            <a:off x="41764" y="180725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Arial Narrow" panose="020B0606020202030204" pitchFamily="34" charset="0"/>
              </a:rPr>
              <a:t>…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F19736C-BD33-479F-9331-E0E52583B2D6}"/>
              </a:ext>
            </a:extLst>
          </p:cNvPr>
          <p:cNvSpPr/>
          <p:nvPr/>
        </p:nvSpPr>
        <p:spPr>
          <a:xfrm>
            <a:off x="130694" y="599848"/>
            <a:ext cx="489251" cy="40011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 Narrow" panose="020B0606020202030204" pitchFamily="34" charset="0"/>
              </a:rPr>
              <a:t>logo</a:t>
            </a:r>
            <a:endParaRPr lang="ko-KR" altLang="en-US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931FC65-C186-4BD5-9813-F9D827F13D25}"/>
              </a:ext>
            </a:extLst>
          </p:cNvPr>
          <p:cNvSpPr/>
          <p:nvPr/>
        </p:nvSpPr>
        <p:spPr>
          <a:xfrm>
            <a:off x="8015258" y="1725133"/>
            <a:ext cx="1221320" cy="235574"/>
          </a:xfrm>
          <a:prstGeom prst="roundRect">
            <a:avLst>
              <a:gd name="adj" fmla="val 215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점검 생성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9D6293-47D4-4436-B66B-73550E07BAA1}"/>
              </a:ext>
            </a:extLst>
          </p:cNvPr>
          <p:cNvSpPr txBox="1"/>
          <p:nvPr/>
        </p:nvSpPr>
        <p:spPr>
          <a:xfrm>
            <a:off x="2937865" y="704353"/>
            <a:ext cx="4636108" cy="553998"/>
          </a:xfrm>
          <a:prstGeom prst="rect">
            <a:avLst/>
          </a:prstGeom>
          <a:solidFill>
            <a:srgbClr val="2E2EF2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4. </a:t>
            </a:r>
            <a:r>
              <a:rPr lang="ko-KR" altLang="en-US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다운로드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아이콘 클릭 시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xlsx </a:t>
            </a:r>
            <a:r>
              <a:rPr lang="ko-KR" altLang="en-US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개가 다운로드됨</a:t>
            </a:r>
            <a:endParaRPr lang="en-US" altLang="ko-KR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4-1. </a:t>
            </a:r>
            <a:r>
              <a:rPr lang="ko-KR" altLang="en-US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 전에는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~~/{</a:t>
            </a:r>
            <a:r>
              <a:rPr lang="en-US" altLang="ko-KR" sz="1000" dirty="0" err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job_id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}/result_file_init.xlsx 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파일이 다운로드됨</a:t>
            </a:r>
            <a:endParaRPr lang="en-US" altLang="ko-KR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4-2. </a:t>
            </a:r>
            <a:r>
              <a:rPr lang="ko-KR" altLang="en-US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 완료 시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~~/{</a:t>
            </a:r>
            <a:r>
              <a:rPr lang="en-US" altLang="ko-KR" sz="1000" dirty="0" err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job_id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}/result_file_user-evaluated.xlsx 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파일이 다운로드됨</a:t>
            </a:r>
            <a:endParaRPr lang="en-US" altLang="ko-KR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BD9527-E2D1-4CA7-BF0D-93E0921FDFDB}"/>
              </a:ext>
            </a:extLst>
          </p:cNvPr>
          <p:cNvSpPr txBox="1"/>
          <p:nvPr/>
        </p:nvSpPr>
        <p:spPr>
          <a:xfrm>
            <a:off x="8266357" y="531334"/>
            <a:ext cx="1557040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front-end 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시 고려 항목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E5B65B-12B3-4840-A30B-6E18FDF5144D}"/>
              </a:ext>
            </a:extLst>
          </p:cNvPr>
          <p:cNvSpPr txBox="1"/>
          <p:nvPr/>
        </p:nvSpPr>
        <p:spPr>
          <a:xfrm>
            <a:off x="8266357" y="791195"/>
            <a:ext cx="1557040" cy="230832"/>
          </a:xfrm>
          <a:prstGeom prst="rect">
            <a:avLst/>
          </a:prstGeom>
          <a:solidFill>
            <a:srgbClr val="2E2E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작동 시나리오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51C5485B-A5F0-48B3-B094-EED34EF99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452004"/>
              </p:ext>
            </p:extLst>
          </p:nvPr>
        </p:nvGraphicFramePr>
        <p:xfrm>
          <a:off x="1136576" y="2150384"/>
          <a:ext cx="8136902" cy="3997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221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1606810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  <a:gridCol w="1478264">
                  <a:extLst>
                    <a:ext uri="{9D8B030D-6E8A-4147-A177-3AD203B41FA5}">
                      <a16:colId xmlns:a16="http://schemas.microsoft.com/office/drawing/2014/main" val="1012697364"/>
                    </a:ext>
                  </a:extLst>
                </a:gridCol>
                <a:gridCol w="1028358">
                  <a:extLst>
                    <a:ext uri="{9D8B030D-6E8A-4147-A177-3AD203B41FA5}">
                      <a16:colId xmlns:a16="http://schemas.microsoft.com/office/drawing/2014/main" val="2875205785"/>
                    </a:ext>
                  </a:extLst>
                </a:gridCol>
                <a:gridCol w="1367003">
                  <a:extLst>
                    <a:ext uri="{9D8B030D-6E8A-4147-A177-3AD203B41FA5}">
                      <a16:colId xmlns:a16="http://schemas.microsoft.com/office/drawing/2014/main" val="3721452879"/>
                    </a:ext>
                  </a:extLst>
                </a:gridCol>
                <a:gridCol w="1332436">
                  <a:extLst>
                    <a:ext uri="{9D8B030D-6E8A-4147-A177-3AD203B41FA5}">
                      <a16:colId xmlns:a16="http://schemas.microsoft.com/office/drawing/2014/main" val="845777986"/>
                    </a:ext>
                  </a:extLst>
                </a:gridCol>
                <a:gridCol w="899810">
                  <a:extLst>
                    <a:ext uri="{9D8B030D-6E8A-4147-A177-3AD203B41FA5}">
                      <a16:colId xmlns:a16="http://schemas.microsoft.com/office/drawing/2014/main" val="681007977"/>
                    </a:ext>
                  </a:extLst>
                </a:gridCol>
              </a:tblGrid>
              <a:tr h="288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Time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Model / Data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Status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Risk Mails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Evaluation Result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Result</a:t>
                      </a:r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File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2024-08-23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Running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2024-08-22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Running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2024-08-21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Gemini-1.5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821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2024-08-20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Lamma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901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2024-08-19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Saving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u="none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2024-08-18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130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1024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90%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2024-08-17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Claude-3.0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850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75%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2024-08-16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Error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2024-08-15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890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80%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2024-08-14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70%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13C22A2-7393-4E58-A6DF-C9C6AE3E3D2E}"/>
              </a:ext>
            </a:extLst>
          </p:cNvPr>
          <p:cNvSpPr/>
          <p:nvPr/>
        </p:nvSpPr>
        <p:spPr>
          <a:xfrm>
            <a:off x="7392883" y="3254905"/>
            <a:ext cx="648072" cy="202046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평가하기</a:t>
            </a:r>
          </a:p>
        </p:txBody>
      </p:sp>
      <p:pic>
        <p:nvPicPr>
          <p:cNvPr id="45" name="Picture 2" descr="바로가기 - 다운로드 무료 아이콘">
            <a:extLst>
              <a:ext uri="{FF2B5EF4-FFF2-40B4-BE49-F238E27FC236}">
                <a16:creationId xmlns:a16="http://schemas.microsoft.com/office/drawing/2014/main" id="{627A2023-E258-4FC4-9A9A-E3A1B3995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737" y="2563185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CD229A4-F31A-4966-916C-725EBC56CEB5}"/>
              </a:ext>
            </a:extLst>
          </p:cNvPr>
          <p:cNvSpPr/>
          <p:nvPr/>
        </p:nvSpPr>
        <p:spPr>
          <a:xfrm>
            <a:off x="7392883" y="3626915"/>
            <a:ext cx="648072" cy="202046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평가하기</a:t>
            </a:r>
          </a:p>
        </p:txBody>
      </p:sp>
      <p:pic>
        <p:nvPicPr>
          <p:cNvPr id="52" name="Picture 2" descr="바로가기 - 다운로드 무료 아이콘">
            <a:extLst>
              <a:ext uri="{FF2B5EF4-FFF2-40B4-BE49-F238E27FC236}">
                <a16:creationId xmlns:a16="http://schemas.microsoft.com/office/drawing/2014/main" id="{3CC8BDFB-4719-4777-88DD-7BB954B4E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85" y="2927199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바로가기 - 다운로드 무료 아이콘">
            <a:extLst>
              <a:ext uri="{FF2B5EF4-FFF2-40B4-BE49-F238E27FC236}">
                <a16:creationId xmlns:a16="http://schemas.microsoft.com/office/drawing/2014/main" id="{2C124010-A8E5-4485-A7E5-9E3CCB56F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626" y="3296726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바로가기 - 다운로드 무료 아이콘">
            <a:extLst>
              <a:ext uri="{FF2B5EF4-FFF2-40B4-BE49-F238E27FC236}">
                <a16:creationId xmlns:a16="http://schemas.microsoft.com/office/drawing/2014/main" id="{E7C4BDF4-DA82-4A2C-B8D8-074A88BCC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85" y="3675048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바로가기 - 다운로드 무료 아이콘">
            <a:extLst>
              <a:ext uri="{FF2B5EF4-FFF2-40B4-BE49-F238E27FC236}">
                <a16:creationId xmlns:a16="http://schemas.microsoft.com/office/drawing/2014/main" id="{30F885D8-415D-4629-BE6F-983674AF6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85" y="4039062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다운로드 - 무료 ui개 아이콘">
            <a:extLst>
              <a:ext uri="{FF2B5EF4-FFF2-40B4-BE49-F238E27FC236}">
                <a16:creationId xmlns:a16="http://schemas.microsoft.com/office/drawing/2014/main" id="{5A9CF366-16E5-4F50-B9EE-753DF6BFD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834" y="589927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바로가기 - 다운로드 무료 아이콘">
            <a:extLst>
              <a:ext uri="{FF2B5EF4-FFF2-40B4-BE49-F238E27FC236}">
                <a16:creationId xmlns:a16="http://schemas.microsoft.com/office/drawing/2014/main" id="{D4FDFEDD-9227-449D-B45B-66849F1D1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453" y="4411872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바로가기 - 다운로드 무료 아이콘">
            <a:extLst>
              <a:ext uri="{FF2B5EF4-FFF2-40B4-BE49-F238E27FC236}">
                <a16:creationId xmlns:a16="http://schemas.microsoft.com/office/drawing/2014/main" id="{01C01E88-FCD7-43C3-995C-9F6558D85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737" y="4784682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바로가기 - 다운로드 무료 아이콘">
            <a:extLst>
              <a:ext uri="{FF2B5EF4-FFF2-40B4-BE49-F238E27FC236}">
                <a16:creationId xmlns:a16="http://schemas.microsoft.com/office/drawing/2014/main" id="{833766FD-556D-4784-93F2-7B92A902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85" y="5151094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바로가기 - 다운로드 무료 아이콘">
            <a:extLst>
              <a:ext uri="{FF2B5EF4-FFF2-40B4-BE49-F238E27FC236}">
                <a16:creationId xmlns:a16="http://schemas.microsoft.com/office/drawing/2014/main" id="{89E0DA0C-A813-42FE-970B-C9773233F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033" y="5526460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바로가기 - 다운로드 무료 아이콘">
            <a:extLst>
              <a:ext uri="{FF2B5EF4-FFF2-40B4-BE49-F238E27FC236}">
                <a16:creationId xmlns:a16="http://schemas.microsoft.com/office/drawing/2014/main" id="{30E9F1F7-DE15-45A9-ABA2-B616C2A47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737" y="5899270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 descr="다운로드 - 무료 ui개 아이콘">
            <a:extLst>
              <a:ext uri="{FF2B5EF4-FFF2-40B4-BE49-F238E27FC236}">
                <a16:creationId xmlns:a16="http://schemas.microsoft.com/office/drawing/2014/main" id="{7D7DB93E-1660-4847-91A7-751A7BB22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386" y="475098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다운로드 - 무료 ui개 아이콘">
            <a:extLst>
              <a:ext uri="{FF2B5EF4-FFF2-40B4-BE49-F238E27FC236}">
                <a16:creationId xmlns:a16="http://schemas.microsoft.com/office/drawing/2014/main" id="{1FE2D4D2-225C-4ADA-AF51-E2E2795C4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49" y="551683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다운로드 - 무료 ui개 아이콘">
            <a:extLst>
              <a:ext uri="{FF2B5EF4-FFF2-40B4-BE49-F238E27FC236}">
                <a16:creationId xmlns:a16="http://schemas.microsoft.com/office/drawing/2014/main" id="{D2CEF967-E5E2-4A25-9143-2ED59CC38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49" y="4399706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다운로드 - 무료 ui개 아이콘">
            <a:extLst>
              <a:ext uri="{FF2B5EF4-FFF2-40B4-BE49-F238E27FC236}">
                <a16:creationId xmlns:a16="http://schemas.microsoft.com/office/drawing/2014/main" id="{397EB167-2F6B-49DA-A532-C5FCCBBDA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3294826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 descr="다운로드 - 무료 ui개 아이콘">
            <a:extLst>
              <a:ext uri="{FF2B5EF4-FFF2-40B4-BE49-F238E27FC236}">
                <a16:creationId xmlns:a16="http://schemas.microsoft.com/office/drawing/2014/main" id="{0EC45CC2-3711-4264-B2DF-CFA806260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3645024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6" descr="Question Mark In Circle transparent PNG - StickPNG">
            <a:extLst>
              <a:ext uri="{FF2B5EF4-FFF2-40B4-BE49-F238E27FC236}">
                <a16:creationId xmlns:a16="http://schemas.microsoft.com/office/drawing/2014/main" id="{6DFF102C-5E3A-462D-8238-388E98991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365" y="5156225"/>
            <a:ext cx="135458" cy="1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화살표: 위쪽 64">
            <a:extLst>
              <a:ext uri="{FF2B5EF4-FFF2-40B4-BE49-F238E27FC236}">
                <a16:creationId xmlns:a16="http://schemas.microsoft.com/office/drawing/2014/main" id="{3183478D-4D6A-4654-95B0-0A9B0EEFCBF2}"/>
              </a:ext>
            </a:extLst>
          </p:cNvPr>
          <p:cNvSpPr/>
          <p:nvPr/>
        </p:nvSpPr>
        <p:spPr>
          <a:xfrm rot="19421397">
            <a:off x="8862646" y="3348883"/>
            <a:ext cx="172676" cy="216134"/>
          </a:xfrm>
          <a:prstGeom prst="upArrow">
            <a:avLst>
              <a:gd name="adj1" fmla="val 50000"/>
              <a:gd name="adj2" fmla="val 992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위쪽 35">
            <a:extLst>
              <a:ext uri="{FF2B5EF4-FFF2-40B4-BE49-F238E27FC236}">
                <a16:creationId xmlns:a16="http://schemas.microsoft.com/office/drawing/2014/main" id="{8A39A708-E1E3-4088-A11D-6FB3CE8179BE}"/>
              </a:ext>
            </a:extLst>
          </p:cNvPr>
          <p:cNvSpPr/>
          <p:nvPr/>
        </p:nvSpPr>
        <p:spPr>
          <a:xfrm rot="19421397">
            <a:off x="8847530" y="4438386"/>
            <a:ext cx="172676" cy="216134"/>
          </a:xfrm>
          <a:prstGeom prst="upArrow">
            <a:avLst>
              <a:gd name="adj1" fmla="val 50000"/>
              <a:gd name="adj2" fmla="val 992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9CB8E9A-449F-4776-AA9C-0D9B44427C66}"/>
              </a:ext>
            </a:extLst>
          </p:cNvPr>
          <p:cNvSpPr/>
          <p:nvPr/>
        </p:nvSpPr>
        <p:spPr>
          <a:xfrm>
            <a:off x="8706053" y="134423"/>
            <a:ext cx="933278" cy="235574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개발</a:t>
            </a:r>
          </a:p>
        </p:txBody>
      </p:sp>
    </p:spTree>
    <p:extLst>
      <p:ext uri="{BB962C8B-B14F-4D97-AF65-F5344CB8AC3E}">
        <p14:creationId xmlns:p14="http://schemas.microsoft.com/office/powerpoint/2010/main" val="4154315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D8487-3C42-4D88-93C3-68D338FEAC40}"/>
              </a:ext>
            </a:extLst>
          </p:cNvPr>
          <p:cNvSpPr txBox="1"/>
          <p:nvPr/>
        </p:nvSpPr>
        <p:spPr>
          <a:xfrm>
            <a:off x="71261" y="44624"/>
            <a:ext cx="5798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LLM Service –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 메일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Compliance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점검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– 2)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 신규 점검 생성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303FE5-5366-49A9-B21B-4287078276AC}"/>
              </a:ext>
            </a:extLst>
          </p:cNvPr>
          <p:cNvCxnSpPr>
            <a:cxnSpLocks/>
          </p:cNvCxnSpPr>
          <p:nvPr/>
        </p:nvCxnSpPr>
        <p:spPr>
          <a:xfrm>
            <a:off x="669422" y="1052736"/>
            <a:ext cx="0" cy="580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0AEDC3-9989-49A8-8829-C96CCA2F98BD}"/>
              </a:ext>
            </a:extLst>
          </p:cNvPr>
          <p:cNvSpPr txBox="1"/>
          <p:nvPr/>
        </p:nvSpPr>
        <p:spPr>
          <a:xfrm>
            <a:off x="-25895" y="1147674"/>
            <a:ext cx="80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Arial Narrow" panose="020B0606020202030204" pitchFamily="34" charset="0"/>
              </a:rPr>
              <a:t>LLM</a:t>
            </a:r>
            <a:r>
              <a:rPr lang="ko-KR" altLang="en-US" sz="900" b="1" dirty="0">
                <a:latin typeface="Arial Narrow" panose="020B0606020202030204" pitchFamily="34" charset="0"/>
              </a:rPr>
              <a:t> </a:t>
            </a:r>
            <a:r>
              <a:rPr lang="en-US" altLang="ko-KR" sz="900" b="1" dirty="0">
                <a:latin typeface="Arial Narrow" panose="020B0606020202030204" pitchFamily="34" charset="0"/>
              </a:rPr>
              <a:t>Service</a:t>
            </a:r>
            <a:endParaRPr lang="ko-KR" altLang="en-US" sz="900" b="1" dirty="0">
              <a:latin typeface="Arial Narrow" panose="020B0606020202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3B7511-4683-4FFF-9E47-C7752E96FB4E}"/>
              </a:ext>
            </a:extLst>
          </p:cNvPr>
          <p:cNvSpPr txBox="1"/>
          <p:nvPr/>
        </p:nvSpPr>
        <p:spPr>
          <a:xfrm>
            <a:off x="46114" y="147746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Arial Narrow" panose="020B0606020202030204" pitchFamily="34" charset="0"/>
              </a:rPr>
              <a:t>LLM</a:t>
            </a:r>
            <a:r>
              <a:rPr lang="ko-KR" altLang="en-US" sz="900" dirty="0">
                <a:latin typeface="Arial Narrow" panose="020B0606020202030204" pitchFamily="34" charset="0"/>
              </a:rPr>
              <a:t> </a:t>
            </a:r>
            <a:r>
              <a:rPr lang="en-US" altLang="ko-KR" sz="900" dirty="0">
                <a:latin typeface="Arial Narrow" panose="020B0606020202030204" pitchFamily="34" charset="0"/>
              </a:rPr>
              <a:t>Ops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B0BC4D-A845-47B4-978F-10C712E13F63}"/>
              </a:ext>
            </a:extLst>
          </p:cNvPr>
          <p:cNvSpPr txBox="1"/>
          <p:nvPr/>
        </p:nvSpPr>
        <p:spPr>
          <a:xfrm>
            <a:off x="958543" y="1066713"/>
            <a:ext cx="16902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메일 </a:t>
            </a: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Compliance </a:t>
            </a:r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7AE02E-D5E1-4738-9F48-EDB9E0C51985}"/>
              </a:ext>
            </a:extLst>
          </p:cNvPr>
          <p:cNvCxnSpPr/>
          <p:nvPr/>
        </p:nvCxnSpPr>
        <p:spPr>
          <a:xfrm>
            <a:off x="935583" y="1418583"/>
            <a:ext cx="85539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39D1AD-BD8E-467D-979E-BBEBA0871E78}"/>
              </a:ext>
            </a:extLst>
          </p:cNvPr>
          <p:cNvSpPr txBox="1"/>
          <p:nvPr/>
        </p:nvSpPr>
        <p:spPr>
          <a:xfrm>
            <a:off x="41764" y="180725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Arial Narrow" panose="020B0606020202030204" pitchFamily="34" charset="0"/>
              </a:rPr>
              <a:t>…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F19736C-BD33-479F-9331-E0E52583B2D6}"/>
              </a:ext>
            </a:extLst>
          </p:cNvPr>
          <p:cNvSpPr/>
          <p:nvPr/>
        </p:nvSpPr>
        <p:spPr>
          <a:xfrm>
            <a:off x="130694" y="599848"/>
            <a:ext cx="489251" cy="40011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 Narrow" panose="020B0606020202030204" pitchFamily="34" charset="0"/>
              </a:rPr>
              <a:t>logo</a:t>
            </a:r>
            <a:endParaRPr lang="ko-KR" altLang="en-US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4C37E16-6607-4535-AFCB-FAF44D58D08C}"/>
              </a:ext>
            </a:extLst>
          </p:cNvPr>
          <p:cNvSpPr/>
          <p:nvPr/>
        </p:nvSpPr>
        <p:spPr>
          <a:xfrm>
            <a:off x="8015258" y="1725133"/>
            <a:ext cx="1221320" cy="235574"/>
          </a:xfrm>
          <a:prstGeom prst="roundRect">
            <a:avLst>
              <a:gd name="adj" fmla="val 215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점검 생성</a:t>
            </a:r>
          </a:p>
        </p:txBody>
      </p:sp>
      <p:sp>
        <p:nvSpPr>
          <p:cNvPr id="65" name="화살표: 위쪽 64">
            <a:extLst>
              <a:ext uri="{FF2B5EF4-FFF2-40B4-BE49-F238E27FC236}">
                <a16:creationId xmlns:a16="http://schemas.microsoft.com/office/drawing/2014/main" id="{3183478D-4D6A-4654-95B0-0A9B0EEFCBF2}"/>
              </a:ext>
            </a:extLst>
          </p:cNvPr>
          <p:cNvSpPr/>
          <p:nvPr/>
        </p:nvSpPr>
        <p:spPr>
          <a:xfrm rot="19421397">
            <a:off x="9150241" y="1852640"/>
            <a:ext cx="172676" cy="216134"/>
          </a:xfrm>
          <a:prstGeom prst="upArrow">
            <a:avLst>
              <a:gd name="adj1" fmla="val 50000"/>
              <a:gd name="adj2" fmla="val 992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E6BF189-F3A7-46B3-B082-4EAB5A222679}"/>
              </a:ext>
            </a:extLst>
          </p:cNvPr>
          <p:cNvSpPr/>
          <p:nvPr/>
        </p:nvSpPr>
        <p:spPr>
          <a:xfrm>
            <a:off x="8706053" y="134423"/>
            <a:ext cx="933278" cy="235574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개발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70E771-5C08-4482-A679-D6209C9BDBB8}"/>
              </a:ext>
            </a:extLst>
          </p:cNvPr>
          <p:cNvSpPr txBox="1"/>
          <p:nvPr/>
        </p:nvSpPr>
        <p:spPr>
          <a:xfrm>
            <a:off x="8266357" y="531334"/>
            <a:ext cx="1557040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front-end 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시 고려 항목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E626DA-6FB9-489B-9D4F-2877F89BB1C1}"/>
              </a:ext>
            </a:extLst>
          </p:cNvPr>
          <p:cNvSpPr txBox="1"/>
          <p:nvPr/>
        </p:nvSpPr>
        <p:spPr>
          <a:xfrm>
            <a:off x="8266357" y="791195"/>
            <a:ext cx="1557040" cy="230832"/>
          </a:xfrm>
          <a:prstGeom prst="rect">
            <a:avLst/>
          </a:prstGeom>
          <a:solidFill>
            <a:srgbClr val="2E2E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작동 시나리오</a:t>
            </a: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F27B138A-254C-475A-8C9B-311D8DAAB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565260"/>
              </p:ext>
            </p:extLst>
          </p:nvPr>
        </p:nvGraphicFramePr>
        <p:xfrm>
          <a:off x="1136576" y="2150384"/>
          <a:ext cx="8136902" cy="3997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221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1606810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  <a:gridCol w="1478264">
                  <a:extLst>
                    <a:ext uri="{9D8B030D-6E8A-4147-A177-3AD203B41FA5}">
                      <a16:colId xmlns:a16="http://schemas.microsoft.com/office/drawing/2014/main" val="1012697364"/>
                    </a:ext>
                  </a:extLst>
                </a:gridCol>
                <a:gridCol w="1028358">
                  <a:extLst>
                    <a:ext uri="{9D8B030D-6E8A-4147-A177-3AD203B41FA5}">
                      <a16:colId xmlns:a16="http://schemas.microsoft.com/office/drawing/2014/main" val="2875205785"/>
                    </a:ext>
                  </a:extLst>
                </a:gridCol>
                <a:gridCol w="1367003">
                  <a:extLst>
                    <a:ext uri="{9D8B030D-6E8A-4147-A177-3AD203B41FA5}">
                      <a16:colId xmlns:a16="http://schemas.microsoft.com/office/drawing/2014/main" val="3721452879"/>
                    </a:ext>
                  </a:extLst>
                </a:gridCol>
                <a:gridCol w="1332436">
                  <a:extLst>
                    <a:ext uri="{9D8B030D-6E8A-4147-A177-3AD203B41FA5}">
                      <a16:colId xmlns:a16="http://schemas.microsoft.com/office/drawing/2014/main" val="845777986"/>
                    </a:ext>
                  </a:extLst>
                </a:gridCol>
                <a:gridCol w="899810">
                  <a:extLst>
                    <a:ext uri="{9D8B030D-6E8A-4147-A177-3AD203B41FA5}">
                      <a16:colId xmlns:a16="http://schemas.microsoft.com/office/drawing/2014/main" val="681007977"/>
                    </a:ext>
                  </a:extLst>
                </a:gridCol>
              </a:tblGrid>
              <a:tr h="288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Time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Model / Data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Status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Risk Mails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Evaluation Result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Result</a:t>
                      </a:r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File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2024-08-23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Running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2024-08-22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Running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2024-08-21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Gemini-1.5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821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2024-08-20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Lamma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901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2024-08-19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Saving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u="none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2024-08-18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130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1024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90%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2024-08-17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Claude-3.0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850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75%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2024-08-16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Error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2024-08-15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890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80%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2024-08-14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70%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E75B87B-F6E0-4547-9973-3595B34004FD}"/>
              </a:ext>
            </a:extLst>
          </p:cNvPr>
          <p:cNvSpPr/>
          <p:nvPr/>
        </p:nvSpPr>
        <p:spPr>
          <a:xfrm>
            <a:off x="7392883" y="3254905"/>
            <a:ext cx="648072" cy="202046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평가하기</a:t>
            </a:r>
          </a:p>
        </p:txBody>
      </p:sp>
      <p:pic>
        <p:nvPicPr>
          <p:cNvPr id="62" name="Picture 2" descr="바로가기 - 다운로드 무료 아이콘">
            <a:extLst>
              <a:ext uri="{FF2B5EF4-FFF2-40B4-BE49-F238E27FC236}">
                <a16:creationId xmlns:a16="http://schemas.microsoft.com/office/drawing/2014/main" id="{6D3E6A8C-FE7E-4619-A7D3-FD3A8AA6C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737" y="2563185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2D8772A6-2EBA-483A-82EF-8CCA7104899D}"/>
              </a:ext>
            </a:extLst>
          </p:cNvPr>
          <p:cNvSpPr/>
          <p:nvPr/>
        </p:nvSpPr>
        <p:spPr>
          <a:xfrm>
            <a:off x="7392883" y="3626915"/>
            <a:ext cx="648072" cy="202046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평가하기</a:t>
            </a:r>
          </a:p>
        </p:txBody>
      </p:sp>
      <p:pic>
        <p:nvPicPr>
          <p:cNvPr id="64" name="Picture 2" descr="바로가기 - 다운로드 무료 아이콘">
            <a:extLst>
              <a:ext uri="{FF2B5EF4-FFF2-40B4-BE49-F238E27FC236}">
                <a16:creationId xmlns:a16="http://schemas.microsoft.com/office/drawing/2014/main" id="{BA003F04-1439-4CD2-A9A7-57C612E09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85" y="2927199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바로가기 - 다운로드 무료 아이콘">
            <a:extLst>
              <a:ext uri="{FF2B5EF4-FFF2-40B4-BE49-F238E27FC236}">
                <a16:creationId xmlns:a16="http://schemas.microsoft.com/office/drawing/2014/main" id="{4E8FC77F-8BA3-423E-B478-713F4351E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626" y="3296726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바로가기 - 다운로드 무료 아이콘">
            <a:extLst>
              <a:ext uri="{FF2B5EF4-FFF2-40B4-BE49-F238E27FC236}">
                <a16:creationId xmlns:a16="http://schemas.microsoft.com/office/drawing/2014/main" id="{A088DB56-7FC8-49C1-B790-17FCAB97A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85" y="3675048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바로가기 - 다운로드 무료 아이콘">
            <a:extLst>
              <a:ext uri="{FF2B5EF4-FFF2-40B4-BE49-F238E27FC236}">
                <a16:creationId xmlns:a16="http://schemas.microsoft.com/office/drawing/2014/main" id="{F984CD83-9E57-4BB6-ABB1-795BE96EF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85" y="4039062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다운로드 - 무료 ui개 아이콘">
            <a:extLst>
              <a:ext uri="{FF2B5EF4-FFF2-40B4-BE49-F238E27FC236}">
                <a16:creationId xmlns:a16="http://schemas.microsoft.com/office/drawing/2014/main" id="{D02C4AD8-B7F8-4B58-BE8C-99115D565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834" y="589927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바로가기 - 다운로드 무료 아이콘">
            <a:extLst>
              <a:ext uri="{FF2B5EF4-FFF2-40B4-BE49-F238E27FC236}">
                <a16:creationId xmlns:a16="http://schemas.microsoft.com/office/drawing/2014/main" id="{3760FBAC-FDD2-4D2F-9969-81B28DE96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453" y="4411872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바로가기 - 다운로드 무료 아이콘">
            <a:extLst>
              <a:ext uri="{FF2B5EF4-FFF2-40B4-BE49-F238E27FC236}">
                <a16:creationId xmlns:a16="http://schemas.microsoft.com/office/drawing/2014/main" id="{9772C585-7A49-4EED-AF70-68E3EB82B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737" y="4784682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바로가기 - 다운로드 무료 아이콘">
            <a:extLst>
              <a:ext uri="{FF2B5EF4-FFF2-40B4-BE49-F238E27FC236}">
                <a16:creationId xmlns:a16="http://schemas.microsoft.com/office/drawing/2014/main" id="{BAEC6A49-C3D7-4F1F-9F4F-943CB6350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85" y="5151094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바로가기 - 다운로드 무료 아이콘">
            <a:extLst>
              <a:ext uri="{FF2B5EF4-FFF2-40B4-BE49-F238E27FC236}">
                <a16:creationId xmlns:a16="http://schemas.microsoft.com/office/drawing/2014/main" id="{9154320B-D21C-4F66-85FC-DA80104C7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033" y="5526460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바로가기 - 다운로드 무료 아이콘">
            <a:extLst>
              <a:ext uri="{FF2B5EF4-FFF2-40B4-BE49-F238E27FC236}">
                <a16:creationId xmlns:a16="http://schemas.microsoft.com/office/drawing/2014/main" id="{69AF4262-39AA-4ED2-9743-3CF62A6D1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737" y="5899270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다운로드 - 무료 ui개 아이콘">
            <a:extLst>
              <a:ext uri="{FF2B5EF4-FFF2-40B4-BE49-F238E27FC236}">
                <a16:creationId xmlns:a16="http://schemas.microsoft.com/office/drawing/2014/main" id="{0C9051DF-7943-46F3-8146-A0DEF45AB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386" y="475098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 descr="다운로드 - 무료 ui개 아이콘">
            <a:extLst>
              <a:ext uri="{FF2B5EF4-FFF2-40B4-BE49-F238E27FC236}">
                <a16:creationId xmlns:a16="http://schemas.microsoft.com/office/drawing/2014/main" id="{4E8E21ED-594A-4EB3-AB05-44AB1C3C4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49" y="551683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다운로드 - 무료 ui개 아이콘">
            <a:extLst>
              <a:ext uri="{FF2B5EF4-FFF2-40B4-BE49-F238E27FC236}">
                <a16:creationId xmlns:a16="http://schemas.microsoft.com/office/drawing/2014/main" id="{B65FF563-1FF2-476F-B67A-71AAB1C50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49" y="4399706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다운로드 - 무료 ui개 아이콘">
            <a:extLst>
              <a:ext uri="{FF2B5EF4-FFF2-40B4-BE49-F238E27FC236}">
                <a16:creationId xmlns:a16="http://schemas.microsoft.com/office/drawing/2014/main" id="{E7BA044C-4A4E-4E4F-8BC6-0345AD409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3294826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다운로드 - 무료 ui개 아이콘">
            <a:extLst>
              <a:ext uri="{FF2B5EF4-FFF2-40B4-BE49-F238E27FC236}">
                <a16:creationId xmlns:a16="http://schemas.microsoft.com/office/drawing/2014/main" id="{1E4714DD-5B69-47CE-BE54-99C017B89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3645024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6" descr="Question Mark In Circle transparent PNG - StickPNG">
            <a:extLst>
              <a:ext uri="{FF2B5EF4-FFF2-40B4-BE49-F238E27FC236}">
                <a16:creationId xmlns:a16="http://schemas.microsoft.com/office/drawing/2014/main" id="{7AB969E1-B689-405D-9E4B-623DC7538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365" y="5156225"/>
            <a:ext cx="135458" cy="1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840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303FE5-5366-49A9-B21B-4287078276AC}"/>
              </a:ext>
            </a:extLst>
          </p:cNvPr>
          <p:cNvCxnSpPr>
            <a:cxnSpLocks/>
          </p:cNvCxnSpPr>
          <p:nvPr/>
        </p:nvCxnSpPr>
        <p:spPr>
          <a:xfrm>
            <a:off x="669422" y="1052736"/>
            <a:ext cx="0" cy="580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0AEDC3-9989-49A8-8829-C96CCA2F98BD}"/>
              </a:ext>
            </a:extLst>
          </p:cNvPr>
          <p:cNvSpPr txBox="1"/>
          <p:nvPr/>
        </p:nvSpPr>
        <p:spPr>
          <a:xfrm>
            <a:off x="-25895" y="1147674"/>
            <a:ext cx="80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Arial Narrow" panose="020B0606020202030204" pitchFamily="34" charset="0"/>
              </a:rPr>
              <a:t>LLM</a:t>
            </a:r>
            <a:r>
              <a:rPr lang="ko-KR" altLang="en-US" sz="900" b="1" dirty="0">
                <a:latin typeface="Arial Narrow" panose="020B0606020202030204" pitchFamily="34" charset="0"/>
              </a:rPr>
              <a:t> </a:t>
            </a:r>
            <a:r>
              <a:rPr lang="en-US" altLang="ko-KR" sz="900" b="1" dirty="0">
                <a:latin typeface="Arial Narrow" panose="020B0606020202030204" pitchFamily="34" charset="0"/>
              </a:rPr>
              <a:t>Service</a:t>
            </a:r>
            <a:endParaRPr lang="ko-KR" altLang="en-US" sz="900" b="1" dirty="0">
              <a:latin typeface="Arial Narrow" panose="020B0606020202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3B7511-4683-4FFF-9E47-C7752E96FB4E}"/>
              </a:ext>
            </a:extLst>
          </p:cNvPr>
          <p:cNvSpPr txBox="1"/>
          <p:nvPr/>
        </p:nvSpPr>
        <p:spPr>
          <a:xfrm>
            <a:off x="46114" y="147746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Arial Narrow" panose="020B0606020202030204" pitchFamily="34" charset="0"/>
              </a:rPr>
              <a:t>LLM</a:t>
            </a:r>
            <a:r>
              <a:rPr lang="ko-KR" altLang="en-US" sz="900" dirty="0">
                <a:latin typeface="Arial Narrow" panose="020B0606020202030204" pitchFamily="34" charset="0"/>
              </a:rPr>
              <a:t> </a:t>
            </a:r>
            <a:r>
              <a:rPr lang="en-US" altLang="ko-KR" sz="900" dirty="0">
                <a:latin typeface="Arial Narrow" panose="020B0606020202030204" pitchFamily="34" charset="0"/>
              </a:rPr>
              <a:t>Ops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7AE02E-D5E1-4738-9F48-EDB9E0C51985}"/>
              </a:ext>
            </a:extLst>
          </p:cNvPr>
          <p:cNvCxnSpPr/>
          <p:nvPr/>
        </p:nvCxnSpPr>
        <p:spPr>
          <a:xfrm>
            <a:off x="935583" y="1418583"/>
            <a:ext cx="85539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39D1AD-BD8E-467D-979E-BBEBA0871E78}"/>
              </a:ext>
            </a:extLst>
          </p:cNvPr>
          <p:cNvSpPr txBox="1"/>
          <p:nvPr/>
        </p:nvSpPr>
        <p:spPr>
          <a:xfrm>
            <a:off x="41764" y="180725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Arial Narrow" panose="020B0606020202030204" pitchFamily="34" charset="0"/>
              </a:rPr>
              <a:t>…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F19736C-BD33-479F-9331-E0E52583B2D6}"/>
              </a:ext>
            </a:extLst>
          </p:cNvPr>
          <p:cNvSpPr/>
          <p:nvPr/>
        </p:nvSpPr>
        <p:spPr>
          <a:xfrm>
            <a:off x="130694" y="599848"/>
            <a:ext cx="489251" cy="40011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 Narrow" panose="020B0606020202030204" pitchFamily="34" charset="0"/>
              </a:rPr>
              <a:t>logo</a:t>
            </a:r>
            <a:endParaRPr lang="ko-KR" altLang="en-US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FECDE-78E9-4961-B38C-16D27C04C030}"/>
              </a:ext>
            </a:extLst>
          </p:cNvPr>
          <p:cNvSpPr txBox="1"/>
          <p:nvPr/>
        </p:nvSpPr>
        <p:spPr>
          <a:xfrm>
            <a:off x="1039321" y="5343019"/>
            <a:ext cx="3121591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※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추후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prompt engineering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기능 추가 예정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(2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개발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43BE812-672B-498F-B3DC-B7B164A7E084}"/>
              </a:ext>
            </a:extLst>
          </p:cNvPr>
          <p:cNvSpPr/>
          <p:nvPr/>
        </p:nvSpPr>
        <p:spPr>
          <a:xfrm>
            <a:off x="8303300" y="6050214"/>
            <a:ext cx="933278" cy="235574"/>
          </a:xfrm>
          <a:prstGeom prst="roundRect">
            <a:avLst>
              <a:gd name="adj" fmla="val 215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 시작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3AA04E2A-860E-4421-8062-3CBF7B8637A0}"/>
              </a:ext>
            </a:extLst>
          </p:cNvPr>
          <p:cNvSpPr/>
          <p:nvPr/>
        </p:nvSpPr>
        <p:spPr>
          <a:xfrm>
            <a:off x="8706053" y="134423"/>
            <a:ext cx="933278" cy="235574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개발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DB6098-D387-4C11-80DF-43C1C5AEED94}"/>
              </a:ext>
            </a:extLst>
          </p:cNvPr>
          <p:cNvSpPr txBox="1"/>
          <p:nvPr/>
        </p:nvSpPr>
        <p:spPr>
          <a:xfrm>
            <a:off x="71261" y="44624"/>
            <a:ext cx="5798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LLM Service –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 메일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Compliance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점검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– 2)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 신규 점검 생성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20495F-E0D4-4599-8BCD-BB5CD0BA883B}"/>
              </a:ext>
            </a:extLst>
          </p:cNvPr>
          <p:cNvSpPr txBox="1"/>
          <p:nvPr/>
        </p:nvSpPr>
        <p:spPr>
          <a:xfrm>
            <a:off x="958542" y="1066713"/>
            <a:ext cx="2842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메일 </a:t>
            </a: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Compliance </a:t>
            </a:r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 </a:t>
            </a: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</a:t>
            </a:r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점검 생성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43D4587-76D2-4F6B-9115-7B242492B9D3}"/>
              </a:ext>
            </a:extLst>
          </p:cNvPr>
          <p:cNvSpPr txBox="1"/>
          <p:nvPr/>
        </p:nvSpPr>
        <p:spPr>
          <a:xfrm>
            <a:off x="3773305" y="1090300"/>
            <a:ext cx="4996634" cy="861774"/>
          </a:xfrm>
          <a:prstGeom prst="rect">
            <a:avLst/>
          </a:prstGeom>
          <a:solidFill>
            <a:srgbClr val="2E2EF2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5. 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점검 생성 클릭 시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5-1. 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각 </a:t>
            </a:r>
            <a:r>
              <a:rPr lang="ko-KR" altLang="en-US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파일들을 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사용자가 업로드하며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~{</a:t>
            </a:r>
            <a:r>
              <a:rPr lang="en-US" altLang="ko-KR" sz="1000" dirty="0" err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job_id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}/</a:t>
            </a:r>
            <a:r>
              <a:rPr lang="en-US" altLang="ko-KR" sz="1000" dirty="0" err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upload_data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저장됨</a:t>
            </a:r>
            <a:endParaRPr lang="en-US" altLang="ko-KR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(</a:t>
            </a:r>
            <a:r>
              <a:rPr lang="en-US" altLang="ko-KR" sz="1000" dirty="0" err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job_id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Back-end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생성 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연월일시분초밀리초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해쉬값 등의 고유값으로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5-2. 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모델을 선택함 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(DB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모델 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table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여러 모델 정보가 있음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※ DB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개발 항목이므로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1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개발에서는 우선 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‘Gemma2:27b’ 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하나만 선택되도록 구현</a:t>
            </a:r>
            <a:endParaRPr lang="en-US" altLang="ko-KR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A7E8155-A2CD-490B-950D-978A5B581C63}"/>
              </a:ext>
            </a:extLst>
          </p:cNvPr>
          <p:cNvSpPr txBox="1"/>
          <p:nvPr/>
        </p:nvSpPr>
        <p:spPr>
          <a:xfrm>
            <a:off x="8266357" y="531334"/>
            <a:ext cx="1557040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front-end 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시 고려 항목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E9DA60A-EEDF-4B6C-97CE-E26CD6EA0777}"/>
              </a:ext>
            </a:extLst>
          </p:cNvPr>
          <p:cNvSpPr txBox="1"/>
          <p:nvPr/>
        </p:nvSpPr>
        <p:spPr>
          <a:xfrm>
            <a:off x="8266357" y="791195"/>
            <a:ext cx="1557040" cy="230832"/>
          </a:xfrm>
          <a:prstGeom prst="rect">
            <a:avLst/>
          </a:prstGeom>
          <a:solidFill>
            <a:srgbClr val="2E2E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작동 시나리오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7865832-1F42-4127-A95D-427F288E3187}"/>
              </a:ext>
            </a:extLst>
          </p:cNvPr>
          <p:cNvSpPr/>
          <p:nvPr/>
        </p:nvSpPr>
        <p:spPr>
          <a:xfrm>
            <a:off x="2792760" y="2004063"/>
            <a:ext cx="5166702" cy="24621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csv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파일만 업로드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00F5D84-8347-4D97-8B66-247A366971CF}"/>
              </a:ext>
            </a:extLst>
          </p:cNvPr>
          <p:cNvSpPr/>
          <p:nvPr/>
        </p:nvSpPr>
        <p:spPr>
          <a:xfrm>
            <a:off x="1039322" y="2004063"/>
            <a:ext cx="1609422" cy="246211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메일 정보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2EDE1CB-2D31-4639-B47D-02ED8CF91314}"/>
              </a:ext>
            </a:extLst>
          </p:cNvPr>
          <p:cNvSpPr/>
          <p:nvPr/>
        </p:nvSpPr>
        <p:spPr>
          <a:xfrm>
            <a:off x="1039322" y="2470670"/>
            <a:ext cx="1609422" cy="246211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메일 본문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58167A8-A0DE-48F7-8FB2-63424B8D1789}"/>
              </a:ext>
            </a:extLst>
          </p:cNvPr>
          <p:cNvSpPr/>
          <p:nvPr/>
        </p:nvSpPr>
        <p:spPr>
          <a:xfrm>
            <a:off x="1039322" y="2959589"/>
            <a:ext cx="1609422" cy="246211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자료요청 시스템 정보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7D38BD0-336D-4E96-AB08-E2FC821A9319}"/>
              </a:ext>
            </a:extLst>
          </p:cNvPr>
          <p:cNvSpPr/>
          <p:nvPr/>
        </p:nvSpPr>
        <p:spPr>
          <a:xfrm>
            <a:off x="1039322" y="3304492"/>
            <a:ext cx="1609422" cy="246211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제거 키워드 정보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4FE6EFE6-3829-4EC6-A297-85FA5F079CC8}"/>
              </a:ext>
            </a:extLst>
          </p:cNvPr>
          <p:cNvSpPr/>
          <p:nvPr/>
        </p:nvSpPr>
        <p:spPr>
          <a:xfrm>
            <a:off x="2792760" y="2475544"/>
            <a:ext cx="5166702" cy="24621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   html, </a:t>
            </a:r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mhtml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이루어진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zip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파일만 업로드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BD80324A-4D8B-4F5E-A3F4-AB8B3DED1063}"/>
              </a:ext>
            </a:extLst>
          </p:cNvPr>
          <p:cNvSpPr/>
          <p:nvPr/>
        </p:nvSpPr>
        <p:spPr>
          <a:xfrm>
            <a:off x="2792759" y="2959588"/>
            <a:ext cx="5166703" cy="24621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   xlsx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파일만 업로드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C26C792-B748-4200-947F-628FC017B406}"/>
              </a:ext>
            </a:extLst>
          </p:cNvPr>
          <p:cNvSpPr/>
          <p:nvPr/>
        </p:nvSpPr>
        <p:spPr>
          <a:xfrm>
            <a:off x="2837489" y="2504846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893CC10-BF51-4774-B371-672D731C4B1D}"/>
              </a:ext>
            </a:extLst>
          </p:cNvPr>
          <p:cNvSpPr/>
          <p:nvPr/>
        </p:nvSpPr>
        <p:spPr>
          <a:xfrm>
            <a:off x="2841701" y="2991821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28DAD60E-390B-45A6-BE52-93AA7E33F17A}"/>
              </a:ext>
            </a:extLst>
          </p:cNvPr>
          <p:cNvSpPr/>
          <p:nvPr/>
        </p:nvSpPr>
        <p:spPr>
          <a:xfrm>
            <a:off x="1039321" y="4888850"/>
            <a:ext cx="6920141" cy="246211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선택하세요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C28857D7-27FA-4E1A-A4BA-CC66B2165643}"/>
              </a:ext>
            </a:extLst>
          </p:cNvPr>
          <p:cNvSpPr/>
          <p:nvPr/>
        </p:nvSpPr>
        <p:spPr>
          <a:xfrm rot="10800000">
            <a:off x="7810005" y="4978022"/>
            <a:ext cx="95323" cy="8389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E06187B-A777-4799-B046-D32E99B1BB47}"/>
              </a:ext>
            </a:extLst>
          </p:cNvPr>
          <p:cNvSpPr txBox="1"/>
          <p:nvPr/>
        </p:nvSpPr>
        <p:spPr>
          <a:xfrm>
            <a:off x="958543" y="1611128"/>
            <a:ext cx="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AEC26B5F-ED2E-4D17-B879-2F5D55838747}"/>
              </a:ext>
            </a:extLst>
          </p:cNvPr>
          <p:cNvSpPr/>
          <p:nvPr/>
        </p:nvSpPr>
        <p:spPr>
          <a:xfrm>
            <a:off x="2837489" y="2030396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755A5CF-AA58-4906-A77E-6B31128E42C9}"/>
              </a:ext>
            </a:extLst>
          </p:cNvPr>
          <p:cNvSpPr txBox="1"/>
          <p:nvPr/>
        </p:nvSpPr>
        <p:spPr>
          <a:xfrm>
            <a:off x="973135" y="2235237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800" b="1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 항목입니다</a:t>
            </a:r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b="1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0EEF47B-B406-40AD-96F8-25EF1AB0A7EC}"/>
              </a:ext>
            </a:extLst>
          </p:cNvPr>
          <p:cNvSpPr txBox="1"/>
          <p:nvPr/>
        </p:nvSpPr>
        <p:spPr>
          <a:xfrm>
            <a:off x="973135" y="2705464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800" b="1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 항목입니다</a:t>
            </a:r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b="1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65F3405-8823-4A03-9C84-3369B277814D}"/>
              </a:ext>
            </a:extLst>
          </p:cNvPr>
          <p:cNvSpPr txBox="1"/>
          <p:nvPr/>
        </p:nvSpPr>
        <p:spPr>
          <a:xfrm>
            <a:off x="3892681" y="4200825"/>
            <a:ext cx="4901628" cy="5539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지정된 파일 형식만 선택 가능하도록 함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==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탐색기에서 해당 파일 형식만 보이도록 함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ex)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메일 정보 란의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클릭 시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열리는 파일 탐색기에서는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csv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파일만 보임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모두 단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개의 파일만 선택 가능하도록 제한 필요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825DBC-D0A5-4266-A291-A656FF4601F4}"/>
              </a:ext>
            </a:extLst>
          </p:cNvPr>
          <p:cNvSpPr txBox="1"/>
          <p:nvPr/>
        </p:nvSpPr>
        <p:spPr>
          <a:xfrm>
            <a:off x="958542" y="4567933"/>
            <a:ext cx="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A2AA20AE-AA6F-4440-A4E3-C6DA20DBB37C}"/>
              </a:ext>
            </a:extLst>
          </p:cNvPr>
          <p:cNvSpPr/>
          <p:nvPr/>
        </p:nvSpPr>
        <p:spPr>
          <a:xfrm>
            <a:off x="3728864" y="3307709"/>
            <a:ext cx="4230595" cy="24621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txt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파일만 업로드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78F2D760-1BD9-44DA-9371-0CBF2A34A43C}"/>
              </a:ext>
            </a:extLst>
          </p:cNvPr>
          <p:cNvSpPr/>
          <p:nvPr/>
        </p:nvSpPr>
        <p:spPr>
          <a:xfrm>
            <a:off x="3773593" y="3341732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0E5E7D04-D3B8-4FDB-9DB0-B4A844A7AC05}"/>
              </a:ext>
            </a:extLst>
          </p:cNvPr>
          <p:cNvSpPr/>
          <p:nvPr/>
        </p:nvSpPr>
        <p:spPr>
          <a:xfrm>
            <a:off x="2792759" y="3311417"/>
            <a:ext cx="864097" cy="23928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보낸사람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B59FF0E8-0E76-46D5-9A57-A0B7DA37DDD1}"/>
              </a:ext>
            </a:extLst>
          </p:cNvPr>
          <p:cNvSpPr/>
          <p:nvPr/>
        </p:nvSpPr>
        <p:spPr>
          <a:xfrm>
            <a:off x="2792760" y="3646703"/>
            <a:ext cx="864096" cy="23928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제목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6323FC2A-8F84-4F06-8D2D-120B14D61005}"/>
              </a:ext>
            </a:extLst>
          </p:cNvPr>
          <p:cNvSpPr/>
          <p:nvPr/>
        </p:nvSpPr>
        <p:spPr>
          <a:xfrm>
            <a:off x="2792759" y="3981802"/>
            <a:ext cx="864096" cy="23928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실수취인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B6BD22D2-ED7A-47E7-8C07-18ED06B0A057}"/>
              </a:ext>
            </a:extLst>
          </p:cNvPr>
          <p:cNvSpPr/>
          <p:nvPr/>
        </p:nvSpPr>
        <p:spPr>
          <a:xfrm>
            <a:off x="3728864" y="3641852"/>
            <a:ext cx="4230591" cy="24621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txt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파일만 업로드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CFD9CDCA-B053-4BE3-99A9-0790182D5505}"/>
              </a:ext>
            </a:extLst>
          </p:cNvPr>
          <p:cNvSpPr/>
          <p:nvPr/>
        </p:nvSpPr>
        <p:spPr>
          <a:xfrm>
            <a:off x="3773593" y="3675875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5559C73D-8393-4930-871D-5DA4FD372470}"/>
              </a:ext>
            </a:extLst>
          </p:cNvPr>
          <p:cNvSpPr/>
          <p:nvPr/>
        </p:nvSpPr>
        <p:spPr>
          <a:xfrm>
            <a:off x="3728864" y="3974877"/>
            <a:ext cx="4230590" cy="24621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txt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파일만 업로드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CFC3A251-E30A-4A2F-858C-715DAB58CFBB}"/>
              </a:ext>
            </a:extLst>
          </p:cNvPr>
          <p:cNvSpPr/>
          <p:nvPr/>
        </p:nvSpPr>
        <p:spPr>
          <a:xfrm>
            <a:off x="3773593" y="4008900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</p:spTree>
    <p:extLst>
      <p:ext uri="{BB962C8B-B14F-4D97-AF65-F5344CB8AC3E}">
        <p14:creationId xmlns:p14="http://schemas.microsoft.com/office/powerpoint/2010/main" val="1196518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8288F43-81EE-4C3C-84C1-0A97261211DB}"/>
              </a:ext>
            </a:extLst>
          </p:cNvPr>
          <p:cNvSpPr/>
          <p:nvPr/>
        </p:nvSpPr>
        <p:spPr>
          <a:xfrm>
            <a:off x="2792760" y="2004063"/>
            <a:ext cx="5166702" cy="24621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csv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파일만 업로드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303FE5-5366-49A9-B21B-4287078276AC}"/>
              </a:ext>
            </a:extLst>
          </p:cNvPr>
          <p:cNvCxnSpPr>
            <a:cxnSpLocks/>
          </p:cNvCxnSpPr>
          <p:nvPr/>
        </p:nvCxnSpPr>
        <p:spPr>
          <a:xfrm>
            <a:off x="669422" y="1052736"/>
            <a:ext cx="0" cy="580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0AEDC3-9989-49A8-8829-C96CCA2F98BD}"/>
              </a:ext>
            </a:extLst>
          </p:cNvPr>
          <p:cNvSpPr txBox="1"/>
          <p:nvPr/>
        </p:nvSpPr>
        <p:spPr>
          <a:xfrm>
            <a:off x="-25895" y="1147674"/>
            <a:ext cx="80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Arial Narrow" panose="020B0606020202030204" pitchFamily="34" charset="0"/>
              </a:rPr>
              <a:t>LLM</a:t>
            </a:r>
            <a:r>
              <a:rPr lang="ko-KR" altLang="en-US" sz="900" b="1" dirty="0">
                <a:latin typeface="Arial Narrow" panose="020B0606020202030204" pitchFamily="34" charset="0"/>
              </a:rPr>
              <a:t> </a:t>
            </a:r>
            <a:r>
              <a:rPr lang="en-US" altLang="ko-KR" sz="900" b="1" dirty="0">
                <a:latin typeface="Arial Narrow" panose="020B0606020202030204" pitchFamily="34" charset="0"/>
              </a:rPr>
              <a:t>Service</a:t>
            </a:r>
            <a:endParaRPr lang="ko-KR" altLang="en-US" sz="900" b="1" dirty="0">
              <a:latin typeface="Arial Narrow" panose="020B0606020202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3B7511-4683-4FFF-9E47-C7752E96FB4E}"/>
              </a:ext>
            </a:extLst>
          </p:cNvPr>
          <p:cNvSpPr txBox="1"/>
          <p:nvPr/>
        </p:nvSpPr>
        <p:spPr>
          <a:xfrm>
            <a:off x="46114" y="147746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Arial Narrow" panose="020B0606020202030204" pitchFamily="34" charset="0"/>
              </a:rPr>
              <a:t>LLM</a:t>
            </a:r>
            <a:r>
              <a:rPr lang="ko-KR" altLang="en-US" sz="900" dirty="0">
                <a:latin typeface="Arial Narrow" panose="020B0606020202030204" pitchFamily="34" charset="0"/>
              </a:rPr>
              <a:t> </a:t>
            </a:r>
            <a:r>
              <a:rPr lang="en-US" altLang="ko-KR" sz="900" dirty="0">
                <a:latin typeface="Arial Narrow" panose="020B0606020202030204" pitchFamily="34" charset="0"/>
              </a:rPr>
              <a:t>Ops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7AE02E-D5E1-4738-9F48-EDB9E0C51985}"/>
              </a:ext>
            </a:extLst>
          </p:cNvPr>
          <p:cNvCxnSpPr/>
          <p:nvPr/>
        </p:nvCxnSpPr>
        <p:spPr>
          <a:xfrm>
            <a:off x="935583" y="1418583"/>
            <a:ext cx="85539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39D1AD-BD8E-467D-979E-BBEBA0871E78}"/>
              </a:ext>
            </a:extLst>
          </p:cNvPr>
          <p:cNvSpPr txBox="1"/>
          <p:nvPr/>
        </p:nvSpPr>
        <p:spPr>
          <a:xfrm>
            <a:off x="41764" y="180725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Arial Narrow" panose="020B0606020202030204" pitchFamily="34" charset="0"/>
              </a:rPr>
              <a:t>…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F19736C-BD33-479F-9331-E0E52583B2D6}"/>
              </a:ext>
            </a:extLst>
          </p:cNvPr>
          <p:cNvSpPr/>
          <p:nvPr/>
        </p:nvSpPr>
        <p:spPr>
          <a:xfrm>
            <a:off x="130694" y="599848"/>
            <a:ext cx="489251" cy="40011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 Narrow" panose="020B0606020202030204" pitchFamily="34" charset="0"/>
              </a:rPr>
              <a:t>logo</a:t>
            </a:r>
            <a:endParaRPr lang="ko-KR" altLang="en-US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B709186-5DC5-46DC-84B1-FB2EE2422613}"/>
              </a:ext>
            </a:extLst>
          </p:cNvPr>
          <p:cNvSpPr/>
          <p:nvPr/>
        </p:nvSpPr>
        <p:spPr>
          <a:xfrm>
            <a:off x="1039322" y="2004063"/>
            <a:ext cx="1609422" cy="246211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메일 정보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160C087-EF7B-45D8-9E26-C578B11D07F1}"/>
              </a:ext>
            </a:extLst>
          </p:cNvPr>
          <p:cNvSpPr/>
          <p:nvPr/>
        </p:nvSpPr>
        <p:spPr>
          <a:xfrm>
            <a:off x="1039322" y="2470670"/>
            <a:ext cx="1609422" cy="246211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메일 본문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F28063A-A422-40E4-97A0-A393A141901C}"/>
              </a:ext>
            </a:extLst>
          </p:cNvPr>
          <p:cNvSpPr/>
          <p:nvPr/>
        </p:nvSpPr>
        <p:spPr>
          <a:xfrm>
            <a:off x="1039322" y="2959589"/>
            <a:ext cx="1609422" cy="246211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자료요청 시스템 정보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8F6D4C6-5CD0-4153-848B-212A77BED5FB}"/>
              </a:ext>
            </a:extLst>
          </p:cNvPr>
          <p:cNvSpPr/>
          <p:nvPr/>
        </p:nvSpPr>
        <p:spPr>
          <a:xfrm>
            <a:off x="1039322" y="3304492"/>
            <a:ext cx="1609422" cy="246211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제거 키워드 정보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3C5708A-6238-4BA9-A6A5-24B282893C02}"/>
              </a:ext>
            </a:extLst>
          </p:cNvPr>
          <p:cNvSpPr/>
          <p:nvPr/>
        </p:nvSpPr>
        <p:spPr>
          <a:xfrm>
            <a:off x="2792760" y="2475544"/>
            <a:ext cx="5166702" cy="24621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   html, </a:t>
            </a:r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mhtml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이루어진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zip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파일만 업로드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ED72EA4-63C9-431F-829D-88EC8C9112FC}"/>
              </a:ext>
            </a:extLst>
          </p:cNvPr>
          <p:cNvSpPr/>
          <p:nvPr/>
        </p:nvSpPr>
        <p:spPr>
          <a:xfrm>
            <a:off x="2792759" y="2959588"/>
            <a:ext cx="5166703" cy="24621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   xlsx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파일만 업로드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5BE1D00-DCC0-4454-96F5-E5CFBD67B0AA}"/>
              </a:ext>
            </a:extLst>
          </p:cNvPr>
          <p:cNvSpPr/>
          <p:nvPr/>
        </p:nvSpPr>
        <p:spPr>
          <a:xfrm>
            <a:off x="2837489" y="2504846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EDA078A-612B-447B-8F21-B5105196F12D}"/>
              </a:ext>
            </a:extLst>
          </p:cNvPr>
          <p:cNvSpPr/>
          <p:nvPr/>
        </p:nvSpPr>
        <p:spPr>
          <a:xfrm>
            <a:off x="2841701" y="2991821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2E9EF3-05FF-473F-B6B8-BBC41EA676CA}"/>
              </a:ext>
            </a:extLst>
          </p:cNvPr>
          <p:cNvSpPr txBox="1"/>
          <p:nvPr/>
        </p:nvSpPr>
        <p:spPr>
          <a:xfrm>
            <a:off x="958542" y="4567933"/>
            <a:ext cx="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94C2C32-7099-468E-8935-35938CDF904C}"/>
              </a:ext>
            </a:extLst>
          </p:cNvPr>
          <p:cNvSpPr/>
          <p:nvPr/>
        </p:nvSpPr>
        <p:spPr>
          <a:xfrm>
            <a:off x="1039321" y="4888850"/>
            <a:ext cx="6920141" cy="246211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Model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선택하세요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71C8B0D7-6805-43C5-9875-77847605D7F3}"/>
              </a:ext>
            </a:extLst>
          </p:cNvPr>
          <p:cNvSpPr/>
          <p:nvPr/>
        </p:nvSpPr>
        <p:spPr>
          <a:xfrm rot="10800000">
            <a:off x="7810005" y="4978022"/>
            <a:ext cx="95323" cy="8389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43BE812-672B-498F-B3DC-B7B164A7E084}"/>
              </a:ext>
            </a:extLst>
          </p:cNvPr>
          <p:cNvSpPr/>
          <p:nvPr/>
        </p:nvSpPr>
        <p:spPr>
          <a:xfrm>
            <a:off x="8303300" y="6050214"/>
            <a:ext cx="933278" cy="235574"/>
          </a:xfrm>
          <a:prstGeom prst="roundRect">
            <a:avLst>
              <a:gd name="adj" fmla="val 215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 시작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8DBA457-DCBA-49B9-8D24-526EC325DD51}"/>
              </a:ext>
            </a:extLst>
          </p:cNvPr>
          <p:cNvSpPr/>
          <p:nvPr/>
        </p:nvSpPr>
        <p:spPr>
          <a:xfrm>
            <a:off x="3728864" y="3307709"/>
            <a:ext cx="4230595" cy="24621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txt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파일만 업로드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06F3D4-1431-467F-8E1E-0C85BEB8A9B5}"/>
              </a:ext>
            </a:extLst>
          </p:cNvPr>
          <p:cNvSpPr/>
          <p:nvPr/>
        </p:nvSpPr>
        <p:spPr>
          <a:xfrm>
            <a:off x="3773593" y="3341732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88BBE08-A5CF-41D9-8E0A-2AC7B15004CD}"/>
              </a:ext>
            </a:extLst>
          </p:cNvPr>
          <p:cNvSpPr/>
          <p:nvPr/>
        </p:nvSpPr>
        <p:spPr>
          <a:xfrm>
            <a:off x="2792759" y="3311417"/>
            <a:ext cx="864097" cy="23928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보낸사람</a:t>
            </a:r>
            <a:endParaRPr lang="ko-KR" altLang="en-US" sz="800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63000E-DEB3-41B4-99FA-E6063BEF10D4}"/>
              </a:ext>
            </a:extLst>
          </p:cNvPr>
          <p:cNvSpPr txBox="1"/>
          <p:nvPr/>
        </p:nvSpPr>
        <p:spPr>
          <a:xfrm>
            <a:off x="453514" y="2004054"/>
            <a:ext cx="441792" cy="24621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3AD75B-B436-4DE1-A4D4-D1518E7B11FF}"/>
              </a:ext>
            </a:extLst>
          </p:cNvPr>
          <p:cNvSpPr txBox="1"/>
          <p:nvPr/>
        </p:nvSpPr>
        <p:spPr>
          <a:xfrm>
            <a:off x="448619" y="2466834"/>
            <a:ext cx="470959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328DD0E-4F76-4158-93DE-2E661FB3CF15}"/>
              </a:ext>
            </a:extLst>
          </p:cNvPr>
          <p:cNvSpPr txBox="1"/>
          <p:nvPr/>
        </p:nvSpPr>
        <p:spPr>
          <a:xfrm>
            <a:off x="448619" y="2963034"/>
            <a:ext cx="470959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선택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CDC65DF-D27E-4B06-B319-0784378C94EB}"/>
              </a:ext>
            </a:extLst>
          </p:cNvPr>
          <p:cNvSpPr txBox="1"/>
          <p:nvPr/>
        </p:nvSpPr>
        <p:spPr>
          <a:xfrm>
            <a:off x="448619" y="3311417"/>
            <a:ext cx="470959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선택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B29545A-B10C-4E91-8FF2-F28ADCAE9096}"/>
              </a:ext>
            </a:extLst>
          </p:cNvPr>
          <p:cNvSpPr txBox="1"/>
          <p:nvPr/>
        </p:nvSpPr>
        <p:spPr>
          <a:xfrm>
            <a:off x="448619" y="4888840"/>
            <a:ext cx="470959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FD3314-546F-41A1-A45D-6910E20D796D}"/>
              </a:ext>
            </a:extLst>
          </p:cNvPr>
          <p:cNvSpPr txBox="1"/>
          <p:nvPr/>
        </p:nvSpPr>
        <p:spPr>
          <a:xfrm>
            <a:off x="958543" y="1611128"/>
            <a:ext cx="682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</a:t>
            </a:r>
            <a:endParaRPr lang="ko-KR" altLang="en-US" sz="1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CB3E0E6-1AB8-49F6-9E54-4E1344229213}"/>
              </a:ext>
            </a:extLst>
          </p:cNvPr>
          <p:cNvSpPr/>
          <p:nvPr/>
        </p:nvSpPr>
        <p:spPr>
          <a:xfrm>
            <a:off x="2837489" y="2030396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3AA04E2A-860E-4421-8062-3CBF7B8637A0}"/>
              </a:ext>
            </a:extLst>
          </p:cNvPr>
          <p:cNvSpPr/>
          <p:nvPr/>
        </p:nvSpPr>
        <p:spPr>
          <a:xfrm>
            <a:off x="8706053" y="134423"/>
            <a:ext cx="933278" cy="235574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개발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DB6098-D387-4C11-80DF-43C1C5AEED94}"/>
              </a:ext>
            </a:extLst>
          </p:cNvPr>
          <p:cNvSpPr txBox="1"/>
          <p:nvPr/>
        </p:nvSpPr>
        <p:spPr>
          <a:xfrm>
            <a:off x="71261" y="44624"/>
            <a:ext cx="5798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LLM Service –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 메일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Compliance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점검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– 2)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 신규 점검 생성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20495F-E0D4-4599-8BCD-BB5CD0BA883B}"/>
              </a:ext>
            </a:extLst>
          </p:cNvPr>
          <p:cNvSpPr txBox="1"/>
          <p:nvPr/>
        </p:nvSpPr>
        <p:spPr>
          <a:xfrm>
            <a:off x="958542" y="1066713"/>
            <a:ext cx="2842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메일 </a:t>
            </a: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Compliance </a:t>
            </a:r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 </a:t>
            </a: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</a:t>
            </a:r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점검 생성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7C07762B-491B-44A4-88CB-37C1715D21A1}"/>
              </a:ext>
            </a:extLst>
          </p:cNvPr>
          <p:cNvSpPr/>
          <p:nvPr/>
        </p:nvSpPr>
        <p:spPr>
          <a:xfrm>
            <a:off x="2792760" y="3646703"/>
            <a:ext cx="864096" cy="23928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제목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1C5AC84B-DBCB-4FEC-949B-FE25F2A74E70}"/>
              </a:ext>
            </a:extLst>
          </p:cNvPr>
          <p:cNvSpPr/>
          <p:nvPr/>
        </p:nvSpPr>
        <p:spPr>
          <a:xfrm>
            <a:off x="2792759" y="3981802"/>
            <a:ext cx="864096" cy="23928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실수취인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43D4587-76D2-4F6B-9115-7B242492B9D3}"/>
              </a:ext>
            </a:extLst>
          </p:cNvPr>
          <p:cNvSpPr txBox="1"/>
          <p:nvPr/>
        </p:nvSpPr>
        <p:spPr>
          <a:xfrm>
            <a:off x="3873607" y="1546371"/>
            <a:ext cx="4600042" cy="246221"/>
          </a:xfrm>
          <a:prstGeom prst="rect">
            <a:avLst/>
          </a:prstGeom>
          <a:solidFill>
            <a:srgbClr val="2E2EF2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6. 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 시작 클릭 시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업로드 진행률 퍼센트 바가 생성되며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업로드 완료 시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API2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호출함</a:t>
            </a:r>
            <a:endParaRPr lang="en-US" altLang="ko-KR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6754CB8-0467-49E7-BBD0-C26B46DA1CBB}"/>
              </a:ext>
            </a:extLst>
          </p:cNvPr>
          <p:cNvSpPr/>
          <p:nvPr/>
        </p:nvSpPr>
        <p:spPr>
          <a:xfrm>
            <a:off x="3728864" y="3641852"/>
            <a:ext cx="4230591" cy="24621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txt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파일만 업로드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C8CF12C2-E2B5-495A-9978-D6EFFEED147F}"/>
              </a:ext>
            </a:extLst>
          </p:cNvPr>
          <p:cNvSpPr/>
          <p:nvPr/>
        </p:nvSpPr>
        <p:spPr>
          <a:xfrm>
            <a:off x="3773593" y="3675875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601852E9-BC5F-4A48-85E0-2A81C7FF6BCE}"/>
              </a:ext>
            </a:extLst>
          </p:cNvPr>
          <p:cNvSpPr/>
          <p:nvPr/>
        </p:nvSpPr>
        <p:spPr>
          <a:xfrm>
            <a:off x="3728864" y="3974877"/>
            <a:ext cx="4230590" cy="24621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              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txt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파일만 업로드 가능합니다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FC28EA35-3D8F-41E5-BC5B-A0D461E6F5A2}"/>
              </a:ext>
            </a:extLst>
          </p:cNvPr>
          <p:cNvSpPr/>
          <p:nvPr/>
        </p:nvSpPr>
        <p:spPr>
          <a:xfrm>
            <a:off x="3773593" y="4008900"/>
            <a:ext cx="687798" cy="177858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 선택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A7E8155-A2CD-490B-950D-978A5B581C63}"/>
              </a:ext>
            </a:extLst>
          </p:cNvPr>
          <p:cNvSpPr txBox="1"/>
          <p:nvPr/>
        </p:nvSpPr>
        <p:spPr>
          <a:xfrm>
            <a:off x="8266357" y="531334"/>
            <a:ext cx="1557040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front-end 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시 고려 항목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E9DA60A-EEDF-4B6C-97CE-E26CD6EA0777}"/>
              </a:ext>
            </a:extLst>
          </p:cNvPr>
          <p:cNvSpPr txBox="1"/>
          <p:nvPr/>
        </p:nvSpPr>
        <p:spPr>
          <a:xfrm>
            <a:off x="8266357" y="791195"/>
            <a:ext cx="1557040" cy="230832"/>
          </a:xfrm>
          <a:prstGeom prst="rect">
            <a:avLst/>
          </a:prstGeom>
          <a:solidFill>
            <a:srgbClr val="2E2E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작동 시나리오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3B596-116D-463A-A4D2-7C521073A5E1}"/>
              </a:ext>
            </a:extLst>
          </p:cNvPr>
          <p:cNvSpPr txBox="1"/>
          <p:nvPr/>
        </p:nvSpPr>
        <p:spPr>
          <a:xfrm>
            <a:off x="1039321" y="5343019"/>
            <a:ext cx="3121591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※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추후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prompt engineering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기능 추가 예정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(2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개발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9D49C2C-11B6-42EC-BF5A-4057A1E2DFD2}"/>
              </a:ext>
            </a:extLst>
          </p:cNvPr>
          <p:cNvSpPr/>
          <p:nvPr/>
        </p:nvSpPr>
        <p:spPr>
          <a:xfrm>
            <a:off x="5745090" y="6066805"/>
            <a:ext cx="2448266" cy="246195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업로드 진행률 퍼센트바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87A6A2-73EF-41CB-87AD-EEC8790B9D20}"/>
              </a:ext>
            </a:extLst>
          </p:cNvPr>
          <p:cNvSpPr txBox="1"/>
          <p:nvPr/>
        </p:nvSpPr>
        <p:spPr>
          <a:xfrm>
            <a:off x="6045551" y="5322724"/>
            <a:ext cx="3528905" cy="5539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 항목들은 반드시 업로드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선택 해야 점검 시작 버튼 활성화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zip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파일은 용량이 크므로 건수로 표시하기 어려울 수 있으므로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용량으로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진행률 체크하여 표시하는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게 좋을듯함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12162-6E32-4C7C-AF37-866A64CCADDD}"/>
              </a:ext>
            </a:extLst>
          </p:cNvPr>
          <p:cNvSpPr txBox="1"/>
          <p:nvPr/>
        </p:nvSpPr>
        <p:spPr>
          <a:xfrm>
            <a:off x="973135" y="2235237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800" b="1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 항목입니다</a:t>
            </a:r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b="1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8FF39F-8F80-421D-8C5F-3670CCE714A2}"/>
              </a:ext>
            </a:extLst>
          </p:cNvPr>
          <p:cNvSpPr txBox="1"/>
          <p:nvPr/>
        </p:nvSpPr>
        <p:spPr>
          <a:xfrm>
            <a:off x="973135" y="2705464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* </a:t>
            </a:r>
            <a:r>
              <a:rPr lang="ko-KR" altLang="en-US" sz="800" b="1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 항목입니다</a:t>
            </a:r>
            <a:r>
              <a:rPr lang="en-US" altLang="ko-KR" sz="800" b="1" dirty="0">
                <a:solidFill>
                  <a:srgbClr val="C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800" b="1">
              <a:solidFill>
                <a:srgbClr val="C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3" name="화살표: 위쪽 62">
            <a:extLst>
              <a:ext uri="{FF2B5EF4-FFF2-40B4-BE49-F238E27FC236}">
                <a16:creationId xmlns:a16="http://schemas.microsoft.com/office/drawing/2014/main" id="{F4FEB7AA-22C7-48FF-A1D4-4782A0BCF6B0}"/>
              </a:ext>
            </a:extLst>
          </p:cNvPr>
          <p:cNvSpPr/>
          <p:nvPr/>
        </p:nvSpPr>
        <p:spPr>
          <a:xfrm rot="19421397">
            <a:off x="9092105" y="6118777"/>
            <a:ext cx="172676" cy="216134"/>
          </a:xfrm>
          <a:prstGeom prst="upArrow">
            <a:avLst>
              <a:gd name="adj1" fmla="val 50000"/>
              <a:gd name="adj2" fmla="val 992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34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303FE5-5366-49A9-B21B-4287078276AC}"/>
              </a:ext>
            </a:extLst>
          </p:cNvPr>
          <p:cNvCxnSpPr>
            <a:cxnSpLocks/>
          </p:cNvCxnSpPr>
          <p:nvPr/>
        </p:nvCxnSpPr>
        <p:spPr>
          <a:xfrm>
            <a:off x="669422" y="1052736"/>
            <a:ext cx="0" cy="580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0AEDC3-9989-49A8-8829-C96CCA2F98BD}"/>
              </a:ext>
            </a:extLst>
          </p:cNvPr>
          <p:cNvSpPr txBox="1"/>
          <p:nvPr/>
        </p:nvSpPr>
        <p:spPr>
          <a:xfrm>
            <a:off x="-25895" y="1147674"/>
            <a:ext cx="80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Arial Narrow" panose="020B0606020202030204" pitchFamily="34" charset="0"/>
              </a:rPr>
              <a:t>LLM</a:t>
            </a:r>
            <a:r>
              <a:rPr lang="ko-KR" altLang="en-US" sz="900" b="1" dirty="0">
                <a:latin typeface="Arial Narrow" panose="020B0606020202030204" pitchFamily="34" charset="0"/>
              </a:rPr>
              <a:t> </a:t>
            </a:r>
            <a:r>
              <a:rPr lang="en-US" altLang="ko-KR" sz="900" b="1" dirty="0">
                <a:latin typeface="Arial Narrow" panose="020B0606020202030204" pitchFamily="34" charset="0"/>
              </a:rPr>
              <a:t>Service</a:t>
            </a:r>
            <a:endParaRPr lang="ko-KR" altLang="en-US" sz="900" b="1" dirty="0">
              <a:latin typeface="Arial Narrow" panose="020B0606020202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3B7511-4683-4FFF-9E47-C7752E96FB4E}"/>
              </a:ext>
            </a:extLst>
          </p:cNvPr>
          <p:cNvSpPr txBox="1"/>
          <p:nvPr/>
        </p:nvSpPr>
        <p:spPr>
          <a:xfrm>
            <a:off x="46114" y="147746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Arial Narrow" panose="020B0606020202030204" pitchFamily="34" charset="0"/>
              </a:rPr>
              <a:t>LLM</a:t>
            </a:r>
            <a:r>
              <a:rPr lang="ko-KR" altLang="en-US" sz="900" dirty="0">
                <a:latin typeface="Arial Narrow" panose="020B0606020202030204" pitchFamily="34" charset="0"/>
              </a:rPr>
              <a:t> </a:t>
            </a:r>
            <a:r>
              <a:rPr lang="en-US" altLang="ko-KR" sz="900" dirty="0">
                <a:latin typeface="Arial Narrow" panose="020B0606020202030204" pitchFamily="34" charset="0"/>
              </a:rPr>
              <a:t>Ops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B0BC4D-A845-47B4-978F-10C712E13F63}"/>
              </a:ext>
            </a:extLst>
          </p:cNvPr>
          <p:cNvSpPr txBox="1"/>
          <p:nvPr/>
        </p:nvSpPr>
        <p:spPr>
          <a:xfrm>
            <a:off x="958543" y="1066713"/>
            <a:ext cx="16902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메일 </a:t>
            </a: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Compliance </a:t>
            </a:r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7AE02E-D5E1-4738-9F48-EDB9E0C51985}"/>
              </a:ext>
            </a:extLst>
          </p:cNvPr>
          <p:cNvCxnSpPr/>
          <p:nvPr/>
        </p:nvCxnSpPr>
        <p:spPr>
          <a:xfrm>
            <a:off x="935583" y="1418583"/>
            <a:ext cx="85539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39D1AD-BD8E-467D-979E-BBEBA0871E78}"/>
              </a:ext>
            </a:extLst>
          </p:cNvPr>
          <p:cNvSpPr txBox="1"/>
          <p:nvPr/>
        </p:nvSpPr>
        <p:spPr>
          <a:xfrm>
            <a:off x="41764" y="180725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Arial Narrow" panose="020B0606020202030204" pitchFamily="34" charset="0"/>
              </a:rPr>
              <a:t>…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F19736C-BD33-479F-9331-E0E52583B2D6}"/>
              </a:ext>
            </a:extLst>
          </p:cNvPr>
          <p:cNvSpPr/>
          <p:nvPr/>
        </p:nvSpPr>
        <p:spPr>
          <a:xfrm>
            <a:off x="130694" y="599848"/>
            <a:ext cx="489251" cy="40011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 Narrow" panose="020B0606020202030204" pitchFamily="34" charset="0"/>
              </a:rPr>
              <a:t>logo</a:t>
            </a:r>
            <a:endParaRPr lang="ko-KR" altLang="en-US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166E53-FC1E-453D-8B35-A3AC664A7848}"/>
              </a:ext>
            </a:extLst>
          </p:cNvPr>
          <p:cNvSpPr txBox="1"/>
          <p:nvPr/>
        </p:nvSpPr>
        <p:spPr>
          <a:xfrm>
            <a:off x="71261" y="44624"/>
            <a:ext cx="5824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LLM Service –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 메일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Compliance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점검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– 3)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평가하기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신규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)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C5EAB65-6592-4DAD-85C3-D7727BFF842B}"/>
              </a:ext>
            </a:extLst>
          </p:cNvPr>
          <p:cNvSpPr/>
          <p:nvPr/>
        </p:nvSpPr>
        <p:spPr>
          <a:xfrm>
            <a:off x="8015258" y="1725133"/>
            <a:ext cx="1221320" cy="235574"/>
          </a:xfrm>
          <a:prstGeom prst="roundRect">
            <a:avLst>
              <a:gd name="adj" fmla="val 215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점검 생성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1FA8261-8F4D-4B73-BFFF-90DCC2B68BA7}"/>
              </a:ext>
            </a:extLst>
          </p:cNvPr>
          <p:cNvSpPr/>
          <p:nvPr/>
        </p:nvSpPr>
        <p:spPr>
          <a:xfrm>
            <a:off x="8706053" y="134423"/>
            <a:ext cx="933278" cy="235574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개발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87F85E-A259-4647-802E-02C32CBB4B24}"/>
              </a:ext>
            </a:extLst>
          </p:cNvPr>
          <p:cNvSpPr txBox="1"/>
          <p:nvPr/>
        </p:nvSpPr>
        <p:spPr>
          <a:xfrm>
            <a:off x="8266357" y="531334"/>
            <a:ext cx="1557040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front-end 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시 고려 항목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347A07-D45E-4984-9558-098F6E1CFF59}"/>
              </a:ext>
            </a:extLst>
          </p:cNvPr>
          <p:cNvSpPr txBox="1"/>
          <p:nvPr/>
        </p:nvSpPr>
        <p:spPr>
          <a:xfrm>
            <a:off x="8266357" y="791195"/>
            <a:ext cx="1557040" cy="230832"/>
          </a:xfrm>
          <a:prstGeom prst="rect">
            <a:avLst/>
          </a:prstGeom>
          <a:solidFill>
            <a:srgbClr val="2E2E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작동 시나리오</a:t>
            </a: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D45418A1-D8D0-4E71-A657-649353144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734185"/>
              </p:ext>
            </p:extLst>
          </p:nvPr>
        </p:nvGraphicFramePr>
        <p:xfrm>
          <a:off x="1136576" y="2150384"/>
          <a:ext cx="8136902" cy="3997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221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1606810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  <a:gridCol w="1478264">
                  <a:extLst>
                    <a:ext uri="{9D8B030D-6E8A-4147-A177-3AD203B41FA5}">
                      <a16:colId xmlns:a16="http://schemas.microsoft.com/office/drawing/2014/main" val="1012697364"/>
                    </a:ext>
                  </a:extLst>
                </a:gridCol>
                <a:gridCol w="1028358">
                  <a:extLst>
                    <a:ext uri="{9D8B030D-6E8A-4147-A177-3AD203B41FA5}">
                      <a16:colId xmlns:a16="http://schemas.microsoft.com/office/drawing/2014/main" val="2875205785"/>
                    </a:ext>
                  </a:extLst>
                </a:gridCol>
                <a:gridCol w="1367003">
                  <a:extLst>
                    <a:ext uri="{9D8B030D-6E8A-4147-A177-3AD203B41FA5}">
                      <a16:colId xmlns:a16="http://schemas.microsoft.com/office/drawing/2014/main" val="3721452879"/>
                    </a:ext>
                  </a:extLst>
                </a:gridCol>
                <a:gridCol w="1332436">
                  <a:extLst>
                    <a:ext uri="{9D8B030D-6E8A-4147-A177-3AD203B41FA5}">
                      <a16:colId xmlns:a16="http://schemas.microsoft.com/office/drawing/2014/main" val="845777986"/>
                    </a:ext>
                  </a:extLst>
                </a:gridCol>
                <a:gridCol w="899810">
                  <a:extLst>
                    <a:ext uri="{9D8B030D-6E8A-4147-A177-3AD203B41FA5}">
                      <a16:colId xmlns:a16="http://schemas.microsoft.com/office/drawing/2014/main" val="681007977"/>
                    </a:ext>
                  </a:extLst>
                </a:gridCol>
              </a:tblGrid>
              <a:tr h="288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Time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Model / Data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Status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Risk Mails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Evaluation Result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Result</a:t>
                      </a:r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File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2024-08-23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Running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2024-08-22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Running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2024-08-21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Gemini-1.5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821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2024-08-20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Lamma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901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2024-08-19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Saving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u="none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2024-08-18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130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1024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90%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2024-08-17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Claude-3.0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850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75%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2024-08-16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Error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2024-08-15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890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80%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2024-08-14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70%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81D179E-789D-4793-8432-8DA6AF651A76}"/>
              </a:ext>
            </a:extLst>
          </p:cNvPr>
          <p:cNvSpPr/>
          <p:nvPr/>
        </p:nvSpPr>
        <p:spPr>
          <a:xfrm>
            <a:off x="7392883" y="3254905"/>
            <a:ext cx="648072" cy="202046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평가하기</a:t>
            </a:r>
          </a:p>
        </p:txBody>
      </p:sp>
      <p:pic>
        <p:nvPicPr>
          <p:cNvPr id="58" name="Picture 2" descr="바로가기 - 다운로드 무료 아이콘">
            <a:extLst>
              <a:ext uri="{FF2B5EF4-FFF2-40B4-BE49-F238E27FC236}">
                <a16:creationId xmlns:a16="http://schemas.microsoft.com/office/drawing/2014/main" id="{CE717448-F19E-489D-81EB-51DE62785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737" y="2563185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9B306FB2-A48C-4438-A4E7-2D9D70818A70}"/>
              </a:ext>
            </a:extLst>
          </p:cNvPr>
          <p:cNvSpPr/>
          <p:nvPr/>
        </p:nvSpPr>
        <p:spPr>
          <a:xfrm>
            <a:off x="7392883" y="3626915"/>
            <a:ext cx="648072" cy="202046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평가하기</a:t>
            </a:r>
          </a:p>
        </p:txBody>
      </p:sp>
      <p:pic>
        <p:nvPicPr>
          <p:cNvPr id="60" name="Picture 2" descr="바로가기 - 다운로드 무료 아이콘">
            <a:extLst>
              <a:ext uri="{FF2B5EF4-FFF2-40B4-BE49-F238E27FC236}">
                <a16:creationId xmlns:a16="http://schemas.microsoft.com/office/drawing/2014/main" id="{CA1478D5-AC9B-4F0A-A071-E2F5DB953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85" y="2927199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바로가기 - 다운로드 무료 아이콘">
            <a:extLst>
              <a:ext uri="{FF2B5EF4-FFF2-40B4-BE49-F238E27FC236}">
                <a16:creationId xmlns:a16="http://schemas.microsoft.com/office/drawing/2014/main" id="{784A8F29-89F8-44A9-B7D9-5F4A4B033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626" y="3296726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바로가기 - 다운로드 무료 아이콘">
            <a:extLst>
              <a:ext uri="{FF2B5EF4-FFF2-40B4-BE49-F238E27FC236}">
                <a16:creationId xmlns:a16="http://schemas.microsoft.com/office/drawing/2014/main" id="{21D404DE-5548-4FF1-BC5A-FE2302DA0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85" y="3675048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바로가기 - 다운로드 무료 아이콘">
            <a:extLst>
              <a:ext uri="{FF2B5EF4-FFF2-40B4-BE49-F238E27FC236}">
                <a16:creationId xmlns:a16="http://schemas.microsoft.com/office/drawing/2014/main" id="{BB514D99-A9F2-4593-8E6C-577C746EC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85" y="4039062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다운로드 - 무료 ui개 아이콘">
            <a:extLst>
              <a:ext uri="{FF2B5EF4-FFF2-40B4-BE49-F238E27FC236}">
                <a16:creationId xmlns:a16="http://schemas.microsoft.com/office/drawing/2014/main" id="{4847095F-4FDB-421C-BD3B-28CF29EA9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834" y="589927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바로가기 - 다운로드 무료 아이콘">
            <a:extLst>
              <a:ext uri="{FF2B5EF4-FFF2-40B4-BE49-F238E27FC236}">
                <a16:creationId xmlns:a16="http://schemas.microsoft.com/office/drawing/2014/main" id="{18CBB3EC-62B1-463C-A3EB-11D4655CE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453" y="4411872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바로가기 - 다운로드 무료 아이콘">
            <a:extLst>
              <a:ext uri="{FF2B5EF4-FFF2-40B4-BE49-F238E27FC236}">
                <a16:creationId xmlns:a16="http://schemas.microsoft.com/office/drawing/2014/main" id="{B7BF9E7D-22DC-473B-AC20-9BF585519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737" y="4784682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바로가기 - 다운로드 무료 아이콘">
            <a:extLst>
              <a:ext uri="{FF2B5EF4-FFF2-40B4-BE49-F238E27FC236}">
                <a16:creationId xmlns:a16="http://schemas.microsoft.com/office/drawing/2014/main" id="{95E55D16-C229-40B5-8DDC-4616F954A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85" y="5151094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바로가기 - 다운로드 무료 아이콘">
            <a:extLst>
              <a:ext uri="{FF2B5EF4-FFF2-40B4-BE49-F238E27FC236}">
                <a16:creationId xmlns:a16="http://schemas.microsoft.com/office/drawing/2014/main" id="{07F4DD59-9FC6-475F-8E3A-E53BA4DD6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033" y="5526460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바로가기 - 다운로드 무료 아이콘">
            <a:extLst>
              <a:ext uri="{FF2B5EF4-FFF2-40B4-BE49-F238E27FC236}">
                <a16:creationId xmlns:a16="http://schemas.microsoft.com/office/drawing/2014/main" id="{21BA0869-11D1-4FD6-91AF-451F6204D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737" y="5899270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다운로드 - 무료 ui개 아이콘">
            <a:extLst>
              <a:ext uri="{FF2B5EF4-FFF2-40B4-BE49-F238E27FC236}">
                <a16:creationId xmlns:a16="http://schemas.microsoft.com/office/drawing/2014/main" id="{D81C6FD7-1E0D-40EE-8CD1-C9858B29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386" y="475098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다운로드 - 무료 ui개 아이콘">
            <a:extLst>
              <a:ext uri="{FF2B5EF4-FFF2-40B4-BE49-F238E27FC236}">
                <a16:creationId xmlns:a16="http://schemas.microsoft.com/office/drawing/2014/main" id="{F09F75B2-5467-4EA1-96F6-2DAC53634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49" y="551683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다운로드 - 무료 ui개 아이콘">
            <a:extLst>
              <a:ext uri="{FF2B5EF4-FFF2-40B4-BE49-F238E27FC236}">
                <a16:creationId xmlns:a16="http://schemas.microsoft.com/office/drawing/2014/main" id="{723B5177-22E9-447B-9215-D17D9FACA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49" y="4399706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다운로드 - 무료 ui개 아이콘">
            <a:extLst>
              <a:ext uri="{FF2B5EF4-FFF2-40B4-BE49-F238E27FC236}">
                <a16:creationId xmlns:a16="http://schemas.microsoft.com/office/drawing/2014/main" id="{034C6C40-3286-4C00-8066-951416C84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3294826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 descr="다운로드 - 무료 ui개 아이콘">
            <a:extLst>
              <a:ext uri="{FF2B5EF4-FFF2-40B4-BE49-F238E27FC236}">
                <a16:creationId xmlns:a16="http://schemas.microsoft.com/office/drawing/2014/main" id="{2C92490B-3065-47C5-A6AE-439FCCED8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3645024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6" descr="Question Mark In Circle transparent PNG - StickPNG">
            <a:extLst>
              <a:ext uri="{FF2B5EF4-FFF2-40B4-BE49-F238E27FC236}">
                <a16:creationId xmlns:a16="http://schemas.microsoft.com/office/drawing/2014/main" id="{939C787A-6ABC-469D-871A-AB638ADF1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365" y="5156225"/>
            <a:ext cx="135458" cy="1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화살표: 위쪽 64">
            <a:extLst>
              <a:ext uri="{FF2B5EF4-FFF2-40B4-BE49-F238E27FC236}">
                <a16:creationId xmlns:a16="http://schemas.microsoft.com/office/drawing/2014/main" id="{3183478D-4D6A-4654-95B0-0A9B0EEFCBF2}"/>
              </a:ext>
            </a:extLst>
          </p:cNvPr>
          <p:cNvSpPr/>
          <p:nvPr/>
        </p:nvSpPr>
        <p:spPr>
          <a:xfrm rot="19421397">
            <a:off x="7954616" y="3331051"/>
            <a:ext cx="172676" cy="216134"/>
          </a:xfrm>
          <a:prstGeom prst="upArrow">
            <a:avLst>
              <a:gd name="adj1" fmla="val 50000"/>
              <a:gd name="adj2" fmla="val 992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F9DF34-B6C9-4C43-B49A-B159442628D8}"/>
              </a:ext>
            </a:extLst>
          </p:cNvPr>
          <p:cNvSpPr txBox="1"/>
          <p:nvPr/>
        </p:nvSpPr>
        <p:spPr>
          <a:xfrm>
            <a:off x="3010074" y="3262200"/>
            <a:ext cx="4254202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평가하기 버튼 포함 해당 행 어디를 누르든 해당 행의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evaluation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탭으로 </a:t>
            </a:r>
            <a:r>
              <a:rPr lang="ko-KR" altLang="en-US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넘어감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214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A244A893-019E-4C92-BCE2-C21268FD770F}"/>
              </a:ext>
            </a:extLst>
          </p:cNvPr>
          <p:cNvSpPr txBox="1"/>
          <p:nvPr/>
        </p:nvSpPr>
        <p:spPr>
          <a:xfrm>
            <a:off x="2924601" y="1662916"/>
            <a:ext cx="212497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Potential Risk –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일반 자료 요청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303FE5-5366-49A9-B21B-4287078276AC}"/>
              </a:ext>
            </a:extLst>
          </p:cNvPr>
          <p:cNvCxnSpPr>
            <a:cxnSpLocks/>
          </p:cNvCxnSpPr>
          <p:nvPr/>
        </p:nvCxnSpPr>
        <p:spPr>
          <a:xfrm>
            <a:off x="669422" y="1052736"/>
            <a:ext cx="0" cy="580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0AEDC3-9989-49A8-8829-C96CCA2F98BD}"/>
              </a:ext>
            </a:extLst>
          </p:cNvPr>
          <p:cNvSpPr txBox="1"/>
          <p:nvPr/>
        </p:nvSpPr>
        <p:spPr>
          <a:xfrm>
            <a:off x="-25895" y="1147674"/>
            <a:ext cx="80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Arial Narrow" panose="020B0606020202030204" pitchFamily="34" charset="0"/>
              </a:rPr>
              <a:t>LLM</a:t>
            </a:r>
            <a:r>
              <a:rPr lang="ko-KR" altLang="en-US" sz="900" b="1" dirty="0">
                <a:latin typeface="Arial Narrow" panose="020B0606020202030204" pitchFamily="34" charset="0"/>
              </a:rPr>
              <a:t> </a:t>
            </a:r>
            <a:r>
              <a:rPr lang="en-US" altLang="ko-KR" sz="900" b="1" dirty="0">
                <a:latin typeface="Arial Narrow" panose="020B0606020202030204" pitchFamily="34" charset="0"/>
              </a:rPr>
              <a:t>Service</a:t>
            </a:r>
            <a:endParaRPr lang="ko-KR" altLang="en-US" sz="900" b="1" dirty="0">
              <a:latin typeface="Arial Narrow" panose="020B0606020202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3B7511-4683-4FFF-9E47-C7752E96FB4E}"/>
              </a:ext>
            </a:extLst>
          </p:cNvPr>
          <p:cNvSpPr txBox="1"/>
          <p:nvPr/>
        </p:nvSpPr>
        <p:spPr>
          <a:xfrm>
            <a:off x="46114" y="147746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Arial Narrow" panose="020B0606020202030204" pitchFamily="34" charset="0"/>
              </a:rPr>
              <a:t>LLM</a:t>
            </a:r>
            <a:r>
              <a:rPr lang="ko-KR" altLang="en-US" sz="900" dirty="0">
                <a:latin typeface="Arial Narrow" panose="020B0606020202030204" pitchFamily="34" charset="0"/>
              </a:rPr>
              <a:t> </a:t>
            </a:r>
            <a:r>
              <a:rPr lang="en-US" altLang="ko-KR" sz="900" dirty="0">
                <a:latin typeface="Arial Narrow" panose="020B0606020202030204" pitchFamily="34" charset="0"/>
              </a:rPr>
              <a:t>Ops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B0BC4D-A845-47B4-978F-10C712E13F63}"/>
              </a:ext>
            </a:extLst>
          </p:cNvPr>
          <p:cNvSpPr txBox="1"/>
          <p:nvPr/>
        </p:nvSpPr>
        <p:spPr>
          <a:xfrm>
            <a:off x="958542" y="1066713"/>
            <a:ext cx="26983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메일 </a:t>
            </a: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Compliance </a:t>
            </a:r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 </a:t>
            </a: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Evaluation</a:t>
            </a:r>
            <a:endParaRPr lang="ko-KR" altLang="en-US" sz="1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7AE02E-D5E1-4738-9F48-EDB9E0C51985}"/>
              </a:ext>
            </a:extLst>
          </p:cNvPr>
          <p:cNvCxnSpPr/>
          <p:nvPr/>
        </p:nvCxnSpPr>
        <p:spPr>
          <a:xfrm>
            <a:off x="935583" y="1418583"/>
            <a:ext cx="85539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39D1AD-BD8E-467D-979E-BBEBA0871E78}"/>
              </a:ext>
            </a:extLst>
          </p:cNvPr>
          <p:cNvSpPr txBox="1"/>
          <p:nvPr/>
        </p:nvSpPr>
        <p:spPr>
          <a:xfrm>
            <a:off x="41764" y="180725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Arial Narrow" panose="020B0606020202030204" pitchFamily="34" charset="0"/>
              </a:rPr>
              <a:t>…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F19736C-BD33-479F-9331-E0E52583B2D6}"/>
              </a:ext>
            </a:extLst>
          </p:cNvPr>
          <p:cNvSpPr/>
          <p:nvPr/>
        </p:nvSpPr>
        <p:spPr>
          <a:xfrm>
            <a:off x="130694" y="599848"/>
            <a:ext cx="489251" cy="40011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 Narrow" panose="020B0606020202030204" pitchFamily="34" charset="0"/>
              </a:rPr>
              <a:t>logo</a:t>
            </a:r>
            <a:endParaRPr lang="ko-KR" altLang="en-US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457B56-F5EF-411E-A39F-7A853AD0B2C1}"/>
              </a:ext>
            </a:extLst>
          </p:cNvPr>
          <p:cNvSpPr txBox="1"/>
          <p:nvPr/>
        </p:nvSpPr>
        <p:spPr>
          <a:xfrm>
            <a:off x="1078578" y="1662916"/>
            <a:ext cx="1840030" cy="253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High Risk – </a:t>
            </a:r>
            <a:r>
              <a:rPr lang="ko-KR" altLang="en-US" sz="105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 자료 요청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22916B4-6BCB-4C59-9098-EB25777088E1}"/>
              </a:ext>
            </a:extLst>
          </p:cNvPr>
          <p:cNvSpPr/>
          <p:nvPr/>
        </p:nvSpPr>
        <p:spPr>
          <a:xfrm>
            <a:off x="7791365" y="6459141"/>
            <a:ext cx="864087" cy="235574"/>
          </a:xfrm>
          <a:prstGeom prst="roundRect">
            <a:avLst>
              <a:gd name="adj" fmla="val 215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 완료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9D047B3-4B10-4C0A-9B53-E4CAC6DEE9B0}"/>
              </a:ext>
            </a:extLst>
          </p:cNvPr>
          <p:cNvCxnSpPr>
            <a:cxnSpLocks/>
          </p:cNvCxnSpPr>
          <p:nvPr/>
        </p:nvCxnSpPr>
        <p:spPr>
          <a:xfrm>
            <a:off x="5025008" y="1662629"/>
            <a:ext cx="0" cy="2462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B89245F-5333-431B-8637-DC4A44771C11}"/>
              </a:ext>
            </a:extLst>
          </p:cNvPr>
          <p:cNvSpPr txBox="1"/>
          <p:nvPr/>
        </p:nvSpPr>
        <p:spPr>
          <a:xfrm>
            <a:off x="6733939" y="1662916"/>
            <a:ext cx="196345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참고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제거 키워드 필터링 결과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8EF52C9-EDEB-48BA-B17E-37CF10C8295E}"/>
              </a:ext>
            </a:extLst>
          </p:cNvPr>
          <p:cNvCxnSpPr>
            <a:cxnSpLocks/>
          </p:cNvCxnSpPr>
          <p:nvPr/>
        </p:nvCxnSpPr>
        <p:spPr>
          <a:xfrm>
            <a:off x="1078579" y="1908850"/>
            <a:ext cx="761881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CA22A3E-42AF-4CD9-A46D-F4912D09C9CD}"/>
              </a:ext>
            </a:extLst>
          </p:cNvPr>
          <p:cNvSpPr txBox="1"/>
          <p:nvPr/>
        </p:nvSpPr>
        <p:spPr>
          <a:xfrm>
            <a:off x="1018818" y="2023416"/>
            <a:ext cx="1485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High Risk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100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 </a:t>
            </a:r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800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B0058F-8DC2-41DA-A2E4-833401648E54}"/>
              </a:ext>
            </a:extLst>
          </p:cNvPr>
          <p:cNvSpPr txBox="1"/>
          <p:nvPr/>
        </p:nvSpPr>
        <p:spPr>
          <a:xfrm>
            <a:off x="71261" y="44624"/>
            <a:ext cx="5824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LLM Service –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 메일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Compliance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점검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– 3)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평가하기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신규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)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31983F-9AA8-4DC5-99A4-F22929EFCD89}"/>
              </a:ext>
            </a:extLst>
          </p:cNvPr>
          <p:cNvSpPr txBox="1"/>
          <p:nvPr/>
        </p:nvSpPr>
        <p:spPr>
          <a:xfrm>
            <a:off x="5041556" y="1664930"/>
            <a:ext cx="171164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Risk –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자료 요청 없음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41AC835-0781-470D-944D-C3FD4E14CEBF}"/>
              </a:ext>
            </a:extLst>
          </p:cNvPr>
          <p:cNvCxnSpPr>
            <a:cxnSpLocks/>
          </p:cNvCxnSpPr>
          <p:nvPr/>
        </p:nvCxnSpPr>
        <p:spPr>
          <a:xfrm>
            <a:off x="6732175" y="1670611"/>
            <a:ext cx="0" cy="2462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47746ED9-50EE-427F-A1FD-575342F68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973244"/>
              </p:ext>
            </p:extLst>
          </p:nvPr>
        </p:nvGraphicFramePr>
        <p:xfrm>
          <a:off x="1064567" y="2276872"/>
          <a:ext cx="3960439" cy="3997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1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432046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  <a:gridCol w="1440162">
                  <a:extLst>
                    <a:ext uri="{9D8B030D-6E8A-4147-A177-3AD203B41FA5}">
                      <a16:colId xmlns:a16="http://schemas.microsoft.com/office/drawing/2014/main" val="1012697364"/>
                    </a:ext>
                  </a:extLst>
                </a:gridCol>
                <a:gridCol w="1728190">
                  <a:extLst>
                    <a:ext uri="{9D8B030D-6E8A-4147-A177-3AD203B41FA5}">
                      <a16:colId xmlns:a16="http://schemas.microsoft.com/office/drawing/2014/main" val="4033400141"/>
                    </a:ext>
                  </a:extLst>
                </a:gridCol>
              </a:tblGrid>
              <a:tr h="288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…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판단 근거 문장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AC514D0-EE08-414B-B9EC-EE7BC23E2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8285"/>
              </p:ext>
            </p:extLst>
          </p:nvPr>
        </p:nvGraphicFramePr>
        <p:xfrm>
          <a:off x="5212543" y="2280887"/>
          <a:ext cx="4188119" cy="399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2898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1785221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</a:tblGrid>
              <a:tr h="284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Compliance Risk</a:t>
                      </a:r>
                      <a:endParaRPr lang="ko-KR" altLang="en-US" sz="900" b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 기록 </a:t>
                      </a:r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선택</a:t>
                      </a:r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1703EF2-38A4-4A9A-93D5-5283CA9815FD}"/>
              </a:ext>
            </a:extLst>
          </p:cNvPr>
          <p:cNvSpPr/>
          <p:nvPr/>
        </p:nvSpPr>
        <p:spPr>
          <a:xfrm>
            <a:off x="6076854" y="2992772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FDF71EB-432F-4C48-B5EB-00351BB029CE}"/>
              </a:ext>
            </a:extLst>
          </p:cNvPr>
          <p:cNvSpPr/>
          <p:nvPr/>
        </p:nvSpPr>
        <p:spPr>
          <a:xfrm>
            <a:off x="6073406" y="3367939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7980FC4-C15D-4989-B685-0BA52B11300D}"/>
              </a:ext>
            </a:extLst>
          </p:cNvPr>
          <p:cNvSpPr/>
          <p:nvPr/>
        </p:nvSpPr>
        <p:spPr>
          <a:xfrm>
            <a:off x="6076854" y="3734575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7274598-89EE-4063-98D7-9FEBA30425E2}"/>
              </a:ext>
            </a:extLst>
          </p:cNvPr>
          <p:cNvSpPr/>
          <p:nvPr/>
        </p:nvSpPr>
        <p:spPr>
          <a:xfrm>
            <a:off x="6073406" y="4099248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471C08B-3E8B-423E-B1E1-9E1E9CF03106}"/>
              </a:ext>
            </a:extLst>
          </p:cNvPr>
          <p:cNvSpPr/>
          <p:nvPr/>
        </p:nvSpPr>
        <p:spPr>
          <a:xfrm>
            <a:off x="6073406" y="4473437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A26DD71-2350-4E82-9AEE-18B77A966157}"/>
              </a:ext>
            </a:extLst>
          </p:cNvPr>
          <p:cNvSpPr/>
          <p:nvPr/>
        </p:nvSpPr>
        <p:spPr>
          <a:xfrm>
            <a:off x="6073406" y="4843094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669DFE23-E672-4CCD-8859-B33944167076}"/>
              </a:ext>
            </a:extLst>
          </p:cNvPr>
          <p:cNvSpPr/>
          <p:nvPr/>
        </p:nvSpPr>
        <p:spPr>
          <a:xfrm>
            <a:off x="6073406" y="5217283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CF38C64-9C29-495B-B1E6-40F8456ECFDE}"/>
              </a:ext>
            </a:extLst>
          </p:cNvPr>
          <p:cNvSpPr/>
          <p:nvPr/>
        </p:nvSpPr>
        <p:spPr>
          <a:xfrm>
            <a:off x="6073406" y="5585542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BDB2427-3C90-4D2F-BF13-A4E8C7A9A2DE}"/>
              </a:ext>
            </a:extLst>
          </p:cNvPr>
          <p:cNvSpPr/>
          <p:nvPr/>
        </p:nvSpPr>
        <p:spPr>
          <a:xfrm>
            <a:off x="6073406" y="5959731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E793527-5ECB-410D-8C5A-E8ED0DF2D8AF}"/>
              </a:ext>
            </a:extLst>
          </p:cNvPr>
          <p:cNvSpPr/>
          <p:nvPr/>
        </p:nvSpPr>
        <p:spPr>
          <a:xfrm>
            <a:off x="6076854" y="2618583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75D3ADF-CE2C-428A-B044-165AA452FD41}"/>
              </a:ext>
            </a:extLst>
          </p:cNvPr>
          <p:cNvSpPr/>
          <p:nvPr/>
        </p:nvSpPr>
        <p:spPr>
          <a:xfrm>
            <a:off x="6969224" y="2336684"/>
            <a:ext cx="432048" cy="182687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3E0791-D1BE-4BCF-8269-9A0300A6F9FD}"/>
              </a:ext>
            </a:extLst>
          </p:cNvPr>
          <p:cNvSpPr txBox="1"/>
          <p:nvPr/>
        </p:nvSpPr>
        <p:spPr>
          <a:xfrm>
            <a:off x="3935430" y="1048076"/>
            <a:ext cx="1711638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다음 슬라이드에 자세히 설명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561E4D4-1B0C-4E38-AF1F-AC99FC8B099F}"/>
              </a:ext>
            </a:extLst>
          </p:cNvPr>
          <p:cNvSpPr/>
          <p:nvPr/>
        </p:nvSpPr>
        <p:spPr>
          <a:xfrm>
            <a:off x="8706053" y="134423"/>
            <a:ext cx="933278" cy="235574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개발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882AA8-AB70-439C-9101-3B9BD28F77C5}"/>
              </a:ext>
            </a:extLst>
          </p:cNvPr>
          <p:cNvSpPr txBox="1"/>
          <p:nvPr/>
        </p:nvSpPr>
        <p:spPr>
          <a:xfrm>
            <a:off x="8266357" y="531334"/>
            <a:ext cx="1557040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front-end 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시 고려 항목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B2D092-ACD9-4843-8F66-628C047A9A71}"/>
              </a:ext>
            </a:extLst>
          </p:cNvPr>
          <p:cNvSpPr txBox="1"/>
          <p:nvPr/>
        </p:nvSpPr>
        <p:spPr>
          <a:xfrm>
            <a:off x="8266357" y="791195"/>
            <a:ext cx="1557040" cy="230832"/>
          </a:xfrm>
          <a:prstGeom prst="rect">
            <a:avLst/>
          </a:prstGeom>
          <a:solidFill>
            <a:srgbClr val="2E2E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작동 시나리오</a:t>
            </a:r>
          </a:p>
        </p:txBody>
      </p:sp>
    </p:spTree>
    <p:extLst>
      <p:ext uri="{BB962C8B-B14F-4D97-AF65-F5344CB8AC3E}">
        <p14:creationId xmlns:p14="http://schemas.microsoft.com/office/powerpoint/2010/main" val="14344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AC514D0-EE08-414B-B9EC-EE7BC23E2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93740"/>
              </p:ext>
            </p:extLst>
          </p:nvPr>
        </p:nvGraphicFramePr>
        <p:xfrm>
          <a:off x="5212543" y="2280887"/>
          <a:ext cx="4188119" cy="399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2898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1785221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</a:tblGrid>
              <a:tr h="284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Compliance Risk</a:t>
                      </a:r>
                      <a:endParaRPr lang="ko-KR" altLang="en-US" sz="900" b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 기록 </a:t>
                      </a:r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선택</a:t>
                      </a:r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EA4CB11-E789-4B49-BD5B-39440834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662"/>
              </p:ext>
            </p:extLst>
          </p:nvPr>
        </p:nvGraphicFramePr>
        <p:xfrm>
          <a:off x="1064567" y="2276872"/>
          <a:ext cx="3960439" cy="3997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1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432046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  <a:gridCol w="1440162">
                  <a:extLst>
                    <a:ext uri="{9D8B030D-6E8A-4147-A177-3AD203B41FA5}">
                      <a16:colId xmlns:a16="http://schemas.microsoft.com/office/drawing/2014/main" val="1012697364"/>
                    </a:ext>
                  </a:extLst>
                </a:gridCol>
                <a:gridCol w="1728190">
                  <a:extLst>
                    <a:ext uri="{9D8B030D-6E8A-4147-A177-3AD203B41FA5}">
                      <a16:colId xmlns:a16="http://schemas.microsoft.com/office/drawing/2014/main" val="4033400141"/>
                    </a:ext>
                  </a:extLst>
                </a:gridCol>
              </a:tblGrid>
              <a:tr h="288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…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판단 근거 문장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A244A893-019E-4C92-BCE2-C21268FD770F}"/>
              </a:ext>
            </a:extLst>
          </p:cNvPr>
          <p:cNvSpPr txBox="1"/>
          <p:nvPr/>
        </p:nvSpPr>
        <p:spPr>
          <a:xfrm>
            <a:off x="2924601" y="1662916"/>
            <a:ext cx="212497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Potential Risk –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일반 자료 요청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303FE5-5366-49A9-B21B-4287078276AC}"/>
              </a:ext>
            </a:extLst>
          </p:cNvPr>
          <p:cNvCxnSpPr>
            <a:cxnSpLocks/>
          </p:cNvCxnSpPr>
          <p:nvPr/>
        </p:nvCxnSpPr>
        <p:spPr>
          <a:xfrm>
            <a:off x="669422" y="1052736"/>
            <a:ext cx="0" cy="580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0AEDC3-9989-49A8-8829-C96CCA2F98BD}"/>
              </a:ext>
            </a:extLst>
          </p:cNvPr>
          <p:cNvSpPr txBox="1"/>
          <p:nvPr/>
        </p:nvSpPr>
        <p:spPr>
          <a:xfrm>
            <a:off x="-25895" y="1147674"/>
            <a:ext cx="80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Arial Narrow" panose="020B0606020202030204" pitchFamily="34" charset="0"/>
              </a:rPr>
              <a:t>LLM</a:t>
            </a:r>
            <a:r>
              <a:rPr lang="ko-KR" altLang="en-US" sz="900" b="1" dirty="0">
                <a:latin typeface="Arial Narrow" panose="020B0606020202030204" pitchFamily="34" charset="0"/>
              </a:rPr>
              <a:t> </a:t>
            </a:r>
            <a:r>
              <a:rPr lang="en-US" altLang="ko-KR" sz="900" b="1" dirty="0">
                <a:latin typeface="Arial Narrow" panose="020B0606020202030204" pitchFamily="34" charset="0"/>
              </a:rPr>
              <a:t>Service</a:t>
            </a:r>
            <a:endParaRPr lang="ko-KR" altLang="en-US" sz="900" b="1" dirty="0">
              <a:latin typeface="Arial Narrow" panose="020B0606020202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3B7511-4683-4FFF-9E47-C7752E96FB4E}"/>
              </a:ext>
            </a:extLst>
          </p:cNvPr>
          <p:cNvSpPr txBox="1"/>
          <p:nvPr/>
        </p:nvSpPr>
        <p:spPr>
          <a:xfrm>
            <a:off x="46114" y="147746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Arial Narrow" panose="020B0606020202030204" pitchFamily="34" charset="0"/>
              </a:rPr>
              <a:t>LLM</a:t>
            </a:r>
            <a:r>
              <a:rPr lang="ko-KR" altLang="en-US" sz="900" dirty="0">
                <a:latin typeface="Arial Narrow" panose="020B0606020202030204" pitchFamily="34" charset="0"/>
              </a:rPr>
              <a:t> </a:t>
            </a:r>
            <a:r>
              <a:rPr lang="en-US" altLang="ko-KR" sz="900" dirty="0">
                <a:latin typeface="Arial Narrow" panose="020B0606020202030204" pitchFamily="34" charset="0"/>
              </a:rPr>
              <a:t>Ops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B0BC4D-A845-47B4-978F-10C712E13F63}"/>
              </a:ext>
            </a:extLst>
          </p:cNvPr>
          <p:cNvSpPr txBox="1"/>
          <p:nvPr/>
        </p:nvSpPr>
        <p:spPr>
          <a:xfrm>
            <a:off x="958542" y="1066713"/>
            <a:ext cx="26983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메일 </a:t>
            </a: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Compliance </a:t>
            </a:r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 </a:t>
            </a: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Evaluation</a:t>
            </a:r>
            <a:endParaRPr lang="ko-KR" altLang="en-US" sz="1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7AE02E-D5E1-4738-9F48-EDB9E0C51985}"/>
              </a:ext>
            </a:extLst>
          </p:cNvPr>
          <p:cNvCxnSpPr/>
          <p:nvPr/>
        </p:nvCxnSpPr>
        <p:spPr>
          <a:xfrm>
            <a:off x="935583" y="1418583"/>
            <a:ext cx="85539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39D1AD-BD8E-467D-979E-BBEBA0871E78}"/>
              </a:ext>
            </a:extLst>
          </p:cNvPr>
          <p:cNvSpPr txBox="1"/>
          <p:nvPr/>
        </p:nvSpPr>
        <p:spPr>
          <a:xfrm>
            <a:off x="41764" y="180725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Arial Narrow" panose="020B0606020202030204" pitchFamily="34" charset="0"/>
              </a:rPr>
              <a:t>…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F19736C-BD33-479F-9331-E0E52583B2D6}"/>
              </a:ext>
            </a:extLst>
          </p:cNvPr>
          <p:cNvSpPr/>
          <p:nvPr/>
        </p:nvSpPr>
        <p:spPr>
          <a:xfrm>
            <a:off x="130694" y="599848"/>
            <a:ext cx="489251" cy="40011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 Narrow" panose="020B0606020202030204" pitchFamily="34" charset="0"/>
              </a:rPr>
              <a:t>logo</a:t>
            </a:r>
            <a:endParaRPr lang="ko-KR" altLang="en-US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457B56-F5EF-411E-A39F-7A853AD0B2C1}"/>
              </a:ext>
            </a:extLst>
          </p:cNvPr>
          <p:cNvSpPr txBox="1"/>
          <p:nvPr/>
        </p:nvSpPr>
        <p:spPr>
          <a:xfrm>
            <a:off x="1078578" y="1662916"/>
            <a:ext cx="1840030" cy="253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High Risk – </a:t>
            </a:r>
            <a:r>
              <a:rPr lang="ko-KR" altLang="en-US" sz="105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 자료 요청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22916B4-6BCB-4C59-9098-EB25777088E1}"/>
              </a:ext>
            </a:extLst>
          </p:cNvPr>
          <p:cNvSpPr/>
          <p:nvPr/>
        </p:nvSpPr>
        <p:spPr>
          <a:xfrm>
            <a:off x="7791365" y="6459141"/>
            <a:ext cx="864087" cy="235574"/>
          </a:xfrm>
          <a:prstGeom prst="roundRect">
            <a:avLst>
              <a:gd name="adj" fmla="val 215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 완료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9D047B3-4B10-4C0A-9B53-E4CAC6DEE9B0}"/>
              </a:ext>
            </a:extLst>
          </p:cNvPr>
          <p:cNvCxnSpPr>
            <a:cxnSpLocks/>
          </p:cNvCxnSpPr>
          <p:nvPr/>
        </p:nvCxnSpPr>
        <p:spPr>
          <a:xfrm>
            <a:off x="5025008" y="1662629"/>
            <a:ext cx="0" cy="2462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B89245F-5333-431B-8637-DC4A44771C11}"/>
              </a:ext>
            </a:extLst>
          </p:cNvPr>
          <p:cNvSpPr txBox="1"/>
          <p:nvPr/>
        </p:nvSpPr>
        <p:spPr>
          <a:xfrm>
            <a:off x="6733939" y="1662916"/>
            <a:ext cx="196345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참고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제거 키워드 필터링 결과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8EF52C9-EDEB-48BA-B17E-37CF10C8295E}"/>
              </a:ext>
            </a:extLst>
          </p:cNvPr>
          <p:cNvCxnSpPr>
            <a:cxnSpLocks/>
          </p:cNvCxnSpPr>
          <p:nvPr/>
        </p:nvCxnSpPr>
        <p:spPr>
          <a:xfrm>
            <a:off x="1078579" y="1908850"/>
            <a:ext cx="761881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F42125CE-5034-4E29-83F4-1B84B77342CF}"/>
              </a:ext>
            </a:extLst>
          </p:cNvPr>
          <p:cNvSpPr/>
          <p:nvPr/>
        </p:nvSpPr>
        <p:spPr>
          <a:xfrm>
            <a:off x="6076854" y="2992772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6D8F93A-F554-49C4-A46D-4BFB35557DC9}"/>
              </a:ext>
            </a:extLst>
          </p:cNvPr>
          <p:cNvSpPr/>
          <p:nvPr/>
        </p:nvSpPr>
        <p:spPr>
          <a:xfrm>
            <a:off x="6073406" y="3367939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0BD1BA3-DA13-443D-9FA7-94044630D8FD}"/>
              </a:ext>
            </a:extLst>
          </p:cNvPr>
          <p:cNvSpPr/>
          <p:nvPr/>
        </p:nvSpPr>
        <p:spPr>
          <a:xfrm>
            <a:off x="6076854" y="3734575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992ACA5-647A-483A-85D1-6BFFCB2F472A}"/>
              </a:ext>
            </a:extLst>
          </p:cNvPr>
          <p:cNvSpPr/>
          <p:nvPr/>
        </p:nvSpPr>
        <p:spPr>
          <a:xfrm>
            <a:off x="6073406" y="4099248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E758EA3-C4C7-49B7-A480-9C38C23E0078}"/>
              </a:ext>
            </a:extLst>
          </p:cNvPr>
          <p:cNvSpPr/>
          <p:nvPr/>
        </p:nvSpPr>
        <p:spPr>
          <a:xfrm>
            <a:off x="6073406" y="4473437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888A29C-DD7F-4905-B41F-39BD6235A6E9}"/>
              </a:ext>
            </a:extLst>
          </p:cNvPr>
          <p:cNvSpPr/>
          <p:nvPr/>
        </p:nvSpPr>
        <p:spPr>
          <a:xfrm>
            <a:off x="6073406" y="4843094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307FBBC-6E3A-44B3-AF36-1F404BA2DF61}"/>
              </a:ext>
            </a:extLst>
          </p:cNvPr>
          <p:cNvSpPr/>
          <p:nvPr/>
        </p:nvSpPr>
        <p:spPr>
          <a:xfrm>
            <a:off x="6073406" y="5217283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8329ABF-50C9-4255-8D9D-A00882B7D857}"/>
              </a:ext>
            </a:extLst>
          </p:cNvPr>
          <p:cNvSpPr/>
          <p:nvPr/>
        </p:nvSpPr>
        <p:spPr>
          <a:xfrm>
            <a:off x="6073406" y="5585542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6D99DE1-047F-4E5C-BC47-A8ABEB90A337}"/>
              </a:ext>
            </a:extLst>
          </p:cNvPr>
          <p:cNvSpPr/>
          <p:nvPr/>
        </p:nvSpPr>
        <p:spPr>
          <a:xfrm>
            <a:off x="6073406" y="5959731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A22A3E-42AF-4CD9-A46D-F4912D09C9CD}"/>
              </a:ext>
            </a:extLst>
          </p:cNvPr>
          <p:cNvSpPr txBox="1"/>
          <p:nvPr/>
        </p:nvSpPr>
        <p:spPr>
          <a:xfrm>
            <a:off x="1018818" y="2023416"/>
            <a:ext cx="14859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High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 100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 </a:t>
            </a:r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800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B0058F-8DC2-41DA-A2E4-833401648E54}"/>
              </a:ext>
            </a:extLst>
          </p:cNvPr>
          <p:cNvSpPr txBox="1"/>
          <p:nvPr/>
        </p:nvSpPr>
        <p:spPr>
          <a:xfrm>
            <a:off x="71261" y="44624"/>
            <a:ext cx="5824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LLM Service –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 메일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Compliance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점검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– 3)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평가하기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신규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)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31983F-9AA8-4DC5-99A4-F22929EFCD89}"/>
              </a:ext>
            </a:extLst>
          </p:cNvPr>
          <p:cNvSpPr txBox="1"/>
          <p:nvPr/>
        </p:nvSpPr>
        <p:spPr>
          <a:xfrm>
            <a:off x="5041556" y="1664930"/>
            <a:ext cx="171164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Risk –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자료 요청 없음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41AC835-0781-470D-944D-C3FD4E14CEBF}"/>
              </a:ext>
            </a:extLst>
          </p:cNvPr>
          <p:cNvCxnSpPr>
            <a:cxnSpLocks/>
          </p:cNvCxnSpPr>
          <p:nvPr/>
        </p:nvCxnSpPr>
        <p:spPr>
          <a:xfrm>
            <a:off x="6732175" y="1670611"/>
            <a:ext cx="0" cy="2462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33C57AA-CDF1-4CED-A300-7CDF108A9CF4}"/>
              </a:ext>
            </a:extLst>
          </p:cNvPr>
          <p:cNvSpPr/>
          <p:nvPr/>
        </p:nvSpPr>
        <p:spPr>
          <a:xfrm>
            <a:off x="6969224" y="2336684"/>
            <a:ext cx="432048" cy="182687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7D53B7-1471-464F-B6E6-8EF5A8A90685}"/>
              </a:ext>
            </a:extLst>
          </p:cNvPr>
          <p:cNvSpPr txBox="1"/>
          <p:nvPr/>
        </p:nvSpPr>
        <p:spPr>
          <a:xfrm>
            <a:off x="4879950" y="1440691"/>
            <a:ext cx="4446835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마지막 참고 탭은 있을 때도 없을 때도 있음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+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시트 개수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종류는 변경 가능함을 유의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5E28DB-1223-49DD-BDFF-A9728E37F7FF}"/>
              </a:ext>
            </a:extLst>
          </p:cNvPr>
          <p:cNvSpPr txBox="1"/>
          <p:nvPr/>
        </p:nvSpPr>
        <p:spPr>
          <a:xfrm>
            <a:off x="825898" y="2627558"/>
            <a:ext cx="452809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초기값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DB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risk_num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==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sheet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행 개수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DB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keyword</a:t>
            </a:r>
            <a:r>
              <a:rPr lang="en-US" altLang="ko-KR" sz="100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</a:t>
            </a:r>
            <a:r>
              <a:rPr lang="en-US" altLang="ko-KR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filtered_num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건수 잘 보이도록 디자인 필요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사용자가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 or No Risk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 클릭 후 적용 버튼 클릭하여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 행 탭 이동될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때마다 왼쪽 건수 업데이트됨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4FCAC85-10F1-4645-87FE-6E09DA33D077}"/>
              </a:ext>
            </a:extLst>
          </p:cNvPr>
          <p:cNvCxnSpPr>
            <a:cxnSpLocks/>
          </p:cNvCxnSpPr>
          <p:nvPr/>
        </p:nvCxnSpPr>
        <p:spPr>
          <a:xfrm>
            <a:off x="1217215" y="2238792"/>
            <a:ext cx="184551" cy="389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ACF17A3-9B4F-4EF4-A373-E6C948F309E5}"/>
              </a:ext>
            </a:extLst>
          </p:cNvPr>
          <p:cNvSpPr txBox="1"/>
          <p:nvPr/>
        </p:nvSpPr>
        <p:spPr>
          <a:xfrm>
            <a:off x="585611" y="3734575"/>
            <a:ext cx="4224268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NAS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최종 저장된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result_file_init.xlsx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파일의 각 시트를 가져와서 보여줌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행열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넓이 조절 기능 필요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참고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약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11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개의 열이 있음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11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 열 중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사용자가 주로 보는 열은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Id,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본문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판단 근거 문장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열임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따라서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Id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본문 사이의 열은 모두 다 최대로 좁힌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상태가 </a:t>
            </a:r>
            <a:r>
              <a:rPr lang="en-US" altLang="ko-KR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defaul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되도록 하고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사용자가 필요 시 바 조절하여 볼 수 있도록 함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본문 란의 세로 길이에 맞게 각 행의 폭이 </a:t>
            </a:r>
            <a:r>
              <a:rPr lang="en-US" altLang="ko-KR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defaul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정해지도록 함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행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 정도로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page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넘어가도록 </a:t>
            </a:r>
            <a:r>
              <a:rPr lang="en-US" altLang="ko-KR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pagination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290637-727B-4EDD-A5D6-BF3B0455D5EF}"/>
              </a:ext>
            </a:extLst>
          </p:cNvPr>
          <p:cNvSpPr txBox="1"/>
          <p:nvPr/>
        </p:nvSpPr>
        <p:spPr>
          <a:xfrm>
            <a:off x="7688358" y="2618583"/>
            <a:ext cx="179434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사용자가 자유롭게 평가 기록을 작성할 수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있음 </a:t>
            </a:r>
            <a:r>
              <a:rPr lang="en-US" altLang="ko-KR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간단한 텍스트</a:t>
            </a:r>
            <a:r>
              <a:rPr lang="en-US" altLang="ko-KR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D682D6-3EAD-4A21-8BCA-FD0AF7921FF1}"/>
              </a:ext>
            </a:extLst>
          </p:cNvPr>
          <p:cNvSpPr txBox="1"/>
          <p:nvPr/>
        </p:nvSpPr>
        <p:spPr>
          <a:xfrm>
            <a:off x="3487733" y="6446475"/>
            <a:ext cx="4188119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최종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 완료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 클릭 시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PRI </a:t>
            </a:r>
            <a:r>
              <a:rPr lang="en-US" altLang="ko-KR" sz="100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Aicore</a:t>
            </a:r>
            <a:r>
              <a:rPr lang="en-US" altLang="ko-KR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API3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호출하여 평가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정보 전달함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459E944-046D-490E-A5E4-5A6AA5745C5C}"/>
              </a:ext>
            </a:extLst>
          </p:cNvPr>
          <p:cNvSpPr/>
          <p:nvPr/>
        </p:nvSpPr>
        <p:spPr>
          <a:xfrm>
            <a:off x="6076854" y="2618583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59EEBD-07EE-454D-A7FA-0957B8A0E69F}"/>
              </a:ext>
            </a:extLst>
          </p:cNvPr>
          <p:cNvSpPr txBox="1"/>
          <p:nvPr/>
        </p:nvSpPr>
        <p:spPr>
          <a:xfrm>
            <a:off x="4924585" y="3497780"/>
            <a:ext cx="4953373" cy="240065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엑셀 파일을 보고 사용자가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evaluation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진행하는 란임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왼쪽 엑셀 파일 시트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UI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와 구분된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UI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필요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High Risk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탭은 모두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‘Risk’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default / Potential Risk, No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탭은 모두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‘No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Risk’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default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‘Risk’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 클릭 시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‘No Risk’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버튼으로 변경됨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 클릭 시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No Risk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탭으로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 행들 이동되며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건수 업데이트됨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‘No Risk’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 클릭 시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‘Risk‘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버튼으로 변경됨 →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 클릭 시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High Risk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탭으로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 행들 이동되며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건수 업데이트됨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이동되는 경우의 수는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가지임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High Risk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탭 →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Risk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탭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No Risk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탭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High Risk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탭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Potential Risk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탭 →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High Risk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탭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탭 이동된 행은 다른 색으로 표시 필요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이동되었다는 표시가 필요함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But,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이동했다가 다시 </a:t>
            </a:r>
            <a:r>
              <a:rPr lang="ko-KR" altLang="en-US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원복된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행은 그대로이므로 색 변경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이동된 행은 시트의 맨 위에 추가되도록 함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사용자가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 완료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버튼을 클릭하지 않고 </a:t>
            </a:r>
            <a:r>
              <a:rPr lang="ko-KR" altLang="en-US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뒤로가기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후 메인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list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 다시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‘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평가하기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 클릭 시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마지막으로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버튼을 눌렀을 때의 상태가 보임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9125E9B-9F58-45AF-B05E-EABDAE09BB3E}"/>
              </a:ext>
            </a:extLst>
          </p:cNvPr>
          <p:cNvSpPr/>
          <p:nvPr/>
        </p:nvSpPr>
        <p:spPr>
          <a:xfrm>
            <a:off x="8706053" y="134423"/>
            <a:ext cx="933278" cy="235574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개발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D8FCA2-1CDD-479C-AEBE-566BB9E2D78D}"/>
              </a:ext>
            </a:extLst>
          </p:cNvPr>
          <p:cNvSpPr txBox="1"/>
          <p:nvPr/>
        </p:nvSpPr>
        <p:spPr>
          <a:xfrm>
            <a:off x="1064566" y="627115"/>
            <a:ext cx="5824029" cy="246221"/>
          </a:xfrm>
          <a:prstGeom prst="rect">
            <a:avLst/>
          </a:prstGeom>
          <a:solidFill>
            <a:srgbClr val="2E2EF2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7. 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평가하기 클릭 시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~/{</a:t>
            </a:r>
            <a:r>
              <a:rPr lang="en-US" altLang="ko-KR" sz="1000" dirty="0" err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job_id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}/result_file_init.xlsx 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파일의 모든 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sheet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가 보여지며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사용자가 평가를 진행함</a:t>
            </a:r>
            <a:endParaRPr lang="en-US" altLang="ko-KR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EC6D92-0768-4639-A6FC-C5C2102D4581}"/>
              </a:ext>
            </a:extLst>
          </p:cNvPr>
          <p:cNvSpPr txBox="1"/>
          <p:nvPr/>
        </p:nvSpPr>
        <p:spPr>
          <a:xfrm>
            <a:off x="8266357" y="531334"/>
            <a:ext cx="1557040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front-end 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시 고려 항목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F1FFCB-14FA-4B5E-A7BA-0905E05B1BE9}"/>
              </a:ext>
            </a:extLst>
          </p:cNvPr>
          <p:cNvSpPr txBox="1"/>
          <p:nvPr/>
        </p:nvSpPr>
        <p:spPr>
          <a:xfrm>
            <a:off x="8266357" y="791195"/>
            <a:ext cx="1557040" cy="230832"/>
          </a:xfrm>
          <a:prstGeom prst="rect">
            <a:avLst/>
          </a:prstGeom>
          <a:solidFill>
            <a:srgbClr val="2E2E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작동 시나리오</a:t>
            </a:r>
          </a:p>
        </p:txBody>
      </p:sp>
    </p:spTree>
    <p:extLst>
      <p:ext uri="{BB962C8B-B14F-4D97-AF65-F5344CB8AC3E}">
        <p14:creationId xmlns:p14="http://schemas.microsoft.com/office/powerpoint/2010/main" val="155423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9DE82D-0235-419F-B401-B0C0B2E51B6B}"/>
              </a:ext>
            </a:extLst>
          </p:cNvPr>
          <p:cNvSpPr txBox="1"/>
          <p:nvPr/>
        </p:nvSpPr>
        <p:spPr>
          <a:xfrm>
            <a:off x="71261" y="44624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메뉴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99DCECC-2AE7-4BCA-972E-BF00CAABF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12334"/>
              </p:ext>
            </p:extLst>
          </p:nvPr>
        </p:nvGraphicFramePr>
        <p:xfrm>
          <a:off x="4375033" y="2742704"/>
          <a:ext cx="947291" cy="245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291">
                  <a:extLst>
                    <a:ext uri="{9D8B030D-6E8A-4147-A177-3AD203B41FA5}">
                      <a16:colId xmlns:a16="http://schemas.microsoft.com/office/drawing/2014/main" val="1869113038"/>
                    </a:ext>
                  </a:extLst>
                </a:gridCol>
              </a:tblGrid>
              <a:tr h="13585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ct val="10000"/>
                        </a:spcBef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로그인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27047" marR="27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4268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94F5B50-41BA-4A81-BE5B-69EC222A6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492452"/>
              </p:ext>
            </p:extLst>
          </p:nvPr>
        </p:nvGraphicFramePr>
        <p:xfrm>
          <a:off x="1047660" y="4257836"/>
          <a:ext cx="1221737" cy="490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737">
                  <a:extLst>
                    <a:ext uri="{9D8B030D-6E8A-4147-A177-3AD203B41FA5}">
                      <a16:colId xmlns:a16="http://schemas.microsoft.com/office/drawing/2014/main" val="1869113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ct val="10000"/>
                        </a:spcBef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LLM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Service</a:t>
                      </a:r>
                    </a:p>
                  </a:txBody>
                  <a:tcPr marL="27047" marR="27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42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ct val="10000"/>
                        </a:spcBef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메일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Compliance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점검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27047" marR="27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6670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EBB0375-42D4-47F9-AC14-52A87E71F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154570"/>
              </p:ext>
            </p:extLst>
          </p:nvPr>
        </p:nvGraphicFramePr>
        <p:xfrm>
          <a:off x="7432966" y="4257836"/>
          <a:ext cx="1095322" cy="494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22">
                  <a:extLst>
                    <a:ext uri="{9D8B030D-6E8A-4147-A177-3AD203B41FA5}">
                      <a16:colId xmlns:a16="http://schemas.microsoft.com/office/drawing/2014/main" val="2829070362"/>
                    </a:ext>
                  </a:extLst>
                </a:gridCol>
              </a:tblGrid>
              <a:tr h="247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관리자 페이지</a:t>
                      </a:r>
                    </a:p>
                  </a:txBody>
                  <a:tcPr marL="68700" marR="687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924529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68700" marR="687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622470"/>
                  </a:ext>
                </a:extLst>
              </a:tr>
            </a:tbl>
          </a:graphicData>
        </a:graphic>
      </p:graphicFrame>
      <p:cxnSp>
        <p:nvCxnSpPr>
          <p:cNvPr id="7" name="꺾인 연결선 14">
            <a:extLst>
              <a:ext uri="{FF2B5EF4-FFF2-40B4-BE49-F238E27FC236}">
                <a16:creationId xmlns:a16="http://schemas.microsoft.com/office/drawing/2014/main" id="{A9E7B245-7FB7-4D87-A136-D985E8354EAA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 rot="5400000">
            <a:off x="4559281" y="2451404"/>
            <a:ext cx="580698" cy="1903"/>
          </a:xfrm>
          <a:prstGeom prst="bentConnector3">
            <a:avLst>
              <a:gd name="adj1" fmla="val 50000"/>
            </a:avLst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14">
            <a:extLst>
              <a:ext uri="{FF2B5EF4-FFF2-40B4-BE49-F238E27FC236}">
                <a16:creationId xmlns:a16="http://schemas.microsoft.com/office/drawing/2014/main" id="{DC716B84-A3A3-4AA0-BA18-FCB31F1BF27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2618624" y="2027782"/>
            <a:ext cx="1269958" cy="3190150"/>
          </a:xfrm>
          <a:prstGeom prst="bentConnector3">
            <a:avLst>
              <a:gd name="adj1" fmla="val 50000"/>
            </a:avLst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14">
            <a:extLst>
              <a:ext uri="{FF2B5EF4-FFF2-40B4-BE49-F238E27FC236}">
                <a16:creationId xmlns:a16="http://schemas.microsoft.com/office/drawing/2014/main" id="{15E106D0-B063-45E8-9659-39F4BE125A5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848677" y="3624571"/>
            <a:ext cx="3131950" cy="633265"/>
          </a:xfrm>
          <a:prstGeom prst="bentConnector2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3311E53-4344-4A15-AAB7-6B78B2E13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604931"/>
              </p:ext>
            </p:extLst>
          </p:nvPr>
        </p:nvGraphicFramePr>
        <p:xfrm>
          <a:off x="4375032" y="4265728"/>
          <a:ext cx="947291" cy="490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291">
                  <a:extLst>
                    <a:ext uri="{9D8B030D-6E8A-4147-A177-3AD203B41FA5}">
                      <a16:colId xmlns:a16="http://schemas.microsoft.com/office/drawing/2014/main" val="1869113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ct val="10000"/>
                        </a:spcBef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LLM Ops</a:t>
                      </a:r>
                    </a:p>
                  </a:txBody>
                  <a:tcPr marL="27047" marR="27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42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ct val="10000"/>
                        </a:spcBef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27047" marR="27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667080"/>
                  </a:ext>
                </a:extLst>
              </a:tr>
            </a:tbl>
          </a:graphicData>
        </a:graphic>
      </p:graphicFrame>
      <p:cxnSp>
        <p:nvCxnSpPr>
          <p:cNvPr id="11" name="꺾인 연결선 14">
            <a:extLst>
              <a:ext uri="{FF2B5EF4-FFF2-40B4-BE49-F238E27FC236}">
                <a16:creationId xmlns:a16="http://schemas.microsoft.com/office/drawing/2014/main" id="{B74AC3A2-FB1B-48AB-BED0-4C7A6F6F60CA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4209753" y="3626803"/>
            <a:ext cx="1277850" cy="1"/>
          </a:xfrm>
          <a:prstGeom prst="bentConnector3">
            <a:avLst>
              <a:gd name="adj1" fmla="val 50000"/>
            </a:avLst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9A7FD09-9190-4631-8722-9018CD83D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170832"/>
              </p:ext>
            </p:extLst>
          </p:nvPr>
        </p:nvGraphicFramePr>
        <p:xfrm>
          <a:off x="4376936" y="1916832"/>
          <a:ext cx="947291" cy="245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291">
                  <a:extLst>
                    <a:ext uri="{9D8B030D-6E8A-4147-A177-3AD203B41FA5}">
                      <a16:colId xmlns:a16="http://schemas.microsoft.com/office/drawing/2014/main" val="1869113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0000"/>
                        </a:lnSpc>
                        <a:spcBef>
                          <a:spcPct val="10000"/>
                        </a:spcBef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Arial Narrow" pitchFamily="34" charset="0"/>
                          <a:ea typeface="LG스마트체 Regular" pitchFamily="50" charset="-127"/>
                          <a:cs typeface="Arial" panose="020B0604020202020204" pitchFamily="34" charset="0"/>
                        </a:rPr>
                        <a:t>대시보드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Arial Narrow" pitchFamily="34" charset="0"/>
                        <a:ea typeface="LG스마트체 Regular" pitchFamily="50" charset="-127"/>
                        <a:cs typeface="Arial" panose="020B0604020202020204" pitchFamily="34" charset="0"/>
                      </a:endParaRPr>
                    </a:p>
                  </a:txBody>
                  <a:tcPr marL="27047" marR="27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4268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AD3DF6C-E96B-480C-B0D3-6BBCF9D8AEAA}"/>
              </a:ext>
            </a:extLst>
          </p:cNvPr>
          <p:cNvSpPr txBox="1"/>
          <p:nvPr/>
        </p:nvSpPr>
        <p:spPr>
          <a:xfrm>
            <a:off x="101411" y="558971"/>
            <a:ext cx="4047939" cy="1015663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미정</a:t>
            </a:r>
            <a:br>
              <a:rPr lang="en-US" altLang="ko-KR" sz="4000" b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2000" b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2000" b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추후 전체 플랫폼 개발 시 구체화 예정</a:t>
            </a:r>
            <a:r>
              <a:rPr lang="en-US" altLang="ko-KR" sz="2000" b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4000" b="1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0203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AC514D0-EE08-414B-B9EC-EE7BC23E27EF}"/>
              </a:ext>
            </a:extLst>
          </p:cNvPr>
          <p:cNvGraphicFramePr>
            <a:graphicFrameLocks noGrp="1"/>
          </p:cNvGraphicFramePr>
          <p:nvPr/>
        </p:nvGraphicFramePr>
        <p:xfrm>
          <a:off x="5212543" y="2280887"/>
          <a:ext cx="4188119" cy="399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2898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1785221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</a:tblGrid>
              <a:tr h="284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Compliance Risk</a:t>
                      </a:r>
                      <a:endParaRPr lang="ko-KR" altLang="en-US" sz="900" b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 기록 </a:t>
                      </a:r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선택</a:t>
                      </a:r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EA4CB11-E789-4B49-BD5B-39440834E719}"/>
              </a:ext>
            </a:extLst>
          </p:cNvPr>
          <p:cNvGraphicFramePr>
            <a:graphicFrameLocks noGrp="1"/>
          </p:cNvGraphicFramePr>
          <p:nvPr/>
        </p:nvGraphicFramePr>
        <p:xfrm>
          <a:off x="1064567" y="2276872"/>
          <a:ext cx="3960439" cy="3997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1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432046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  <a:gridCol w="1440162">
                  <a:extLst>
                    <a:ext uri="{9D8B030D-6E8A-4147-A177-3AD203B41FA5}">
                      <a16:colId xmlns:a16="http://schemas.microsoft.com/office/drawing/2014/main" val="1012697364"/>
                    </a:ext>
                  </a:extLst>
                </a:gridCol>
                <a:gridCol w="1728190">
                  <a:extLst>
                    <a:ext uri="{9D8B030D-6E8A-4147-A177-3AD203B41FA5}">
                      <a16:colId xmlns:a16="http://schemas.microsoft.com/office/drawing/2014/main" val="4033400141"/>
                    </a:ext>
                  </a:extLst>
                </a:gridCol>
              </a:tblGrid>
              <a:tr h="288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…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판단 근거 문장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A244A893-019E-4C92-BCE2-C21268FD770F}"/>
              </a:ext>
            </a:extLst>
          </p:cNvPr>
          <p:cNvSpPr txBox="1"/>
          <p:nvPr/>
        </p:nvSpPr>
        <p:spPr>
          <a:xfrm>
            <a:off x="2924601" y="1662916"/>
            <a:ext cx="212497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Potential Risk –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일반 자료 요청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303FE5-5366-49A9-B21B-4287078276AC}"/>
              </a:ext>
            </a:extLst>
          </p:cNvPr>
          <p:cNvCxnSpPr>
            <a:cxnSpLocks/>
          </p:cNvCxnSpPr>
          <p:nvPr/>
        </p:nvCxnSpPr>
        <p:spPr>
          <a:xfrm>
            <a:off x="669422" y="1052736"/>
            <a:ext cx="0" cy="580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0AEDC3-9989-49A8-8829-C96CCA2F98BD}"/>
              </a:ext>
            </a:extLst>
          </p:cNvPr>
          <p:cNvSpPr txBox="1"/>
          <p:nvPr/>
        </p:nvSpPr>
        <p:spPr>
          <a:xfrm>
            <a:off x="-25895" y="1147674"/>
            <a:ext cx="80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Arial Narrow" panose="020B0606020202030204" pitchFamily="34" charset="0"/>
              </a:rPr>
              <a:t>LLM</a:t>
            </a:r>
            <a:r>
              <a:rPr lang="ko-KR" altLang="en-US" sz="900" b="1" dirty="0">
                <a:latin typeface="Arial Narrow" panose="020B0606020202030204" pitchFamily="34" charset="0"/>
              </a:rPr>
              <a:t> </a:t>
            </a:r>
            <a:r>
              <a:rPr lang="en-US" altLang="ko-KR" sz="900" b="1" dirty="0">
                <a:latin typeface="Arial Narrow" panose="020B0606020202030204" pitchFamily="34" charset="0"/>
              </a:rPr>
              <a:t>Service</a:t>
            </a:r>
            <a:endParaRPr lang="ko-KR" altLang="en-US" sz="900" b="1" dirty="0">
              <a:latin typeface="Arial Narrow" panose="020B0606020202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3B7511-4683-4FFF-9E47-C7752E96FB4E}"/>
              </a:ext>
            </a:extLst>
          </p:cNvPr>
          <p:cNvSpPr txBox="1"/>
          <p:nvPr/>
        </p:nvSpPr>
        <p:spPr>
          <a:xfrm>
            <a:off x="46114" y="147746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Arial Narrow" panose="020B0606020202030204" pitchFamily="34" charset="0"/>
              </a:rPr>
              <a:t>LLM</a:t>
            </a:r>
            <a:r>
              <a:rPr lang="ko-KR" altLang="en-US" sz="900" dirty="0">
                <a:latin typeface="Arial Narrow" panose="020B0606020202030204" pitchFamily="34" charset="0"/>
              </a:rPr>
              <a:t> </a:t>
            </a:r>
            <a:r>
              <a:rPr lang="en-US" altLang="ko-KR" sz="900" dirty="0">
                <a:latin typeface="Arial Narrow" panose="020B0606020202030204" pitchFamily="34" charset="0"/>
              </a:rPr>
              <a:t>Ops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B0BC4D-A845-47B4-978F-10C712E13F63}"/>
              </a:ext>
            </a:extLst>
          </p:cNvPr>
          <p:cNvSpPr txBox="1"/>
          <p:nvPr/>
        </p:nvSpPr>
        <p:spPr>
          <a:xfrm>
            <a:off x="958542" y="1066713"/>
            <a:ext cx="26983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메일 </a:t>
            </a: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Compliance </a:t>
            </a:r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 </a:t>
            </a: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Evaluation</a:t>
            </a:r>
            <a:endParaRPr lang="ko-KR" altLang="en-US" sz="1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7AE02E-D5E1-4738-9F48-EDB9E0C51985}"/>
              </a:ext>
            </a:extLst>
          </p:cNvPr>
          <p:cNvCxnSpPr/>
          <p:nvPr/>
        </p:nvCxnSpPr>
        <p:spPr>
          <a:xfrm>
            <a:off x="935583" y="1418583"/>
            <a:ext cx="85539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39D1AD-BD8E-467D-979E-BBEBA0871E78}"/>
              </a:ext>
            </a:extLst>
          </p:cNvPr>
          <p:cNvSpPr txBox="1"/>
          <p:nvPr/>
        </p:nvSpPr>
        <p:spPr>
          <a:xfrm>
            <a:off x="41764" y="180725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Arial Narrow" panose="020B0606020202030204" pitchFamily="34" charset="0"/>
              </a:rPr>
              <a:t>…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F19736C-BD33-479F-9331-E0E52583B2D6}"/>
              </a:ext>
            </a:extLst>
          </p:cNvPr>
          <p:cNvSpPr/>
          <p:nvPr/>
        </p:nvSpPr>
        <p:spPr>
          <a:xfrm>
            <a:off x="130694" y="599848"/>
            <a:ext cx="489251" cy="40011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 Narrow" panose="020B0606020202030204" pitchFamily="34" charset="0"/>
              </a:rPr>
              <a:t>logo</a:t>
            </a:r>
            <a:endParaRPr lang="ko-KR" altLang="en-US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457B56-F5EF-411E-A39F-7A853AD0B2C1}"/>
              </a:ext>
            </a:extLst>
          </p:cNvPr>
          <p:cNvSpPr txBox="1"/>
          <p:nvPr/>
        </p:nvSpPr>
        <p:spPr>
          <a:xfrm>
            <a:off x="1078578" y="1662916"/>
            <a:ext cx="1840030" cy="253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High Risk – </a:t>
            </a:r>
            <a:r>
              <a:rPr lang="ko-KR" altLang="en-US" sz="105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 자료 요청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22916B4-6BCB-4C59-9098-EB25777088E1}"/>
              </a:ext>
            </a:extLst>
          </p:cNvPr>
          <p:cNvSpPr/>
          <p:nvPr/>
        </p:nvSpPr>
        <p:spPr>
          <a:xfrm>
            <a:off x="7791365" y="6459141"/>
            <a:ext cx="864087" cy="235574"/>
          </a:xfrm>
          <a:prstGeom prst="roundRect">
            <a:avLst>
              <a:gd name="adj" fmla="val 215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 완료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9D047B3-4B10-4C0A-9B53-E4CAC6DEE9B0}"/>
              </a:ext>
            </a:extLst>
          </p:cNvPr>
          <p:cNvCxnSpPr>
            <a:cxnSpLocks/>
          </p:cNvCxnSpPr>
          <p:nvPr/>
        </p:nvCxnSpPr>
        <p:spPr>
          <a:xfrm>
            <a:off x="5025008" y="1662629"/>
            <a:ext cx="0" cy="2462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B89245F-5333-431B-8637-DC4A44771C11}"/>
              </a:ext>
            </a:extLst>
          </p:cNvPr>
          <p:cNvSpPr txBox="1"/>
          <p:nvPr/>
        </p:nvSpPr>
        <p:spPr>
          <a:xfrm>
            <a:off x="6733939" y="1662916"/>
            <a:ext cx="196345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참고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제거 키워드 필터링 결과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8EF52C9-EDEB-48BA-B17E-37CF10C8295E}"/>
              </a:ext>
            </a:extLst>
          </p:cNvPr>
          <p:cNvCxnSpPr>
            <a:cxnSpLocks/>
          </p:cNvCxnSpPr>
          <p:nvPr/>
        </p:nvCxnSpPr>
        <p:spPr>
          <a:xfrm>
            <a:off x="1078579" y="1908850"/>
            <a:ext cx="761881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BC234E3-7A77-4CC0-8236-F7DCBA912CEB}"/>
              </a:ext>
            </a:extLst>
          </p:cNvPr>
          <p:cNvSpPr/>
          <p:nvPr/>
        </p:nvSpPr>
        <p:spPr>
          <a:xfrm>
            <a:off x="6076854" y="2618583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F42125CE-5034-4E29-83F4-1B84B77342CF}"/>
              </a:ext>
            </a:extLst>
          </p:cNvPr>
          <p:cNvSpPr/>
          <p:nvPr/>
        </p:nvSpPr>
        <p:spPr>
          <a:xfrm>
            <a:off x="6076854" y="2992772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6D8F93A-F554-49C4-A46D-4BFB35557DC9}"/>
              </a:ext>
            </a:extLst>
          </p:cNvPr>
          <p:cNvSpPr/>
          <p:nvPr/>
        </p:nvSpPr>
        <p:spPr>
          <a:xfrm>
            <a:off x="6073406" y="3367939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992ACA5-647A-483A-85D1-6BFFCB2F472A}"/>
              </a:ext>
            </a:extLst>
          </p:cNvPr>
          <p:cNvSpPr/>
          <p:nvPr/>
        </p:nvSpPr>
        <p:spPr>
          <a:xfrm>
            <a:off x="6073406" y="4099248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E758EA3-C4C7-49B7-A480-9C38C23E0078}"/>
              </a:ext>
            </a:extLst>
          </p:cNvPr>
          <p:cNvSpPr/>
          <p:nvPr/>
        </p:nvSpPr>
        <p:spPr>
          <a:xfrm>
            <a:off x="6073406" y="4473437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307FBBC-6E3A-44B3-AF36-1F404BA2DF61}"/>
              </a:ext>
            </a:extLst>
          </p:cNvPr>
          <p:cNvSpPr/>
          <p:nvPr/>
        </p:nvSpPr>
        <p:spPr>
          <a:xfrm>
            <a:off x="6073406" y="5217283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8329ABF-50C9-4255-8D9D-A00882B7D857}"/>
              </a:ext>
            </a:extLst>
          </p:cNvPr>
          <p:cNvSpPr/>
          <p:nvPr/>
        </p:nvSpPr>
        <p:spPr>
          <a:xfrm>
            <a:off x="6073406" y="5585542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6D99DE1-047F-4E5C-BC47-A8ABEB90A337}"/>
              </a:ext>
            </a:extLst>
          </p:cNvPr>
          <p:cNvSpPr/>
          <p:nvPr/>
        </p:nvSpPr>
        <p:spPr>
          <a:xfrm>
            <a:off x="6073406" y="5959731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A22A3E-42AF-4CD9-A46D-F4912D09C9CD}"/>
              </a:ext>
            </a:extLst>
          </p:cNvPr>
          <p:cNvSpPr txBox="1"/>
          <p:nvPr/>
        </p:nvSpPr>
        <p:spPr>
          <a:xfrm>
            <a:off x="1018818" y="2023416"/>
            <a:ext cx="14859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High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 100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 </a:t>
            </a:r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800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B0058F-8DC2-41DA-A2E4-833401648E54}"/>
              </a:ext>
            </a:extLst>
          </p:cNvPr>
          <p:cNvSpPr txBox="1"/>
          <p:nvPr/>
        </p:nvSpPr>
        <p:spPr>
          <a:xfrm>
            <a:off x="71261" y="44624"/>
            <a:ext cx="5824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LLM Service –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 메일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Compliance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점검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– 3)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평가하기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신규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)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31983F-9AA8-4DC5-99A4-F22929EFCD89}"/>
              </a:ext>
            </a:extLst>
          </p:cNvPr>
          <p:cNvSpPr txBox="1"/>
          <p:nvPr/>
        </p:nvSpPr>
        <p:spPr>
          <a:xfrm>
            <a:off x="5041556" y="1664930"/>
            <a:ext cx="171164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Risk –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자료 요청 없음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41AC835-0781-470D-944D-C3FD4E14CEBF}"/>
              </a:ext>
            </a:extLst>
          </p:cNvPr>
          <p:cNvCxnSpPr>
            <a:cxnSpLocks/>
          </p:cNvCxnSpPr>
          <p:nvPr/>
        </p:nvCxnSpPr>
        <p:spPr>
          <a:xfrm>
            <a:off x="6732175" y="1670611"/>
            <a:ext cx="0" cy="2462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5D682D6-3EAD-4A21-8BCA-FD0AF7921FF1}"/>
              </a:ext>
            </a:extLst>
          </p:cNvPr>
          <p:cNvSpPr txBox="1"/>
          <p:nvPr/>
        </p:nvSpPr>
        <p:spPr>
          <a:xfrm>
            <a:off x="320226" y="5514526"/>
            <a:ext cx="5449120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[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시나리오 예시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상태에서 적용 버튼 클릭 시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4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행과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행은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‘No Risk –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자료 요청 없음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탭의 최상단으로 이동됨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High Risk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탭의 건수는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98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800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건이 되며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No Risk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탭의 건수는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402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800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건이 됨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 상태에서 적용 버튼을 누르지 않고 평가 완료 버튼을 클릭 시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‘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적용되지 않은 수정 사항이 있습니다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수정 사항 취소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반영 후 평가 완료 버튼을 눌러주세요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.’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알림 팝업이 뜸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수정 사항이 모두 적용되어 있는 경우 평가 완료 버튼 클릭 시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PRI API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호출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정상적으로 됨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AB114D1-B070-4974-936F-4CAFEC6F4E8D}"/>
              </a:ext>
            </a:extLst>
          </p:cNvPr>
          <p:cNvSpPr/>
          <p:nvPr/>
        </p:nvSpPr>
        <p:spPr>
          <a:xfrm>
            <a:off x="6057582" y="3734575"/>
            <a:ext cx="734070" cy="238951"/>
          </a:xfrm>
          <a:prstGeom prst="roundRect">
            <a:avLst>
              <a:gd name="adj" fmla="val 186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45E45ED-2D1E-49BC-A90F-DF464BFDAF20}"/>
              </a:ext>
            </a:extLst>
          </p:cNvPr>
          <p:cNvSpPr/>
          <p:nvPr/>
        </p:nvSpPr>
        <p:spPr>
          <a:xfrm>
            <a:off x="6054134" y="4843094"/>
            <a:ext cx="734070" cy="238951"/>
          </a:xfrm>
          <a:prstGeom prst="roundRect">
            <a:avLst>
              <a:gd name="adj" fmla="val 186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116808F-1894-4A20-B362-150AAE57108B}"/>
              </a:ext>
            </a:extLst>
          </p:cNvPr>
          <p:cNvSpPr/>
          <p:nvPr/>
        </p:nvSpPr>
        <p:spPr>
          <a:xfrm>
            <a:off x="6969224" y="2336684"/>
            <a:ext cx="432048" cy="182687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165D862-E895-447F-8F52-EF116737434E}"/>
              </a:ext>
            </a:extLst>
          </p:cNvPr>
          <p:cNvSpPr/>
          <p:nvPr/>
        </p:nvSpPr>
        <p:spPr>
          <a:xfrm>
            <a:off x="8706053" y="134423"/>
            <a:ext cx="933278" cy="235574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개발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1B2483-15C8-4D87-ACAF-1A2E8E984DC0}"/>
              </a:ext>
            </a:extLst>
          </p:cNvPr>
          <p:cNvSpPr txBox="1"/>
          <p:nvPr/>
        </p:nvSpPr>
        <p:spPr>
          <a:xfrm>
            <a:off x="8266357" y="531334"/>
            <a:ext cx="1557040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front-end 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시 고려 항목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1FBAF8-5A3B-450B-9A3B-43F8EF7F9D65}"/>
              </a:ext>
            </a:extLst>
          </p:cNvPr>
          <p:cNvSpPr txBox="1"/>
          <p:nvPr/>
        </p:nvSpPr>
        <p:spPr>
          <a:xfrm>
            <a:off x="8266357" y="791195"/>
            <a:ext cx="1557040" cy="230832"/>
          </a:xfrm>
          <a:prstGeom prst="rect">
            <a:avLst/>
          </a:prstGeom>
          <a:solidFill>
            <a:srgbClr val="2E2E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작동 시나리오</a:t>
            </a:r>
          </a:p>
        </p:txBody>
      </p:sp>
    </p:spTree>
    <p:extLst>
      <p:ext uri="{BB962C8B-B14F-4D97-AF65-F5344CB8AC3E}">
        <p14:creationId xmlns:p14="http://schemas.microsoft.com/office/powerpoint/2010/main" val="963715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A244A893-019E-4C92-BCE2-C21268FD770F}"/>
              </a:ext>
            </a:extLst>
          </p:cNvPr>
          <p:cNvSpPr txBox="1"/>
          <p:nvPr/>
        </p:nvSpPr>
        <p:spPr>
          <a:xfrm>
            <a:off x="2924601" y="1662916"/>
            <a:ext cx="2124970" cy="25391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Potential Risk – </a:t>
            </a:r>
            <a:r>
              <a:rPr lang="ko-KR" altLang="en-US" sz="105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일반 자료 요청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303FE5-5366-49A9-B21B-4287078276AC}"/>
              </a:ext>
            </a:extLst>
          </p:cNvPr>
          <p:cNvCxnSpPr>
            <a:cxnSpLocks/>
          </p:cNvCxnSpPr>
          <p:nvPr/>
        </p:nvCxnSpPr>
        <p:spPr>
          <a:xfrm>
            <a:off x="669422" y="1052736"/>
            <a:ext cx="0" cy="580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0AEDC3-9989-49A8-8829-C96CCA2F98BD}"/>
              </a:ext>
            </a:extLst>
          </p:cNvPr>
          <p:cNvSpPr txBox="1"/>
          <p:nvPr/>
        </p:nvSpPr>
        <p:spPr>
          <a:xfrm>
            <a:off x="-25895" y="1147674"/>
            <a:ext cx="80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Arial Narrow" panose="020B0606020202030204" pitchFamily="34" charset="0"/>
              </a:rPr>
              <a:t>LLM</a:t>
            </a:r>
            <a:r>
              <a:rPr lang="ko-KR" altLang="en-US" sz="900" b="1" dirty="0">
                <a:latin typeface="Arial Narrow" panose="020B0606020202030204" pitchFamily="34" charset="0"/>
              </a:rPr>
              <a:t> </a:t>
            </a:r>
            <a:r>
              <a:rPr lang="en-US" altLang="ko-KR" sz="900" b="1" dirty="0">
                <a:latin typeface="Arial Narrow" panose="020B0606020202030204" pitchFamily="34" charset="0"/>
              </a:rPr>
              <a:t>Service</a:t>
            </a:r>
            <a:endParaRPr lang="ko-KR" altLang="en-US" sz="900" b="1" dirty="0">
              <a:latin typeface="Arial Narrow" panose="020B0606020202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3B7511-4683-4FFF-9E47-C7752E96FB4E}"/>
              </a:ext>
            </a:extLst>
          </p:cNvPr>
          <p:cNvSpPr txBox="1"/>
          <p:nvPr/>
        </p:nvSpPr>
        <p:spPr>
          <a:xfrm>
            <a:off x="46114" y="147746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Arial Narrow" panose="020B0606020202030204" pitchFamily="34" charset="0"/>
              </a:rPr>
              <a:t>LLM</a:t>
            </a:r>
            <a:r>
              <a:rPr lang="ko-KR" altLang="en-US" sz="900" dirty="0">
                <a:latin typeface="Arial Narrow" panose="020B0606020202030204" pitchFamily="34" charset="0"/>
              </a:rPr>
              <a:t> </a:t>
            </a:r>
            <a:r>
              <a:rPr lang="en-US" altLang="ko-KR" sz="900" dirty="0">
                <a:latin typeface="Arial Narrow" panose="020B0606020202030204" pitchFamily="34" charset="0"/>
              </a:rPr>
              <a:t>Ops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B0BC4D-A845-47B4-978F-10C712E13F63}"/>
              </a:ext>
            </a:extLst>
          </p:cNvPr>
          <p:cNvSpPr txBox="1"/>
          <p:nvPr/>
        </p:nvSpPr>
        <p:spPr>
          <a:xfrm>
            <a:off x="958542" y="1066713"/>
            <a:ext cx="26983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메일 </a:t>
            </a: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Compliance </a:t>
            </a:r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 </a:t>
            </a: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Evaluation</a:t>
            </a:r>
            <a:endParaRPr lang="ko-KR" altLang="en-US" sz="1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7AE02E-D5E1-4738-9F48-EDB9E0C51985}"/>
              </a:ext>
            </a:extLst>
          </p:cNvPr>
          <p:cNvCxnSpPr/>
          <p:nvPr/>
        </p:nvCxnSpPr>
        <p:spPr>
          <a:xfrm>
            <a:off x="935583" y="1418583"/>
            <a:ext cx="85539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39D1AD-BD8E-467D-979E-BBEBA0871E78}"/>
              </a:ext>
            </a:extLst>
          </p:cNvPr>
          <p:cNvSpPr txBox="1"/>
          <p:nvPr/>
        </p:nvSpPr>
        <p:spPr>
          <a:xfrm>
            <a:off x="41764" y="180725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Arial Narrow" panose="020B0606020202030204" pitchFamily="34" charset="0"/>
              </a:rPr>
              <a:t>…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F19736C-BD33-479F-9331-E0E52583B2D6}"/>
              </a:ext>
            </a:extLst>
          </p:cNvPr>
          <p:cNvSpPr/>
          <p:nvPr/>
        </p:nvSpPr>
        <p:spPr>
          <a:xfrm>
            <a:off x="130694" y="599848"/>
            <a:ext cx="489251" cy="40011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 Narrow" panose="020B0606020202030204" pitchFamily="34" charset="0"/>
              </a:rPr>
              <a:t>logo</a:t>
            </a:r>
            <a:endParaRPr lang="ko-KR" altLang="en-US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457B56-F5EF-411E-A39F-7A853AD0B2C1}"/>
              </a:ext>
            </a:extLst>
          </p:cNvPr>
          <p:cNvSpPr txBox="1"/>
          <p:nvPr/>
        </p:nvSpPr>
        <p:spPr>
          <a:xfrm>
            <a:off x="1078578" y="1662916"/>
            <a:ext cx="184003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9E9E9E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High Risk – </a:t>
            </a:r>
            <a:r>
              <a:rPr lang="ko-KR" altLang="en-US" sz="1050" dirty="0">
                <a:solidFill>
                  <a:srgbClr val="9E9E9E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 자료 요청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89245F-5333-431B-8637-DC4A44771C11}"/>
              </a:ext>
            </a:extLst>
          </p:cNvPr>
          <p:cNvSpPr txBox="1"/>
          <p:nvPr/>
        </p:nvSpPr>
        <p:spPr>
          <a:xfrm>
            <a:off x="6733939" y="1662916"/>
            <a:ext cx="196345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참고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제거 키워드 필터링 결과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8EF52C9-EDEB-48BA-B17E-37CF10C8295E}"/>
              </a:ext>
            </a:extLst>
          </p:cNvPr>
          <p:cNvCxnSpPr>
            <a:cxnSpLocks/>
          </p:cNvCxnSpPr>
          <p:nvPr/>
        </p:nvCxnSpPr>
        <p:spPr>
          <a:xfrm>
            <a:off x="1078579" y="1908850"/>
            <a:ext cx="761881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CA22A3E-42AF-4CD9-A46D-F4912D09C9CD}"/>
              </a:ext>
            </a:extLst>
          </p:cNvPr>
          <p:cNvSpPr txBox="1"/>
          <p:nvPr/>
        </p:nvSpPr>
        <p:spPr>
          <a:xfrm>
            <a:off x="1018818" y="2023416"/>
            <a:ext cx="17019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Potential Risk</a:t>
            </a:r>
            <a:r>
              <a:rPr lang="ko-KR" altLang="en-US" sz="9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300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 </a:t>
            </a:r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800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B0058F-8DC2-41DA-A2E4-833401648E54}"/>
              </a:ext>
            </a:extLst>
          </p:cNvPr>
          <p:cNvSpPr txBox="1"/>
          <p:nvPr/>
        </p:nvSpPr>
        <p:spPr>
          <a:xfrm>
            <a:off x="71261" y="44624"/>
            <a:ext cx="5824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LLM Service –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 메일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Compliance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점검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– 3)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평가하기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신규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)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31983F-9AA8-4DC5-99A4-F22929EFCD89}"/>
              </a:ext>
            </a:extLst>
          </p:cNvPr>
          <p:cNvSpPr txBox="1"/>
          <p:nvPr/>
        </p:nvSpPr>
        <p:spPr>
          <a:xfrm>
            <a:off x="5041556" y="1664930"/>
            <a:ext cx="171164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Risk –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자료 요청 없음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41AC835-0781-470D-944D-C3FD4E14CEBF}"/>
              </a:ext>
            </a:extLst>
          </p:cNvPr>
          <p:cNvCxnSpPr>
            <a:cxnSpLocks/>
          </p:cNvCxnSpPr>
          <p:nvPr/>
        </p:nvCxnSpPr>
        <p:spPr>
          <a:xfrm>
            <a:off x="6732175" y="1670611"/>
            <a:ext cx="0" cy="2462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47746ED9-50EE-427F-A1FD-575342F6857D}"/>
              </a:ext>
            </a:extLst>
          </p:cNvPr>
          <p:cNvGraphicFramePr>
            <a:graphicFrameLocks noGrp="1"/>
          </p:cNvGraphicFramePr>
          <p:nvPr/>
        </p:nvGraphicFramePr>
        <p:xfrm>
          <a:off x="1064568" y="2276872"/>
          <a:ext cx="3888432" cy="3997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012697364"/>
                    </a:ext>
                  </a:extLst>
                </a:gridCol>
              </a:tblGrid>
              <a:tr h="288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…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CEAC0C0-284E-48E7-AB1C-8DEF02C53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8285"/>
              </p:ext>
            </p:extLst>
          </p:nvPr>
        </p:nvGraphicFramePr>
        <p:xfrm>
          <a:off x="5212543" y="2280887"/>
          <a:ext cx="4188119" cy="399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2898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1785221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</a:tblGrid>
              <a:tr h="284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Compliance Risk</a:t>
                      </a:r>
                      <a:endParaRPr lang="ko-KR" altLang="en-US" sz="900" b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 기록 </a:t>
                      </a:r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선택</a:t>
                      </a:r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78CF589-60FC-48A6-9C10-2B3AF7B536BE}"/>
              </a:ext>
            </a:extLst>
          </p:cNvPr>
          <p:cNvSpPr/>
          <p:nvPr/>
        </p:nvSpPr>
        <p:spPr>
          <a:xfrm>
            <a:off x="7791365" y="6459141"/>
            <a:ext cx="864087" cy="235574"/>
          </a:xfrm>
          <a:prstGeom prst="roundRect">
            <a:avLst>
              <a:gd name="adj" fmla="val 215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 완료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16558B1-E260-4FE8-979F-00083562B00A}"/>
              </a:ext>
            </a:extLst>
          </p:cNvPr>
          <p:cNvSpPr/>
          <p:nvPr/>
        </p:nvSpPr>
        <p:spPr>
          <a:xfrm>
            <a:off x="6969224" y="2336684"/>
            <a:ext cx="432048" cy="182687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EAD1D0D-18AA-4BF9-B40F-CC68F89A3C36}"/>
              </a:ext>
            </a:extLst>
          </p:cNvPr>
          <p:cNvSpPr txBox="1"/>
          <p:nvPr/>
        </p:nvSpPr>
        <p:spPr>
          <a:xfrm>
            <a:off x="3657766" y="1064699"/>
            <a:ext cx="1554777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이전 슬라이드와 설명 동일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FF1AE59F-FB3E-4A39-95B4-4FA3F76C9898}"/>
              </a:ext>
            </a:extLst>
          </p:cNvPr>
          <p:cNvSpPr/>
          <p:nvPr/>
        </p:nvSpPr>
        <p:spPr>
          <a:xfrm>
            <a:off x="6056286" y="2617605"/>
            <a:ext cx="734070" cy="238951"/>
          </a:xfrm>
          <a:prstGeom prst="roundRect">
            <a:avLst>
              <a:gd name="adj" fmla="val 186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871D4CE-7128-44F1-8C7D-172B90612837}"/>
              </a:ext>
            </a:extLst>
          </p:cNvPr>
          <p:cNvSpPr/>
          <p:nvPr/>
        </p:nvSpPr>
        <p:spPr>
          <a:xfrm>
            <a:off x="6057582" y="2992772"/>
            <a:ext cx="734070" cy="238951"/>
          </a:xfrm>
          <a:prstGeom prst="roundRect">
            <a:avLst>
              <a:gd name="adj" fmla="val 186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127FF14-A1E1-41C4-AE2A-68E01E0D5A28}"/>
              </a:ext>
            </a:extLst>
          </p:cNvPr>
          <p:cNvSpPr/>
          <p:nvPr/>
        </p:nvSpPr>
        <p:spPr>
          <a:xfrm>
            <a:off x="6054134" y="3367939"/>
            <a:ext cx="734070" cy="238951"/>
          </a:xfrm>
          <a:prstGeom prst="roundRect">
            <a:avLst>
              <a:gd name="adj" fmla="val 186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8FDC73B-774C-4865-8303-D718A39C73D2}"/>
              </a:ext>
            </a:extLst>
          </p:cNvPr>
          <p:cNvSpPr/>
          <p:nvPr/>
        </p:nvSpPr>
        <p:spPr>
          <a:xfrm>
            <a:off x="6057582" y="3734575"/>
            <a:ext cx="734070" cy="238951"/>
          </a:xfrm>
          <a:prstGeom prst="roundRect">
            <a:avLst>
              <a:gd name="adj" fmla="val 186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65AA10F-B576-4647-B0FD-29414524DB59}"/>
              </a:ext>
            </a:extLst>
          </p:cNvPr>
          <p:cNvSpPr/>
          <p:nvPr/>
        </p:nvSpPr>
        <p:spPr>
          <a:xfrm>
            <a:off x="6054134" y="4099248"/>
            <a:ext cx="734070" cy="238951"/>
          </a:xfrm>
          <a:prstGeom prst="roundRect">
            <a:avLst>
              <a:gd name="adj" fmla="val 186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D944CD9-4843-4DAA-8412-66B44F7D7E3E}"/>
              </a:ext>
            </a:extLst>
          </p:cNvPr>
          <p:cNvSpPr/>
          <p:nvPr/>
        </p:nvSpPr>
        <p:spPr>
          <a:xfrm>
            <a:off x="6054134" y="4473437"/>
            <a:ext cx="734070" cy="238951"/>
          </a:xfrm>
          <a:prstGeom prst="roundRect">
            <a:avLst>
              <a:gd name="adj" fmla="val 186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7C2281F-3FFF-440F-9A33-3741450EA721}"/>
              </a:ext>
            </a:extLst>
          </p:cNvPr>
          <p:cNvSpPr/>
          <p:nvPr/>
        </p:nvSpPr>
        <p:spPr>
          <a:xfrm>
            <a:off x="6054134" y="4843094"/>
            <a:ext cx="734070" cy="238951"/>
          </a:xfrm>
          <a:prstGeom prst="roundRect">
            <a:avLst>
              <a:gd name="adj" fmla="val 186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21E0317-6B90-45C0-946E-F0095BB8C647}"/>
              </a:ext>
            </a:extLst>
          </p:cNvPr>
          <p:cNvSpPr/>
          <p:nvPr/>
        </p:nvSpPr>
        <p:spPr>
          <a:xfrm>
            <a:off x="6054134" y="5217283"/>
            <a:ext cx="734070" cy="238951"/>
          </a:xfrm>
          <a:prstGeom prst="roundRect">
            <a:avLst>
              <a:gd name="adj" fmla="val 186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E67CB2C5-1716-4DE9-A2E6-857754E02B76}"/>
              </a:ext>
            </a:extLst>
          </p:cNvPr>
          <p:cNvSpPr/>
          <p:nvPr/>
        </p:nvSpPr>
        <p:spPr>
          <a:xfrm>
            <a:off x="6054134" y="5585542"/>
            <a:ext cx="734070" cy="238951"/>
          </a:xfrm>
          <a:prstGeom prst="roundRect">
            <a:avLst>
              <a:gd name="adj" fmla="val 186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650E719-0D3C-4045-8177-02BE7C40B3B3}"/>
              </a:ext>
            </a:extLst>
          </p:cNvPr>
          <p:cNvSpPr/>
          <p:nvPr/>
        </p:nvSpPr>
        <p:spPr>
          <a:xfrm>
            <a:off x="6054134" y="5959731"/>
            <a:ext cx="734070" cy="238951"/>
          </a:xfrm>
          <a:prstGeom prst="roundRect">
            <a:avLst>
              <a:gd name="adj" fmla="val 186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545B46D-428E-43D0-848B-EF5224D12292}"/>
              </a:ext>
            </a:extLst>
          </p:cNvPr>
          <p:cNvSpPr/>
          <p:nvPr/>
        </p:nvSpPr>
        <p:spPr>
          <a:xfrm>
            <a:off x="8706053" y="134423"/>
            <a:ext cx="933278" cy="235574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개발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0F2F8E-F746-4108-AB62-3DE74A095BDB}"/>
              </a:ext>
            </a:extLst>
          </p:cNvPr>
          <p:cNvSpPr txBox="1"/>
          <p:nvPr/>
        </p:nvSpPr>
        <p:spPr>
          <a:xfrm>
            <a:off x="8266357" y="531334"/>
            <a:ext cx="1557040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front-end 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시 고려 항목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C7BC4A-9676-497A-A454-6B3245F843F0}"/>
              </a:ext>
            </a:extLst>
          </p:cNvPr>
          <p:cNvSpPr txBox="1"/>
          <p:nvPr/>
        </p:nvSpPr>
        <p:spPr>
          <a:xfrm>
            <a:off x="8266357" y="791195"/>
            <a:ext cx="1557040" cy="230832"/>
          </a:xfrm>
          <a:prstGeom prst="rect">
            <a:avLst/>
          </a:prstGeom>
          <a:solidFill>
            <a:srgbClr val="2E2E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작동 시나리오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12083D-D7EF-475F-B74D-2BDED96F27E9}"/>
              </a:ext>
            </a:extLst>
          </p:cNvPr>
          <p:cNvSpPr txBox="1"/>
          <p:nvPr/>
        </p:nvSpPr>
        <p:spPr>
          <a:xfrm>
            <a:off x="2625981" y="1999307"/>
            <a:ext cx="4847179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초기값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DB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potential_risk_num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==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sheet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행 개수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DB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keyword_filtered_num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2516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2FAF3D9C-B0DE-4009-AA60-8F3D056DC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576505"/>
              </p:ext>
            </p:extLst>
          </p:nvPr>
        </p:nvGraphicFramePr>
        <p:xfrm>
          <a:off x="5212543" y="2280887"/>
          <a:ext cx="4188119" cy="399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2898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1785221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</a:tblGrid>
              <a:tr h="284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Compliance Risk</a:t>
                      </a:r>
                      <a:endParaRPr lang="ko-KR" altLang="en-US" sz="900" b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 기록 </a:t>
                      </a:r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선택</a:t>
                      </a:r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303FE5-5366-49A9-B21B-4287078276AC}"/>
              </a:ext>
            </a:extLst>
          </p:cNvPr>
          <p:cNvCxnSpPr>
            <a:cxnSpLocks/>
          </p:cNvCxnSpPr>
          <p:nvPr/>
        </p:nvCxnSpPr>
        <p:spPr>
          <a:xfrm>
            <a:off x="669422" y="1052736"/>
            <a:ext cx="0" cy="580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0AEDC3-9989-49A8-8829-C96CCA2F98BD}"/>
              </a:ext>
            </a:extLst>
          </p:cNvPr>
          <p:cNvSpPr txBox="1"/>
          <p:nvPr/>
        </p:nvSpPr>
        <p:spPr>
          <a:xfrm>
            <a:off x="-25895" y="1147674"/>
            <a:ext cx="80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Arial Narrow" panose="020B0606020202030204" pitchFamily="34" charset="0"/>
              </a:rPr>
              <a:t>LLM</a:t>
            </a:r>
            <a:r>
              <a:rPr lang="ko-KR" altLang="en-US" sz="900" b="1" dirty="0">
                <a:latin typeface="Arial Narrow" panose="020B0606020202030204" pitchFamily="34" charset="0"/>
              </a:rPr>
              <a:t> </a:t>
            </a:r>
            <a:r>
              <a:rPr lang="en-US" altLang="ko-KR" sz="900" b="1" dirty="0">
                <a:latin typeface="Arial Narrow" panose="020B0606020202030204" pitchFamily="34" charset="0"/>
              </a:rPr>
              <a:t>Service</a:t>
            </a:r>
            <a:endParaRPr lang="ko-KR" altLang="en-US" sz="900" b="1" dirty="0">
              <a:latin typeface="Arial Narrow" panose="020B0606020202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3B7511-4683-4FFF-9E47-C7752E96FB4E}"/>
              </a:ext>
            </a:extLst>
          </p:cNvPr>
          <p:cNvSpPr txBox="1"/>
          <p:nvPr/>
        </p:nvSpPr>
        <p:spPr>
          <a:xfrm>
            <a:off x="46114" y="147746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Arial Narrow" panose="020B0606020202030204" pitchFamily="34" charset="0"/>
              </a:rPr>
              <a:t>LLM</a:t>
            </a:r>
            <a:r>
              <a:rPr lang="ko-KR" altLang="en-US" sz="900" dirty="0">
                <a:latin typeface="Arial Narrow" panose="020B0606020202030204" pitchFamily="34" charset="0"/>
              </a:rPr>
              <a:t> </a:t>
            </a:r>
            <a:r>
              <a:rPr lang="en-US" altLang="ko-KR" sz="900" dirty="0">
                <a:latin typeface="Arial Narrow" panose="020B0606020202030204" pitchFamily="34" charset="0"/>
              </a:rPr>
              <a:t>Ops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B0BC4D-A845-47B4-978F-10C712E13F63}"/>
              </a:ext>
            </a:extLst>
          </p:cNvPr>
          <p:cNvSpPr txBox="1"/>
          <p:nvPr/>
        </p:nvSpPr>
        <p:spPr>
          <a:xfrm>
            <a:off x="958542" y="1066713"/>
            <a:ext cx="26983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메일 </a:t>
            </a: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Compliance </a:t>
            </a:r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 </a:t>
            </a: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Evaluation</a:t>
            </a:r>
            <a:endParaRPr lang="ko-KR" altLang="en-US" sz="1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7AE02E-D5E1-4738-9F48-EDB9E0C51985}"/>
              </a:ext>
            </a:extLst>
          </p:cNvPr>
          <p:cNvCxnSpPr/>
          <p:nvPr/>
        </p:nvCxnSpPr>
        <p:spPr>
          <a:xfrm>
            <a:off x="935583" y="1418583"/>
            <a:ext cx="85539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39D1AD-BD8E-467D-979E-BBEBA0871E78}"/>
              </a:ext>
            </a:extLst>
          </p:cNvPr>
          <p:cNvSpPr txBox="1"/>
          <p:nvPr/>
        </p:nvSpPr>
        <p:spPr>
          <a:xfrm>
            <a:off x="41764" y="180725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Arial Narrow" panose="020B0606020202030204" pitchFamily="34" charset="0"/>
              </a:rPr>
              <a:t>…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F19736C-BD33-479F-9331-E0E52583B2D6}"/>
              </a:ext>
            </a:extLst>
          </p:cNvPr>
          <p:cNvSpPr/>
          <p:nvPr/>
        </p:nvSpPr>
        <p:spPr>
          <a:xfrm>
            <a:off x="130694" y="599848"/>
            <a:ext cx="489251" cy="40011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 Narrow" panose="020B0606020202030204" pitchFamily="34" charset="0"/>
              </a:rPr>
              <a:t>logo</a:t>
            </a:r>
            <a:endParaRPr lang="ko-KR" altLang="en-US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457B56-F5EF-411E-A39F-7A853AD0B2C1}"/>
              </a:ext>
            </a:extLst>
          </p:cNvPr>
          <p:cNvSpPr txBox="1"/>
          <p:nvPr/>
        </p:nvSpPr>
        <p:spPr>
          <a:xfrm>
            <a:off x="1078578" y="1662916"/>
            <a:ext cx="184003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9E9E9E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High Risk – </a:t>
            </a:r>
            <a:r>
              <a:rPr lang="ko-KR" altLang="en-US" sz="1050" dirty="0">
                <a:solidFill>
                  <a:srgbClr val="9E9E9E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 자료 요청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89245F-5333-431B-8637-DC4A44771C11}"/>
              </a:ext>
            </a:extLst>
          </p:cNvPr>
          <p:cNvSpPr txBox="1"/>
          <p:nvPr/>
        </p:nvSpPr>
        <p:spPr>
          <a:xfrm>
            <a:off x="6733939" y="1662916"/>
            <a:ext cx="196345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참고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제거 키워드 필터링 결과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8EF52C9-EDEB-48BA-B17E-37CF10C8295E}"/>
              </a:ext>
            </a:extLst>
          </p:cNvPr>
          <p:cNvCxnSpPr>
            <a:cxnSpLocks/>
          </p:cNvCxnSpPr>
          <p:nvPr/>
        </p:nvCxnSpPr>
        <p:spPr>
          <a:xfrm>
            <a:off x="1078579" y="1908850"/>
            <a:ext cx="761881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BC234E3-7A77-4CC0-8236-F7DCBA912CEB}"/>
              </a:ext>
            </a:extLst>
          </p:cNvPr>
          <p:cNvSpPr/>
          <p:nvPr/>
        </p:nvSpPr>
        <p:spPr>
          <a:xfrm>
            <a:off x="6056286" y="2617605"/>
            <a:ext cx="734070" cy="238951"/>
          </a:xfrm>
          <a:prstGeom prst="roundRect">
            <a:avLst>
              <a:gd name="adj" fmla="val 186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F42125CE-5034-4E29-83F4-1B84B77342CF}"/>
              </a:ext>
            </a:extLst>
          </p:cNvPr>
          <p:cNvSpPr/>
          <p:nvPr/>
        </p:nvSpPr>
        <p:spPr>
          <a:xfrm>
            <a:off x="6057582" y="2992772"/>
            <a:ext cx="734070" cy="238951"/>
          </a:xfrm>
          <a:prstGeom prst="roundRect">
            <a:avLst>
              <a:gd name="adj" fmla="val 186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6D8F93A-F554-49C4-A46D-4BFB35557DC9}"/>
              </a:ext>
            </a:extLst>
          </p:cNvPr>
          <p:cNvSpPr/>
          <p:nvPr/>
        </p:nvSpPr>
        <p:spPr>
          <a:xfrm>
            <a:off x="6054134" y="3367939"/>
            <a:ext cx="734070" cy="238951"/>
          </a:xfrm>
          <a:prstGeom prst="roundRect">
            <a:avLst>
              <a:gd name="adj" fmla="val 186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0BD1BA3-DA13-443D-9FA7-94044630D8FD}"/>
              </a:ext>
            </a:extLst>
          </p:cNvPr>
          <p:cNvSpPr/>
          <p:nvPr/>
        </p:nvSpPr>
        <p:spPr>
          <a:xfrm>
            <a:off x="6057582" y="3734575"/>
            <a:ext cx="734070" cy="238951"/>
          </a:xfrm>
          <a:prstGeom prst="roundRect">
            <a:avLst>
              <a:gd name="adj" fmla="val 186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992ACA5-647A-483A-85D1-6BFFCB2F472A}"/>
              </a:ext>
            </a:extLst>
          </p:cNvPr>
          <p:cNvSpPr/>
          <p:nvPr/>
        </p:nvSpPr>
        <p:spPr>
          <a:xfrm>
            <a:off x="6054134" y="4099248"/>
            <a:ext cx="734070" cy="238951"/>
          </a:xfrm>
          <a:prstGeom prst="roundRect">
            <a:avLst>
              <a:gd name="adj" fmla="val 186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E758EA3-C4C7-49B7-A480-9C38C23E0078}"/>
              </a:ext>
            </a:extLst>
          </p:cNvPr>
          <p:cNvSpPr/>
          <p:nvPr/>
        </p:nvSpPr>
        <p:spPr>
          <a:xfrm>
            <a:off x="6054134" y="4473437"/>
            <a:ext cx="734070" cy="238951"/>
          </a:xfrm>
          <a:prstGeom prst="roundRect">
            <a:avLst>
              <a:gd name="adj" fmla="val 186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888A29C-DD7F-4905-B41F-39BD6235A6E9}"/>
              </a:ext>
            </a:extLst>
          </p:cNvPr>
          <p:cNvSpPr/>
          <p:nvPr/>
        </p:nvSpPr>
        <p:spPr>
          <a:xfrm>
            <a:off x="6054134" y="4843094"/>
            <a:ext cx="734070" cy="238951"/>
          </a:xfrm>
          <a:prstGeom prst="roundRect">
            <a:avLst>
              <a:gd name="adj" fmla="val 186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0307FBBC-6E3A-44B3-AF36-1F404BA2DF61}"/>
              </a:ext>
            </a:extLst>
          </p:cNvPr>
          <p:cNvSpPr/>
          <p:nvPr/>
        </p:nvSpPr>
        <p:spPr>
          <a:xfrm>
            <a:off x="6054134" y="5217283"/>
            <a:ext cx="734070" cy="238951"/>
          </a:xfrm>
          <a:prstGeom prst="roundRect">
            <a:avLst>
              <a:gd name="adj" fmla="val 186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8329ABF-50C9-4255-8D9D-A00882B7D857}"/>
              </a:ext>
            </a:extLst>
          </p:cNvPr>
          <p:cNvSpPr/>
          <p:nvPr/>
        </p:nvSpPr>
        <p:spPr>
          <a:xfrm>
            <a:off x="6054134" y="5585542"/>
            <a:ext cx="734070" cy="238951"/>
          </a:xfrm>
          <a:prstGeom prst="roundRect">
            <a:avLst>
              <a:gd name="adj" fmla="val 186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6D99DE1-047F-4E5C-BC47-A8ABEB90A337}"/>
              </a:ext>
            </a:extLst>
          </p:cNvPr>
          <p:cNvSpPr/>
          <p:nvPr/>
        </p:nvSpPr>
        <p:spPr>
          <a:xfrm>
            <a:off x="6054134" y="5959731"/>
            <a:ext cx="734070" cy="238951"/>
          </a:xfrm>
          <a:prstGeom prst="roundRect">
            <a:avLst>
              <a:gd name="adj" fmla="val 1866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A22A3E-42AF-4CD9-A46D-F4912D09C9CD}"/>
              </a:ext>
            </a:extLst>
          </p:cNvPr>
          <p:cNvSpPr txBox="1"/>
          <p:nvPr/>
        </p:nvSpPr>
        <p:spPr>
          <a:xfrm>
            <a:off x="1018818" y="2023416"/>
            <a:ext cx="14072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</a:t>
            </a:r>
            <a:r>
              <a:rPr lang="ko-KR" altLang="en-US" sz="9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r>
              <a:rPr lang="ko-KR" altLang="en-US" sz="9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400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 </a:t>
            </a:r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800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BB0058F-8DC2-41DA-A2E4-833401648E54}"/>
              </a:ext>
            </a:extLst>
          </p:cNvPr>
          <p:cNvSpPr txBox="1"/>
          <p:nvPr/>
        </p:nvSpPr>
        <p:spPr>
          <a:xfrm>
            <a:off x="71261" y="44624"/>
            <a:ext cx="5824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LLM Service –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 메일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Compliance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점검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– 3)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평가하기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신규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)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31983F-9AA8-4DC5-99A4-F22929EFCD89}"/>
              </a:ext>
            </a:extLst>
          </p:cNvPr>
          <p:cNvSpPr txBox="1"/>
          <p:nvPr/>
        </p:nvSpPr>
        <p:spPr>
          <a:xfrm>
            <a:off x="5041556" y="1664930"/>
            <a:ext cx="1711644" cy="25391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Risk – </a:t>
            </a:r>
            <a:r>
              <a:rPr lang="ko-KR" altLang="en-US" sz="105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자료 요청 없음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47746ED9-50EE-427F-A1FD-575342F6857D}"/>
              </a:ext>
            </a:extLst>
          </p:cNvPr>
          <p:cNvGraphicFramePr>
            <a:graphicFrameLocks noGrp="1"/>
          </p:cNvGraphicFramePr>
          <p:nvPr/>
        </p:nvGraphicFramePr>
        <p:xfrm>
          <a:off x="1064568" y="2276872"/>
          <a:ext cx="3888432" cy="3997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012697364"/>
                    </a:ext>
                  </a:extLst>
                </a:gridCol>
              </a:tblGrid>
              <a:tr h="288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…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ABFDD1A7-C58B-4C15-9818-9AE47CC48D46}"/>
              </a:ext>
            </a:extLst>
          </p:cNvPr>
          <p:cNvSpPr txBox="1"/>
          <p:nvPr/>
        </p:nvSpPr>
        <p:spPr>
          <a:xfrm>
            <a:off x="2924601" y="1662916"/>
            <a:ext cx="212497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Potential Risk –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일반 자료 요청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314EE6C-F733-44F6-A1F1-F14559EA3780}"/>
              </a:ext>
            </a:extLst>
          </p:cNvPr>
          <p:cNvCxnSpPr>
            <a:cxnSpLocks/>
          </p:cNvCxnSpPr>
          <p:nvPr/>
        </p:nvCxnSpPr>
        <p:spPr>
          <a:xfrm>
            <a:off x="2914423" y="1670611"/>
            <a:ext cx="0" cy="2462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A7164A8-2B6F-4D48-A8E6-58C2AC1D113E}"/>
              </a:ext>
            </a:extLst>
          </p:cNvPr>
          <p:cNvSpPr/>
          <p:nvPr/>
        </p:nvSpPr>
        <p:spPr>
          <a:xfrm>
            <a:off x="7791365" y="6459141"/>
            <a:ext cx="864087" cy="235574"/>
          </a:xfrm>
          <a:prstGeom prst="roundRect">
            <a:avLst>
              <a:gd name="adj" fmla="val 215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 완료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9BC555B-1831-45BD-89F6-E8851CB355C9}"/>
              </a:ext>
            </a:extLst>
          </p:cNvPr>
          <p:cNvSpPr/>
          <p:nvPr/>
        </p:nvSpPr>
        <p:spPr>
          <a:xfrm>
            <a:off x="6969224" y="2336684"/>
            <a:ext cx="432048" cy="182687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3F1806A-88D1-4BB4-973A-6F834E093CDA}"/>
              </a:ext>
            </a:extLst>
          </p:cNvPr>
          <p:cNvSpPr/>
          <p:nvPr/>
        </p:nvSpPr>
        <p:spPr>
          <a:xfrm>
            <a:off x="8706053" y="134423"/>
            <a:ext cx="933278" cy="235574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개발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4301EC-F789-4CDC-B9E9-C2D8E9E84E1D}"/>
              </a:ext>
            </a:extLst>
          </p:cNvPr>
          <p:cNvSpPr txBox="1"/>
          <p:nvPr/>
        </p:nvSpPr>
        <p:spPr>
          <a:xfrm>
            <a:off x="3657766" y="1064699"/>
            <a:ext cx="1554777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이전 슬라이드와 설명 동일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E424FC-BAC1-47EC-AC72-E5CC0D41A781}"/>
              </a:ext>
            </a:extLst>
          </p:cNvPr>
          <p:cNvSpPr txBox="1"/>
          <p:nvPr/>
        </p:nvSpPr>
        <p:spPr>
          <a:xfrm>
            <a:off x="8266357" y="531334"/>
            <a:ext cx="1557040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front-end 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시 고려 항목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804A82-DCCD-451A-AFB0-8CC57F1C42A4}"/>
              </a:ext>
            </a:extLst>
          </p:cNvPr>
          <p:cNvSpPr txBox="1"/>
          <p:nvPr/>
        </p:nvSpPr>
        <p:spPr>
          <a:xfrm>
            <a:off x="8266357" y="791195"/>
            <a:ext cx="1557040" cy="230832"/>
          </a:xfrm>
          <a:prstGeom prst="rect">
            <a:avLst/>
          </a:prstGeom>
          <a:solidFill>
            <a:srgbClr val="2E2E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작동 시나리오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F7F69D-42F8-4BF1-8057-549195B9023A}"/>
              </a:ext>
            </a:extLst>
          </p:cNvPr>
          <p:cNvSpPr txBox="1"/>
          <p:nvPr/>
        </p:nvSpPr>
        <p:spPr>
          <a:xfrm>
            <a:off x="2307699" y="1982284"/>
            <a:ext cx="4480506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초기값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DB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no_risk_num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==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sheet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행 개수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DB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keyword_filtered_num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5776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303FE5-5366-49A9-B21B-4287078276AC}"/>
              </a:ext>
            </a:extLst>
          </p:cNvPr>
          <p:cNvCxnSpPr>
            <a:cxnSpLocks/>
          </p:cNvCxnSpPr>
          <p:nvPr/>
        </p:nvCxnSpPr>
        <p:spPr>
          <a:xfrm>
            <a:off x="669422" y="1052736"/>
            <a:ext cx="0" cy="580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0AEDC3-9989-49A8-8829-C96CCA2F98BD}"/>
              </a:ext>
            </a:extLst>
          </p:cNvPr>
          <p:cNvSpPr txBox="1"/>
          <p:nvPr/>
        </p:nvSpPr>
        <p:spPr>
          <a:xfrm>
            <a:off x="-25895" y="1147674"/>
            <a:ext cx="80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Arial Narrow" panose="020B0606020202030204" pitchFamily="34" charset="0"/>
              </a:rPr>
              <a:t>LLM</a:t>
            </a:r>
            <a:r>
              <a:rPr lang="ko-KR" altLang="en-US" sz="900" b="1" dirty="0">
                <a:latin typeface="Arial Narrow" panose="020B0606020202030204" pitchFamily="34" charset="0"/>
              </a:rPr>
              <a:t> </a:t>
            </a:r>
            <a:r>
              <a:rPr lang="en-US" altLang="ko-KR" sz="900" b="1" dirty="0">
                <a:latin typeface="Arial Narrow" panose="020B0606020202030204" pitchFamily="34" charset="0"/>
              </a:rPr>
              <a:t>Service</a:t>
            </a:r>
            <a:endParaRPr lang="ko-KR" altLang="en-US" sz="900" b="1" dirty="0">
              <a:latin typeface="Arial Narrow" panose="020B0606020202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3B7511-4683-4FFF-9E47-C7752E96FB4E}"/>
              </a:ext>
            </a:extLst>
          </p:cNvPr>
          <p:cNvSpPr txBox="1"/>
          <p:nvPr/>
        </p:nvSpPr>
        <p:spPr>
          <a:xfrm>
            <a:off x="46114" y="147746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Arial Narrow" panose="020B0606020202030204" pitchFamily="34" charset="0"/>
              </a:rPr>
              <a:t>LLM</a:t>
            </a:r>
            <a:r>
              <a:rPr lang="ko-KR" altLang="en-US" sz="900" dirty="0">
                <a:latin typeface="Arial Narrow" panose="020B0606020202030204" pitchFamily="34" charset="0"/>
              </a:rPr>
              <a:t> </a:t>
            </a:r>
            <a:r>
              <a:rPr lang="en-US" altLang="ko-KR" sz="900" dirty="0">
                <a:latin typeface="Arial Narrow" panose="020B0606020202030204" pitchFamily="34" charset="0"/>
              </a:rPr>
              <a:t>Ops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B0BC4D-A845-47B4-978F-10C712E13F63}"/>
              </a:ext>
            </a:extLst>
          </p:cNvPr>
          <p:cNvSpPr txBox="1"/>
          <p:nvPr/>
        </p:nvSpPr>
        <p:spPr>
          <a:xfrm>
            <a:off x="958542" y="1066713"/>
            <a:ext cx="26983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메일 </a:t>
            </a: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Compliance </a:t>
            </a:r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 </a:t>
            </a: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Evaluation</a:t>
            </a:r>
            <a:endParaRPr lang="ko-KR" altLang="en-US" sz="1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7AE02E-D5E1-4738-9F48-EDB9E0C51985}"/>
              </a:ext>
            </a:extLst>
          </p:cNvPr>
          <p:cNvCxnSpPr/>
          <p:nvPr/>
        </p:nvCxnSpPr>
        <p:spPr>
          <a:xfrm>
            <a:off x="935583" y="1418583"/>
            <a:ext cx="85539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39D1AD-BD8E-467D-979E-BBEBA0871E78}"/>
              </a:ext>
            </a:extLst>
          </p:cNvPr>
          <p:cNvSpPr txBox="1"/>
          <p:nvPr/>
        </p:nvSpPr>
        <p:spPr>
          <a:xfrm>
            <a:off x="41764" y="180725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Arial Narrow" panose="020B0606020202030204" pitchFamily="34" charset="0"/>
              </a:rPr>
              <a:t>…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F19736C-BD33-479F-9331-E0E52583B2D6}"/>
              </a:ext>
            </a:extLst>
          </p:cNvPr>
          <p:cNvSpPr/>
          <p:nvPr/>
        </p:nvSpPr>
        <p:spPr>
          <a:xfrm>
            <a:off x="130694" y="599848"/>
            <a:ext cx="489251" cy="40011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 Narrow" panose="020B0606020202030204" pitchFamily="34" charset="0"/>
              </a:rPr>
              <a:t>logo</a:t>
            </a:r>
            <a:endParaRPr lang="ko-KR" altLang="en-US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3ECBF408-BE7C-4388-840F-682E53C4A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35730"/>
              </p:ext>
            </p:extLst>
          </p:nvPr>
        </p:nvGraphicFramePr>
        <p:xfrm>
          <a:off x="1064568" y="2276872"/>
          <a:ext cx="8172004" cy="3997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446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2278866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012697364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875205785"/>
                    </a:ext>
                  </a:extLst>
                </a:gridCol>
                <a:gridCol w="1331244">
                  <a:extLst>
                    <a:ext uri="{9D8B030D-6E8A-4147-A177-3AD203B41FA5}">
                      <a16:colId xmlns:a16="http://schemas.microsoft.com/office/drawing/2014/main" val="3920856567"/>
                    </a:ext>
                  </a:extLst>
                </a:gridCol>
              </a:tblGrid>
              <a:tr h="288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…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키워드 제외</a:t>
                      </a:r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_</a:t>
                      </a:r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실수취인</a:t>
                      </a:r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900" b="1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숨은참조</a:t>
                      </a:r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/POP3</a:t>
                      </a:r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서버</a:t>
                      </a:r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…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22916B4-6BCB-4C59-9098-EB25777088E1}"/>
              </a:ext>
            </a:extLst>
          </p:cNvPr>
          <p:cNvSpPr/>
          <p:nvPr/>
        </p:nvSpPr>
        <p:spPr>
          <a:xfrm>
            <a:off x="7833320" y="6402947"/>
            <a:ext cx="864087" cy="235574"/>
          </a:xfrm>
          <a:prstGeom prst="roundRect">
            <a:avLst>
              <a:gd name="adj" fmla="val 215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 완료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2DFCD8-D116-45B3-A4ED-245BE33F383B}"/>
              </a:ext>
            </a:extLst>
          </p:cNvPr>
          <p:cNvSpPr txBox="1"/>
          <p:nvPr/>
        </p:nvSpPr>
        <p:spPr>
          <a:xfrm>
            <a:off x="5889099" y="1139633"/>
            <a:ext cx="237626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sheet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그냥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보여주기만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하면 됨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sheet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는 없을 때도 있음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40E763-EE63-4D59-89C5-EB86C0ABFE4F}"/>
              </a:ext>
            </a:extLst>
          </p:cNvPr>
          <p:cNvSpPr txBox="1"/>
          <p:nvPr/>
        </p:nvSpPr>
        <p:spPr>
          <a:xfrm>
            <a:off x="1018818" y="2023416"/>
            <a:ext cx="1905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1500</a:t>
            </a:r>
            <a:r>
              <a:rPr lang="ko-KR" altLang="en-US" sz="9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 중 </a:t>
            </a:r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700</a:t>
            </a:r>
            <a:r>
              <a:rPr lang="ko-KR" altLang="en-US" sz="9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 제거 </a:t>
            </a:r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9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잔여 </a:t>
            </a:r>
            <a:r>
              <a:rPr lang="en-US" altLang="ko-KR" sz="9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800</a:t>
            </a:r>
            <a:r>
              <a:rPr lang="ko-KR" altLang="en-US" sz="9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</a:t>
            </a:r>
            <a:r>
              <a:rPr lang="en-US" altLang="ko-KR" sz="9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9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BC3AEF-5100-474E-AF4C-CA0C3D1F24F2}"/>
              </a:ext>
            </a:extLst>
          </p:cNvPr>
          <p:cNvSpPr txBox="1"/>
          <p:nvPr/>
        </p:nvSpPr>
        <p:spPr>
          <a:xfrm>
            <a:off x="1499691" y="2258331"/>
            <a:ext cx="2733225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 중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y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 제거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잔여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 = DB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total_num==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 </a:t>
            </a:r>
            <a:r>
              <a:rPr lang="en-US" altLang="ko-KR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sheet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행 개수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y </a:t>
            </a:r>
            <a:r>
              <a:rPr lang="en-US" altLang="ko-KR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 x - z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z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 DB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keyword_filtered_num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5842EA-0A78-4FA0-8166-443835CBE013}"/>
              </a:ext>
            </a:extLst>
          </p:cNvPr>
          <p:cNvSpPr txBox="1"/>
          <p:nvPr/>
        </p:nvSpPr>
        <p:spPr>
          <a:xfrm>
            <a:off x="71261" y="44624"/>
            <a:ext cx="5824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LLM Service –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 메일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Compliance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점검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– 3)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평가하기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신규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)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8736C3-0607-4002-9EB5-BEEBE874876A}"/>
              </a:ext>
            </a:extLst>
          </p:cNvPr>
          <p:cNvSpPr txBox="1"/>
          <p:nvPr/>
        </p:nvSpPr>
        <p:spPr>
          <a:xfrm>
            <a:off x="1078578" y="1662916"/>
            <a:ext cx="184003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9E9E9E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High Risk – </a:t>
            </a:r>
            <a:r>
              <a:rPr lang="ko-KR" altLang="en-US" sz="1050" dirty="0">
                <a:solidFill>
                  <a:srgbClr val="9E9E9E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 자료 요청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2E2851-B5F1-4911-92FF-5C45AF7D739D}"/>
              </a:ext>
            </a:extLst>
          </p:cNvPr>
          <p:cNvSpPr txBox="1"/>
          <p:nvPr/>
        </p:nvSpPr>
        <p:spPr>
          <a:xfrm>
            <a:off x="6733939" y="1662916"/>
            <a:ext cx="1963459" cy="25391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참고</a:t>
            </a:r>
            <a:r>
              <a:rPr lang="en-US" altLang="ko-KR" sz="105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05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제거 키워드 필터링 결과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262BB90-D652-400D-9414-B8624B58BEBF}"/>
              </a:ext>
            </a:extLst>
          </p:cNvPr>
          <p:cNvCxnSpPr>
            <a:cxnSpLocks/>
          </p:cNvCxnSpPr>
          <p:nvPr/>
        </p:nvCxnSpPr>
        <p:spPr>
          <a:xfrm>
            <a:off x="1078579" y="1908850"/>
            <a:ext cx="761881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9071A26-6958-4D93-8F8F-156F019717DD}"/>
              </a:ext>
            </a:extLst>
          </p:cNvPr>
          <p:cNvSpPr txBox="1"/>
          <p:nvPr/>
        </p:nvSpPr>
        <p:spPr>
          <a:xfrm>
            <a:off x="2924601" y="1662916"/>
            <a:ext cx="212497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Potential Risk –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일반 자료 요청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4908C50-DF14-48CC-9C34-F73A57C36F7C}"/>
              </a:ext>
            </a:extLst>
          </p:cNvPr>
          <p:cNvCxnSpPr>
            <a:cxnSpLocks/>
          </p:cNvCxnSpPr>
          <p:nvPr/>
        </p:nvCxnSpPr>
        <p:spPr>
          <a:xfrm>
            <a:off x="2914423" y="1670611"/>
            <a:ext cx="0" cy="2462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917CC63-4261-48E1-9F2E-63CBFBB4935A}"/>
              </a:ext>
            </a:extLst>
          </p:cNvPr>
          <p:cNvSpPr txBox="1"/>
          <p:nvPr/>
        </p:nvSpPr>
        <p:spPr>
          <a:xfrm>
            <a:off x="5041556" y="1664930"/>
            <a:ext cx="171164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Risk –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자료 요청 없음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E034B74-1CA4-430E-A05A-6E6966206A6A}"/>
              </a:ext>
            </a:extLst>
          </p:cNvPr>
          <p:cNvCxnSpPr>
            <a:cxnSpLocks/>
          </p:cNvCxnSpPr>
          <p:nvPr/>
        </p:nvCxnSpPr>
        <p:spPr>
          <a:xfrm>
            <a:off x="5041556" y="1662629"/>
            <a:ext cx="0" cy="2462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BB8BC71-BC70-4106-9123-DED0F8C7FBF7}"/>
              </a:ext>
            </a:extLst>
          </p:cNvPr>
          <p:cNvSpPr/>
          <p:nvPr/>
        </p:nvSpPr>
        <p:spPr>
          <a:xfrm>
            <a:off x="8706053" y="134423"/>
            <a:ext cx="933278" cy="235574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개발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FE2F18-1272-4B67-943B-9AC82CE05E04}"/>
              </a:ext>
            </a:extLst>
          </p:cNvPr>
          <p:cNvSpPr txBox="1"/>
          <p:nvPr/>
        </p:nvSpPr>
        <p:spPr>
          <a:xfrm>
            <a:off x="8266357" y="531334"/>
            <a:ext cx="1557040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front-end 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시 고려 항목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0DF5EB-14F4-444C-8D3E-55F4925072FC}"/>
              </a:ext>
            </a:extLst>
          </p:cNvPr>
          <p:cNvSpPr txBox="1"/>
          <p:nvPr/>
        </p:nvSpPr>
        <p:spPr>
          <a:xfrm>
            <a:off x="8266357" y="791195"/>
            <a:ext cx="1557040" cy="230832"/>
          </a:xfrm>
          <a:prstGeom prst="rect">
            <a:avLst/>
          </a:prstGeom>
          <a:solidFill>
            <a:srgbClr val="2E2E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작동 시나리오</a:t>
            </a:r>
          </a:p>
        </p:txBody>
      </p:sp>
    </p:spTree>
    <p:extLst>
      <p:ext uri="{BB962C8B-B14F-4D97-AF65-F5344CB8AC3E}">
        <p14:creationId xmlns:p14="http://schemas.microsoft.com/office/powerpoint/2010/main" val="1814632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D8487-3C42-4D88-93C3-68D338FEAC40}"/>
              </a:ext>
            </a:extLst>
          </p:cNvPr>
          <p:cNvSpPr txBox="1"/>
          <p:nvPr/>
        </p:nvSpPr>
        <p:spPr>
          <a:xfrm>
            <a:off x="71261" y="44624"/>
            <a:ext cx="3916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LLM Service –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 메일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Compliance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점검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303FE5-5366-49A9-B21B-4287078276AC}"/>
              </a:ext>
            </a:extLst>
          </p:cNvPr>
          <p:cNvCxnSpPr>
            <a:cxnSpLocks/>
          </p:cNvCxnSpPr>
          <p:nvPr/>
        </p:nvCxnSpPr>
        <p:spPr>
          <a:xfrm>
            <a:off x="669422" y="1052736"/>
            <a:ext cx="0" cy="580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0AEDC3-9989-49A8-8829-C96CCA2F98BD}"/>
              </a:ext>
            </a:extLst>
          </p:cNvPr>
          <p:cNvSpPr txBox="1"/>
          <p:nvPr/>
        </p:nvSpPr>
        <p:spPr>
          <a:xfrm>
            <a:off x="-25895" y="1147674"/>
            <a:ext cx="80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Arial Narrow" panose="020B0606020202030204" pitchFamily="34" charset="0"/>
              </a:rPr>
              <a:t>LLM</a:t>
            </a:r>
            <a:r>
              <a:rPr lang="ko-KR" altLang="en-US" sz="900" b="1" dirty="0">
                <a:latin typeface="Arial Narrow" panose="020B0606020202030204" pitchFamily="34" charset="0"/>
              </a:rPr>
              <a:t> </a:t>
            </a:r>
            <a:r>
              <a:rPr lang="en-US" altLang="ko-KR" sz="900" b="1" dirty="0">
                <a:latin typeface="Arial Narrow" panose="020B0606020202030204" pitchFamily="34" charset="0"/>
              </a:rPr>
              <a:t>Service</a:t>
            </a:r>
            <a:endParaRPr lang="ko-KR" altLang="en-US" sz="900" b="1" dirty="0">
              <a:latin typeface="Arial Narrow" panose="020B0606020202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3B7511-4683-4FFF-9E47-C7752E96FB4E}"/>
              </a:ext>
            </a:extLst>
          </p:cNvPr>
          <p:cNvSpPr txBox="1"/>
          <p:nvPr/>
        </p:nvSpPr>
        <p:spPr>
          <a:xfrm>
            <a:off x="46114" y="147746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Arial Narrow" panose="020B0606020202030204" pitchFamily="34" charset="0"/>
              </a:rPr>
              <a:t>LLM</a:t>
            </a:r>
            <a:r>
              <a:rPr lang="ko-KR" altLang="en-US" sz="900" dirty="0">
                <a:latin typeface="Arial Narrow" panose="020B0606020202030204" pitchFamily="34" charset="0"/>
              </a:rPr>
              <a:t> </a:t>
            </a:r>
            <a:r>
              <a:rPr lang="en-US" altLang="ko-KR" sz="900" dirty="0">
                <a:latin typeface="Arial Narrow" panose="020B0606020202030204" pitchFamily="34" charset="0"/>
              </a:rPr>
              <a:t>Ops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B0BC4D-A845-47B4-978F-10C712E13F63}"/>
              </a:ext>
            </a:extLst>
          </p:cNvPr>
          <p:cNvSpPr txBox="1"/>
          <p:nvPr/>
        </p:nvSpPr>
        <p:spPr>
          <a:xfrm>
            <a:off x="958543" y="1066713"/>
            <a:ext cx="169020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메일 </a:t>
            </a: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Compliance </a:t>
            </a:r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7AE02E-D5E1-4738-9F48-EDB9E0C51985}"/>
              </a:ext>
            </a:extLst>
          </p:cNvPr>
          <p:cNvCxnSpPr/>
          <p:nvPr/>
        </p:nvCxnSpPr>
        <p:spPr>
          <a:xfrm>
            <a:off x="935583" y="1418583"/>
            <a:ext cx="85539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39D1AD-BD8E-467D-979E-BBEBA0871E78}"/>
              </a:ext>
            </a:extLst>
          </p:cNvPr>
          <p:cNvSpPr txBox="1"/>
          <p:nvPr/>
        </p:nvSpPr>
        <p:spPr>
          <a:xfrm>
            <a:off x="41764" y="180725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Arial Narrow" panose="020B0606020202030204" pitchFamily="34" charset="0"/>
              </a:rPr>
              <a:t>…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F19736C-BD33-479F-9331-E0E52583B2D6}"/>
              </a:ext>
            </a:extLst>
          </p:cNvPr>
          <p:cNvSpPr/>
          <p:nvPr/>
        </p:nvSpPr>
        <p:spPr>
          <a:xfrm>
            <a:off x="130694" y="599848"/>
            <a:ext cx="489251" cy="40011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 Narrow" panose="020B0606020202030204" pitchFamily="34" charset="0"/>
              </a:rPr>
              <a:t>logo</a:t>
            </a:r>
            <a:endParaRPr lang="ko-KR" altLang="en-US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401004-E1BF-414A-9DCE-DAA6B27B401F}"/>
              </a:ext>
            </a:extLst>
          </p:cNvPr>
          <p:cNvSpPr txBox="1"/>
          <p:nvPr/>
        </p:nvSpPr>
        <p:spPr>
          <a:xfrm>
            <a:off x="71261" y="44624"/>
            <a:ext cx="6330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LLM Service –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 메일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Compliance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점검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– 4)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평가하기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결과 확인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)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A64A650-75A3-4E59-9920-D73B3455351A}"/>
              </a:ext>
            </a:extLst>
          </p:cNvPr>
          <p:cNvSpPr/>
          <p:nvPr/>
        </p:nvSpPr>
        <p:spPr>
          <a:xfrm>
            <a:off x="8706053" y="134423"/>
            <a:ext cx="933278" cy="235574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개발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791B83-096C-46F9-BA0B-70477688EB46}"/>
              </a:ext>
            </a:extLst>
          </p:cNvPr>
          <p:cNvSpPr/>
          <p:nvPr/>
        </p:nvSpPr>
        <p:spPr>
          <a:xfrm>
            <a:off x="8015258" y="1725133"/>
            <a:ext cx="1221320" cy="235574"/>
          </a:xfrm>
          <a:prstGeom prst="roundRect">
            <a:avLst>
              <a:gd name="adj" fmla="val 215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+ </a:t>
            </a:r>
            <a:r>
              <a:rPr lang="ko-KR" altLang="en-US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점검 생성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52D88D-8A66-4FC9-A083-AD6274CD6D19}"/>
              </a:ext>
            </a:extLst>
          </p:cNvPr>
          <p:cNvSpPr txBox="1"/>
          <p:nvPr/>
        </p:nvSpPr>
        <p:spPr>
          <a:xfrm>
            <a:off x="8266357" y="531334"/>
            <a:ext cx="1557040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front-end 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시 고려 항목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B5AFAA-AF10-4DAD-A1F3-D8F1DC16C1DE}"/>
              </a:ext>
            </a:extLst>
          </p:cNvPr>
          <p:cNvSpPr txBox="1"/>
          <p:nvPr/>
        </p:nvSpPr>
        <p:spPr>
          <a:xfrm>
            <a:off x="8266357" y="791195"/>
            <a:ext cx="1557040" cy="230832"/>
          </a:xfrm>
          <a:prstGeom prst="rect">
            <a:avLst/>
          </a:prstGeom>
          <a:solidFill>
            <a:srgbClr val="2E2E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작동 시나리오</a:t>
            </a: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9E192FB2-1596-40F6-A7F3-62F473371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834050"/>
              </p:ext>
            </p:extLst>
          </p:nvPr>
        </p:nvGraphicFramePr>
        <p:xfrm>
          <a:off x="1136576" y="2150384"/>
          <a:ext cx="8136902" cy="3997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221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1606810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  <a:gridCol w="1478264">
                  <a:extLst>
                    <a:ext uri="{9D8B030D-6E8A-4147-A177-3AD203B41FA5}">
                      <a16:colId xmlns:a16="http://schemas.microsoft.com/office/drawing/2014/main" val="1012697364"/>
                    </a:ext>
                  </a:extLst>
                </a:gridCol>
                <a:gridCol w="1028358">
                  <a:extLst>
                    <a:ext uri="{9D8B030D-6E8A-4147-A177-3AD203B41FA5}">
                      <a16:colId xmlns:a16="http://schemas.microsoft.com/office/drawing/2014/main" val="2875205785"/>
                    </a:ext>
                  </a:extLst>
                </a:gridCol>
                <a:gridCol w="1367003">
                  <a:extLst>
                    <a:ext uri="{9D8B030D-6E8A-4147-A177-3AD203B41FA5}">
                      <a16:colId xmlns:a16="http://schemas.microsoft.com/office/drawing/2014/main" val="3721452879"/>
                    </a:ext>
                  </a:extLst>
                </a:gridCol>
                <a:gridCol w="1332436">
                  <a:extLst>
                    <a:ext uri="{9D8B030D-6E8A-4147-A177-3AD203B41FA5}">
                      <a16:colId xmlns:a16="http://schemas.microsoft.com/office/drawing/2014/main" val="845777986"/>
                    </a:ext>
                  </a:extLst>
                </a:gridCol>
                <a:gridCol w="899810">
                  <a:extLst>
                    <a:ext uri="{9D8B030D-6E8A-4147-A177-3AD203B41FA5}">
                      <a16:colId xmlns:a16="http://schemas.microsoft.com/office/drawing/2014/main" val="681007977"/>
                    </a:ext>
                  </a:extLst>
                </a:gridCol>
              </a:tblGrid>
              <a:tr h="288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Time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Model / Data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Status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Risk Mails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Evaluation Result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Result</a:t>
                      </a:r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File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2024-08-23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Running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2024-08-22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Running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2024-08-21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Gemini-1.5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821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2024-08-20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Lamma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901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2024-08-19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Saving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u="none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2024-08-18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130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1024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90%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2024-08-17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Claude-3.0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850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75%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2024-08-16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GPT-4o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Error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-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2024-08-15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Gemma:30b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890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80%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2024-08-14 14:54:11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Gemma:7b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Success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95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 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/ 800</a:t>
                      </a:r>
                      <a:r>
                        <a:rPr lang="ko-KR" altLang="en-US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70%</a:t>
                      </a:r>
                      <a:endParaRPr lang="ko-KR" altLang="en-US" sz="800" u="sng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27D9930-15DF-4016-817F-FB7B04C16E2E}"/>
              </a:ext>
            </a:extLst>
          </p:cNvPr>
          <p:cNvSpPr/>
          <p:nvPr/>
        </p:nvSpPr>
        <p:spPr>
          <a:xfrm>
            <a:off x="7392883" y="3254905"/>
            <a:ext cx="648072" cy="202046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평가하기</a:t>
            </a:r>
          </a:p>
        </p:txBody>
      </p:sp>
      <p:pic>
        <p:nvPicPr>
          <p:cNvPr id="59" name="Picture 2" descr="바로가기 - 다운로드 무료 아이콘">
            <a:extLst>
              <a:ext uri="{FF2B5EF4-FFF2-40B4-BE49-F238E27FC236}">
                <a16:creationId xmlns:a16="http://schemas.microsoft.com/office/drawing/2014/main" id="{4179DA62-AF8D-46EF-B247-944FF600D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737" y="2563185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B40C3FB-1EAD-4CCE-B869-D680D7B857A0}"/>
              </a:ext>
            </a:extLst>
          </p:cNvPr>
          <p:cNvSpPr/>
          <p:nvPr/>
        </p:nvSpPr>
        <p:spPr>
          <a:xfrm>
            <a:off x="7392883" y="3626915"/>
            <a:ext cx="648072" cy="202046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평가하기</a:t>
            </a:r>
          </a:p>
        </p:txBody>
      </p:sp>
      <p:pic>
        <p:nvPicPr>
          <p:cNvPr id="61" name="Picture 2" descr="바로가기 - 다운로드 무료 아이콘">
            <a:extLst>
              <a:ext uri="{FF2B5EF4-FFF2-40B4-BE49-F238E27FC236}">
                <a16:creationId xmlns:a16="http://schemas.microsoft.com/office/drawing/2014/main" id="{4D77B063-1A48-4B62-8050-3450001C8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85" y="2927199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바로가기 - 다운로드 무료 아이콘">
            <a:extLst>
              <a:ext uri="{FF2B5EF4-FFF2-40B4-BE49-F238E27FC236}">
                <a16:creationId xmlns:a16="http://schemas.microsoft.com/office/drawing/2014/main" id="{69BD8B33-1821-4239-A2CA-CFCBC992A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626" y="3296726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바로가기 - 다운로드 무료 아이콘">
            <a:extLst>
              <a:ext uri="{FF2B5EF4-FFF2-40B4-BE49-F238E27FC236}">
                <a16:creationId xmlns:a16="http://schemas.microsoft.com/office/drawing/2014/main" id="{1C8BE8E1-896F-4180-9BA4-A2A4A064D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85" y="3675048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바로가기 - 다운로드 무료 아이콘">
            <a:extLst>
              <a:ext uri="{FF2B5EF4-FFF2-40B4-BE49-F238E27FC236}">
                <a16:creationId xmlns:a16="http://schemas.microsoft.com/office/drawing/2014/main" id="{AD818CC3-384D-487F-8601-410C8DC89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85" y="4039062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다운로드 - 무료 ui개 아이콘">
            <a:extLst>
              <a:ext uri="{FF2B5EF4-FFF2-40B4-BE49-F238E27FC236}">
                <a16:creationId xmlns:a16="http://schemas.microsoft.com/office/drawing/2014/main" id="{D725AB0E-4CD5-4716-86DF-CC8398F08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834" y="589927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바로가기 - 다운로드 무료 아이콘">
            <a:extLst>
              <a:ext uri="{FF2B5EF4-FFF2-40B4-BE49-F238E27FC236}">
                <a16:creationId xmlns:a16="http://schemas.microsoft.com/office/drawing/2014/main" id="{A68A4947-2F49-4364-90B3-8C0B83FCE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453" y="4411872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바로가기 - 다운로드 무료 아이콘">
            <a:extLst>
              <a:ext uri="{FF2B5EF4-FFF2-40B4-BE49-F238E27FC236}">
                <a16:creationId xmlns:a16="http://schemas.microsoft.com/office/drawing/2014/main" id="{66A07B21-E890-41AB-8D95-0BBF83920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737" y="4784682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바로가기 - 다운로드 무료 아이콘">
            <a:extLst>
              <a:ext uri="{FF2B5EF4-FFF2-40B4-BE49-F238E27FC236}">
                <a16:creationId xmlns:a16="http://schemas.microsoft.com/office/drawing/2014/main" id="{226482AC-C0AC-432E-9786-A118AEBB9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85" y="5151094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바로가기 - 다운로드 무료 아이콘">
            <a:extLst>
              <a:ext uri="{FF2B5EF4-FFF2-40B4-BE49-F238E27FC236}">
                <a16:creationId xmlns:a16="http://schemas.microsoft.com/office/drawing/2014/main" id="{2EC1B434-A0B0-412A-9C52-ABC9367ED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033" y="5526460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바로가기 - 다운로드 무료 아이콘">
            <a:extLst>
              <a:ext uri="{FF2B5EF4-FFF2-40B4-BE49-F238E27FC236}">
                <a16:creationId xmlns:a16="http://schemas.microsoft.com/office/drawing/2014/main" id="{BE722E45-9838-4D0D-BEC8-3B9CD0F5F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737" y="5899270"/>
            <a:ext cx="130483" cy="1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다운로드 - 무료 ui개 아이콘">
            <a:extLst>
              <a:ext uri="{FF2B5EF4-FFF2-40B4-BE49-F238E27FC236}">
                <a16:creationId xmlns:a16="http://schemas.microsoft.com/office/drawing/2014/main" id="{5174E10D-3C87-4CFF-93F7-398026921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386" y="475098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 descr="다운로드 - 무료 ui개 아이콘">
            <a:extLst>
              <a:ext uri="{FF2B5EF4-FFF2-40B4-BE49-F238E27FC236}">
                <a16:creationId xmlns:a16="http://schemas.microsoft.com/office/drawing/2014/main" id="{275E1013-4FD6-4487-8096-2207927D7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49" y="5516830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다운로드 - 무료 ui개 아이콘">
            <a:extLst>
              <a:ext uri="{FF2B5EF4-FFF2-40B4-BE49-F238E27FC236}">
                <a16:creationId xmlns:a16="http://schemas.microsoft.com/office/drawing/2014/main" id="{A0212DD8-6A3F-4410-BE7D-92A6776C2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49" y="4399706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다운로드 - 무료 ui개 아이콘">
            <a:extLst>
              <a:ext uri="{FF2B5EF4-FFF2-40B4-BE49-F238E27FC236}">
                <a16:creationId xmlns:a16="http://schemas.microsoft.com/office/drawing/2014/main" id="{00570CA5-3AED-4D96-8786-7A7B69185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3294826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다운로드 - 무료 ui개 아이콘">
            <a:extLst>
              <a:ext uri="{FF2B5EF4-FFF2-40B4-BE49-F238E27FC236}">
                <a16:creationId xmlns:a16="http://schemas.microsoft.com/office/drawing/2014/main" id="{2C103D80-8064-471B-B721-E581FF5AA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424" y="3645024"/>
            <a:ext cx="157074" cy="1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6" descr="Question Mark In Circle transparent PNG - StickPNG">
            <a:extLst>
              <a:ext uri="{FF2B5EF4-FFF2-40B4-BE49-F238E27FC236}">
                <a16:creationId xmlns:a16="http://schemas.microsoft.com/office/drawing/2014/main" id="{6E00E893-EC69-41AB-8C82-C8C225749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365" y="5156225"/>
            <a:ext cx="135458" cy="1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화살표: 위쪽 64">
            <a:extLst>
              <a:ext uri="{FF2B5EF4-FFF2-40B4-BE49-F238E27FC236}">
                <a16:creationId xmlns:a16="http://schemas.microsoft.com/office/drawing/2014/main" id="{3183478D-4D6A-4654-95B0-0A9B0EEFCBF2}"/>
              </a:ext>
            </a:extLst>
          </p:cNvPr>
          <p:cNvSpPr/>
          <p:nvPr/>
        </p:nvSpPr>
        <p:spPr>
          <a:xfrm rot="19421397">
            <a:off x="7736532" y="4444444"/>
            <a:ext cx="172676" cy="216134"/>
          </a:xfrm>
          <a:prstGeom prst="upArrow">
            <a:avLst>
              <a:gd name="adj1" fmla="val 50000"/>
              <a:gd name="adj2" fmla="val 992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F9DF34-B6C9-4C43-B49A-B159442628D8}"/>
              </a:ext>
            </a:extLst>
          </p:cNvPr>
          <p:cNvSpPr txBox="1"/>
          <p:nvPr/>
        </p:nvSpPr>
        <p:spPr>
          <a:xfrm>
            <a:off x="3335160" y="4354167"/>
            <a:ext cx="3834371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숫자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%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포함 해당 행 어디를 누르든 해당 행의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evaluation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탭으로 </a:t>
            </a:r>
            <a:r>
              <a:rPr lang="ko-KR" altLang="en-US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넘어감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5E45DEF-4EFA-439F-A8E4-E590AD612185}"/>
              </a:ext>
            </a:extLst>
          </p:cNvPr>
          <p:cNvSpPr txBox="1"/>
          <p:nvPr/>
        </p:nvSpPr>
        <p:spPr>
          <a:xfrm>
            <a:off x="4953797" y="1700653"/>
            <a:ext cx="2735507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Inspection Result : </a:t>
            </a:r>
          </a:p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DB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risk_num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/ DB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keyword_filtered_num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2A2E362-345F-4C0C-9871-1F9C734FE0A8}"/>
              </a:ext>
            </a:extLst>
          </p:cNvPr>
          <p:cNvSpPr txBox="1"/>
          <p:nvPr/>
        </p:nvSpPr>
        <p:spPr>
          <a:xfrm>
            <a:off x="6960835" y="6165352"/>
            <a:ext cx="1512168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Evaluation Result : </a:t>
            </a:r>
          </a:p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DB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evaluation_result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342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A244A893-019E-4C92-BCE2-C21268FD770F}"/>
              </a:ext>
            </a:extLst>
          </p:cNvPr>
          <p:cNvSpPr txBox="1"/>
          <p:nvPr/>
        </p:nvSpPr>
        <p:spPr>
          <a:xfrm>
            <a:off x="3342639" y="1662916"/>
            <a:ext cx="212497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Potential Risk –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일반 자료 요청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303FE5-5366-49A9-B21B-4287078276AC}"/>
              </a:ext>
            </a:extLst>
          </p:cNvPr>
          <p:cNvCxnSpPr>
            <a:cxnSpLocks/>
          </p:cNvCxnSpPr>
          <p:nvPr/>
        </p:nvCxnSpPr>
        <p:spPr>
          <a:xfrm>
            <a:off x="669422" y="1052736"/>
            <a:ext cx="0" cy="580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0AEDC3-9989-49A8-8829-C96CCA2F98BD}"/>
              </a:ext>
            </a:extLst>
          </p:cNvPr>
          <p:cNvSpPr txBox="1"/>
          <p:nvPr/>
        </p:nvSpPr>
        <p:spPr>
          <a:xfrm>
            <a:off x="-25895" y="1147674"/>
            <a:ext cx="80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Arial Narrow" panose="020B0606020202030204" pitchFamily="34" charset="0"/>
              </a:rPr>
              <a:t>LLM</a:t>
            </a:r>
            <a:r>
              <a:rPr lang="ko-KR" altLang="en-US" sz="900" b="1" dirty="0">
                <a:latin typeface="Arial Narrow" panose="020B0606020202030204" pitchFamily="34" charset="0"/>
              </a:rPr>
              <a:t> </a:t>
            </a:r>
            <a:r>
              <a:rPr lang="en-US" altLang="ko-KR" sz="900" b="1" dirty="0">
                <a:latin typeface="Arial Narrow" panose="020B0606020202030204" pitchFamily="34" charset="0"/>
              </a:rPr>
              <a:t>Service</a:t>
            </a:r>
            <a:endParaRPr lang="ko-KR" altLang="en-US" sz="900" b="1" dirty="0">
              <a:latin typeface="Arial Narrow" panose="020B0606020202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3B7511-4683-4FFF-9E47-C7752E96FB4E}"/>
              </a:ext>
            </a:extLst>
          </p:cNvPr>
          <p:cNvSpPr txBox="1"/>
          <p:nvPr/>
        </p:nvSpPr>
        <p:spPr>
          <a:xfrm>
            <a:off x="46114" y="147746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Arial Narrow" panose="020B0606020202030204" pitchFamily="34" charset="0"/>
              </a:rPr>
              <a:t>LLM</a:t>
            </a:r>
            <a:r>
              <a:rPr lang="ko-KR" altLang="en-US" sz="900" dirty="0">
                <a:latin typeface="Arial Narrow" panose="020B0606020202030204" pitchFamily="34" charset="0"/>
              </a:rPr>
              <a:t> </a:t>
            </a:r>
            <a:r>
              <a:rPr lang="en-US" altLang="ko-KR" sz="900" dirty="0">
                <a:latin typeface="Arial Narrow" panose="020B0606020202030204" pitchFamily="34" charset="0"/>
              </a:rPr>
              <a:t>Ops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B0BC4D-A845-47B4-978F-10C712E13F63}"/>
              </a:ext>
            </a:extLst>
          </p:cNvPr>
          <p:cNvSpPr txBox="1"/>
          <p:nvPr/>
        </p:nvSpPr>
        <p:spPr>
          <a:xfrm>
            <a:off x="958542" y="1066713"/>
            <a:ext cx="26983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메일 </a:t>
            </a: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Compliance </a:t>
            </a:r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 </a:t>
            </a: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Evaluation</a:t>
            </a:r>
            <a:endParaRPr lang="ko-KR" altLang="en-US" sz="1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7AE02E-D5E1-4738-9F48-EDB9E0C51985}"/>
              </a:ext>
            </a:extLst>
          </p:cNvPr>
          <p:cNvCxnSpPr/>
          <p:nvPr/>
        </p:nvCxnSpPr>
        <p:spPr>
          <a:xfrm>
            <a:off x="935583" y="1418583"/>
            <a:ext cx="85539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39D1AD-BD8E-467D-979E-BBEBA0871E78}"/>
              </a:ext>
            </a:extLst>
          </p:cNvPr>
          <p:cNvSpPr txBox="1"/>
          <p:nvPr/>
        </p:nvSpPr>
        <p:spPr>
          <a:xfrm>
            <a:off x="41764" y="180725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Arial Narrow" panose="020B0606020202030204" pitchFamily="34" charset="0"/>
              </a:rPr>
              <a:t>…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F19736C-BD33-479F-9331-E0E52583B2D6}"/>
              </a:ext>
            </a:extLst>
          </p:cNvPr>
          <p:cNvSpPr/>
          <p:nvPr/>
        </p:nvSpPr>
        <p:spPr>
          <a:xfrm>
            <a:off x="130694" y="599848"/>
            <a:ext cx="489251" cy="40011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 Narrow" panose="020B0606020202030204" pitchFamily="34" charset="0"/>
              </a:rPr>
              <a:t>logo</a:t>
            </a:r>
            <a:endParaRPr lang="ko-KR" altLang="en-US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457B56-F5EF-411E-A39F-7A853AD0B2C1}"/>
              </a:ext>
            </a:extLst>
          </p:cNvPr>
          <p:cNvSpPr txBox="1"/>
          <p:nvPr/>
        </p:nvSpPr>
        <p:spPr>
          <a:xfrm>
            <a:off x="1496616" y="1662916"/>
            <a:ext cx="184003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9E9E9E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High Risk – </a:t>
            </a:r>
            <a:r>
              <a:rPr lang="ko-KR" altLang="en-US" sz="1050" dirty="0">
                <a:solidFill>
                  <a:srgbClr val="9E9E9E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 자료 요청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22916B4-6BCB-4C59-9098-EB25777088E1}"/>
              </a:ext>
            </a:extLst>
          </p:cNvPr>
          <p:cNvSpPr/>
          <p:nvPr/>
        </p:nvSpPr>
        <p:spPr>
          <a:xfrm>
            <a:off x="7791365" y="6459141"/>
            <a:ext cx="864087" cy="235574"/>
          </a:xfrm>
          <a:prstGeom prst="roundRect">
            <a:avLst>
              <a:gd name="adj" fmla="val 215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수정하기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9D047B3-4B10-4C0A-9B53-E4CAC6DEE9B0}"/>
              </a:ext>
            </a:extLst>
          </p:cNvPr>
          <p:cNvCxnSpPr>
            <a:cxnSpLocks/>
          </p:cNvCxnSpPr>
          <p:nvPr/>
        </p:nvCxnSpPr>
        <p:spPr>
          <a:xfrm>
            <a:off x="5443046" y="1662629"/>
            <a:ext cx="0" cy="2462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B89245F-5333-431B-8637-DC4A44771C11}"/>
              </a:ext>
            </a:extLst>
          </p:cNvPr>
          <p:cNvSpPr txBox="1"/>
          <p:nvPr/>
        </p:nvSpPr>
        <p:spPr>
          <a:xfrm>
            <a:off x="7151977" y="1662916"/>
            <a:ext cx="196345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참고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제거 키워드 필터링 결과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8EF52C9-EDEB-48BA-B17E-37CF10C8295E}"/>
              </a:ext>
            </a:extLst>
          </p:cNvPr>
          <p:cNvCxnSpPr>
            <a:cxnSpLocks/>
          </p:cNvCxnSpPr>
          <p:nvPr/>
        </p:nvCxnSpPr>
        <p:spPr>
          <a:xfrm>
            <a:off x="1004701" y="1908850"/>
            <a:ext cx="81107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CA22A3E-42AF-4CD9-A46D-F4912D09C9CD}"/>
              </a:ext>
            </a:extLst>
          </p:cNvPr>
          <p:cNvSpPr txBox="1"/>
          <p:nvPr/>
        </p:nvSpPr>
        <p:spPr>
          <a:xfrm>
            <a:off x="1018817" y="2023416"/>
            <a:ext cx="2133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200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 </a:t>
            </a:r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800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31983F-9AA8-4DC5-99A4-F22929EFCD89}"/>
              </a:ext>
            </a:extLst>
          </p:cNvPr>
          <p:cNvSpPr txBox="1"/>
          <p:nvPr/>
        </p:nvSpPr>
        <p:spPr>
          <a:xfrm>
            <a:off x="5459594" y="1664930"/>
            <a:ext cx="171164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Risk –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자료 요청 없음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41AC835-0781-470D-944D-C3FD4E14CEBF}"/>
              </a:ext>
            </a:extLst>
          </p:cNvPr>
          <p:cNvCxnSpPr>
            <a:cxnSpLocks/>
          </p:cNvCxnSpPr>
          <p:nvPr/>
        </p:nvCxnSpPr>
        <p:spPr>
          <a:xfrm>
            <a:off x="7150213" y="1670611"/>
            <a:ext cx="0" cy="2462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47746ED9-50EE-427F-A1FD-575342F68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48633"/>
              </p:ext>
            </p:extLst>
          </p:nvPr>
        </p:nvGraphicFramePr>
        <p:xfrm>
          <a:off x="1064567" y="2276872"/>
          <a:ext cx="8110734" cy="3997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806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381930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  <a:gridCol w="1273106">
                  <a:extLst>
                    <a:ext uri="{9D8B030D-6E8A-4147-A177-3AD203B41FA5}">
                      <a16:colId xmlns:a16="http://schemas.microsoft.com/office/drawing/2014/main" val="1012697364"/>
                    </a:ext>
                  </a:extLst>
                </a:gridCol>
                <a:gridCol w="1527723">
                  <a:extLst>
                    <a:ext uri="{9D8B030D-6E8A-4147-A177-3AD203B41FA5}">
                      <a16:colId xmlns:a16="http://schemas.microsoft.com/office/drawing/2014/main" val="4033400141"/>
                    </a:ext>
                  </a:extLst>
                </a:gridCol>
                <a:gridCol w="1527723">
                  <a:extLst>
                    <a:ext uri="{9D8B030D-6E8A-4147-A177-3AD203B41FA5}">
                      <a16:colId xmlns:a16="http://schemas.microsoft.com/office/drawing/2014/main" val="3809260596"/>
                    </a:ext>
                  </a:extLst>
                </a:gridCol>
                <a:gridCol w="1527723">
                  <a:extLst>
                    <a:ext uri="{9D8B030D-6E8A-4147-A177-3AD203B41FA5}">
                      <a16:colId xmlns:a16="http://schemas.microsoft.com/office/drawing/2014/main" val="2509075774"/>
                    </a:ext>
                  </a:extLst>
                </a:gridCol>
                <a:gridCol w="1527723">
                  <a:extLst>
                    <a:ext uri="{9D8B030D-6E8A-4147-A177-3AD203B41FA5}">
                      <a16:colId xmlns:a16="http://schemas.microsoft.com/office/drawing/2014/main" val="2151983465"/>
                    </a:ext>
                  </a:extLst>
                </a:gridCol>
              </a:tblGrid>
              <a:tr h="288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…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판단 근거 문장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Compliance Risk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 기록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자료요청 시스템 사용 확률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4B05881A-6895-4943-B8DC-91A3EC12BD3F}"/>
              </a:ext>
            </a:extLst>
          </p:cNvPr>
          <p:cNvSpPr txBox="1"/>
          <p:nvPr/>
        </p:nvSpPr>
        <p:spPr>
          <a:xfrm>
            <a:off x="71261" y="44624"/>
            <a:ext cx="6330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LLM Service –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 메일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Compliance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점검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– 4)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평가하기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결과 확인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)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FBB1ED-4CB4-4832-9E12-98553686ECAF}"/>
              </a:ext>
            </a:extLst>
          </p:cNvPr>
          <p:cNvSpPr txBox="1"/>
          <p:nvPr/>
        </p:nvSpPr>
        <p:spPr>
          <a:xfrm>
            <a:off x="1004701" y="1662916"/>
            <a:ext cx="491916" cy="253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최종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178D079-1772-4CFA-BC3B-20804F60C8C9}"/>
              </a:ext>
            </a:extLst>
          </p:cNvPr>
          <p:cNvCxnSpPr>
            <a:cxnSpLocks/>
          </p:cNvCxnSpPr>
          <p:nvPr/>
        </p:nvCxnSpPr>
        <p:spPr>
          <a:xfrm>
            <a:off x="3336646" y="1662629"/>
            <a:ext cx="0" cy="2462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2697D89-A117-4EF8-9BBA-D0BA7D3CA875}"/>
              </a:ext>
            </a:extLst>
          </p:cNvPr>
          <p:cNvSpPr/>
          <p:nvPr/>
        </p:nvSpPr>
        <p:spPr>
          <a:xfrm>
            <a:off x="8706053" y="134423"/>
            <a:ext cx="933278" cy="235574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개발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57A477-6740-4857-A8CB-8B53E035A5D8}"/>
              </a:ext>
            </a:extLst>
          </p:cNvPr>
          <p:cNvSpPr txBox="1"/>
          <p:nvPr/>
        </p:nvSpPr>
        <p:spPr>
          <a:xfrm>
            <a:off x="2216697" y="1989181"/>
            <a:ext cx="3888427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DB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risk_num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==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sheet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행 개수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DB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keyword_filtered_num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6C2F55-57B3-4CB7-9B2D-610C2C4C497D}"/>
              </a:ext>
            </a:extLst>
          </p:cNvPr>
          <p:cNvSpPr txBox="1"/>
          <p:nvPr/>
        </p:nvSpPr>
        <p:spPr>
          <a:xfrm>
            <a:off x="8266357" y="531334"/>
            <a:ext cx="1557040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front-end 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시 고려 항목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1D43FF-9A01-4A33-A98C-E910808817C8}"/>
              </a:ext>
            </a:extLst>
          </p:cNvPr>
          <p:cNvSpPr txBox="1"/>
          <p:nvPr/>
        </p:nvSpPr>
        <p:spPr>
          <a:xfrm>
            <a:off x="8266357" y="791195"/>
            <a:ext cx="1557040" cy="230832"/>
          </a:xfrm>
          <a:prstGeom prst="rect">
            <a:avLst/>
          </a:prstGeom>
          <a:solidFill>
            <a:srgbClr val="2E2E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작동 시나리오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92933F-A426-4C19-B625-BB9A5C4CD923}"/>
              </a:ext>
            </a:extLst>
          </p:cNvPr>
          <p:cNvSpPr txBox="1"/>
          <p:nvPr/>
        </p:nvSpPr>
        <p:spPr>
          <a:xfrm>
            <a:off x="1064566" y="627115"/>
            <a:ext cx="6330579" cy="246221"/>
          </a:xfrm>
          <a:prstGeom prst="rect">
            <a:avLst/>
          </a:prstGeom>
          <a:solidFill>
            <a:srgbClr val="2E2EF2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8. 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 결과 적확도 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%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값 클릭 시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~/{</a:t>
            </a:r>
            <a:r>
              <a:rPr lang="en-US" altLang="ko-KR" sz="1000" dirty="0" err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job_id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}/result_file_user-evaluated.xlsx 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파일의 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sheet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들을 보여주기만 하면 됨</a:t>
            </a:r>
            <a:endParaRPr lang="en-US" altLang="ko-KR" sz="1000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810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303FE5-5366-49A9-B21B-4287078276AC}"/>
              </a:ext>
            </a:extLst>
          </p:cNvPr>
          <p:cNvCxnSpPr>
            <a:cxnSpLocks/>
          </p:cNvCxnSpPr>
          <p:nvPr/>
        </p:nvCxnSpPr>
        <p:spPr>
          <a:xfrm>
            <a:off x="669422" y="1052736"/>
            <a:ext cx="0" cy="580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0AEDC3-9989-49A8-8829-C96CCA2F98BD}"/>
              </a:ext>
            </a:extLst>
          </p:cNvPr>
          <p:cNvSpPr txBox="1"/>
          <p:nvPr/>
        </p:nvSpPr>
        <p:spPr>
          <a:xfrm>
            <a:off x="-25895" y="1147674"/>
            <a:ext cx="80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Arial Narrow" panose="020B0606020202030204" pitchFamily="34" charset="0"/>
              </a:rPr>
              <a:t>LLM</a:t>
            </a:r>
            <a:r>
              <a:rPr lang="ko-KR" altLang="en-US" sz="900" b="1" dirty="0">
                <a:latin typeface="Arial Narrow" panose="020B0606020202030204" pitchFamily="34" charset="0"/>
              </a:rPr>
              <a:t> </a:t>
            </a:r>
            <a:r>
              <a:rPr lang="en-US" altLang="ko-KR" sz="900" b="1" dirty="0">
                <a:latin typeface="Arial Narrow" panose="020B0606020202030204" pitchFamily="34" charset="0"/>
              </a:rPr>
              <a:t>Service</a:t>
            </a:r>
            <a:endParaRPr lang="ko-KR" altLang="en-US" sz="900" b="1" dirty="0">
              <a:latin typeface="Arial Narrow" panose="020B0606020202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3B7511-4683-4FFF-9E47-C7752E96FB4E}"/>
              </a:ext>
            </a:extLst>
          </p:cNvPr>
          <p:cNvSpPr txBox="1"/>
          <p:nvPr/>
        </p:nvSpPr>
        <p:spPr>
          <a:xfrm>
            <a:off x="46114" y="147746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Arial Narrow" panose="020B0606020202030204" pitchFamily="34" charset="0"/>
              </a:rPr>
              <a:t>LLM</a:t>
            </a:r>
            <a:r>
              <a:rPr lang="ko-KR" altLang="en-US" sz="900" dirty="0">
                <a:latin typeface="Arial Narrow" panose="020B0606020202030204" pitchFamily="34" charset="0"/>
              </a:rPr>
              <a:t> </a:t>
            </a:r>
            <a:r>
              <a:rPr lang="en-US" altLang="ko-KR" sz="900" dirty="0">
                <a:latin typeface="Arial Narrow" panose="020B0606020202030204" pitchFamily="34" charset="0"/>
              </a:rPr>
              <a:t>Ops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B0BC4D-A845-47B4-978F-10C712E13F63}"/>
              </a:ext>
            </a:extLst>
          </p:cNvPr>
          <p:cNvSpPr txBox="1"/>
          <p:nvPr/>
        </p:nvSpPr>
        <p:spPr>
          <a:xfrm>
            <a:off x="958542" y="1066713"/>
            <a:ext cx="26983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메일 </a:t>
            </a: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Compliance </a:t>
            </a:r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 </a:t>
            </a: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Evaluation</a:t>
            </a:r>
            <a:endParaRPr lang="ko-KR" altLang="en-US" sz="1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7AE02E-D5E1-4738-9F48-EDB9E0C51985}"/>
              </a:ext>
            </a:extLst>
          </p:cNvPr>
          <p:cNvCxnSpPr/>
          <p:nvPr/>
        </p:nvCxnSpPr>
        <p:spPr>
          <a:xfrm>
            <a:off x="935583" y="1418583"/>
            <a:ext cx="85539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39D1AD-BD8E-467D-979E-BBEBA0871E78}"/>
              </a:ext>
            </a:extLst>
          </p:cNvPr>
          <p:cNvSpPr txBox="1"/>
          <p:nvPr/>
        </p:nvSpPr>
        <p:spPr>
          <a:xfrm>
            <a:off x="41764" y="180725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Arial Narrow" panose="020B0606020202030204" pitchFamily="34" charset="0"/>
              </a:rPr>
              <a:t>…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F19736C-BD33-479F-9331-E0E52583B2D6}"/>
              </a:ext>
            </a:extLst>
          </p:cNvPr>
          <p:cNvSpPr/>
          <p:nvPr/>
        </p:nvSpPr>
        <p:spPr>
          <a:xfrm>
            <a:off x="130694" y="599848"/>
            <a:ext cx="489251" cy="40011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 Narrow" panose="020B0606020202030204" pitchFamily="34" charset="0"/>
              </a:rPr>
              <a:t>logo</a:t>
            </a:r>
            <a:endParaRPr lang="ko-KR" altLang="en-US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22916B4-6BCB-4C59-9098-EB25777088E1}"/>
              </a:ext>
            </a:extLst>
          </p:cNvPr>
          <p:cNvSpPr/>
          <p:nvPr/>
        </p:nvSpPr>
        <p:spPr>
          <a:xfrm>
            <a:off x="7791365" y="6459141"/>
            <a:ext cx="864087" cy="235574"/>
          </a:xfrm>
          <a:prstGeom prst="roundRect">
            <a:avLst>
              <a:gd name="adj" fmla="val 215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수정하기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A22A3E-42AF-4CD9-A46D-F4912D09C9CD}"/>
              </a:ext>
            </a:extLst>
          </p:cNvPr>
          <p:cNvSpPr txBox="1"/>
          <p:nvPr/>
        </p:nvSpPr>
        <p:spPr>
          <a:xfrm>
            <a:off x="1018817" y="2023416"/>
            <a:ext cx="2133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High Risk</a:t>
            </a:r>
            <a:r>
              <a:rPr lang="ko-KR" altLang="en-US" sz="9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200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 </a:t>
            </a:r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800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47746ED9-50EE-427F-A1FD-575342F68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256115"/>
              </p:ext>
            </p:extLst>
          </p:nvPr>
        </p:nvGraphicFramePr>
        <p:xfrm>
          <a:off x="1064567" y="2276872"/>
          <a:ext cx="8050858" cy="3997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689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467091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  <a:gridCol w="1556977">
                  <a:extLst>
                    <a:ext uri="{9D8B030D-6E8A-4147-A177-3AD203B41FA5}">
                      <a16:colId xmlns:a16="http://schemas.microsoft.com/office/drawing/2014/main" val="1012697364"/>
                    </a:ext>
                  </a:extLst>
                </a:gridCol>
                <a:gridCol w="1868367">
                  <a:extLst>
                    <a:ext uri="{9D8B030D-6E8A-4147-A177-3AD203B41FA5}">
                      <a16:colId xmlns:a16="http://schemas.microsoft.com/office/drawing/2014/main" val="4033400141"/>
                    </a:ext>
                  </a:extLst>
                </a:gridCol>
                <a:gridCol w="1868367">
                  <a:extLst>
                    <a:ext uri="{9D8B030D-6E8A-4147-A177-3AD203B41FA5}">
                      <a16:colId xmlns:a16="http://schemas.microsoft.com/office/drawing/2014/main" val="3809260596"/>
                    </a:ext>
                  </a:extLst>
                </a:gridCol>
                <a:gridCol w="1868367">
                  <a:extLst>
                    <a:ext uri="{9D8B030D-6E8A-4147-A177-3AD203B41FA5}">
                      <a16:colId xmlns:a16="http://schemas.microsoft.com/office/drawing/2014/main" val="2509075774"/>
                    </a:ext>
                  </a:extLst>
                </a:gridCol>
              </a:tblGrid>
              <a:tr h="288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…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판단 근거 문장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Compliance Risk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 기록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4B05881A-6895-4943-B8DC-91A3EC12BD3F}"/>
              </a:ext>
            </a:extLst>
          </p:cNvPr>
          <p:cNvSpPr txBox="1"/>
          <p:nvPr/>
        </p:nvSpPr>
        <p:spPr>
          <a:xfrm>
            <a:off x="71261" y="44624"/>
            <a:ext cx="6330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LLM Service –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 메일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Compliance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점검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– 4)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평가하기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결과 확인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)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2697D89-A117-4EF8-9BBA-D0BA7D3CA875}"/>
              </a:ext>
            </a:extLst>
          </p:cNvPr>
          <p:cNvSpPr/>
          <p:nvPr/>
        </p:nvSpPr>
        <p:spPr>
          <a:xfrm>
            <a:off x="8706053" y="134423"/>
            <a:ext cx="933278" cy="235574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개발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4E4DA-9D4D-4312-90F6-BDD911DA53D5}"/>
              </a:ext>
            </a:extLst>
          </p:cNvPr>
          <p:cNvSpPr txBox="1"/>
          <p:nvPr/>
        </p:nvSpPr>
        <p:spPr>
          <a:xfrm>
            <a:off x="3342639" y="1662916"/>
            <a:ext cx="212497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Potential Risk –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일반 자료 요청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2C0902-5A16-4BC6-A7C2-003ED4632FEB}"/>
              </a:ext>
            </a:extLst>
          </p:cNvPr>
          <p:cNvSpPr txBox="1"/>
          <p:nvPr/>
        </p:nvSpPr>
        <p:spPr>
          <a:xfrm>
            <a:off x="1496616" y="1662916"/>
            <a:ext cx="1840030" cy="25391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High Risk – </a:t>
            </a:r>
            <a:r>
              <a:rPr lang="ko-KR" altLang="en-US" sz="105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 자료 요청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6732134-F89E-45F3-9760-48A0BA4A098B}"/>
              </a:ext>
            </a:extLst>
          </p:cNvPr>
          <p:cNvCxnSpPr>
            <a:cxnSpLocks/>
          </p:cNvCxnSpPr>
          <p:nvPr/>
        </p:nvCxnSpPr>
        <p:spPr>
          <a:xfrm>
            <a:off x="5443046" y="1662629"/>
            <a:ext cx="0" cy="2462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21D1327-BBA3-424E-8F3E-2E653F9AAF61}"/>
              </a:ext>
            </a:extLst>
          </p:cNvPr>
          <p:cNvSpPr txBox="1"/>
          <p:nvPr/>
        </p:nvSpPr>
        <p:spPr>
          <a:xfrm>
            <a:off x="7151977" y="1662916"/>
            <a:ext cx="196345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참고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제거 키워드 필터링 결과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E66BECE-0E9F-49F7-B8CA-44E06202A3BF}"/>
              </a:ext>
            </a:extLst>
          </p:cNvPr>
          <p:cNvCxnSpPr>
            <a:cxnSpLocks/>
          </p:cNvCxnSpPr>
          <p:nvPr/>
        </p:nvCxnSpPr>
        <p:spPr>
          <a:xfrm>
            <a:off x="1004701" y="1908850"/>
            <a:ext cx="81107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BC272AC-EEA9-453E-B396-56716C1F7876}"/>
              </a:ext>
            </a:extLst>
          </p:cNvPr>
          <p:cNvSpPr txBox="1"/>
          <p:nvPr/>
        </p:nvSpPr>
        <p:spPr>
          <a:xfrm>
            <a:off x="5459594" y="1664930"/>
            <a:ext cx="171164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Risk –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자료 요청 없음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A46BA3B-872B-4F9F-9011-4E0BEF7FD7EA}"/>
              </a:ext>
            </a:extLst>
          </p:cNvPr>
          <p:cNvCxnSpPr>
            <a:cxnSpLocks/>
          </p:cNvCxnSpPr>
          <p:nvPr/>
        </p:nvCxnSpPr>
        <p:spPr>
          <a:xfrm>
            <a:off x="7150213" y="1670611"/>
            <a:ext cx="0" cy="2462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062ECA8-61C6-4B8A-9530-7A2C99FFF065}"/>
              </a:ext>
            </a:extLst>
          </p:cNvPr>
          <p:cNvSpPr txBox="1"/>
          <p:nvPr/>
        </p:nvSpPr>
        <p:spPr>
          <a:xfrm>
            <a:off x="1004701" y="1662916"/>
            <a:ext cx="491916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9E9E9E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3BC3B7-61B3-4D64-8868-3271D35FFFD2}"/>
              </a:ext>
            </a:extLst>
          </p:cNvPr>
          <p:cNvSpPr txBox="1"/>
          <p:nvPr/>
        </p:nvSpPr>
        <p:spPr>
          <a:xfrm>
            <a:off x="8266357" y="531334"/>
            <a:ext cx="1557040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front-end 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시 고려 항목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57F8CC-3C5D-4CD3-A5A9-3E782589E14C}"/>
              </a:ext>
            </a:extLst>
          </p:cNvPr>
          <p:cNvSpPr txBox="1"/>
          <p:nvPr/>
        </p:nvSpPr>
        <p:spPr>
          <a:xfrm>
            <a:off x="8266357" y="791195"/>
            <a:ext cx="1557040" cy="230832"/>
          </a:xfrm>
          <a:prstGeom prst="rect">
            <a:avLst/>
          </a:prstGeom>
          <a:solidFill>
            <a:srgbClr val="2E2E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작동 시나리오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2AA079-6050-4D91-ACB8-5FCD1A2F30E7}"/>
              </a:ext>
            </a:extLst>
          </p:cNvPr>
          <p:cNvSpPr txBox="1"/>
          <p:nvPr/>
        </p:nvSpPr>
        <p:spPr>
          <a:xfrm>
            <a:off x="3976770" y="1121260"/>
            <a:ext cx="3064462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모든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sheet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들 건수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3)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평가하기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에서의 설명과 동일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455FF7-05F4-4CEC-8FDD-33B1B5285176}"/>
              </a:ext>
            </a:extLst>
          </p:cNvPr>
          <p:cNvSpPr txBox="1"/>
          <p:nvPr/>
        </p:nvSpPr>
        <p:spPr>
          <a:xfrm>
            <a:off x="2460910" y="1981415"/>
            <a:ext cx="3888427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DB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risk_num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==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해당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sheet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행 개수 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DB</a:t>
            </a:r>
            <a:r>
              <a:rPr lang="ko-KR" altLang="en-US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의 </a:t>
            </a:r>
            <a:r>
              <a:rPr lang="en-US" altLang="ko-KR" sz="10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keyword_filtered_num</a:t>
            </a:r>
            <a:endParaRPr lang="en-US" altLang="ko-KR" sz="10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0267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A244A893-019E-4C92-BCE2-C21268FD770F}"/>
              </a:ext>
            </a:extLst>
          </p:cNvPr>
          <p:cNvSpPr txBox="1"/>
          <p:nvPr/>
        </p:nvSpPr>
        <p:spPr>
          <a:xfrm>
            <a:off x="3342639" y="1662916"/>
            <a:ext cx="212497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Potential Risk –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일반 자료 요청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303FE5-5366-49A9-B21B-4287078276AC}"/>
              </a:ext>
            </a:extLst>
          </p:cNvPr>
          <p:cNvCxnSpPr>
            <a:cxnSpLocks/>
          </p:cNvCxnSpPr>
          <p:nvPr/>
        </p:nvCxnSpPr>
        <p:spPr>
          <a:xfrm>
            <a:off x="669422" y="1052736"/>
            <a:ext cx="0" cy="580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0AEDC3-9989-49A8-8829-C96CCA2F98BD}"/>
              </a:ext>
            </a:extLst>
          </p:cNvPr>
          <p:cNvSpPr txBox="1"/>
          <p:nvPr/>
        </p:nvSpPr>
        <p:spPr>
          <a:xfrm>
            <a:off x="-25895" y="1147674"/>
            <a:ext cx="80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Arial Narrow" panose="020B0606020202030204" pitchFamily="34" charset="0"/>
              </a:rPr>
              <a:t>LLM</a:t>
            </a:r>
            <a:r>
              <a:rPr lang="ko-KR" altLang="en-US" sz="900" b="1" dirty="0">
                <a:latin typeface="Arial Narrow" panose="020B0606020202030204" pitchFamily="34" charset="0"/>
              </a:rPr>
              <a:t> </a:t>
            </a:r>
            <a:r>
              <a:rPr lang="en-US" altLang="ko-KR" sz="900" b="1" dirty="0">
                <a:latin typeface="Arial Narrow" panose="020B0606020202030204" pitchFamily="34" charset="0"/>
              </a:rPr>
              <a:t>Service</a:t>
            </a:r>
            <a:endParaRPr lang="ko-KR" altLang="en-US" sz="900" b="1" dirty="0">
              <a:latin typeface="Arial Narrow" panose="020B0606020202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3B7511-4683-4FFF-9E47-C7752E96FB4E}"/>
              </a:ext>
            </a:extLst>
          </p:cNvPr>
          <p:cNvSpPr txBox="1"/>
          <p:nvPr/>
        </p:nvSpPr>
        <p:spPr>
          <a:xfrm>
            <a:off x="46114" y="147746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Arial Narrow" panose="020B0606020202030204" pitchFamily="34" charset="0"/>
              </a:rPr>
              <a:t>LLM</a:t>
            </a:r>
            <a:r>
              <a:rPr lang="ko-KR" altLang="en-US" sz="900" dirty="0">
                <a:latin typeface="Arial Narrow" panose="020B0606020202030204" pitchFamily="34" charset="0"/>
              </a:rPr>
              <a:t> </a:t>
            </a:r>
            <a:r>
              <a:rPr lang="en-US" altLang="ko-KR" sz="900" dirty="0">
                <a:latin typeface="Arial Narrow" panose="020B0606020202030204" pitchFamily="34" charset="0"/>
              </a:rPr>
              <a:t>Ops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B0BC4D-A845-47B4-978F-10C712E13F63}"/>
              </a:ext>
            </a:extLst>
          </p:cNvPr>
          <p:cNvSpPr txBox="1"/>
          <p:nvPr/>
        </p:nvSpPr>
        <p:spPr>
          <a:xfrm>
            <a:off x="958542" y="1066713"/>
            <a:ext cx="26983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메일 </a:t>
            </a: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Compliance </a:t>
            </a:r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 </a:t>
            </a: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Evaluation</a:t>
            </a:r>
            <a:endParaRPr lang="ko-KR" altLang="en-US" sz="1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7AE02E-D5E1-4738-9F48-EDB9E0C51985}"/>
              </a:ext>
            </a:extLst>
          </p:cNvPr>
          <p:cNvCxnSpPr/>
          <p:nvPr/>
        </p:nvCxnSpPr>
        <p:spPr>
          <a:xfrm>
            <a:off x="935583" y="1418583"/>
            <a:ext cx="85539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39D1AD-BD8E-467D-979E-BBEBA0871E78}"/>
              </a:ext>
            </a:extLst>
          </p:cNvPr>
          <p:cNvSpPr txBox="1"/>
          <p:nvPr/>
        </p:nvSpPr>
        <p:spPr>
          <a:xfrm>
            <a:off x="41764" y="180725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Arial Narrow" panose="020B0606020202030204" pitchFamily="34" charset="0"/>
              </a:rPr>
              <a:t>…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F19736C-BD33-479F-9331-E0E52583B2D6}"/>
              </a:ext>
            </a:extLst>
          </p:cNvPr>
          <p:cNvSpPr/>
          <p:nvPr/>
        </p:nvSpPr>
        <p:spPr>
          <a:xfrm>
            <a:off x="130694" y="599848"/>
            <a:ext cx="489251" cy="40011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 Narrow" panose="020B0606020202030204" pitchFamily="34" charset="0"/>
              </a:rPr>
              <a:t>logo</a:t>
            </a:r>
            <a:endParaRPr lang="ko-KR" altLang="en-US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457B56-F5EF-411E-A39F-7A853AD0B2C1}"/>
              </a:ext>
            </a:extLst>
          </p:cNvPr>
          <p:cNvSpPr txBox="1"/>
          <p:nvPr/>
        </p:nvSpPr>
        <p:spPr>
          <a:xfrm>
            <a:off x="1496616" y="1662916"/>
            <a:ext cx="184003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9E9E9E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High Risk – </a:t>
            </a:r>
            <a:r>
              <a:rPr lang="ko-KR" altLang="en-US" sz="1050" dirty="0">
                <a:solidFill>
                  <a:srgbClr val="9E9E9E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 자료 요청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22916B4-6BCB-4C59-9098-EB25777088E1}"/>
              </a:ext>
            </a:extLst>
          </p:cNvPr>
          <p:cNvSpPr/>
          <p:nvPr/>
        </p:nvSpPr>
        <p:spPr>
          <a:xfrm>
            <a:off x="7791365" y="6459141"/>
            <a:ext cx="864087" cy="235574"/>
          </a:xfrm>
          <a:prstGeom prst="roundRect">
            <a:avLst>
              <a:gd name="adj" fmla="val 215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수정하기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9D047B3-4B10-4C0A-9B53-E4CAC6DEE9B0}"/>
              </a:ext>
            </a:extLst>
          </p:cNvPr>
          <p:cNvCxnSpPr>
            <a:cxnSpLocks/>
          </p:cNvCxnSpPr>
          <p:nvPr/>
        </p:nvCxnSpPr>
        <p:spPr>
          <a:xfrm>
            <a:off x="5443046" y="1662629"/>
            <a:ext cx="0" cy="2462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B89245F-5333-431B-8637-DC4A44771C11}"/>
              </a:ext>
            </a:extLst>
          </p:cNvPr>
          <p:cNvSpPr txBox="1"/>
          <p:nvPr/>
        </p:nvSpPr>
        <p:spPr>
          <a:xfrm>
            <a:off x="7151977" y="1662916"/>
            <a:ext cx="196345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참고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제거 키워드 필터링 결과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8EF52C9-EDEB-48BA-B17E-37CF10C8295E}"/>
              </a:ext>
            </a:extLst>
          </p:cNvPr>
          <p:cNvCxnSpPr>
            <a:cxnSpLocks/>
          </p:cNvCxnSpPr>
          <p:nvPr/>
        </p:nvCxnSpPr>
        <p:spPr>
          <a:xfrm>
            <a:off x="1004701" y="1908850"/>
            <a:ext cx="81107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CA22A3E-42AF-4CD9-A46D-F4912D09C9CD}"/>
              </a:ext>
            </a:extLst>
          </p:cNvPr>
          <p:cNvSpPr txBox="1"/>
          <p:nvPr/>
        </p:nvSpPr>
        <p:spPr>
          <a:xfrm>
            <a:off x="1018817" y="2023416"/>
            <a:ext cx="2133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200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 </a:t>
            </a:r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800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31983F-9AA8-4DC5-99A4-F22929EFCD89}"/>
              </a:ext>
            </a:extLst>
          </p:cNvPr>
          <p:cNvSpPr txBox="1"/>
          <p:nvPr/>
        </p:nvSpPr>
        <p:spPr>
          <a:xfrm>
            <a:off x="5459594" y="1664930"/>
            <a:ext cx="171164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Risk –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자료 요청 없음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41AC835-0781-470D-944D-C3FD4E14CEBF}"/>
              </a:ext>
            </a:extLst>
          </p:cNvPr>
          <p:cNvCxnSpPr>
            <a:cxnSpLocks/>
          </p:cNvCxnSpPr>
          <p:nvPr/>
        </p:nvCxnSpPr>
        <p:spPr>
          <a:xfrm>
            <a:off x="7150213" y="1670611"/>
            <a:ext cx="0" cy="2462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47746ED9-50EE-427F-A1FD-575342F6857D}"/>
              </a:ext>
            </a:extLst>
          </p:cNvPr>
          <p:cNvGraphicFramePr>
            <a:graphicFrameLocks noGrp="1"/>
          </p:cNvGraphicFramePr>
          <p:nvPr/>
        </p:nvGraphicFramePr>
        <p:xfrm>
          <a:off x="1064567" y="2276872"/>
          <a:ext cx="8110734" cy="3997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806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381930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  <a:gridCol w="1273106">
                  <a:extLst>
                    <a:ext uri="{9D8B030D-6E8A-4147-A177-3AD203B41FA5}">
                      <a16:colId xmlns:a16="http://schemas.microsoft.com/office/drawing/2014/main" val="1012697364"/>
                    </a:ext>
                  </a:extLst>
                </a:gridCol>
                <a:gridCol w="1527723">
                  <a:extLst>
                    <a:ext uri="{9D8B030D-6E8A-4147-A177-3AD203B41FA5}">
                      <a16:colId xmlns:a16="http://schemas.microsoft.com/office/drawing/2014/main" val="4033400141"/>
                    </a:ext>
                  </a:extLst>
                </a:gridCol>
                <a:gridCol w="1527723">
                  <a:extLst>
                    <a:ext uri="{9D8B030D-6E8A-4147-A177-3AD203B41FA5}">
                      <a16:colId xmlns:a16="http://schemas.microsoft.com/office/drawing/2014/main" val="3809260596"/>
                    </a:ext>
                  </a:extLst>
                </a:gridCol>
                <a:gridCol w="1527723">
                  <a:extLst>
                    <a:ext uri="{9D8B030D-6E8A-4147-A177-3AD203B41FA5}">
                      <a16:colId xmlns:a16="http://schemas.microsoft.com/office/drawing/2014/main" val="2509075774"/>
                    </a:ext>
                  </a:extLst>
                </a:gridCol>
                <a:gridCol w="1527723">
                  <a:extLst>
                    <a:ext uri="{9D8B030D-6E8A-4147-A177-3AD203B41FA5}">
                      <a16:colId xmlns:a16="http://schemas.microsoft.com/office/drawing/2014/main" val="2151983465"/>
                    </a:ext>
                  </a:extLst>
                </a:gridCol>
              </a:tblGrid>
              <a:tr h="288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…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판단 근거 문장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Compliance Risk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 기록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자료요청 시스템 사용 확률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99FBB1ED-4CB4-4832-9E12-98553686ECAF}"/>
              </a:ext>
            </a:extLst>
          </p:cNvPr>
          <p:cNvSpPr txBox="1"/>
          <p:nvPr/>
        </p:nvSpPr>
        <p:spPr>
          <a:xfrm>
            <a:off x="1004701" y="1662916"/>
            <a:ext cx="491916" cy="253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최종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178D079-1772-4CFA-BC3B-20804F60C8C9}"/>
              </a:ext>
            </a:extLst>
          </p:cNvPr>
          <p:cNvCxnSpPr>
            <a:cxnSpLocks/>
          </p:cNvCxnSpPr>
          <p:nvPr/>
        </p:nvCxnSpPr>
        <p:spPr>
          <a:xfrm>
            <a:off x="3336646" y="1662629"/>
            <a:ext cx="0" cy="2462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1687511-D57B-4534-B1CD-DEA50CFEFC5B}"/>
              </a:ext>
            </a:extLst>
          </p:cNvPr>
          <p:cNvSpPr txBox="1"/>
          <p:nvPr/>
        </p:nvSpPr>
        <p:spPr>
          <a:xfrm>
            <a:off x="4664968" y="6448494"/>
            <a:ext cx="2908489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수정하기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 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버튼 클릭 시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(</a:t>
            </a:r>
            <a:r>
              <a:rPr lang="ko-KR" altLang="en-US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다음 슬라이드에 이어 설명</a:t>
            </a:r>
            <a:r>
              <a:rPr lang="en-US" altLang="ko-KR" sz="10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2697D89-A117-4EF8-9BBA-D0BA7D3CA875}"/>
              </a:ext>
            </a:extLst>
          </p:cNvPr>
          <p:cNvSpPr/>
          <p:nvPr/>
        </p:nvSpPr>
        <p:spPr>
          <a:xfrm>
            <a:off x="8706053" y="134423"/>
            <a:ext cx="933278" cy="235574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개발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DE6B8F-50A8-40C9-BD67-710D104DEB97}"/>
              </a:ext>
            </a:extLst>
          </p:cNvPr>
          <p:cNvSpPr txBox="1"/>
          <p:nvPr/>
        </p:nvSpPr>
        <p:spPr>
          <a:xfrm>
            <a:off x="71261" y="44624"/>
            <a:ext cx="6272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LLM Service –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 메일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Compliance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점검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– 5)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평가하기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수정하기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)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258EB0-F723-463C-B1A4-C473AE76DA2D}"/>
              </a:ext>
            </a:extLst>
          </p:cNvPr>
          <p:cNvSpPr txBox="1"/>
          <p:nvPr/>
        </p:nvSpPr>
        <p:spPr>
          <a:xfrm>
            <a:off x="8266357" y="531334"/>
            <a:ext cx="1557040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front-end 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시 고려 항목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C6A709-1F1E-48F5-8A6C-FA70B6E6B64E}"/>
              </a:ext>
            </a:extLst>
          </p:cNvPr>
          <p:cNvSpPr txBox="1"/>
          <p:nvPr/>
        </p:nvSpPr>
        <p:spPr>
          <a:xfrm>
            <a:off x="8266357" y="791195"/>
            <a:ext cx="1557040" cy="230832"/>
          </a:xfrm>
          <a:prstGeom prst="rect">
            <a:avLst/>
          </a:prstGeom>
          <a:solidFill>
            <a:srgbClr val="2E2E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작동 시나리오</a:t>
            </a:r>
          </a:p>
        </p:txBody>
      </p:sp>
      <p:sp>
        <p:nvSpPr>
          <p:cNvPr id="29" name="화살표: 위쪽 28">
            <a:extLst>
              <a:ext uri="{FF2B5EF4-FFF2-40B4-BE49-F238E27FC236}">
                <a16:creationId xmlns:a16="http://schemas.microsoft.com/office/drawing/2014/main" id="{48C13C39-FDD4-4C86-9079-2C5E4E7463CE}"/>
              </a:ext>
            </a:extLst>
          </p:cNvPr>
          <p:cNvSpPr/>
          <p:nvPr/>
        </p:nvSpPr>
        <p:spPr>
          <a:xfrm rot="19421397">
            <a:off x="8569113" y="6534217"/>
            <a:ext cx="172676" cy="216134"/>
          </a:xfrm>
          <a:prstGeom prst="upArrow">
            <a:avLst>
              <a:gd name="adj1" fmla="val 50000"/>
              <a:gd name="adj2" fmla="val 992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389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303FE5-5366-49A9-B21B-4287078276AC}"/>
              </a:ext>
            </a:extLst>
          </p:cNvPr>
          <p:cNvCxnSpPr>
            <a:cxnSpLocks/>
          </p:cNvCxnSpPr>
          <p:nvPr/>
        </p:nvCxnSpPr>
        <p:spPr>
          <a:xfrm>
            <a:off x="669422" y="1052736"/>
            <a:ext cx="0" cy="580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0AEDC3-9989-49A8-8829-C96CCA2F98BD}"/>
              </a:ext>
            </a:extLst>
          </p:cNvPr>
          <p:cNvSpPr txBox="1"/>
          <p:nvPr/>
        </p:nvSpPr>
        <p:spPr>
          <a:xfrm>
            <a:off x="-25895" y="1147674"/>
            <a:ext cx="80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Arial Narrow" panose="020B0606020202030204" pitchFamily="34" charset="0"/>
              </a:rPr>
              <a:t>LLM</a:t>
            </a:r>
            <a:r>
              <a:rPr lang="ko-KR" altLang="en-US" sz="900" b="1" dirty="0">
                <a:latin typeface="Arial Narrow" panose="020B0606020202030204" pitchFamily="34" charset="0"/>
              </a:rPr>
              <a:t> </a:t>
            </a:r>
            <a:r>
              <a:rPr lang="en-US" altLang="ko-KR" sz="900" b="1" dirty="0">
                <a:latin typeface="Arial Narrow" panose="020B0606020202030204" pitchFamily="34" charset="0"/>
              </a:rPr>
              <a:t>Service</a:t>
            </a:r>
            <a:endParaRPr lang="ko-KR" altLang="en-US" sz="900" b="1" dirty="0">
              <a:latin typeface="Arial Narrow" panose="020B0606020202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3B7511-4683-4FFF-9E47-C7752E96FB4E}"/>
              </a:ext>
            </a:extLst>
          </p:cNvPr>
          <p:cNvSpPr txBox="1"/>
          <p:nvPr/>
        </p:nvSpPr>
        <p:spPr>
          <a:xfrm>
            <a:off x="46114" y="147746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Arial Narrow" panose="020B0606020202030204" pitchFamily="34" charset="0"/>
              </a:rPr>
              <a:t>LLM</a:t>
            </a:r>
            <a:r>
              <a:rPr lang="ko-KR" altLang="en-US" sz="900" dirty="0">
                <a:latin typeface="Arial Narrow" panose="020B0606020202030204" pitchFamily="34" charset="0"/>
              </a:rPr>
              <a:t> </a:t>
            </a:r>
            <a:r>
              <a:rPr lang="en-US" altLang="ko-KR" sz="900" dirty="0">
                <a:latin typeface="Arial Narrow" panose="020B0606020202030204" pitchFamily="34" charset="0"/>
              </a:rPr>
              <a:t>Ops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B0BC4D-A845-47B4-978F-10C712E13F63}"/>
              </a:ext>
            </a:extLst>
          </p:cNvPr>
          <p:cNvSpPr txBox="1"/>
          <p:nvPr/>
        </p:nvSpPr>
        <p:spPr>
          <a:xfrm>
            <a:off x="958542" y="1066713"/>
            <a:ext cx="26983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메일 </a:t>
            </a: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Compliance </a:t>
            </a:r>
            <a:r>
              <a:rPr lang="ko-KR" altLang="en-US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 </a:t>
            </a:r>
            <a:r>
              <a:rPr lang="en-US" altLang="ko-KR" sz="13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Evaluation</a:t>
            </a:r>
            <a:endParaRPr lang="ko-KR" altLang="en-US" sz="13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7AE02E-D5E1-4738-9F48-EDB9E0C51985}"/>
              </a:ext>
            </a:extLst>
          </p:cNvPr>
          <p:cNvCxnSpPr/>
          <p:nvPr/>
        </p:nvCxnSpPr>
        <p:spPr>
          <a:xfrm>
            <a:off x="935583" y="1418583"/>
            <a:ext cx="85539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39D1AD-BD8E-467D-979E-BBEBA0871E78}"/>
              </a:ext>
            </a:extLst>
          </p:cNvPr>
          <p:cNvSpPr txBox="1"/>
          <p:nvPr/>
        </p:nvSpPr>
        <p:spPr>
          <a:xfrm>
            <a:off x="41764" y="180725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Arial Narrow" panose="020B0606020202030204" pitchFamily="34" charset="0"/>
              </a:rPr>
              <a:t>…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F19736C-BD33-479F-9331-E0E52583B2D6}"/>
              </a:ext>
            </a:extLst>
          </p:cNvPr>
          <p:cNvSpPr/>
          <p:nvPr/>
        </p:nvSpPr>
        <p:spPr>
          <a:xfrm>
            <a:off x="130694" y="599848"/>
            <a:ext cx="489251" cy="40011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 Narrow" panose="020B0606020202030204" pitchFamily="34" charset="0"/>
              </a:rPr>
              <a:t>logo</a:t>
            </a:r>
            <a:endParaRPr lang="ko-KR" altLang="en-US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2697D89-A117-4EF8-9BBA-D0BA7D3CA875}"/>
              </a:ext>
            </a:extLst>
          </p:cNvPr>
          <p:cNvSpPr/>
          <p:nvPr/>
        </p:nvSpPr>
        <p:spPr>
          <a:xfrm>
            <a:off x="8706053" y="134423"/>
            <a:ext cx="933278" cy="235574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개발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DE6B8F-50A8-40C9-BD67-710D104DEB97}"/>
              </a:ext>
            </a:extLst>
          </p:cNvPr>
          <p:cNvSpPr txBox="1"/>
          <p:nvPr/>
        </p:nvSpPr>
        <p:spPr>
          <a:xfrm>
            <a:off x="71261" y="44624"/>
            <a:ext cx="6272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LLM Service –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 메일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Compliance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점검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– 5)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평가하기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수정하기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)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169363-6425-4E75-BEEA-81807BCCB597}"/>
              </a:ext>
            </a:extLst>
          </p:cNvPr>
          <p:cNvSpPr txBox="1"/>
          <p:nvPr/>
        </p:nvSpPr>
        <p:spPr>
          <a:xfrm>
            <a:off x="2924601" y="1662916"/>
            <a:ext cx="212497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Potential Risk –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일반 자료 요청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4B1E87-8E68-4E74-8AC3-C82DAF2FB448}"/>
              </a:ext>
            </a:extLst>
          </p:cNvPr>
          <p:cNvSpPr txBox="1"/>
          <p:nvPr/>
        </p:nvSpPr>
        <p:spPr>
          <a:xfrm>
            <a:off x="1078578" y="1662916"/>
            <a:ext cx="1840030" cy="2539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High Risk – </a:t>
            </a:r>
            <a:r>
              <a:rPr lang="ko-KR" altLang="en-US" sz="105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기술 자료 요청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92D09ED-4DD6-4CFE-8E2F-E036092BFAD9}"/>
              </a:ext>
            </a:extLst>
          </p:cNvPr>
          <p:cNvSpPr/>
          <p:nvPr/>
        </p:nvSpPr>
        <p:spPr>
          <a:xfrm>
            <a:off x="7791365" y="6459141"/>
            <a:ext cx="864087" cy="235574"/>
          </a:xfrm>
          <a:prstGeom prst="roundRect">
            <a:avLst>
              <a:gd name="adj" fmla="val 215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 완료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A8E9977-E089-4925-83FD-9C2A2B3282F0}"/>
              </a:ext>
            </a:extLst>
          </p:cNvPr>
          <p:cNvCxnSpPr>
            <a:cxnSpLocks/>
          </p:cNvCxnSpPr>
          <p:nvPr/>
        </p:nvCxnSpPr>
        <p:spPr>
          <a:xfrm>
            <a:off x="5025008" y="1662629"/>
            <a:ext cx="0" cy="2462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99EB60C-AE9E-481F-B5B2-0CE977C35BD5}"/>
              </a:ext>
            </a:extLst>
          </p:cNvPr>
          <p:cNvSpPr txBox="1"/>
          <p:nvPr/>
        </p:nvSpPr>
        <p:spPr>
          <a:xfrm>
            <a:off x="6733939" y="1662916"/>
            <a:ext cx="196345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참고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제거 키워드 필터링 결과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0D504E1-D60A-4862-A7D1-13D12DF3AFF7}"/>
              </a:ext>
            </a:extLst>
          </p:cNvPr>
          <p:cNvCxnSpPr>
            <a:cxnSpLocks/>
          </p:cNvCxnSpPr>
          <p:nvPr/>
        </p:nvCxnSpPr>
        <p:spPr>
          <a:xfrm>
            <a:off x="1078579" y="1908850"/>
            <a:ext cx="761881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A774C96-55FB-4ED7-A69A-0B3EB28427AD}"/>
              </a:ext>
            </a:extLst>
          </p:cNvPr>
          <p:cNvSpPr txBox="1"/>
          <p:nvPr/>
        </p:nvSpPr>
        <p:spPr>
          <a:xfrm>
            <a:off x="1018818" y="2023416"/>
            <a:ext cx="14859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High Risk</a:t>
            </a:r>
            <a:r>
              <a:rPr lang="ko-KR" altLang="en-US" sz="9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en-US" altLang="ko-KR" sz="9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00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 </a:t>
            </a:r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 800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163145-8781-40D3-A7B4-FB4C23E68EEB}"/>
              </a:ext>
            </a:extLst>
          </p:cNvPr>
          <p:cNvSpPr txBox="1"/>
          <p:nvPr/>
        </p:nvSpPr>
        <p:spPr>
          <a:xfrm>
            <a:off x="5041556" y="1664930"/>
            <a:ext cx="171164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No Risk –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자료 요청 없음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C045BBB-7C55-47B8-BD85-11F4BD8A46B2}"/>
              </a:ext>
            </a:extLst>
          </p:cNvPr>
          <p:cNvCxnSpPr>
            <a:cxnSpLocks/>
          </p:cNvCxnSpPr>
          <p:nvPr/>
        </p:nvCxnSpPr>
        <p:spPr>
          <a:xfrm>
            <a:off x="6732175" y="1670611"/>
            <a:ext cx="0" cy="2462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E1779697-015B-4CE2-A55D-0381394CD9A5}"/>
              </a:ext>
            </a:extLst>
          </p:cNvPr>
          <p:cNvGraphicFramePr>
            <a:graphicFrameLocks noGrp="1"/>
          </p:cNvGraphicFramePr>
          <p:nvPr/>
        </p:nvGraphicFramePr>
        <p:xfrm>
          <a:off x="1064567" y="2276872"/>
          <a:ext cx="3960439" cy="3997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1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432046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  <a:gridCol w="1440162">
                  <a:extLst>
                    <a:ext uri="{9D8B030D-6E8A-4147-A177-3AD203B41FA5}">
                      <a16:colId xmlns:a16="http://schemas.microsoft.com/office/drawing/2014/main" val="1012697364"/>
                    </a:ext>
                  </a:extLst>
                </a:gridCol>
                <a:gridCol w="1728190">
                  <a:extLst>
                    <a:ext uri="{9D8B030D-6E8A-4147-A177-3AD203B41FA5}">
                      <a16:colId xmlns:a16="http://schemas.microsoft.com/office/drawing/2014/main" val="4033400141"/>
                    </a:ext>
                  </a:extLst>
                </a:gridCol>
              </a:tblGrid>
              <a:tr h="288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…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본문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판단 근거 문장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2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3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4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5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6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7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8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9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10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1D02D017-2839-41C6-BC7D-BC48C7CB4223}"/>
              </a:ext>
            </a:extLst>
          </p:cNvPr>
          <p:cNvGraphicFramePr>
            <a:graphicFrameLocks noGrp="1"/>
          </p:cNvGraphicFramePr>
          <p:nvPr/>
        </p:nvGraphicFramePr>
        <p:xfrm>
          <a:off x="5212543" y="2280887"/>
          <a:ext cx="4188119" cy="399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2898">
                  <a:extLst>
                    <a:ext uri="{9D8B030D-6E8A-4147-A177-3AD203B41FA5}">
                      <a16:colId xmlns:a16="http://schemas.microsoft.com/office/drawing/2014/main" val="240367110"/>
                    </a:ext>
                  </a:extLst>
                </a:gridCol>
                <a:gridCol w="1785221">
                  <a:extLst>
                    <a:ext uri="{9D8B030D-6E8A-4147-A177-3AD203B41FA5}">
                      <a16:colId xmlns:a16="http://schemas.microsoft.com/office/drawing/2014/main" val="2379532353"/>
                    </a:ext>
                  </a:extLst>
                </a:gridCol>
              </a:tblGrid>
              <a:tr h="2849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Compliance Risk</a:t>
                      </a:r>
                      <a:endParaRPr lang="ko-KR" altLang="en-US" sz="900" b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평가 기록 </a:t>
                      </a:r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(</a:t>
                      </a:r>
                      <a:r>
                        <a:rPr lang="ko-KR" altLang="en-US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선택</a:t>
                      </a:r>
                      <a:r>
                        <a:rPr lang="en-US" altLang="ko-KR" sz="900" b="1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)</a:t>
                      </a:r>
                      <a:endParaRPr lang="ko-KR" altLang="en-US" sz="900" b="1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76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14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041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478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22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4921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7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54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63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14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539200"/>
                  </a:ext>
                </a:extLst>
              </a:tr>
            </a:tbl>
          </a:graphicData>
        </a:graphic>
      </p:graphicFrame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191D94A-CAE1-40F2-A51C-BBEF4F6B0B28}"/>
              </a:ext>
            </a:extLst>
          </p:cNvPr>
          <p:cNvSpPr/>
          <p:nvPr/>
        </p:nvSpPr>
        <p:spPr>
          <a:xfrm>
            <a:off x="6076854" y="2992772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9AAD664-D9DB-4797-AEEA-BE05A393DE04}"/>
              </a:ext>
            </a:extLst>
          </p:cNvPr>
          <p:cNvSpPr/>
          <p:nvPr/>
        </p:nvSpPr>
        <p:spPr>
          <a:xfrm>
            <a:off x="6073406" y="3367939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0FB9DB9-C2B3-4823-AB16-0E94F02AA0A8}"/>
              </a:ext>
            </a:extLst>
          </p:cNvPr>
          <p:cNvSpPr/>
          <p:nvPr/>
        </p:nvSpPr>
        <p:spPr>
          <a:xfrm>
            <a:off x="6076854" y="3734575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444D820-ADD7-4D15-8DC7-AF6E83C3A0CC}"/>
              </a:ext>
            </a:extLst>
          </p:cNvPr>
          <p:cNvSpPr/>
          <p:nvPr/>
        </p:nvSpPr>
        <p:spPr>
          <a:xfrm>
            <a:off x="6073406" y="4099248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74E7C95-544C-47D9-9CAA-C439A36EDABF}"/>
              </a:ext>
            </a:extLst>
          </p:cNvPr>
          <p:cNvSpPr/>
          <p:nvPr/>
        </p:nvSpPr>
        <p:spPr>
          <a:xfrm>
            <a:off x="6073406" y="4473437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9397631-EC4C-4AF3-BEC1-38559D39CBF6}"/>
              </a:ext>
            </a:extLst>
          </p:cNvPr>
          <p:cNvSpPr/>
          <p:nvPr/>
        </p:nvSpPr>
        <p:spPr>
          <a:xfrm>
            <a:off x="6073406" y="4843094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91E79F1-AAC3-492D-AF72-2FAFF6D3CC97}"/>
              </a:ext>
            </a:extLst>
          </p:cNvPr>
          <p:cNvSpPr/>
          <p:nvPr/>
        </p:nvSpPr>
        <p:spPr>
          <a:xfrm>
            <a:off x="6073406" y="5217283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986B9B2-9E83-450F-9ACE-42CBDC2300EB}"/>
              </a:ext>
            </a:extLst>
          </p:cNvPr>
          <p:cNvSpPr/>
          <p:nvPr/>
        </p:nvSpPr>
        <p:spPr>
          <a:xfrm>
            <a:off x="6073406" y="5585542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466E1F4-0819-45DA-8313-0B1B90AAE2AC}"/>
              </a:ext>
            </a:extLst>
          </p:cNvPr>
          <p:cNvSpPr/>
          <p:nvPr/>
        </p:nvSpPr>
        <p:spPr>
          <a:xfrm>
            <a:off x="6073406" y="5959731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3F9A740-B50E-49D9-878E-FC5DBF4A0E4C}"/>
              </a:ext>
            </a:extLst>
          </p:cNvPr>
          <p:cNvSpPr/>
          <p:nvPr/>
        </p:nvSpPr>
        <p:spPr>
          <a:xfrm>
            <a:off x="6076854" y="2618583"/>
            <a:ext cx="711350" cy="238951"/>
          </a:xfrm>
          <a:prstGeom prst="roundRect">
            <a:avLst>
              <a:gd name="adj" fmla="val 18660"/>
            </a:avLst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Risk</a:t>
            </a:r>
            <a:endParaRPr lang="ko-KR" altLang="en-US" sz="105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75A7C3C-79DA-45E6-B837-DC59CE9B82ED}"/>
              </a:ext>
            </a:extLst>
          </p:cNvPr>
          <p:cNvSpPr/>
          <p:nvPr/>
        </p:nvSpPr>
        <p:spPr>
          <a:xfrm>
            <a:off x="6969224" y="2336684"/>
            <a:ext cx="432048" cy="182687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적용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C31D0A-AC4C-438F-8781-8DA57B9E6520}"/>
              </a:ext>
            </a:extLst>
          </p:cNvPr>
          <p:cNvSpPr txBox="1"/>
          <p:nvPr/>
        </p:nvSpPr>
        <p:spPr>
          <a:xfrm>
            <a:off x="8266357" y="531334"/>
            <a:ext cx="1557040" cy="2308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front-end </a:t>
            </a:r>
            <a:r>
              <a:rPr lang="ko-KR" altLang="en-US" sz="9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개발 시 고려 항목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B9A77C-7460-45E5-94C1-28DAB763F1AC}"/>
              </a:ext>
            </a:extLst>
          </p:cNvPr>
          <p:cNvSpPr txBox="1"/>
          <p:nvPr/>
        </p:nvSpPr>
        <p:spPr>
          <a:xfrm>
            <a:off x="8266357" y="791195"/>
            <a:ext cx="1557040" cy="230832"/>
          </a:xfrm>
          <a:prstGeom prst="rect">
            <a:avLst/>
          </a:prstGeom>
          <a:solidFill>
            <a:srgbClr val="2E2E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작동 시나리오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D62C73-8700-47C7-AB02-BF463DCB01CD}"/>
              </a:ext>
            </a:extLst>
          </p:cNvPr>
          <p:cNvSpPr txBox="1"/>
          <p:nvPr/>
        </p:nvSpPr>
        <p:spPr>
          <a:xfrm>
            <a:off x="1064567" y="627115"/>
            <a:ext cx="6085646" cy="400110"/>
          </a:xfrm>
          <a:prstGeom prst="rect">
            <a:avLst/>
          </a:prstGeom>
          <a:solidFill>
            <a:srgbClr val="2E2EF2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9. 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수정하기 버튼 클릭 시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~/{job_id}result_file_user-evaluated.xlsx 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파일의 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최종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’ sheet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를 제외하고 보여주며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바라보는 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xlsx  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파일이 다르다는 것 말고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3)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평가하기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</a:t>
            </a:r>
            <a:r>
              <a:rPr lang="en-US" altLang="ko-KR" sz="1000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Scene</a:t>
            </a:r>
            <a:r>
              <a:rPr lang="ko-KR" altLang="en-US" sz="100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 동일함</a:t>
            </a:r>
            <a:endParaRPr lang="en-US" altLang="ko-KR" sz="100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718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BEE599-D44B-4A06-8DC4-AF7195F1E5F9}"/>
              </a:ext>
            </a:extLst>
          </p:cNvPr>
          <p:cNvSpPr txBox="1"/>
          <p:nvPr/>
        </p:nvSpPr>
        <p:spPr>
          <a:xfrm>
            <a:off x="71261" y="44624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통신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Flow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782C58-A6D5-4E63-B5E5-0F724B9FD3BB}"/>
              </a:ext>
            </a:extLst>
          </p:cNvPr>
          <p:cNvSpPr/>
          <p:nvPr/>
        </p:nvSpPr>
        <p:spPr bwMode="auto">
          <a:xfrm>
            <a:off x="1277108" y="1414527"/>
            <a:ext cx="939585" cy="316281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latinLnBrk="0">
              <a:lnSpc>
                <a:spcPct val="110000"/>
              </a:lnSpc>
              <a:spcBef>
                <a:spcPct val="10000"/>
              </a:spcBef>
            </a:pPr>
            <a:r>
              <a:rPr lang="en-US" altLang="ko-KR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front-end</a:t>
            </a:r>
            <a:endParaRPr lang="ko-KR" altLang="en-US" sz="1000" b="1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9ADE47-3693-4D47-980D-538084397E26}"/>
              </a:ext>
            </a:extLst>
          </p:cNvPr>
          <p:cNvSpPr/>
          <p:nvPr/>
        </p:nvSpPr>
        <p:spPr bwMode="auto">
          <a:xfrm>
            <a:off x="4736976" y="1412776"/>
            <a:ext cx="1443722" cy="316281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 latinLnBrk="0">
              <a:lnSpc>
                <a:spcPct val="110000"/>
              </a:lnSpc>
              <a:spcBef>
                <a:spcPct val="10000"/>
              </a:spcBef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s"/>
              </a:rPr>
              <a:t>Back-end</a:t>
            </a:r>
            <a:b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s"/>
              </a:rPr>
            </a:b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s"/>
              </a:rPr>
              <a:t>(storage </a:t>
            </a: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s"/>
              </a:rPr>
              <a:t>저장</a:t>
            </a: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s"/>
              </a:rPr>
              <a:t>, DB update </a:t>
            </a: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s"/>
              </a:rPr>
              <a:t>등</a:t>
            </a:r>
            <a:r>
              <a:rPr kumimoji="1" lang="en-US" altLang="ko-KR" sz="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s"/>
              </a:rPr>
              <a:t>)</a:t>
            </a:r>
            <a:endParaRPr lang="ko-KR" altLang="en-US" sz="800" b="1" dirty="0">
              <a:solidFill>
                <a:srgbClr val="008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51E38EC-1A91-45E3-A7F7-57F41AB0CDF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458837" y="1729057"/>
            <a:ext cx="0" cy="3827259"/>
          </a:xfrm>
          <a:prstGeom prst="line">
            <a:avLst/>
          </a:prstGeom>
          <a:ln w="95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A27F9C-1785-4029-ACDA-761A50DEBFEC}"/>
              </a:ext>
            </a:extLst>
          </p:cNvPr>
          <p:cNvSpPr/>
          <p:nvPr/>
        </p:nvSpPr>
        <p:spPr bwMode="auto">
          <a:xfrm>
            <a:off x="2655531" y="4488991"/>
            <a:ext cx="1965907" cy="2585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latinLnBrk="0">
              <a:lnSpc>
                <a:spcPct val="110000"/>
              </a:lnSpc>
              <a:spcBef>
                <a:spcPct val="10000"/>
              </a:spcBef>
            </a:pPr>
            <a:r>
              <a:rPr lang="ko-KR" altLang="en-US" sz="1000" b="0" i="0" u="none" strike="noStrike" baseline="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이외 로그인 등 기본 기능 통신</a:t>
            </a:r>
            <a:endParaRPr lang="ko-KR" altLang="en-US" sz="1000" b="1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5A70EFE-E4A6-4E41-B93B-0820183E188A}"/>
              </a:ext>
            </a:extLst>
          </p:cNvPr>
          <p:cNvCxnSpPr>
            <a:cxnSpLocks/>
          </p:cNvCxnSpPr>
          <p:nvPr/>
        </p:nvCxnSpPr>
        <p:spPr bwMode="auto">
          <a:xfrm>
            <a:off x="1656088" y="3625361"/>
            <a:ext cx="3802749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BD560E-E7DA-49F6-A17C-D8FCDC269580}"/>
              </a:ext>
            </a:extLst>
          </p:cNvPr>
          <p:cNvSpPr/>
          <p:nvPr/>
        </p:nvSpPr>
        <p:spPr bwMode="auto">
          <a:xfrm>
            <a:off x="3199582" y="3353587"/>
            <a:ext cx="889322" cy="217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latinLnBrk="0">
              <a:lnSpc>
                <a:spcPct val="110000"/>
              </a:lnSpc>
              <a:spcBef>
                <a:spcPct val="10000"/>
              </a:spcBef>
            </a:pPr>
            <a:r>
              <a:rPr lang="ko-KR" altLang="en-US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평가 정보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DC1895-3E02-44D9-9AAF-EA6F88DA92B4}"/>
              </a:ext>
            </a:extLst>
          </p:cNvPr>
          <p:cNvSpPr txBox="1"/>
          <p:nvPr/>
        </p:nvSpPr>
        <p:spPr bwMode="auto">
          <a:xfrm>
            <a:off x="416501" y="2369508"/>
            <a:ext cx="105031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신규 점검 생성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022A02-DFA4-47FB-AF6D-BD9233C85F6F}"/>
              </a:ext>
            </a:extLst>
          </p:cNvPr>
          <p:cNvSpPr txBox="1"/>
          <p:nvPr/>
        </p:nvSpPr>
        <p:spPr bwMode="auto">
          <a:xfrm>
            <a:off x="411843" y="3566578"/>
            <a:ext cx="1050309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평가 완료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18F193-9574-402F-89AF-EE224A0E4A0C}"/>
              </a:ext>
            </a:extLst>
          </p:cNvPr>
          <p:cNvSpPr txBox="1"/>
          <p:nvPr/>
        </p:nvSpPr>
        <p:spPr bwMode="auto">
          <a:xfrm>
            <a:off x="408583" y="4734031"/>
            <a:ext cx="105031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이외</a:t>
            </a:r>
            <a:r>
              <a:rPr kumimoji="1" lang="en-US" altLang="ko-KR" sz="1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kumimoji="1" lang="ko-KR" altLang="en-US" sz="10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기본 기능</a:t>
            </a:r>
            <a:endParaRPr kumimoji="1" lang="ko-KR" altLang="en-US" sz="1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88A94C-A23E-41F7-9FD9-4835E3D6F39B}"/>
              </a:ext>
            </a:extLst>
          </p:cNvPr>
          <p:cNvSpPr txBox="1"/>
          <p:nvPr/>
        </p:nvSpPr>
        <p:spPr bwMode="auto">
          <a:xfrm>
            <a:off x="8968121" y="1052736"/>
            <a:ext cx="37382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en-US" altLang="ko-KR" sz="10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PRI</a:t>
            </a:r>
            <a:endParaRPr kumimoji="1" lang="ko-KR" altLang="en-US" sz="1000" i="0" u="none" strike="noStrike" kern="0" cap="none" spc="0" normalizeH="0" baseline="0" noProof="0" dirty="0" err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D2F782-4A49-4C72-B6F7-6D20DD5EC088}"/>
              </a:ext>
            </a:extLst>
          </p:cNvPr>
          <p:cNvSpPr txBox="1"/>
          <p:nvPr/>
        </p:nvSpPr>
        <p:spPr bwMode="auto">
          <a:xfrm>
            <a:off x="1423447" y="1152450"/>
            <a:ext cx="52610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10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협력사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A835F9-053B-4DDB-8262-3B0B609A6011}"/>
              </a:ext>
            </a:extLst>
          </p:cNvPr>
          <p:cNvSpPr/>
          <p:nvPr/>
        </p:nvSpPr>
        <p:spPr bwMode="auto">
          <a:xfrm>
            <a:off x="2495273" y="2254457"/>
            <a:ext cx="2391144" cy="1272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latinLnBrk="0">
              <a:lnSpc>
                <a:spcPct val="110000"/>
              </a:lnSpc>
              <a:spcBef>
                <a:spcPct val="10000"/>
              </a:spcBef>
            </a:pPr>
            <a:r>
              <a:rPr lang="ko-KR" altLang="en-US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업로드 데이터 파일</a:t>
            </a:r>
            <a:r>
              <a:rPr lang="en-US" altLang="ko-KR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모델 선택 정보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A6FC07E-5AD7-46BE-8D15-06C4740ACFBD}"/>
              </a:ext>
            </a:extLst>
          </p:cNvPr>
          <p:cNvCxnSpPr>
            <a:cxnSpLocks/>
          </p:cNvCxnSpPr>
          <p:nvPr/>
        </p:nvCxnSpPr>
        <p:spPr bwMode="auto">
          <a:xfrm flipH="1">
            <a:off x="5448982" y="2536565"/>
            <a:ext cx="3706049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3B798E0-9BBB-45A7-BFEC-FD1081A14C3A}"/>
              </a:ext>
            </a:extLst>
          </p:cNvPr>
          <p:cNvSpPr/>
          <p:nvPr/>
        </p:nvSpPr>
        <p:spPr bwMode="auto">
          <a:xfrm>
            <a:off x="5772437" y="2217720"/>
            <a:ext cx="3195681" cy="1174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latinLnBrk="0">
              <a:lnSpc>
                <a:spcPct val="110000"/>
              </a:lnSpc>
              <a:spcBef>
                <a:spcPct val="10000"/>
              </a:spcBef>
            </a:pPr>
            <a:r>
              <a:rPr lang="en-US" altLang="ko-KR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API1 </a:t>
            </a:r>
            <a:r>
              <a:rPr lang="ko-KR" altLang="en-US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호출 </a:t>
            </a:r>
            <a:r>
              <a:rPr lang="en-US" altLang="ko-KR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000" b="1" dirty="0" err="1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job_id</a:t>
            </a:r>
            <a:r>
              <a:rPr lang="en-US" altLang="ko-KR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데이터 정보</a:t>
            </a:r>
            <a:r>
              <a:rPr lang="en-US" altLang="ko-KR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모델 정보 등 전송</a:t>
            </a:r>
            <a:r>
              <a:rPr lang="en-US" altLang="ko-KR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1000" b="1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F66606-F6CD-4619-B1CE-E3147F45B28A}"/>
              </a:ext>
            </a:extLst>
          </p:cNvPr>
          <p:cNvSpPr/>
          <p:nvPr/>
        </p:nvSpPr>
        <p:spPr bwMode="auto">
          <a:xfrm>
            <a:off x="8841432" y="1419625"/>
            <a:ext cx="572420" cy="316281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latinLnBrk="0">
              <a:lnSpc>
                <a:spcPct val="110000"/>
              </a:lnSpc>
              <a:spcBef>
                <a:spcPct val="10000"/>
              </a:spcBef>
            </a:pPr>
            <a:r>
              <a:rPr kumimoji="1" lang="en-US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s"/>
              </a:rPr>
              <a:t>AIcore</a:t>
            </a:r>
            <a:endParaRPr lang="ko-KR" altLang="en-US" sz="1000" b="1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5AB44C4-1BED-4E80-88DC-E0BBDCD4D84B}"/>
              </a:ext>
            </a:extLst>
          </p:cNvPr>
          <p:cNvSpPr/>
          <p:nvPr/>
        </p:nvSpPr>
        <p:spPr bwMode="auto">
          <a:xfrm>
            <a:off x="6314594" y="2589101"/>
            <a:ext cx="2022782" cy="1200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latinLnBrk="0">
              <a:lnSpc>
                <a:spcPct val="110000"/>
              </a:lnSpc>
              <a:spcBef>
                <a:spcPct val="10000"/>
              </a:spcBef>
            </a:pPr>
            <a:r>
              <a:rPr lang="en-US" altLang="ko-KR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API2</a:t>
            </a:r>
            <a:r>
              <a:rPr lang="ko-KR" altLang="en-US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호출 </a:t>
            </a:r>
            <a:r>
              <a:rPr lang="en-US" altLang="ko-KR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결과 데이터 전송</a:t>
            </a:r>
            <a:r>
              <a:rPr lang="en-US" altLang="ko-KR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1000" b="1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AA79A32-37FA-4A09-98E1-180EBA3981A8}"/>
              </a:ext>
            </a:extLst>
          </p:cNvPr>
          <p:cNvCxnSpPr>
            <a:cxnSpLocks/>
          </p:cNvCxnSpPr>
          <p:nvPr/>
        </p:nvCxnSpPr>
        <p:spPr bwMode="auto">
          <a:xfrm flipH="1">
            <a:off x="1644273" y="2435844"/>
            <a:ext cx="3814564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04D4AE2-696E-44E3-8DA7-94746A6BD69A}"/>
              </a:ext>
            </a:extLst>
          </p:cNvPr>
          <p:cNvCxnSpPr>
            <a:cxnSpLocks/>
          </p:cNvCxnSpPr>
          <p:nvPr/>
        </p:nvCxnSpPr>
        <p:spPr bwMode="auto">
          <a:xfrm flipH="1">
            <a:off x="5458837" y="2435844"/>
            <a:ext cx="3696194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9836C7A-25CF-4454-A5DE-A84923646733}"/>
              </a:ext>
            </a:extLst>
          </p:cNvPr>
          <p:cNvCxnSpPr>
            <a:cxnSpLocks/>
          </p:cNvCxnSpPr>
          <p:nvPr/>
        </p:nvCxnSpPr>
        <p:spPr bwMode="auto">
          <a:xfrm flipH="1">
            <a:off x="5456271" y="3742778"/>
            <a:ext cx="3707149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49A1D1D-1819-4241-8254-50A99495EA32}"/>
              </a:ext>
            </a:extLst>
          </p:cNvPr>
          <p:cNvSpPr/>
          <p:nvPr/>
        </p:nvSpPr>
        <p:spPr bwMode="auto">
          <a:xfrm>
            <a:off x="6393160" y="3353587"/>
            <a:ext cx="1940654" cy="2289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latinLnBrk="0">
              <a:lnSpc>
                <a:spcPct val="110000"/>
              </a:lnSpc>
              <a:spcBef>
                <a:spcPct val="10000"/>
              </a:spcBef>
            </a:pPr>
            <a:r>
              <a:rPr lang="en-US" altLang="ko-KR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API3 </a:t>
            </a:r>
            <a:r>
              <a:rPr lang="ko-KR" altLang="en-US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호출 </a:t>
            </a:r>
            <a:r>
              <a:rPr lang="en-US" altLang="ko-KR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평가 정보 등 전송</a:t>
            </a:r>
            <a:r>
              <a:rPr lang="en-US" altLang="ko-KR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1000" b="1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61D87D0-221B-4D9D-AFA9-9DAA12771F5B}"/>
              </a:ext>
            </a:extLst>
          </p:cNvPr>
          <p:cNvSpPr/>
          <p:nvPr/>
        </p:nvSpPr>
        <p:spPr bwMode="auto">
          <a:xfrm>
            <a:off x="6412254" y="3787935"/>
            <a:ext cx="1925122" cy="1937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latinLnBrk="0">
              <a:lnSpc>
                <a:spcPct val="110000"/>
              </a:lnSpc>
              <a:spcBef>
                <a:spcPct val="10000"/>
              </a:spcBef>
            </a:pPr>
            <a:r>
              <a:rPr lang="en-US" altLang="ko-KR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API4</a:t>
            </a:r>
            <a:r>
              <a:rPr lang="ko-KR" altLang="en-US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호출 </a:t>
            </a:r>
            <a:r>
              <a:rPr lang="en-US" altLang="ko-KR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결과 데이터 전송</a:t>
            </a:r>
            <a:r>
              <a:rPr lang="en-US" altLang="ko-KR" sz="1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1000" b="1" dirty="0">
              <a:solidFill>
                <a:srgbClr val="00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26B6C12-191D-4684-A741-18D4337DEDEA}"/>
              </a:ext>
            </a:extLst>
          </p:cNvPr>
          <p:cNvCxnSpPr>
            <a:cxnSpLocks/>
          </p:cNvCxnSpPr>
          <p:nvPr/>
        </p:nvCxnSpPr>
        <p:spPr bwMode="auto">
          <a:xfrm flipH="1">
            <a:off x="5458837" y="3626885"/>
            <a:ext cx="3696194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D54430-02D5-4706-8567-F0D266F39FA9}"/>
              </a:ext>
            </a:extLst>
          </p:cNvPr>
          <p:cNvSpPr txBox="1"/>
          <p:nvPr/>
        </p:nvSpPr>
        <p:spPr bwMode="auto">
          <a:xfrm>
            <a:off x="5195784" y="1037704"/>
            <a:ext cx="52610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lang="ko-KR" altLang="en-US" sz="1000" kern="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협력사</a:t>
            </a:r>
            <a:endParaRPr kumimoji="1" lang="ko-KR" altLang="en-US" sz="1000" i="0" u="none" strike="noStrike" kern="0" cap="none" spc="0" normalizeH="0" baseline="0" noProof="0" dirty="0" err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C9C12F4-564A-4744-87A4-64F9DB164FFA}"/>
              </a:ext>
            </a:extLst>
          </p:cNvPr>
          <p:cNvCxnSpPr>
            <a:cxnSpLocks/>
          </p:cNvCxnSpPr>
          <p:nvPr/>
        </p:nvCxnSpPr>
        <p:spPr>
          <a:xfrm>
            <a:off x="9155031" y="1739891"/>
            <a:ext cx="0" cy="3827259"/>
          </a:xfrm>
          <a:prstGeom prst="line">
            <a:avLst/>
          </a:prstGeom>
          <a:ln w="95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717E30-6A35-4660-8AC5-FC9CD7A6ED05}"/>
              </a:ext>
            </a:extLst>
          </p:cNvPr>
          <p:cNvCxnSpPr>
            <a:cxnSpLocks/>
          </p:cNvCxnSpPr>
          <p:nvPr/>
        </p:nvCxnSpPr>
        <p:spPr>
          <a:xfrm>
            <a:off x="1644273" y="1739891"/>
            <a:ext cx="0" cy="3827259"/>
          </a:xfrm>
          <a:prstGeom prst="line">
            <a:avLst/>
          </a:prstGeom>
          <a:ln w="95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0582DB6-52DF-4CF2-BAA2-4DB233E8E0B3}"/>
              </a:ext>
            </a:extLst>
          </p:cNvPr>
          <p:cNvCxnSpPr>
            <a:cxnSpLocks/>
          </p:cNvCxnSpPr>
          <p:nvPr/>
        </p:nvCxnSpPr>
        <p:spPr bwMode="auto">
          <a:xfrm flipH="1">
            <a:off x="1644274" y="4877131"/>
            <a:ext cx="3814563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E07FB71-46E7-4318-84CB-7FA9308BB59E}"/>
              </a:ext>
            </a:extLst>
          </p:cNvPr>
          <p:cNvCxnSpPr>
            <a:cxnSpLocks/>
          </p:cNvCxnSpPr>
          <p:nvPr/>
        </p:nvCxnSpPr>
        <p:spPr bwMode="auto">
          <a:xfrm flipH="1">
            <a:off x="1654129" y="4776410"/>
            <a:ext cx="3804708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55DAC64-DDEB-4A4B-8520-3E1327577A52}"/>
              </a:ext>
            </a:extLst>
          </p:cNvPr>
          <p:cNvSpPr/>
          <p:nvPr/>
        </p:nvSpPr>
        <p:spPr>
          <a:xfrm>
            <a:off x="614256" y="2099932"/>
            <a:ext cx="757953" cy="235574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9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개발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C4402B3-A85D-4FEF-B6C7-55667D9E2313}"/>
              </a:ext>
            </a:extLst>
          </p:cNvPr>
          <p:cNvSpPr/>
          <p:nvPr/>
        </p:nvSpPr>
        <p:spPr>
          <a:xfrm>
            <a:off x="621343" y="3292796"/>
            <a:ext cx="757953" cy="235574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9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개발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C972B01B-D2D8-4F6D-B2E0-D14DF4AB94A5}"/>
              </a:ext>
            </a:extLst>
          </p:cNvPr>
          <p:cNvSpPr/>
          <p:nvPr/>
        </p:nvSpPr>
        <p:spPr>
          <a:xfrm>
            <a:off x="621343" y="4449602"/>
            <a:ext cx="757953" cy="235574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9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개발</a:t>
            </a:r>
          </a:p>
        </p:txBody>
      </p:sp>
    </p:spTree>
    <p:extLst>
      <p:ext uri="{BB962C8B-B14F-4D97-AF65-F5344CB8AC3E}">
        <p14:creationId xmlns:p14="http://schemas.microsoft.com/office/powerpoint/2010/main" val="188720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546BEC-C78B-472D-8013-5871FFD8D3D3}"/>
              </a:ext>
            </a:extLst>
          </p:cNvPr>
          <p:cNvSpPr txBox="1"/>
          <p:nvPr/>
        </p:nvSpPr>
        <p:spPr>
          <a:xfrm>
            <a:off x="71261" y="44624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API1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/>
            </a:endParaRPr>
          </a:p>
        </p:txBody>
      </p:sp>
      <p:graphicFrame>
        <p:nvGraphicFramePr>
          <p:cNvPr id="3" name="Group 7">
            <a:extLst>
              <a:ext uri="{FF2B5EF4-FFF2-40B4-BE49-F238E27FC236}">
                <a16:creationId xmlns:a16="http://schemas.microsoft.com/office/drawing/2014/main" id="{F64EA869-CF96-4B26-8546-4BCB5BB9F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942663"/>
              </p:ext>
            </p:extLst>
          </p:nvPr>
        </p:nvGraphicFramePr>
        <p:xfrm>
          <a:off x="452499" y="749016"/>
          <a:ext cx="9001001" cy="5891405"/>
        </p:xfrm>
        <a:graphic>
          <a:graphicData uri="http://schemas.openxmlformats.org/drawingml/2006/table">
            <a:tbl>
              <a:tblPr/>
              <a:tblGrid>
                <a:gridCol w="375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76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611">
                  <a:extLst>
                    <a:ext uri="{9D8B030D-6E8A-4147-A177-3AD203B41FA5}">
                      <a16:colId xmlns:a16="http://schemas.microsoft.com/office/drawing/2014/main" val="121489781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426371999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725447958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273183891"/>
                    </a:ext>
                  </a:extLst>
                </a:gridCol>
              </a:tblGrid>
              <a:tr h="340556">
                <a:tc gridSpan="4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메일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Compliance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점검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logic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호출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Direction</a:t>
                      </a:r>
                      <a:endParaRPr lang="ko-KR" altLang="en-US"/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Direction</a:t>
                      </a:r>
                      <a:endParaRPr lang="ko-KR" altLang="en-US"/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통신 방식</a:t>
                      </a:r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90">
                <a:tc gridSpan="4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Back-end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에서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Aicore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의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메일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Compliance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점검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logic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호출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Back-end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anose="05000000000000000000" pitchFamily="2" charset="2"/>
                        </a:rPr>
                        <a:t> Aicore</a:t>
                      </a:r>
                      <a:endParaRPr lang="ko-KR" altLang="en-US"/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Back-end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anose="05000000000000000000" pitchFamily="2" charset="2"/>
                        </a:rPr>
                        <a:t> Aicore</a:t>
                      </a:r>
                      <a:endParaRPr lang="ko-KR" altLang="en-US"/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Http Post </a:t>
                      </a:r>
                      <a:r>
                        <a:rPr lang="ko-KR" altLang="en-US" sz="100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방식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4296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JSON</a:t>
                      </a:r>
                    </a:p>
                  </a:txBody>
                  <a:tcPr marL="90000" marR="90000" marT="89961" marB="89961" vert="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{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	“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service_name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" : “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mail_compliance_check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”,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	“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job_id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” : “2024090912011024abcd”, 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	“user" : “nakyeong1.kim”, 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                       “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file_name_list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" : {“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mail_info_csv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” : “iamcsv.csv”, 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		      “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mail_body_zip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” : “iamzip.zip”, 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                                                    “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data_request_system_xlsx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” : “iamxlsx.xlsx”, 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                                                    “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keyword_txt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” : { “sender” : “iamtxt1.txt”, 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			            “title” : “iamtxt2.txt”, 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                                                                                “receiver” : “iamtxt3.txt”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                                                                                 }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                                                     }, 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	“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model_name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" : “gemma2:27b”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                       “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prompt_engineering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” : “~”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}</a:t>
                      </a:r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82">
                <a:tc row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Description</a:t>
                      </a:r>
                    </a:p>
                  </a:txBody>
                  <a:tcPr marL="90000" marR="90000" marT="89961" marB="89961" vert="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Parameter</a:t>
                      </a:r>
                    </a:p>
                  </a:txBody>
                  <a:tcPr marL="36000" marR="36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Format</a:t>
                      </a:r>
                    </a:p>
                  </a:txBody>
                  <a:tcPr marL="36000" marR="36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Description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Option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Option</a:t>
                      </a:r>
                      <a:endParaRPr lang="ko-KR" altLang="en-US"/>
                    </a:p>
                  </a:txBody>
                  <a:tcPr marL="36000" marR="36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55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service_name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job_id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user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file_name_list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model_name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prompt_engineering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str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</a:b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str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str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str_list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str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str/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str_list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미정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, 1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차 개발 중 구체화 예정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)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서비스명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mail_compliance_check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로 고정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job</a:t>
                      </a:r>
                      <a:r>
                        <a:rPr kumimoji="1" lang="en-US" altLang="ko-KR" sz="10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_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id (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연월일시분초밀리초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+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해쉬값 등의 고유한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id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생성 필요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사용자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id (1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차 개발에서는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nakyeong1.kim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으로 고정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사용자가 업로드한 파일명</a:t>
                      </a: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사용자가 선택한 모델명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(1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차 개발에서는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gemma2:27b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로 고정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prompt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텍스트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(1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차 개발 중 구체화 예정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)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pt-B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+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선택</a:t>
                      </a: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pt-B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pt-B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+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선택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</a:b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선택</a:t>
                      </a:r>
                      <a:endParaRPr lang="ko-KR" altLang="en-US"/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195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Notice</a:t>
                      </a:r>
                    </a:p>
                  </a:txBody>
                  <a:tcPr marL="90000" marR="90000" marT="89961" marB="89961" vert="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모든 값은 소문자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C32E288-4508-4F64-B64A-04BBD430D513}"/>
              </a:ext>
            </a:extLst>
          </p:cNvPr>
          <p:cNvSpPr/>
          <p:nvPr/>
        </p:nvSpPr>
        <p:spPr>
          <a:xfrm>
            <a:off x="8706053" y="134423"/>
            <a:ext cx="933278" cy="235574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개발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85061-F0DD-4287-8B8C-11A76AD9A849}"/>
              </a:ext>
            </a:extLst>
          </p:cNvPr>
          <p:cNvSpPr txBox="1"/>
          <p:nvPr/>
        </p:nvSpPr>
        <p:spPr>
          <a:xfrm>
            <a:off x="724004" y="44624"/>
            <a:ext cx="154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C0C0C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PRI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C0C0C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개발 항목</a:t>
            </a:r>
            <a:endParaRPr lang="ko-KR" altLang="en-US" sz="1400" dirty="0">
              <a:solidFill>
                <a:srgbClr val="000000"/>
              </a:solidFill>
              <a:highlight>
                <a:srgbClr val="C0C0C0"/>
              </a:highlight>
              <a:latin typeface="Arial Narrow" panose="020B0606020202030204" pitchFamily="34" charset="0"/>
              <a:ea typeface="LG스마트체 Regular" panose="020B0600000101010101" pitchFamily="50" charset="-127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A7376-0B52-462D-BF16-6AB90FC04088}"/>
              </a:ext>
            </a:extLst>
          </p:cNvPr>
          <p:cNvSpPr txBox="1"/>
          <p:nvPr/>
        </p:nvSpPr>
        <p:spPr>
          <a:xfrm>
            <a:off x="4347840" y="2239997"/>
            <a:ext cx="3989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268144-462C-4545-B7E0-2700CE707856}"/>
              </a:ext>
            </a:extLst>
          </p:cNvPr>
          <p:cNvSpPr txBox="1"/>
          <p:nvPr/>
        </p:nvSpPr>
        <p:spPr>
          <a:xfrm>
            <a:off x="4349932" y="2432092"/>
            <a:ext cx="3989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62D721-F6E4-4F50-B45D-FA469CA88749}"/>
              </a:ext>
            </a:extLst>
          </p:cNvPr>
          <p:cNvSpPr txBox="1"/>
          <p:nvPr/>
        </p:nvSpPr>
        <p:spPr>
          <a:xfrm>
            <a:off x="5202143" y="2610340"/>
            <a:ext cx="3989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F49BA6-F8BD-4DBC-ACD4-39D6BB8991F5}"/>
              </a:ext>
            </a:extLst>
          </p:cNvPr>
          <p:cNvSpPr txBox="1"/>
          <p:nvPr/>
        </p:nvSpPr>
        <p:spPr>
          <a:xfrm>
            <a:off x="2919998" y="2946619"/>
            <a:ext cx="3989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2E6B3-9354-4CA4-B630-5CC3A86574B2}"/>
              </a:ext>
            </a:extLst>
          </p:cNvPr>
          <p:cNvSpPr txBox="1"/>
          <p:nvPr/>
        </p:nvSpPr>
        <p:spPr>
          <a:xfrm>
            <a:off x="1352600" y="1700808"/>
            <a:ext cx="3989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8CF485-F32E-4FE4-959E-3E5D113EFD77}"/>
              </a:ext>
            </a:extLst>
          </p:cNvPr>
          <p:cNvSpPr txBox="1"/>
          <p:nvPr/>
        </p:nvSpPr>
        <p:spPr>
          <a:xfrm>
            <a:off x="1352600" y="1874941"/>
            <a:ext cx="3989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E8B01-F33E-4D6D-9447-CB5443FED8C0}"/>
              </a:ext>
            </a:extLst>
          </p:cNvPr>
          <p:cNvSpPr txBox="1"/>
          <p:nvPr/>
        </p:nvSpPr>
        <p:spPr>
          <a:xfrm>
            <a:off x="1352600" y="2049074"/>
            <a:ext cx="3989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643F17-5B01-4644-A9EE-5FB530921D76}"/>
              </a:ext>
            </a:extLst>
          </p:cNvPr>
          <p:cNvSpPr txBox="1"/>
          <p:nvPr/>
        </p:nvSpPr>
        <p:spPr>
          <a:xfrm>
            <a:off x="1352600" y="3709876"/>
            <a:ext cx="3989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필수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036ADD-DE39-485E-BD9F-8E8A6986210C}"/>
              </a:ext>
            </a:extLst>
          </p:cNvPr>
          <p:cNvSpPr txBox="1"/>
          <p:nvPr/>
        </p:nvSpPr>
        <p:spPr>
          <a:xfrm>
            <a:off x="1352600" y="3894542"/>
            <a:ext cx="3989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008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80488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546BEC-C78B-472D-8013-5871FFD8D3D3}"/>
              </a:ext>
            </a:extLst>
          </p:cNvPr>
          <p:cNvSpPr txBox="1"/>
          <p:nvPr/>
        </p:nvSpPr>
        <p:spPr>
          <a:xfrm>
            <a:off x="71261" y="44624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API2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C32E288-4508-4F64-B64A-04BBD430D513}"/>
              </a:ext>
            </a:extLst>
          </p:cNvPr>
          <p:cNvSpPr/>
          <p:nvPr/>
        </p:nvSpPr>
        <p:spPr>
          <a:xfrm>
            <a:off x="8706053" y="134423"/>
            <a:ext cx="933278" cy="235574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개발</a:t>
            </a:r>
          </a:p>
        </p:txBody>
      </p:sp>
      <p:graphicFrame>
        <p:nvGraphicFramePr>
          <p:cNvPr id="5" name="Group 7">
            <a:extLst>
              <a:ext uri="{FF2B5EF4-FFF2-40B4-BE49-F238E27FC236}">
                <a16:creationId xmlns:a16="http://schemas.microsoft.com/office/drawing/2014/main" id="{486BD7AA-465F-43CC-8449-6E1A193B4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754024"/>
              </p:ext>
            </p:extLst>
          </p:nvPr>
        </p:nvGraphicFramePr>
        <p:xfrm>
          <a:off x="452499" y="749016"/>
          <a:ext cx="9001001" cy="5504447"/>
        </p:xfrm>
        <a:graphic>
          <a:graphicData uri="http://schemas.openxmlformats.org/drawingml/2006/table">
            <a:tbl>
              <a:tblPr/>
              <a:tblGrid>
                <a:gridCol w="375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9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611">
                  <a:extLst>
                    <a:ext uri="{9D8B030D-6E8A-4147-A177-3AD203B41FA5}">
                      <a16:colId xmlns:a16="http://schemas.microsoft.com/office/drawing/2014/main" val="121489781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426371999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725447958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273183891"/>
                    </a:ext>
                  </a:extLst>
                </a:gridCol>
              </a:tblGrid>
              <a:tr h="340556">
                <a:tc gridSpan="4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메일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Compliance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점검 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logic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결과 데이터 전송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Direction</a:t>
                      </a:r>
                      <a:endParaRPr lang="ko-KR" altLang="en-US"/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Direction</a:t>
                      </a:r>
                      <a:endParaRPr lang="ko-KR" altLang="en-US"/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통신 방식</a:t>
                      </a:r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90">
                <a:tc gridSpan="4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AICore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에서 메일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Compliance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점검 결과 데이터를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Back-end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로 전송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Back-end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anose="05000000000000000000" pitchFamily="2" charset="2"/>
                        </a:rPr>
                        <a:t> Aicore</a:t>
                      </a:r>
                      <a:endParaRPr lang="ko-KR" altLang="en-US"/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AICore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Back-end</a:t>
                      </a:r>
                      <a:endParaRPr lang="ko-KR" altLang="en-US" sz="1000" dirty="0"/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Http Post </a:t>
                      </a:r>
                      <a:r>
                        <a:rPr lang="ko-KR" altLang="en-US" sz="100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방식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0884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JSON</a:t>
                      </a:r>
                    </a:p>
                  </a:txBody>
                  <a:tcPr marL="90000" marR="90000" marT="89961" marB="89961" vert="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{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	“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service_name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" : “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mail_compliance_check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”,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	“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job_id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” : “2024090912011024abcd”, 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	“status" : “success”, 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                       “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total_num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" : 1500, 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	“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keyword_filtered_num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” : 800, 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	“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risk_num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” : 100, 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	“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potential_risk_num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” : 300, 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	“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no_risk_num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” : 400, 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	“message” : None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}</a:t>
                      </a:r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82">
                <a:tc row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Description</a:t>
                      </a:r>
                    </a:p>
                  </a:txBody>
                  <a:tcPr marL="90000" marR="90000" marT="89961" marB="89961" vert="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Parameter</a:t>
                      </a:r>
                    </a:p>
                  </a:txBody>
                  <a:tcPr marL="36000" marR="36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Format</a:t>
                      </a:r>
                    </a:p>
                  </a:txBody>
                  <a:tcPr marL="36000" marR="36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Description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Option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Option</a:t>
                      </a:r>
                      <a:endParaRPr lang="ko-KR" altLang="en-US"/>
                    </a:p>
                  </a:txBody>
                  <a:tcPr marL="36000" marR="36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55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service_name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job_id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status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total_num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keyword_filtered_num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risk_num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potential_risk_num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no_risk_num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message</a:t>
                      </a:r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str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</a:b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str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str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int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int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int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int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int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str</a:t>
                      </a:r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서비스명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mail_compliance_check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로 고정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job_id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 (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연월일시분초밀리초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+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해쉬값 등의 고유한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id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생성 필요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logic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성공 여부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(success, error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중 하나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총 메일 개수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키워드 필터링 후 메일 개수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high risk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메일 개수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potential risk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메일 개수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no risk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메일 개수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error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시 메시지 반환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pt-B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+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선택</a:t>
                      </a: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pt-B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pt-B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b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</a:b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선택</a:t>
                      </a:r>
                      <a:endParaRPr lang="ko-KR" altLang="en-US"/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195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Notice</a:t>
                      </a:r>
                    </a:p>
                  </a:txBody>
                  <a:tcPr marL="90000" marR="90000" marT="89961" marB="89961" vert="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모든 값은 소문자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67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546BEC-C78B-472D-8013-5871FFD8D3D3}"/>
              </a:ext>
            </a:extLst>
          </p:cNvPr>
          <p:cNvSpPr txBox="1"/>
          <p:nvPr/>
        </p:nvSpPr>
        <p:spPr>
          <a:xfrm>
            <a:off x="71261" y="44624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API3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/>
            </a:endParaRPr>
          </a:p>
        </p:txBody>
      </p:sp>
      <p:graphicFrame>
        <p:nvGraphicFramePr>
          <p:cNvPr id="3" name="Group 7">
            <a:extLst>
              <a:ext uri="{FF2B5EF4-FFF2-40B4-BE49-F238E27FC236}">
                <a16:creationId xmlns:a16="http://schemas.microsoft.com/office/drawing/2014/main" id="{F64EA869-CF96-4B26-8546-4BCB5BB9F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654366"/>
              </p:ext>
            </p:extLst>
          </p:nvPr>
        </p:nvGraphicFramePr>
        <p:xfrm>
          <a:off x="452499" y="749016"/>
          <a:ext cx="9001001" cy="5030479"/>
        </p:xfrm>
        <a:graphic>
          <a:graphicData uri="http://schemas.openxmlformats.org/drawingml/2006/table">
            <a:tbl>
              <a:tblPr/>
              <a:tblGrid>
                <a:gridCol w="375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179">
                  <a:extLst>
                    <a:ext uri="{9D8B030D-6E8A-4147-A177-3AD203B41FA5}">
                      <a16:colId xmlns:a16="http://schemas.microsoft.com/office/drawing/2014/main" val="121489781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4263719994"/>
                    </a:ext>
                  </a:extLst>
                </a:gridCol>
                <a:gridCol w="1116125">
                  <a:extLst>
                    <a:ext uri="{9D8B030D-6E8A-4147-A177-3AD203B41FA5}">
                      <a16:colId xmlns:a16="http://schemas.microsoft.com/office/drawing/2014/main" val="2725447958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273183891"/>
                    </a:ext>
                  </a:extLst>
                </a:gridCol>
              </a:tblGrid>
              <a:tr h="340556">
                <a:tc gridSpan="4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사용자 평가 데이터 전송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Direction</a:t>
                      </a:r>
                      <a:endParaRPr lang="ko-KR" altLang="en-US"/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Direction</a:t>
                      </a:r>
                      <a:endParaRPr lang="ko-KR" altLang="en-US"/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통신 방식</a:t>
                      </a:r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90">
                <a:tc gridSpan="4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Back-end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에서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Aicore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로 사용자 평가 데이터 전송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Back-end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anose="05000000000000000000" pitchFamily="2" charset="2"/>
                        </a:rPr>
                        <a:t> Aicore</a:t>
                      </a:r>
                      <a:endParaRPr lang="ko-KR" altLang="en-US"/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Back-end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anose="05000000000000000000" pitchFamily="2" charset="2"/>
                        </a:rPr>
                        <a:t>Aicore</a:t>
                      </a:r>
                      <a:endParaRPr lang="ko-KR" altLang="en-US"/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Http Post </a:t>
                      </a:r>
                      <a:r>
                        <a:rPr lang="ko-KR" altLang="en-US" sz="100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방식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8916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JSON</a:t>
                      </a:r>
                    </a:p>
                  </a:txBody>
                  <a:tcPr marL="90000" marR="90000" marT="89961" marB="89961" vert="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{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	“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service_name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" : “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mail_compliance_check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”,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	“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job_id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” : “2024090912011024abcd”, 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	“user" : “nakyeong1.kim”, 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                       “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change_list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" : {“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from_high_risk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” : {“12” : “[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사외메일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] D-S”, 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			           …, 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			           “97” : “RE: [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중요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] G“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			          }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		   “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from_potential_risk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” : {“3” : “FW: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로보테크쇼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“, …}, 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		   “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from_no_risk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” : {“23” : “[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북미확산 전개 시트“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, …}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}</a:t>
                      </a:r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82">
                <a:tc row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Description</a:t>
                      </a:r>
                    </a:p>
                  </a:txBody>
                  <a:tcPr marL="90000" marR="90000" marT="89961" marB="89961" vert="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Parameter</a:t>
                      </a:r>
                    </a:p>
                  </a:txBody>
                  <a:tcPr marL="36000" marR="36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Format</a:t>
                      </a:r>
                    </a:p>
                  </a:txBody>
                  <a:tcPr marL="36000" marR="36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Description</a:t>
                      </a:r>
                    </a:p>
                  </a:txBody>
                  <a:tcPr marL="36000" marR="36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Option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Option</a:t>
                      </a:r>
                      <a:endParaRPr lang="ko-KR" altLang="en-US"/>
                    </a:p>
                  </a:txBody>
                  <a:tcPr marL="36000" marR="36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55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service_name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job_id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user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change_list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str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</a:b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str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str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str_list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서비스명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mail_compliance_check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로 고정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job_id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 (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연월일시분초밀리초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+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해쉬값 등의 고유한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id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생성 필요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사용자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id (1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차 개발에서는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nakyeong1.kim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으로 고정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각 시트 별 이동된 행들의 리스트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이동된 행의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id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와 제목으로 구성되며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제목은 처음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10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글자까지만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)</a:t>
                      </a:r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pt-B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+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선택</a:t>
                      </a: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pt-B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pt-B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lang="ko-KR" altLang="en-US" dirty="0"/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195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Notice</a:t>
                      </a:r>
                    </a:p>
                  </a:txBody>
                  <a:tcPr marL="90000" marR="90000" marT="89961" marB="89961" vert="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모든 값은 소문자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3A85061-F0DD-4287-8B8C-11A76AD9A849}"/>
              </a:ext>
            </a:extLst>
          </p:cNvPr>
          <p:cNvSpPr txBox="1"/>
          <p:nvPr/>
        </p:nvSpPr>
        <p:spPr>
          <a:xfrm>
            <a:off x="724004" y="44624"/>
            <a:ext cx="154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C0C0C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PRI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C0C0C0"/>
                </a:highlight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개발 항목</a:t>
            </a:r>
            <a:endParaRPr lang="ko-KR" altLang="en-US" sz="1400" dirty="0">
              <a:solidFill>
                <a:srgbClr val="000000"/>
              </a:solidFill>
              <a:highlight>
                <a:srgbClr val="C0C0C0"/>
              </a:highlight>
              <a:latin typeface="Arial Narrow" panose="020B0606020202030204" pitchFamily="34" charset="0"/>
              <a:ea typeface="LG스마트체 Regular" panose="020B0600000101010101" pitchFamily="50" charset="-127"/>
              <a:cs typeface="Arial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1F78F22-54EF-4100-B30C-F87833822429}"/>
              </a:ext>
            </a:extLst>
          </p:cNvPr>
          <p:cNvSpPr/>
          <p:nvPr/>
        </p:nvSpPr>
        <p:spPr>
          <a:xfrm>
            <a:off x="8706053" y="134423"/>
            <a:ext cx="933278" cy="235574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개발</a:t>
            </a:r>
          </a:p>
        </p:txBody>
      </p:sp>
    </p:spTree>
    <p:extLst>
      <p:ext uri="{BB962C8B-B14F-4D97-AF65-F5344CB8AC3E}">
        <p14:creationId xmlns:p14="http://schemas.microsoft.com/office/powerpoint/2010/main" val="14378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546BEC-C78B-472D-8013-5871FFD8D3D3}"/>
              </a:ext>
            </a:extLst>
          </p:cNvPr>
          <p:cNvSpPr txBox="1"/>
          <p:nvPr/>
        </p:nvSpPr>
        <p:spPr>
          <a:xfrm>
            <a:off x="71261" y="44624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API4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/>
            </a:endParaRPr>
          </a:p>
        </p:txBody>
      </p:sp>
      <p:graphicFrame>
        <p:nvGraphicFramePr>
          <p:cNvPr id="5" name="Group 7">
            <a:extLst>
              <a:ext uri="{FF2B5EF4-FFF2-40B4-BE49-F238E27FC236}">
                <a16:creationId xmlns:a16="http://schemas.microsoft.com/office/drawing/2014/main" id="{486BD7AA-465F-43CC-8449-6E1A193B4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71300"/>
              </p:ext>
            </p:extLst>
          </p:nvPr>
        </p:nvGraphicFramePr>
        <p:xfrm>
          <a:off x="452499" y="749016"/>
          <a:ext cx="9001001" cy="5199647"/>
        </p:xfrm>
        <a:graphic>
          <a:graphicData uri="http://schemas.openxmlformats.org/drawingml/2006/table">
            <a:tbl>
              <a:tblPr/>
              <a:tblGrid>
                <a:gridCol w="375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9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611">
                  <a:extLst>
                    <a:ext uri="{9D8B030D-6E8A-4147-A177-3AD203B41FA5}">
                      <a16:colId xmlns:a16="http://schemas.microsoft.com/office/drawing/2014/main" val="121489781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426371999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725447958"/>
                    </a:ext>
                  </a:extLst>
                </a:gridCol>
                <a:gridCol w="1512169">
                  <a:extLst>
                    <a:ext uri="{9D8B030D-6E8A-4147-A177-3AD203B41FA5}">
                      <a16:colId xmlns:a16="http://schemas.microsoft.com/office/drawing/2014/main" val="2273183891"/>
                    </a:ext>
                  </a:extLst>
                </a:gridCol>
              </a:tblGrid>
              <a:tr h="340556">
                <a:tc gridSpan="4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사용자 평가</a:t>
                      </a: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결과 데이터 전송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Direction</a:t>
                      </a:r>
                      <a:endParaRPr lang="ko-KR" altLang="en-US"/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Direction</a:t>
                      </a:r>
                      <a:endParaRPr lang="ko-KR" altLang="en-US"/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통신 방식</a:t>
                      </a:r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790">
                <a:tc gridSpan="4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Aicore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에서 사용자 평가 결과 데이터를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Back-end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로 전송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7200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Back-end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anose="05000000000000000000" pitchFamily="2" charset="2"/>
                        </a:rPr>
                        <a:t> Aicore</a:t>
                      </a:r>
                      <a:endParaRPr lang="ko-KR" altLang="en-US"/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AICore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Back-end</a:t>
                      </a:r>
                      <a:endParaRPr lang="ko-KR" altLang="en-US" sz="1000" dirty="0"/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Http Post </a:t>
                      </a:r>
                      <a:r>
                        <a:rPr lang="ko-KR" altLang="en-US" sz="100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방식</a:t>
                      </a:r>
                      <a:endParaRPr lang="ko-KR" altLang="en-US" sz="10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marL="0" marR="0" marT="89961" marB="899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0884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JSON</a:t>
                      </a:r>
                    </a:p>
                  </a:txBody>
                  <a:tcPr marL="90000" marR="90000" marT="89961" marB="89961" vert="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{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	“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service_name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" : “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mail_compliance_check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”,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	“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job_id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” : “2024090912011024abcd”, 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	“status" : “success”, 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	“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risk_num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” : 200, 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	“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potential_risk_num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” : 150, 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	“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no_risk_num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” : 450, 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	“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evaluation_result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” : 90.57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	“message” : None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}</a:t>
                      </a:r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82">
                <a:tc rowSpan="2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Description</a:t>
                      </a:r>
                    </a:p>
                  </a:txBody>
                  <a:tcPr marL="90000" marR="90000" marT="89961" marB="89961" vert="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Parameter</a:t>
                      </a:r>
                    </a:p>
                  </a:txBody>
                  <a:tcPr marL="36000" marR="36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Format</a:t>
                      </a:r>
                    </a:p>
                  </a:txBody>
                  <a:tcPr marL="36000" marR="36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Description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Option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Option</a:t>
                      </a:r>
                      <a:endParaRPr lang="ko-KR" altLang="en-US"/>
                    </a:p>
                  </a:txBody>
                  <a:tcPr marL="36000" marR="36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55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service_name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job_id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status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risk_num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potential_risk_num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no_risk_num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evaluation_result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itchFamily="34" charset="0"/>
                        </a:rPr>
                        <a:t>message</a:t>
                      </a:r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str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</a:b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str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str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int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int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int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float</a:t>
                      </a:r>
                    </a:p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str</a:t>
                      </a:r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서비스명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mail_compliance_check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로 고정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job_id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 (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연월일시분초밀리초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+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해쉬값 등의 고유한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id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생성 필요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logic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성공 여부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(success, error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중 하나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high risk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메일 개수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potential risk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메일 개수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no risk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메일 개수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평가 결과 적확도 반환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소수점 둘째자리까지의 값임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)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error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시 메시지 반환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pt-B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+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선택</a:t>
                      </a: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pt-B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pt-B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b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</a:b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필수</a:t>
                      </a: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선택</a:t>
                      </a:r>
                      <a:endParaRPr lang="ko-KR" altLang="en-US"/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195"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Notice</a:t>
                      </a:r>
                    </a:p>
                  </a:txBody>
                  <a:tcPr marL="90000" marR="90000" marT="89961" marB="89961" vert="vert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charset="0"/>
                        </a:rPr>
                        <a:t>모든 값은 소문자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charset="0"/>
                      </a:endParaRPr>
                    </a:p>
                  </a:txBody>
                  <a:tcPr marL="90000" marR="90000" marT="89961" marB="899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A54F2F4-BDE0-4DE9-BBC3-17100470DB5C}"/>
              </a:ext>
            </a:extLst>
          </p:cNvPr>
          <p:cNvSpPr/>
          <p:nvPr/>
        </p:nvSpPr>
        <p:spPr>
          <a:xfrm>
            <a:off x="8706053" y="134423"/>
            <a:ext cx="933278" cy="235574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개발</a:t>
            </a:r>
          </a:p>
        </p:txBody>
      </p:sp>
    </p:spTree>
    <p:extLst>
      <p:ext uri="{BB962C8B-B14F-4D97-AF65-F5344CB8AC3E}">
        <p14:creationId xmlns:p14="http://schemas.microsoft.com/office/powerpoint/2010/main" val="343814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A80679-E22B-4D80-8C77-F02C733EB1BB}"/>
              </a:ext>
            </a:extLst>
          </p:cNvPr>
          <p:cNvSpPr txBox="1"/>
          <p:nvPr/>
        </p:nvSpPr>
        <p:spPr>
          <a:xfrm>
            <a:off x="71261" y="44624"/>
            <a:ext cx="48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DB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11568-60E3-45E9-9F27-6A94ACB13AD8}"/>
              </a:ext>
            </a:extLst>
          </p:cNvPr>
          <p:cNvSpPr txBox="1"/>
          <p:nvPr/>
        </p:nvSpPr>
        <p:spPr>
          <a:xfrm>
            <a:off x="105924" y="1667014"/>
            <a:ext cx="442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table1 –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</a:t>
            </a:r>
            <a:r>
              <a:rPr lang="en-US" altLang="ko-KR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결과</a:t>
            </a:r>
            <a:r>
              <a:rPr lang="en-US" altLang="ko-KR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테이블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90AE7-DF84-4122-8618-19CA6C4B1219}"/>
              </a:ext>
            </a:extLst>
          </p:cNvPr>
          <p:cNvSpPr txBox="1"/>
          <p:nvPr/>
        </p:nvSpPr>
        <p:spPr>
          <a:xfrm>
            <a:off x="105924" y="417785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table3 – AI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모델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정보 테이블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E19C940-0C8A-4C5E-8350-1CD78062B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97930"/>
              </p:ext>
            </p:extLst>
          </p:nvPr>
        </p:nvGraphicFramePr>
        <p:xfrm>
          <a:off x="200477" y="2108235"/>
          <a:ext cx="9438854" cy="615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27">
                  <a:extLst>
                    <a:ext uri="{9D8B030D-6E8A-4147-A177-3AD203B41FA5}">
                      <a16:colId xmlns:a16="http://schemas.microsoft.com/office/drawing/2014/main" val="219886194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18348201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91597252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92280523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04615447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6570632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78756541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8776476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42085383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98597512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87259512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234334725"/>
                    </a:ext>
                  </a:extLst>
                </a:gridCol>
                <a:gridCol w="1003227">
                  <a:extLst>
                    <a:ext uri="{9D8B030D-6E8A-4147-A177-3AD203B41FA5}">
                      <a16:colId xmlns:a16="http://schemas.microsoft.com/office/drawing/2014/main" val="3270004675"/>
                    </a:ext>
                  </a:extLst>
                </a:gridCol>
                <a:gridCol w="586760">
                  <a:extLst>
                    <a:ext uri="{9D8B030D-6E8A-4147-A177-3AD203B41FA5}">
                      <a16:colId xmlns:a16="http://schemas.microsoft.com/office/drawing/2014/main" val="710646629"/>
                    </a:ext>
                  </a:extLst>
                </a:gridCol>
              </a:tblGrid>
              <a:tr h="280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job_id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user_id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created_time</a:t>
                      </a:r>
                      <a:endParaRPr lang="ko-KR" altLang="en-US" sz="80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updated_time</a:t>
                      </a:r>
                      <a:endParaRPr lang="ko-KR" altLang="en-US" sz="80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model_id</a:t>
                      </a:r>
                      <a:endParaRPr lang="ko-KR" altLang="en-US" sz="80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status</a:t>
                      </a:r>
                      <a:endParaRPr lang="ko-KR" altLang="en-US" sz="80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total_num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keyword_</a:t>
                      </a:r>
                      <a:b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filtered_num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risk_num</a:t>
                      </a:r>
                      <a:endParaRPr lang="ko-KR" altLang="en-US" sz="80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potential_</a:t>
                      </a:r>
                      <a:b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risk_num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no_risk_num</a:t>
                      </a:r>
                      <a:endParaRPr lang="ko-KR" altLang="en-US" sz="80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evaluation_id</a:t>
                      </a:r>
                      <a:endParaRPr lang="ko-KR" altLang="en-US" sz="80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message</a:t>
                      </a:r>
                      <a:endParaRPr lang="ko-KR" altLang="en-US" sz="80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196072"/>
                  </a:ext>
                </a:extLst>
              </a:tr>
              <a:tr h="28040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33969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38D0981-A7E3-4D1E-B32D-A38EC9D2C36C}"/>
              </a:ext>
            </a:extLst>
          </p:cNvPr>
          <p:cNvSpPr txBox="1"/>
          <p:nvPr/>
        </p:nvSpPr>
        <p:spPr>
          <a:xfrm>
            <a:off x="71261" y="571303"/>
            <a:ext cx="4047939" cy="1015663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미정</a:t>
            </a:r>
            <a:br>
              <a:rPr lang="en-US" altLang="ko-KR" sz="4000" b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2000" b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(2</a:t>
            </a:r>
            <a:r>
              <a:rPr lang="ko-KR" altLang="en-US" sz="2000" b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개발 착수 전 구체화 예정</a:t>
            </a:r>
            <a:r>
              <a:rPr lang="en-US" altLang="ko-KR" sz="20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4000" b="1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45FEB-D7F3-4CAA-B1BE-962D189A46F8}"/>
              </a:ext>
            </a:extLst>
          </p:cNvPr>
          <p:cNvSpPr txBox="1"/>
          <p:nvPr/>
        </p:nvSpPr>
        <p:spPr>
          <a:xfrm>
            <a:off x="105924" y="5413275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table4 –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사용자 정보 테이블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F4A578-9963-46FB-A6B1-64FA6557E830}"/>
              </a:ext>
            </a:extLst>
          </p:cNvPr>
          <p:cNvSpPr txBox="1"/>
          <p:nvPr/>
        </p:nvSpPr>
        <p:spPr>
          <a:xfrm>
            <a:off x="105924" y="2922410"/>
            <a:ext cx="442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table2 –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판단 결과 테이블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6D1BF57-B2EF-4287-B2EA-58D425A4F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431867"/>
              </p:ext>
            </p:extLst>
          </p:nvPr>
        </p:nvGraphicFramePr>
        <p:xfrm>
          <a:off x="200476" y="3340053"/>
          <a:ext cx="9438851" cy="615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728">
                  <a:extLst>
                    <a:ext uri="{9D8B030D-6E8A-4147-A177-3AD203B41FA5}">
                      <a16:colId xmlns:a16="http://schemas.microsoft.com/office/drawing/2014/main" val="2198861942"/>
                    </a:ext>
                  </a:extLst>
                </a:gridCol>
                <a:gridCol w="526356">
                  <a:extLst>
                    <a:ext uri="{9D8B030D-6E8A-4147-A177-3AD203B41FA5}">
                      <a16:colId xmlns:a16="http://schemas.microsoft.com/office/drawing/2014/main" val="215969767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91597252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5826389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92280523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04615447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6570632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78756541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98597512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87259512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23433472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270004675"/>
                    </a:ext>
                  </a:extLst>
                </a:gridCol>
                <a:gridCol w="653879">
                  <a:extLst>
                    <a:ext uri="{9D8B030D-6E8A-4147-A177-3AD203B41FA5}">
                      <a16:colId xmlns:a16="http://schemas.microsoft.com/office/drawing/2014/main" val="710646629"/>
                    </a:ext>
                  </a:extLst>
                </a:gridCol>
              </a:tblGrid>
              <a:tr h="280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job_id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user_id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check_id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created_time</a:t>
                      </a:r>
                      <a:endParaRPr lang="ko-KR" altLang="en-US" sz="80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updated_time</a:t>
                      </a:r>
                      <a:endParaRPr lang="ko-KR" altLang="en-US" sz="80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model_id</a:t>
                      </a:r>
                      <a:endParaRPr lang="ko-KR" altLang="en-US" sz="80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status</a:t>
                      </a:r>
                      <a:endParaRPr lang="ko-KR" altLang="en-US" sz="80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changes</a:t>
                      </a:r>
                      <a:r>
                        <a:rPr lang="en-US" altLang="ko-KR" sz="80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_</a:t>
                      </a:r>
                      <a:r>
                        <a:rPr lang="en-US" altLang="ko-KR" sz="80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from_</a:t>
                      </a:r>
                      <a:br>
                        <a:rPr lang="en-US" altLang="ko-KR" sz="80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80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risk</a:t>
                      </a:r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_num</a:t>
                      </a:r>
                      <a:endParaRPr lang="ko-KR" altLang="en-US" sz="80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changes_from</a:t>
                      </a:r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_</a:t>
                      </a:r>
                      <a:b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potential_risk_num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changes_from_</a:t>
                      </a:r>
                      <a:br>
                        <a:rPr lang="en-US" altLang="ko-KR" sz="80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80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no</a:t>
                      </a:r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_risk_num</a:t>
                      </a:r>
                      <a:endParaRPr lang="ko-KR" altLang="en-US" sz="80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evaluation</a:t>
                      </a:r>
                      <a:r>
                        <a:rPr lang="en-US" altLang="ko-KR" sz="80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_</a:t>
                      </a:r>
                      <a:br>
                        <a:rPr lang="en-US" altLang="ko-KR" sz="80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</a:br>
                      <a:r>
                        <a:rPr lang="en-US" altLang="ko-KR" sz="80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result</a:t>
                      </a:r>
                      <a:endParaRPr lang="ko-KR" altLang="en-US" sz="80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message</a:t>
                      </a:r>
                      <a:endParaRPr lang="ko-KR" altLang="en-US" sz="80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196072"/>
                  </a:ext>
                </a:extLst>
              </a:tr>
              <a:tr h="28040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33969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52F2FDE-0AC0-4895-B6DA-1A4DC539E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827731"/>
              </p:ext>
            </p:extLst>
          </p:nvPr>
        </p:nvGraphicFramePr>
        <p:xfrm>
          <a:off x="200474" y="4633851"/>
          <a:ext cx="2283075" cy="560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0">
                  <a:extLst>
                    <a:ext uri="{9D8B030D-6E8A-4147-A177-3AD203B41FA5}">
                      <a16:colId xmlns:a16="http://schemas.microsoft.com/office/drawing/2014/main" val="219886194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915972523"/>
                    </a:ext>
                  </a:extLst>
                </a:gridCol>
                <a:gridCol w="1130949">
                  <a:extLst>
                    <a:ext uri="{9D8B030D-6E8A-4147-A177-3AD203B41FA5}">
                      <a16:colId xmlns:a16="http://schemas.microsoft.com/office/drawing/2014/main" val="3922805232"/>
                    </a:ext>
                  </a:extLst>
                </a:gridCol>
              </a:tblGrid>
              <a:tr h="280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model_name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created_time</a:t>
                      </a:r>
                      <a:endParaRPr lang="ko-KR" altLang="en-US" sz="80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196072"/>
                  </a:ext>
                </a:extLst>
              </a:tr>
              <a:tr h="28040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33969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A759579-6AAB-42AF-81F9-DA3654A43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893270"/>
              </p:ext>
            </p:extLst>
          </p:nvPr>
        </p:nvGraphicFramePr>
        <p:xfrm>
          <a:off x="200474" y="5912131"/>
          <a:ext cx="2283075" cy="560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0">
                  <a:extLst>
                    <a:ext uri="{9D8B030D-6E8A-4147-A177-3AD203B41FA5}">
                      <a16:colId xmlns:a16="http://schemas.microsoft.com/office/drawing/2014/main" val="219886194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915972523"/>
                    </a:ext>
                  </a:extLst>
                </a:gridCol>
                <a:gridCol w="1130949">
                  <a:extLst>
                    <a:ext uri="{9D8B030D-6E8A-4147-A177-3AD203B41FA5}">
                      <a16:colId xmlns:a16="http://schemas.microsoft.com/office/drawing/2014/main" val="3922805232"/>
                    </a:ext>
                  </a:extLst>
                </a:gridCol>
              </a:tblGrid>
              <a:tr h="280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id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user_name</a:t>
                      </a:r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created_time</a:t>
                      </a:r>
                      <a:endParaRPr lang="ko-KR" altLang="en-US" sz="80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196072"/>
                  </a:ext>
                </a:extLst>
              </a:tr>
              <a:tr h="28040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33969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494C6F4-2820-4E6E-A8B8-893E5F83F4C9}"/>
              </a:ext>
            </a:extLst>
          </p:cNvPr>
          <p:cNvSpPr txBox="1"/>
          <p:nvPr/>
        </p:nvSpPr>
        <p:spPr>
          <a:xfrm>
            <a:off x="4529200" y="5194655"/>
            <a:ext cx="409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table5 </a:t>
            </a:r>
            <a:r>
              <a:rPr lang="en-US" altLang="ko-KR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– Data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정보 테이블</a:t>
            </a:r>
            <a:endParaRPr lang="en-US" altLang="ko-KR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주기적으로 삭제 예정이므로 </a:t>
            </a:r>
            <a:r>
              <a:rPr lang="en-US" altLang="ko-KR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DB </a:t>
            </a:r>
            <a:r>
              <a:rPr lang="ko-KR" altLang="en-US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기록 필요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BC02A0C-AF59-49BD-B690-EBCC693520B4}"/>
              </a:ext>
            </a:extLst>
          </p:cNvPr>
          <p:cNvSpPr/>
          <p:nvPr/>
        </p:nvSpPr>
        <p:spPr>
          <a:xfrm>
            <a:off x="8706053" y="134423"/>
            <a:ext cx="933278" cy="235574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차 개발</a:t>
            </a:r>
          </a:p>
        </p:txBody>
      </p:sp>
    </p:spTree>
    <p:extLst>
      <p:ext uri="{BB962C8B-B14F-4D97-AF65-F5344CB8AC3E}">
        <p14:creationId xmlns:p14="http://schemas.microsoft.com/office/powerpoint/2010/main" val="258797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C9D8859-AC03-444D-9ECF-A1BDF29CFF21}"/>
              </a:ext>
            </a:extLst>
          </p:cNvPr>
          <p:cNvSpPr/>
          <p:nvPr/>
        </p:nvSpPr>
        <p:spPr>
          <a:xfrm>
            <a:off x="1057420" y="1722434"/>
            <a:ext cx="1813316" cy="1467864"/>
          </a:xfrm>
          <a:prstGeom prst="roundRect">
            <a:avLst>
              <a:gd name="adj" fmla="val 109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메일 </a:t>
            </a:r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Compliance </a:t>
            </a:r>
            <a:r>
              <a:rPr lang="ko-KR" altLang="en-US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점검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D8487-3C42-4D88-93C3-68D338FEAC40}"/>
              </a:ext>
            </a:extLst>
          </p:cNvPr>
          <p:cNvSpPr txBox="1"/>
          <p:nvPr/>
        </p:nvSpPr>
        <p:spPr>
          <a:xfrm>
            <a:off x="71261" y="44624"/>
            <a:ext cx="5291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LLM Service –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 메일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Compliance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점검 </a:t>
            </a:r>
            <a:r>
              <a:rPr lang="en-US" altLang="ko-KR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– 0) </a:t>
            </a:r>
            <a:r>
              <a:rPr lang="ko-KR" altLang="en-US" sz="20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/>
              </a:rPr>
              <a:t>진입 화면</a:t>
            </a:r>
            <a:endParaRPr lang="ko-KR" altLang="en-US" sz="14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/>
            </a:endParaRPr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3E55731D-E9AA-4B28-83C9-E8685C553BD2}"/>
              </a:ext>
            </a:extLst>
          </p:cNvPr>
          <p:cNvSpPr/>
          <p:nvPr/>
        </p:nvSpPr>
        <p:spPr>
          <a:xfrm rot="19421397">
            <a:off x="2618654" y="2978352"/>
            <a:ext cx="315954" cy="395500"/>
          </a:xfrm>
          <a:prstGeom prst="upArrow">
            <a:avLst>
              <a:gd name="adj1" fmla="val 50000"/>
              <a:gd name="adj2" fmla="val 9562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303FE5-5366-49A9-B21B-4287078276AC}"/>
              </a:ext>
            </a:extLst>
          </p:cNvPr>
          <p:cNvCxnSpPr>
            <a:cxnSpLocks/>
          </p:cNvCxnSpPr>
          <p:nvPr/>
        </p:nvCxnSpPr>
        <p:spPr>
          <a:xfrm>
            <a:off x="669422" y="1052736"/>
            <a:ext cx="0" cy="5805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0AEDC3-9989-49A8-8829-C96CCA2F98BD}"/>
              </a:ext>
            </a:extLst>
          </p:cNvPr>
          <p:cNvSpPr txBox="1"/>
          <p:nvPr/>
        </p:nvSpPr>
        <p:spPr>
          <a:xfrm>
            <a:off x="-25895" y="1147674"/>
            <a:ext cx="807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Arial Narrow" panose="020B0606020202030204" pitchFamily="34" charset="0"/>
              </a:rPr>
              <a:t>LLM</a:t>
            </a:r>
            <a:r>
              <a:rPr lang="ko-KR" altLang="en-US" sz="900" b="1" dirty="0">
                <a:latin typeface="Arial Narrow" panose="020B0606020202030204" pitchFamily="34" charset="0"/>
              </a:rPr>
              <a:t> </a:t>
            </a:r>
            <a:r>
              <a:rPr lang="en-US" altLang="ko-KR" sz="900" b="1" dirty="0">
                <a:latin typeface="Arial Narrow" panose="020B0606020202030204" pitchFamily="34" charset="0"/>
              </a:rPr>
              <a:t>Service</a:t>
            </a:r>
            <a:endParaRPr lang="ko-KR" altLang="en-US" sz="900" b="1" dirty="0">
              <a:latin typeface="Arial Narrow" panose="020B0606020202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3B7511-4683-4FFF-9E47-C7752E96FB4E}"/>
              </a:ext>
            </a:extLst>
          </p:cNvPr>
          <p:cNvSpPr txBox="1"/>
          <p:nvPr/>
        </p:nvSpPr>
        <p:spPr>
          <a:xfrm>
            <a:off x="46114" y="147746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Arial Narrow" panose="020B0606020202030204" pitchFamily="34" charset="0"/>
              </a:rPr>
              <a:t>LLM</a:t>
            </a:r>
            <a:r>
              <a:rPr lang="ko-KR" altLang="en-US" sz="900" dirty="0">
                <a:latin typeface="Arial Narrow" panose="020B0606020202030204" pitchFamily="34" charset="0"/>
              </a:rPr>
              <a:t> </a:t>
            </a:r>
            <a:r>
              <a:rPr lang="en-US" altLang="ko-KR" sz="900" dirty="0">
                <a:latin typeface="Arial Narrow" panose="020B0606020202030204" pitchFamily="34" charset="0"/>
              </a:rPr>
              <a:t>Ops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6069D12-D179-4A3D-B8E4-9BC0C9A1DD5F}"/>
              </a:ext>
            </a:extLst>
          </p:cNvPr>
          <p:cNvSpPr/>
          <p:nvPr/>
        </p:nvSpPr>
        <p:spPr>
          <a:xfrm>
            <a:off x="130694" y="599848"/>
            <a:ext cx="489251" cy="40011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 Narrow" panose="020B0606020202030204" pitchFamily="34" charset="0"/>
              </a:rPr>
              <a:t>logo</a:t>
            </a:r>
            <a:endParaRPr lang="ko-KR" altLang="en-US" sz="1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B0BC4D-A845-47B4-978F-10C712E13F63}"/>
              </a:ext>
            </a:extLst>
          </p:cNvPr>
          <p:cNvSpPr txBox="1"/>
          <p:nvPr/>
        </p:nvSpPr>
        <p:spPr>
          <a:xfrm>
            <a:off x="1028566" y="1100644"/>
            <a:ext cx="519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전체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03C034-3C33-4985-9055-DBA71F70CE1A}"/>
              </a:ext>
            </a:extLst>
          </p:cNvPr>
          <p:cNvSpPr txBox="1"/>
          <p:nvPr/>
        </p:nvSpPr>
        <p:spPr>
          <a:xfrm>
            <a:off x="1745186" y="1095804"/>
            <a:ext cx="938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텍스트 분류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58A8A6-AC8D-4AD3-9120-1FECCDD2800D}"/>
              </a:ext>
            </a:extLst>
          </p:cNvPr>
          <p:cNvSpPr txBox="1"/>
          <p:nvPr/>
        </p:nvSpPr>
        <p:spPr>
          <a:xfrm>
            <a:off x="2881099" y="1095804"/>
            <a:ext cx="45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챗봇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4" name="화살표: 위쪽 23">
            <a:extLst>
              <a:ext uri="{FF2B5EF4-FFF2-40B4-BE49-F238E27FC236}">
                <a16:creationId xmlns:a16="http://schemas.microsoft.com/office/drawing/2014/main" id="{D702C278-CAA3-44C8-978F-9BE8DCEC24FC}"/>
              </a:ext>
            </a:extLst>
          </p:cNvPr>
          <p:cNvSpPr/>
          <p:nvPr/>
        </p:nvSpPr>
        <p:spPr>
          <a:xfrm rot="19421397">
            <a:off x="574377" y="1282507"/>
            <a:ext cx="172676" cy="216134"/>
          </a:xfrm>
          <a:prstGeom prst="upArrow">
            <a:avLst>
              <a:gd name="adj1" fmla="val 50000"/>
              <a:gd name="adj2" fmla="val 9928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7AE02E-D5E1-4738-9F48-EDB9E0C51985}"/>
              </a:ext>
            </a:extLst>
          </p:cNvPr>
          <p:cNvCxnSpPr/>
          <p:nvPr/>
        </p:nvCxnSpPr>
        <p:spPr>
          <a:xfrm>
            <a:off x="935583" y="1418583"/>
            <a:ext cx="85539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41C38B4-E588-4707-8B2A-9F9F8E2E359A}"/>
              </a:ext>
            </a:extLst>
          </p:cNvPr>
          <p:cNvSpPr/>
          <p:nvPr/>
        </p:nvSpPr>
        <p:spPr>
          <a:xfrm>
            <a:off x="3039203" y="1722434"/>
            <a:ext cx="1813316" cy="1467864"/>
          </a:xfrm>
          <a:prstGeom prst="roundRect">
            <a:avLst>
              <a:gd name="adj" fmla="val 109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PIE </a:t>
            </a:r>
            <a:r>
              <a:rPr lang="ko-KR" altLang="en-US" sz="1200" b="1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챗봇</a:t>
            </a:r>
            <a:endParaRPr lang="ko-KR" altLang="en-US" sz="12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591572D-69B7-42AD-BAC8-FC88996C26B5}"/>
              </a:ext>
            </a:extLst>
          </p:cNvPr>
          <p:cNvSpPr/>
          <p:nvPr/>
        </p:nvSpPr>
        <p:spPr>
          <a:xfrm>
            <a:off x="5020986" y="1723590"/>
            <a:ext cx="1813316" cy="1467864"/>
          </a:xfrm>
          <a:prstGeom prst="roundRect">
            <a:avLst>
              <a:gd name="adj" fmla="val 109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…</a:t>
            </a:r>
            <a:endParaRPr lang="ko-KR" altLang="en-US" sz="16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8514234-87DE-498A-B334-2C64D24A6ED1}"/>
              </a:ext>
            </a:extLst>
          </p:cNvPr>
          <p:cNvSpPr/>
          <p:nvPr/>
        </p:nvSpPr>
        <p:spPr>
          <a:xfrm>
            <a:off x="7002769" y="1722434"/>
            <a:ext cx="1813316" cy="1467864"/>
          </a:xfrm>
          <a:prstGeom prst="roundRect">
            <a:avLst>
              <a:gd name="adj" fmla="val 109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…</a:t>
            </a:r>
            <a:endParaRPr lang="ko-KR" altLang="en-US" sz="160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993993-3201-4E50-8BCC-5FDEF6A36BD4}"/>
              </a:ext>
            </a:extLst>
          </p:cNvPr>
          <p:cNvSpPr txBox="1"/>
          <p:nvPr/>
        </p:nvSpPr>
        <p:spPr>
          <a:xfrm>
            <a:off x="1107487" y="1808429"/>
            <a:ext cx="7777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텍스트 분류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D24CA-6957-4618-86D5-7E2ED3F62320}"/>
              </a:ext>
            </a:extLst>
          </p:cNvPr>
          <p:cNvSpPr txBox="1"/>
          <p:nvPr/>
        </p:nvSpPr>
        <p:spPr>
          <a:xfrm>
            <a:off x="3087955" y="1808429"/>
            <a:ext cx="424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solidFill>
                  <a:schemeClr val="accent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챗봇</a:t>
            </a:r>
            <a:endParaRPr lang="ko-KR" altLang="en-US" sz="800" dirty="0">
              <a:solidFill>
                <a:schemeClr val="accent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BE1C33-D1BC-4652-98BD-8838197E91DC}"/>
              </a:ext>
            </a:extLst>
          </p:cNvPr>
          <p:cNvSpPr txBox="1"/>
          <p:nvPr/>
        </p:nvSpPr>
        <p:spPr>
          <a:xfrm>
            <a:off x="3539912" y="1095804"/>
            <a:ext cx="45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…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39D1AD-BD8E-467D-979E-BBEBA0871E78}"/>
              </a:ext>
            </a:extLst>
          </p:cNvPr>
          <p:cNvSpPr txBox="1"/>
          <p:nvPr/>
        </p:nvSpPr>
        <p:spPr>
          <a:xfrm>
            <a:off x="41764" y="1807254"/>
            <a:ext cx="5864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Arial Narrow" panose="020B0606020202030204" pitchFamily="34" charset="0"/>
              </a:rPr>
              <a:t>…</a:t>
            </a:r>
            <a:endParaRPr lang="ko-KR" altLang="en-US" sz="900" dirty="0">
              <a:latin typeface="Arial Narrow" panose="020B0606020202030204" pitchFamily="34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807C249-BE94-480C-B7D2-DDDEEE6CCED1}"/>
              </a:ext>
            </a:extLst>
          </p:cNvPr>
          <p:cNvSpPr/>
          <p:nvPr/>
        </p:nvSpPr>
        <p:spPr>
          <a:xfrm>
            <a:off x="8706053" y="134423"/>
            <a:ext cx="933278" cy="235574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추후 개발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9F8078-1E26-4BC8-849F-A689DBEA284E}"/>
              </a:ext>
            </a:extLst>
          </p:cNvPr>
          <p:cNvSpPr txBox="1"/>
          <p:nvPr/>
        </p:nvSpPr>
        <p:spPr>
          <a:xfrm>
            <a:off x="3039203" y="3861048"/>
            <a:ext cx="4047939" cy="1015663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UI/UX </a:t>
            </a:r>
            <a:r>
              <a:rPr lang="ko-KR" altLang="en-US" sz="4000" b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미정</a:t>
            </a:r>
            <a:br>
              <a:rPr lang="en-US" altLang="ko-KR" sz="4000" b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2000" b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2000" b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추후 전체 플랫폼 개발 시 구체화 예정</a:t>
            </a:r>
            <a:r>
              <a:rPr lang="en-US" altLang="ko-KR" sz="2000" b="1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ko-KR" altLang="en-US" sz="4000" b="1" dirty="0">
              <a:solidFill>
                <a:schemeClr val="bg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0523010"/>
      </p:ext>
    </p:extLst>
  </p:cSld>
  <p:clrMapOvr>
    <a:masterClrMapping/>
  </p:clrMapOvr>
</p:sld>
</file>

<file path=ppt/theme/theme1.xml><?xml version="1.0" encoding="utf-8"?>
<a:theme xmlns:a="http://schemas.openxmlformats.org/drawingml/2006/main" name="46_사내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EC84388A-BBB9-4AB9-8DC8-74258496EAF8}" vid="{C6199980-0D66-4AD1-9F9B-E98CBF9C2C2E}"/>
    </a:ext>
  </a:extLst>
</a:theme>
</file>

<file path=ppt/theme/theme2.xml><?xml version="1.0" encoding="utf-8"?>
<a:theme xmlns:a="http://schemas.openxmlformats.org/drawingml/2006/main" name="37_기본 디자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4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5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228758</TotalTime>
  <Words>5033</Words>
  <Application>Microsoft Office PowerPoint</Application>
  <PresentationFormat>A4 용지(210x297mm)</PresentationFormat>
  <Paragraphs>1440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LG스마트체 Regular</vt:lpstr>
      <vt:lpstr>굴림</vt:lpstr>
      <vt:lpstr>맑은 고딕</vt:lpstr>
      <vt:lpstr>Arial</vt:lpstr>
      <vt:lpstr>Arial Narrow</vt:lpstr>
      <vt:lpstr>Calibri</vt:lpstr>
      <vt:lpstr>Wingdings</vt:lpstr>
      <vt:lpstr>46_사내한</vt:lpstr>
      <vt:lpstr>37_기본 디자인</vt:lpstr>
      <vt:lpstr>54_기본 디자인</vt:lpstr>
      <vt:lpstr>55_기본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장현준/팀장/PRI 기술기획팀(hj.jang@lge.com)</dc:creator>
  <cp:lastModifiedBy>xellos</cp:lastModifiedBy>
  <cp:revision>1730</cp:revision>
  <cp:lastPrinted>2022-03-11T09:14:56Z</cp:lastPrinted>
  <dcterms:created xsi:type="dcterms:W3CDTF">2022-02-10T06:57:34Z</dcterms:created>
  <dcterms:modified xsi:type="dcterms:W3CDTF">2024-09-12T00:19:01Z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ed9fc-fefc-4a0c-a6d6-10cf236c0d4f_Enabled">
    <vt:lpwstr>true</vt:lpwstr>
  </property>
  <property fmtid="{D5CDD505-2E9C-101B-9397-08002B2CF9AE}" pid="3" name="MSIP_Label_cc6ed9fc-fefc-4a0c-a6d6-10cf236c0d4f_SetDate">
    <vt:lpwstr>2024-09-10T05:06:44Z</vt:lpwstr>
  </property>
  <property fmtid="{D5CDD505-2E9C-101B-9397-08002B2CF9AE}" pid="4" name="MSIP_Label_cc6ed9fc-fefc-4a0c-a6d6-10cf236c0d4f_Method">
    <vt:lpwstr>Standard</vt:lpwstr>
  </property>
  <property fmtid="{D5CDD505-2E9C-101B-9397-08002B2CF9AE}" pid="5" name="MSIP_Label_cc6ed9fc-fefc-4a0c-a6d6-10cf236c0d4f_Name">
    <vt:lpwstr>Internal use only</vt:lpwstr>
  </property>
  <property fmtid="{D5CDD505-2E9C-101B-9397-08002B2CF9AE}" pid="6" name="MSIP_Label_cc6ed9fc-fefc-4a0c-a6d6-10cf236c0d4f_SiteId">
    <vt:lpwstr>5069cde4-642a-45c0-8094-d0c2dec10be3</vt:lpwstr>
  </property>
  <property fmtid="{D5CDD505-2E9C-101B-9397-08002B2CF9AE}" pid="7" name="MSIP_Label_cc6ed9fc-fefc-4a0c-a6d6-10cf236c0d4f_ActionId">
    <vt:lpwstr>92d1ff86-d12a-48ca-9c0c-8b0bff9233f4</vt:lpwstr>
  </property>
  <property fmtid="{D5CDD505-2E9C-101B-9397-08002B2CF9AE}" pid="8" name="MSIP_Label_cc6ed9fc-fefc-4a0c-a6d6-10cf236c0d4f_ContentBits">
    <vt:lpwstr>1</vt:lpwstr>
  </property>
</Properties>
</file>