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sldIdLst>
    <p:sldId id="256" r:id="rId3"/>
    <p:sldId id="349" r:id="rId4"/>
    <p:sldId id="446" r:id="rId5"/>
    <p:sldId id="447" r:id="rId6"/>
    <p:sldId id="448" r:id="rId7"/>
    <p:sldId id="452" r:id="rId8"/>
    <p:sldId id="449" r:id="rId9"/>
    <p:sldId id="451" r:id="rId10"/>
    <p:sldId id="453" r:id="rId11"/>
  </p:sldIdLst>
  <p:sldSz cx="12192000" cy="6858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90355F-0CF5-42E5-8DE3-FA872CC2FC10}" v="352" dt="2019-08-30T05:38:06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-55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1"/>
            <a:ext cx="12192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62832"/>
            <a:ext cx="10363200" cy="1470025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4" y="115888"/>
            <a:ext cx="10369551" cy="3603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A8872-8F10-4B83-8187-B4AFC607EA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6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71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662832"/>
            <a:ext cx="10363200" cy="147002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717032"/>
            <a:ext cx="8534400" cy="1921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13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6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349" y="548681"/>
            <a:ext cx="5755051" cy="557748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6197600" y="548681"/>
            <a:ext cx="5755051" cy="55774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22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4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14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1"/>
            <a:ext cx="12192000" cy="6207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99456" y="662832"/>
            <a:ext cx="9793088" cy="2262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dist="38100" dir="2700000" algn="tl" rotWithShape="0">
              <a:schemeClr val="bg1">
                <a:lumMod val="50000"/>
              </a:schemeClr>
            </a:outerShdw>
          </a:effectLst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717032"/>
            <a:ext cx="8534400" cy="19217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EE481-E7E3-4C32-B486-DD8AD7FEA73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946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4" y="115888"/>
            <a:ext cx="10369551" cy="3603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D8D51-315A-4FFE-B4E3-64D31D741AB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308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4434" y="115888"/>
            <a:ext cx="10369551" cy="360362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39349" y="548681"/>
            <a:ext cx="5755051" cy="55774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sz="half" idx="13"/>
          </p:nvPr>
        </p:nvSpPr>
        <p:spPr>
          <a:xfrm>
            <a:off x="6197600" y="548681"/>
            <a:ext cx="5755051" cy="557748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E2814-784F-46F0-A5F7-A0D87112043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894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143934" y="115888"/>
            <a:ext cx="11904133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334434" y="115888"/>
            <a:ext cx="10369551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9185" y="549276"/>
            <a:ext cx="1171363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9185" y="6376989"/>
            <a:ext cx="3839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2CFECFA8-24D6-4B36-BD48-DE0D76C4AE89}" type="datetimeFigureOut">
              <a:rPr lang="ko-KR" altLang="en-US" smtClean="0"/>
              <a:pPr/>
              <a:t>2024-09-13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113184" y="63817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76185" y="6376989"/>
            <a:ext cx="3839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B329E567-9CFC-4066-9FE8-6AB8843E3D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32" name="그림 6" descr="Ubisam_Logo_blue.pn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320867" y="6308725"/>
            <a:ext cx="17653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직사각형 11"/>
          <p:cNvSpPr/>
          <p:nvPr/>
        </p:nvSpPr>
        <p:spPr>
          <a:xfrm>
            <a:off x="10703984" y="115888"/>
            <a:ext cx="480483" cy="3603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1" name="직사각형 10"/>
          <p:cNvSpPr/>
          <p:nvPr/>
        </p:nvSpPr>
        <p:spPr>
          <a:xfrm>
            <a:off x="10896601" y="115888"/>
            <a:ext cx="480484" cy="36036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1184467" y="115888"/>
            <a:ext cx="480484" cy="3603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9" name="직사각형 8"/>
          <p:cNvSpPr/>
          <p:nvPr/>
        </p:nvSpPr>
        <p:spPr>
          <a:xfrm>
            <a:off x="11567584" y="115888"/>
            <a:ext cx="480483" cy="36036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sp>
        <p:nvSpPr>
          <p:cNvPr id="13" name="직사각형 12"/>
          <p:cNvSpPr/>
          <p:nvPr/>
        </p:nvSpPr>
        <p:spPr>
          <a:xfrm>
            <a:off x="239185" y="260351"/>
            <a:ext cx="95249" cy="73025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/>
          </a:p>
        </p:txBody>
      </p:sp>
      <p:cxnSp>
        <p:nvCxnSpPr>
          <p:cNvPr id="15" name="직선 연결선 14"/>
          <p:cNvCxnSpPr/>
          <p:nvPr/>
        </p:nvCxnSpPr>
        <p:spPr>
          <a:xfrm>
            <a:off x="239185" y="6237288"/>
            <a:ext cx="11713633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26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9185" y="549276"/>
            <a:ext cx="11713633" cy="561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39185" y="6376989"/>
            <a:ext cx="3839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113184" y="63817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176185" y="6376989"/>
            <a:ext cx="38396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C65826-DBC0-42F7-B6D6-44221DA1774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39185" y="6237288"/>
            <a:ext cx="11713633" cy="0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5" name="그림 6" descr="Ubisam_Logo_blue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320867" y="6308725"/>
            <a:ext cx="1765300" cy="43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332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16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8C5B65F-2C8D-4A44-BDF9-C8CB9CA6384C}"/>
              </a:ext>
            </a:extLst>
          </p:cNvPr>
          <p:cNvSpPr txBox="1"/>
          <p:nvPr/>
        </p:nvSpPr>
        <p:spPr>
          <a:xfrm>
            <a:off x="2279576" y="1563241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 smtClean="0"/>
              <a:t>IoC, DI </a:t>
            </a:r>
            <a:endParaRPr lang="en-US" altLang="ko-KR" sz="3600" b="1" dirty="0" smtClean="0"/>
          </a:p>
          <a:p>
            <a:pPr algn="ctr">
              <a:lnSpc>
                <a:spcPct val="150000"/>
              </a:lnSpc>
            </a:pPr>
            <a:r>
              <a:rPr lang="ko-KR" altLang="en-US" sz="3600" b="1" dirty="0" smtClean="0"/>
              <a:t>내용 </a:t>
            </a:r>
            <a:r>
              <a:rPr lang="ko-KR" altLang="en-US" sz="3600" b="1" dirty="0" smtClean="0"/>
              <a:t>정리</a:t>
            </a:r>
            <a:endParaRPr lang="en-US" altLang="ko-KR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519549B0-B6D3-44C0-A668-EEB9E22C6E68}"/>
              </a:ext>
            </a:extLst>
          </p:cNvPr>
          <p:cNvSpPr txBox="1"/>
          <p:nvPr/>
        </p:nvSpPr>
        <p:spPr>
          <a:xfrm>
            <a:off x="9544744" y="5301208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유비샘 </a:t>
            </a:r>
            <a:r>
              <a:rPr lang="ko-KR" altLang="en-US" dirty="0" smtClean="0"/>
              <a:t>최민영 사원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172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4">
            <a:extLst>
              <a:ext uri="{FF2B5EF4-FFF2-40B4-BE49-F238E27FC236}">
                <a16:creationId xmlns:a16="http://schemas.microsoft.com/office/drawing/2014/main" xmlns="" id="{D7772544-DDA0-4AF6-BFF3-D3D49B33D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0"/>
            <a:ext cx="7773988" cy="476250"/>
          </a:xfrm>
        </p:spPr>
        <p:txBody>
          <a:bodyPr/>
          <a:lstStyle/>
          <a:p>
            <a:r>
              <a:rPr lang="en-US" altLang="ko-KR" sz="2000"/>
              <a:t>- Revision History -</a:t>
            </a:r>
            <a:endParaRPr lang="ko-KR" altLang="en-US" sz="20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xmlns="" id="{FC73A649-858B-440B-BABC-27688D92D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95414"/>
              </p:ext>
            </p:extLst>
          </p:nvPr>
        </p:nvGraphicFramePr>
        <p:xfrm>
          <a:off x="1825625" y="476250"/>
          <a:ext cx="8540750" cy="8234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89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7649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3319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4611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Version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98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Date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98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>
                          <a:solidFill>
                            <a:schemeClr val="tx1"/>
                          </a:solidFill>
                        </a:rPr>
                        <a:t>Person</a:t>
                      </a:r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98F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Contents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9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1.0</a:t>
                      </a:r>
                      <a:endParaRPr lang="ko-KR" altLang="en-US" sz="120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2024.09.06</a:t>
                      </a:r>
                      <a:endParaRPr lang="ko-KR" altLang="en-US" sz="1200" dirty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Choi Min </a:t>
                      </a:r>
                      <a:r>
                        <a:rPr lang="en-US" altLang="ko-KR" sz="1200" dirty="0" err="1" smtClean="0"/>
                        <a:t>Yeong</a:t>
                      </a:r>
                      <a:endParaRPr lang="en-US" altLang="ko-KR" sz="1200" dirty="0" smtClean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7319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/>
                    </a:p>
                  </a:txBody>
                  <a:tcPr marL="91428" marR="91428" marT="45773" marB="4577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899752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DD00C72-F7C4-4A12-A920-6336B5846388}"/>
              </a:ext>
            </a:extLst>
          </p:cNvPr>
          <p:cNvSpPr txBox="1"/>
          <p:nvPr/>
        </p:nvSpPr>
        <p:spPr>
          <a:xfrm>
            <a:off x="5555940" y="63093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02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30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855343"/>
            <a:ext cx="1122862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IoC</a:t>
            </a:r>
            <a:r>
              <a:rPr lang="ko-KR" altLang="en-US" sz="2500" dirty="0" smtClean="0"/>
              <a:t>의 개념 및 사용 목적</a:t>
            </a:r>
            <a:r>
              <a:rPr lang="en-US" altLang="ko-KR" sz="2500" dirty="0" smtClean="0"/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DI </a:t>
            </a:r>
            <a:r>
              <a:rPr lang="ko-KR" altLang="en-US" sz="2500" dirty="0" smtClean="0"/>
              <a:t>사용 방법</a:t>
            </a:r>
            <a:endParaRPr lang="en-US" altLang="ko-KR" sz="25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IoC</a:t>
            </a:r>
            <a:r>
              <a:rPr lang="ko-KR" altLang="en-US" sz="2500" dirty="0" smtClean="0"/>
              <a:t>와 </a:t>
            </a:r>
            <a:r>
              <a:rPr lang="en-US" altLang="ko-KR" sz="2500" dirty="0" smtClean="0"/>
              <a:t>DI</a:t>
            </a:r>
            <a:r>
              <a:rPr lang="ko-KR" altLang="en-US" sz="2500" dirty="0" smtClean="0"/>
              <a:t>의 차이</a:t>
            </a:r>
            <a:endParaRPr lang="en-US" altLang="ko-KR" sz="25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WPF</a:t>
            </a:r>
            <a:r>
              <a:rPr lang="ko-KR" altLang="en-US" sz="2500" dirty="0" smtClean="0"/>
              <a:t>에서의 </a:t>
            </a:r>
            <a:r>
              <a:rPr lang="en-US" altLang="ko-KR" sz="2500" dirty="0" smtClean="0"/>
              <a:t>DI </a:t>
            </a:r>
            <a:r>
              <a:rPr lang="ko-KR" altLang="en-US" sz="2500" dirty="0" smtClean="0"/>
              <a:t>활용 방법</a:t>
            </a:r>
            <a:endParaRPr lang="en-US" altLang="ko-KR" sz="25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결론</a:t>
            </a:r>
            <a:endParaRPr lang="en-US" altLang="ko-KR" sz="2500" dirty="0" smtClean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61" y="10734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483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710380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IoC</a:t>
            </a:r>
            <a:r>
              <a:rPr lang="ko-KR" altLang="en-US" sz="2500" dirty="0" smtClean="0"/>
              <a:t>란</a:t>
            </a:r>
            <a:r>
              <a:rPr lang="en-US" altLang="ko-KR" sz="2500" dirty="0" smtClean="0"/>
              <a:t>?</a:t>
            </a:r>
            <a:endParaRPr lang="en-US" altLang="ko-KR" sz="25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7" y="107340"/>
            <a:ext cx="278313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IoC</a:t>
            </a:r>
            <a:r>
              <a:rPr lang="ko-KR" altLang="en-US" dirty="0"/>
              <a:t>의 개념 및 사용 목적</a:t>
            </a:r>
            <a:r>
              <a:rPr lang="en-US" altLang="ko-KR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564498" y="1300633"/>
            <a:ext cx="961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제어 권한을 사용자가 아닌</a:t>
            </a:r>
            <a:r>
              <a:rPr lang="en-US" altLang="ko-KR" dirty="0" smtClean="0"/>
              <a:t>,</a:t>
            </a:r>
            <a:r>
              <a:rPr lang="ko-KR" altLang="en-US" dirty="0" smtClean="0"/>
              <a:t> 프레임워크나 컨테이너에서 관리하는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어떤 프로그래밍 언어에서 사용할지 정해진 건 없으나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주로 </a:t>
            </a:r>
            <a:r>
              <a:rPr lang="en-US" altLang="ko-KR" dirty="0" smtClean="0"/>
              <a:t>Spring</a:t>
            </a:r>
            <a:r>
              <a:rPr lang="ko-KR" altLang="en-US" dirty="0" smtClean="0"/>
              <a:t>에서 사용된다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2678339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사용 목적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564498" y="3074873"/>
            <a:ext cx="96185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코드의 유연성 상승 및 확장성 보장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코드 모듈화를 통한 유지 보수 용이</a:t>
            </a:r>
            <a:endParaRPr lang="en-US" altLang="ko-KR" dirty="0" smtClean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ko-KR" altLang="en-US" dirty="0" smtClean="0"/>
              <a:t>의존성 대체로 테스트 난이도 하락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8464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732682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DI</a:t>
            </a:r>
            <a:r>
              <a:rPr lang="ko-KR" altLang="en-US" sz="2500" dirty="0" smtClean="0"/>
              <a:t>란</a:t>
            </a:r>
            <a:r>
              <a:rPr lang="en-US" altLang="ko-KR" sz="2500" dirty="0" smtClean="0"/>
              <a:t>?</a:t>
            </a:r>
            <a:endParaRPr lang="en-US" altLang="ko-KR" sz="25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7" y="107340"/>
            <a:ext cx="149111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DI </a:t>
            </a:r>
            <a:r>
              <a:rPr lang="ko-KR" altLang="en-US" dirty="0"/>
              <a:t>사용 방법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564498" y="1322935"/>
            <a:ext cx="96185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IoC </a:t>
            </a:r>
            <a:r>
              <a:rPr lang="ko-KR" altLang="en-US" dirty="0" smtClean="0"/>
              <a:t>구현 방법 중 하나로 클래스 간 의존성을 외부에서 주입하는 방식으로 클래스에 </a:t>
            </a:r>
            <a:r>
              <a:rPr lang="ko-KR" altLang="en-US" dirty="0" smtClean="0"/>
              <a:t>필요한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내용을 </a:t>
            </a:r>
            <a:r>
              <a:rPr lang="ko-KR" altLang="en-US" dirty="0" smtClean="0"/>
              <a:t>내부에서 생성하는 것이 아닌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외부에서 전달받아 사용한다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2589131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사용 방법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564498" y="2985665"/>
            <a:ext cx="9618593" cy="54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Microsoft.Extensions.DependencyInjection</a:t>
            </a:r>
            <a:r>
              <a:rPr lang="ko-KR" altLang="en-US" dirty="0" smtClean="0"/>
              <a:t>을 통해 사용할 수 있다</a:t>
            </a:r>
            <a:r>
              <a:rPr lang="en-US" altLang="ko-KR" dirty="0" smtClean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908091" y="3646780"/>
            <a:ext cx="9618593" cy="1655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Singleton </a:t>
            </a:r>
            <a:r>
              <a:rPr lang="en-US" altLang="ko-KR" dirty="0" smtClean="0"/>
              <a:t>: </a:t>
            </a:r>
            <a:r>
              <a:rPr lang="ko-KR" altLang="en-US" dirty="0"/>
              <a:t>애플리케이션에서 단일 인스턴스를 공유할 때 사용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Scoped </a:t>
            </a:r>
            <a:r>
              <a:rPr lang="en-US" altLang="ko-KR" dirty="0" smtClean="0"/>
              <a:t>: </a:t>
            </a:r>
            <a:r>
              <a:rPr lang="ko-KR" altLang="en-US" dirty="0"/>
              <a:t>요청당 하나의 인스턴스를 생성</a:t>
            </a:r>
            <a:r>
              <a:rPr lang="en-US" altLang="ko-KR" dirty="0" smtClean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b="1" dirty="0" smtClean="0"/>
              <a:t>Transient </a:t>
            </a:r>
            <a:r>
              <a:rPr lang="en-US" altLang="ko-KR" dirty="0" smtClean="0"/>
              <a:t>: </a:t>
            </a:r>
            <a:r>
              <a:rPr lang="ko-KR" altLang="en-US" dirty="0"/>
              <a:t>요청 시마다 새로운 인스턴스를 생성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94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855343"/>
            <a:ext cx="1117287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IoC : </a:t>
            </a:r>
            <a:r>
              <a:rPr lang="ko-KR" altLang="en-US" sz="2500" dirty="0" smtClean="0"/>
              <a:t>제어의 흐름을 외부로 넘긴다는 원칙을 따르는 개념적인 요소</a:t>
            </a: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5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DI : IoC</a:t>
            </a:r>
            <a:r>
              <a:rPr lang="ko-KR" altLang="en-US" sz="2500" dirty="0" smtClean="0"/>
              <a:t>의 개념을 구현하는 방법 중 하나로 </a:t>
            </a:r>
            <a:r>
              <a:rPr lang="ko-KR" altLang="en-US" sz="2500" dirty="0" smtClean="0"/>
              <a:t>외부에서 객체를 주입하는 방식</a:t>
            </a:r>
            <a:endParaRPr lang="en-US" altLang="ko-KR" sz="25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7" y="107340"/>
            <a:ext cx="18582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 smtClean="0"/>
              <a:t>IoC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DI</a:t>
            </a:r>
            <a:r>
              <a:rPr lang="ko-KR" altLang="en-US" dirty="0" smtClean="0"/>
              <a:t>의 차이</a:t>
            </a:r>
            <a:endParaRPr lang="en-US" altLang="ko-KR" dirty="0"/>
          </a:p>
        </p:txBody>
      </p:sp>
      <p:sp>
        <p:nvSpPr>
          <p:cNvPr id="3" name="직사각형 2"/>
          <p:cNvSpPr/>
          <p:nvPr/>
        </p:nvSpPr>
        <p:spPr>
          <a:xfrm>
            <a:off x="379158" y="3044283"/>
            <a:ext cx="1816044" cy="1226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</a:rPr>
              <a:t>Interface </a:t>
            </a:r>
            <a:r>
              <a:rPr lang="ko-KR" altLang="en-US" dirty="0" smtClean="0">
                <a:solidFill>
                  <a:schemeClr val="tx1"/>
                </a:solidFill>
              </a:rPr>
              <a:t>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739746" y="3044283"/>
            <a:ext cx="2055277" cy="1226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1"/>
                </a:solidFill>
              </a:rPr>
              <a:t>컨테이너 상 객체 생성 및 주입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302659" y="3044283"/>
            <a:ext cx="2001643" cy="1226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해당 객체 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데이터 사용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889741" y="3044283"/>
            <a:ext cx="2112902" cy="12266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결과물 생성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3" idx="3"/>
            <a:endCxn id="14" idx="1"/>
          </p:cNvCxnSpPr>
          <p:nvPr/>
        </p:nvCxnSpPr>
        <p:spPr>
          <a:xfrm>
            <a:off x="2195202" y="3657600"/>
            <a:ext cx="544544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4" idx="3"/>
            <a:endCxn id="15" idx="1"/>
          </p:cNvCxnSpPr>
          <p:nvPr/>
        </p:nvCxnSpPr>
        <p:spPr>
          <a:xfrm>
            <a:off x="4795023" y="3657600"/>
            <a:ext cx="507636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5" idx="3"/>
            <a:endCxn id="16" idx="1"/>
          </p:cNvCxnSpPr>
          <p:nvPr/>
        </p:nvCxnSpPr>
        <p:spPr>
          <a:xfrm>
            <a:off x="7304302" y="3657600"/>
            <a:ext cx="585439" cy="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2467474" y="2743200"/>
            <a:ext cx="5129547" cy="17953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668913" y="2962506"/>
            <a:ext cx="2215322" cy="137531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7" idx="2"/>
            <a:endCxn id="41" idx="3"/>
          </p:cNvCxnSpPr>
          <p:nvPr/>
        </p:nvCxnSpPr>
        <p:spPr>
          <a:xfrm rot="5400000">
            <a:off x="3008986" y="4406577"/>
            <a:ext cx="836341" cy="698837"/>
          </a:xfrm>
          <a:prstGeom prst="bentConnector2">
            <a:avLst/>
          </a:prstGeom>
          <a:ln w="25400">
            <a:solidFill>
              <a:srgbClr val="FFC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5537762" y="4861556"/>
            <a:ext cx="7657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</a:rPr>
              <a:t>IoC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564780" y="4989500"/>
            <a:ext cx="51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C000"/>
                </a:solidFill>
              </a:rPr>
              <a:t>DI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cxnSp>
        <p:nvCxnSpPr>
          <p:cNvPr id="49" name="꺾인 연결선 48"/>
          <p:cNvCxnSpPr>
            <a:stCxn id="36" idx="2"/>
            <a:endCxn id="40" idx="1"/>
          </p:cNvCxnSpPr>
          <p:nvPr/>
        </p:nvCxnSpPr>
        <p:spPr>
          <a:xfrm rot="16200000" flipH="1">
            <a:off x="5031167" y="4539626"/>
            <a:ext cx="507677" cy="505514"/>
          </a:xfrm>
          <a:prstGeom prst="bentConnector2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9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699229"/>
            <a:ext cx="6545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IoC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DI </a:t>
            </a:r>
            <a:r>
              <a:rPr lang="ko-KR" altLang="en-US" sz="2500" dirty="0" smtClean="0"/>
              <a:t>적용 </a:t>
            </a:r>
            <a:r>
              <a:rPr lang="ko-KR" altLang="en-US" sz="2500" dirty="0" smtClean="0"/>
              <a:t>예시 </a:t>
            </a:r>
            <a:r>
              <a:rPr lang="en-US" altLang="ko-KR" sz="2500" dirty="0" smtClean="0"/>
              <a:t>- </a:t>
            </a:r>
            <a:r>
              <a:rPr lang="ko-KR" altLang="en-US" sz="2500" dirty="0" smtClean="0"/>
              <a:t>실사용</a:t>
            </a:r>
            <a:endParaRPr lang="en-US" altLang="ko-KR" sz="25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7" y="107340"/>
            <a:ext cx="2752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WPF</a:t>
            </a:r>
            <a:r>
              <a:rPr lang="ko-KR" altLang="en-US" dirty="0"/>
              <a:t>에서의 </a:t>
            </a:r>
            <a:r>
              <a:rPr lang="en-US" altLang="ko-KR" dirty="0"/>
              <a:t>DI </a:t>
            </a:r>
            <a:r>
              <a:rPr lang="ko-KR" altLang="en-US" dirty="0"/>
              <a:t>활용 방법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8" y="1405024"/>
            <a:ext cx="3267648" cy="216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88" y="1405023"/>
            <a:ext cx="3615586" cy="2634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5394959" y="3632661"/>
            <a:ext cx="1995056" cy="20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0428" y="4193874"/>
            <a:ext cx="609173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dirty="0" err="1" smtClean="0"/>
              <a:t>AddSingleton</a:t>
            </a:r>
            <a:r>
              <a:rPr lang="ko-KR" altLang="en-US" sz="1400" b="1" dirty="0" smtClean="0"/>
              <a:t>으로 </a:t>
            </a:r>
            <a:r>
              <a:rPr lang="en-US" altLang="ko-KR" sz="1400" b="1" dirty="0" err="1" smtClean="0">
                <a:solidFill>
                  <a:srgbClr val="92D050"/>
                </a:solidFill>
              </a:rPr>
              <a:t>IMessageService</a:t>
            </a:r>
            <a:r>
              <a:rPr lang="ko-KR" altLang="en-US" sz="1400" b="1" dirty="0" smtClean="0"/>
              <a:t>와 </a:t>
            </a:r>
            <a:r>
              <a:rPr lang="en-US" altLang="ko-KR" sz="1400" b="1" dirty="0" err="1" smtClean="0">
                <a:solidFill>
                  <a:srgbClr val="008080"/>
                </a:solidFill>
              </a:rPr>
              <a:t>MessageService</a:t>
            </a:r>
            <a:r>
              <a:rPr lang="ko-KR" altLang="en-US" sz="1400" b="1" dirty="0" smtClean="0"/>
              <a:t>를 연결한다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dirty="0" smtClean="0"/>
              <a:t>Service</a:t>
            </a:r>
            <a:r>
              <a:rPr lang="ko-KR" altLang="en-US" sz="1400" b="1" dirty="0" smtClean="0"/>
              <a:t>를 담당하는 코드에서 </a:t>
            </a:r>
            <a:r>
              <a:rPr lang="en-US" altLang="ko-KR" sz="1400" b="1" dirty="0" err="1" smtClean="0">
                <a:solidFill>
                  <a:srgbClr val="008080"/>
                </a:solidFill>
              </a:rPr>
              <a:t>MessageService</a:t>
            </a:r>
            <a:r>
              <a:rPr lang="ko-KR" altLang="en-US" sz="1400" b="1" dirty="0" smtClean="0"/>
              <a:t>의 </a:t>
            </a:r>
            <a:r>
              <a:rPr lang="en-US" altLang="ko-KR" sz="1400" b="1" dirty="0" err="1" smtClean="0">
                <a:solidFill>
                  <a:srgbClr val="92D050"/>
                </a:solidFill>
              </a:rPr>
              <a:t>IMessageService</a:t>
            </a:r>
            <a:r>
              <a:rPr lang="ko-KR" altLang="en-US" sz="1400" b="1" dirty="0" smtClean="0"/>
              <a:t>의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 smtClean="0"/>
              <a:t>      Message</a:t>
            </a:r>
            <a:r>
              <a:rPr lang="ko-KR" altLang="en-US" sz="1400" b="1" dirty="0" smtClean="0"/>
              <a:t>를 가져온다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 smtClean="0">
                <a:solidFill>
                  <a:srgbClr val="FF0000"/>
                </a:solidFill>
              </a:rPr>
              <a:t>서비스 연결 과정만 수정해 테스트 환경 ↔ 실제 환경 전환 가능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17" y="1405024"/>
            <a:ext cx="3465104" cy="360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332123" y="2385925"/>
            <a:ext cx="2840182" cy="1350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1" idx="3"/>
          </p:cNvCxnSpPr>
          <p:nvPr/>
        </p:nvCxnSpPr>
        <p:spPr>
          <a:xfrm flipV="1">
            <a:off x="7390015" y="3000895"/>
            <a:ext cx="942108" cy="735589"/>
          </a:xfrm>
          <a:prstGeom prst="bentConnector3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1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88" y="1405024"/>
            <a:ext cx="3615586" cy="255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7" y="107340"/>
            <a:ext cx="27526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/>
              <a:t>WPF</a:t>
            </a:r>
            <a:r>
              <a:rPr lang="ko-KR" altLang="en-US" dirty="0"/>
              <a:t>에서의 </a:t>
            </a:r>
            <a:r>
              <a:rPr lang="en-US" altLang="ko-KR" dirty="0"/>
              <a:t>DI </a:t>
            </a:r>
            <a:r>
              <a:rPr lang="ko-KR" altLang="en-US" dirty="0"/>
              <a:t>활용 방법</a:t>
            </a:r>
            <a:endParaRPr lang="en-US" altLang="ko-KR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8" y="1405024"/>
            <a:ext cx="3267648" cy="216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0428" y="4193874"/>
            <a:ext cx="659026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dirty="0" err="1" smtClean="0"/>
              <a:t>AddSingleton</a:t>
            </a:r>
            <a:r>
              <a:rPr lang="ko-KR" altLang="en-US" sz="1400" b="1" dirty="0" smtClean="0"/>
              <a:t>으로 </a:t>
            </a:r>
            <a:r>
              <a:rPr lang="en-US" altLang="ko-KR" sz="1400" b="1" dirty="0" err="1" smtClean="0">
                <a:solidFill>
                  <a:srgbClr val="92D050"/>
                </a:solidFill>
              </a:rPr>
              <a:t>IMessageService</a:t>
            </a:r>
            <a:r>
              <a:rPr lang="ko-KR" altLang="en-US" sz="1400" b="1" dirty="0" smtClean="0"/>
              <a:t>와 </a:t>
            </a:r>
            <a:r>
              <a:rPr lang="en-US" altLang="ko-KR" sz="1400" b="1" dirty="0" err="1">
                <a:solidFill>
                  <a:srgbClr val="008080"/>
                </a:solidFill>
              </a:rPr>
              <a:t>T</a:t>
            </a:r>
            <a:r>
              <a:rPr lang="en-US" altLang="ko-KR" sz="1400" b="1" dirty="0" err="1" smtClean="0">
                <a:solidFill>
                  <a:srgbClr val="008080"/>
                </a:solidFill>
              </a:rPr>
              <a:t>est_MessageService</a:t>
            </a:r>
            <a:r>
              <a:rPr lang="ko-KR" altLang="en-US" sz="1400" b="1" dirty="0" smtClean="0"/>
              <a:t>를 연결한다</a:t>
            </a:r>
            <a:r>
              <a:rPr lang="en-US" altLang="ko-KR" sz="1400" b="1" dirty="0" smtClean="0"/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altLang="ko-KR" sz="1400" b="1" dirty="0" smtClean="0"/>
              <a:t>Service</a:t>
            </a:r>
            <a:r>
              <a:rPr lang="ko-KR" altLang="en-US" sz="1400" b="1" dirty="0" smtClean="0"/>
              <a:t>를 담당하는 코드에서 </a:t>
            </a:r>
            <a:r>
              <a:rPr lang="en-US" altLang="ko-KR" sz="1400" b="1" dirty="0" err="1">
                <a:solidFill>
                  <a:srgbClr val="008080"/>
                </a:solidFill>
              </a:rPr>
              <a:t>Test_MessageService</a:t>
            </a:r>
            <a:r>
              <a:rPr lang="en-US" altLang="ko-KR" sz="1400" b="1" dirty="0">
                <a:solidFill>
                  <a:srgbClr val="008080"/>
                </a:solidFill>
              </a:rPr>
              <a:t> </a:t>
            </a:r>
            <a:r>
              <a:rPr lang="ko-KR" altLang="en-US" sz="1400" b="1" dirty="0" smtClean="0"/>
              <a:t>의 </a:t>
            </a:r>
            <a:r>
              <a:rPr lang="en-US" altLang="ko-KR" sz="1400" b="1" dirty="0" err="1" smtClean="0">
                <a:solidFill>
                  <a:srgbClr val="92D050"/>
                </a:solidFill>
              </a:rPr>
              <a:t>IMessageService</a:t>
            </a:r>
            <a:r>
              <a:rPr lang="ko-KR" altLang="en-US" sz="1400" b="1" dirty="0" smtClean="0"/>
              <a:t>의 </a:t>
            </a:r>
            <a:endParaRPr lang="en-US" altLang="ko-KR" sz="1400" b="1" dirty="0" smtClean="0"/>
          </a:p>
          <a:p>
            <a:pPr>
              <a:lnSpc>
                <a:spcPct val="200000"/>
              </a:lnSpc>
            </a:pPr>
            <a:r>
              <a:rPr lang="en-US" altLang="ko-KR" sz="1400" b="1" dirty="0"/>
              <a:t> </a:t>
            </a:r>
            <a:r>
              <a:rPr lang="en-US" altLang="ko-KR" sz="1400" b="1" dirty="0" smtClean="0"/>
              <a:t>     Message</a:t>
            </a:r>
            <a:r>
              <a:rPr lang="ko-KR" altLang="en-US" sz="1400" b="1" dirty="0" smtClean="0"/>
              <a:t>를 가져온다</a:t>
            </a:r>
            <a:r>
              <a:rPr lang="en-US" altLang="ko-KR" sz="1400" b="1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b="1" dirty="0">
                <a:solidFill>
                  <a:srgbClr val="FF0000"/>
                </a:solidFill>
              </a:rPr>
              <a:t>서비스 연결 과정만 수정해 테스트 환경 ↔ 실제 환경 전환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가능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717" y="1405024"/>
            <a:ext cx="3465104" cy="3606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직사각형 19"/>
          <p:cNvSpPr/>
          <p:nvPr/>
        </p:nvSpPr>
        <p:spPr>
          <a:xfrm>
            <a:off x="8332122" y="3574473"/>
            <a:ext cx="3031375" cy="13505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394959" y="3491340"/>
            <a:ext cx="1995056" cy="2076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>
            <a:stCxn id="11" idx="3"/>
            <a:endCxn id="20" idx="1"/>
          </p:cNvCxnSpPr>
          <p:nvPr/>
        </p:nvCxnSpPr>
        <p:spPr>
          <a:xfrm>
            <a:off x="7390015" y="3595163"/>
            <a:ext cx="942107" cy="654589"/>
          </a:xfrm>
          <a:prstGeom prst="bentConnector3">
            <a:avLst/>
          </a:prstGeom>
          <a:ln w="25400">
            <a:solidFill>
              <a:srgbClr val="FF0000"/>
            </a:solidFill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007" y="3591854"/>
            <a:ext cx="522547" cy="179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94" y="2352585"/>
            <a:ext cx="522547" cy="187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699229"/>
            <a:ext cx="65451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500" dirty="0" smtClean="0"/>
              <a:t>IoC</a:t>
            </a:r>
            <a:r>
              <a:rPr lang="ko-KR" altLang="en-US" sz="2500" dirty="0"/>
              <a:t> </a:t>
            </a:r>
            <a:r>
              <a:rPr lang="en-US" altLang="ko-KR" sz="2500" dirty="0" smtClean="0"/>
              <a:t>DI </a:t>
            </a:r>
            <a:r>
              <a:rPr lang="ko-KR" altLang="en-US" sz="2500" dirty="0" smtClean="0"/>
              <a:t>적용 </a:t>
            </a:r>
            <a:r>
              <a:rPr lang="ko-KR" altLang="en-US" sz="2500" dirty="0" smtClean="0"/>
              <a:t>예시 </a:t>
            </a:r>
            <a:r>
              <a:rPr lang="en-US" altLang="ko-KR" sz="2500" dirty="0" smtClean="0"/>
              <a:t>– </a:t>
            </a:r>
            <a:r>
              <a:rPr lang="ko-KR" altLang="en-US" sz="2500" dirty="0" smtClean="0"/>
              <a:t>테스트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69790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855343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유연하고 유지보수가 간편한 코드 구조</a:t>
            </a:r>
            <a:endParaRPr lang="en-US" altLang="ko-KR" sz="2500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xmlns="" id="{53B094E9-56AB-4DD0-8906-2D5E2B1CA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17" y="107340"/>
            <a:ext cx="6463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ko-KR" altLang="en-US" dirty="0" smtClean="0"/>
              <a:t>결론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653641" y="1400990"/>
            <a:ext cx="9873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IoC</a:t>
            </a:r>
            <a:r>
              <a:rPr lang="ko-KR" altLang="en-US" dirty="0"/>
              <a:t>와 </a:t>
            </a:r>
            <a:r>
              <a:rPr lang="en-US" altLang="ko-KR" dirty="0"/>
              <a:t>DI</a:t>
            </a:r>
            <a:r>
              <a:rPr lang="ko-KR" altLang="en-US" dirty="0"/>
              <a:t>를 적용하면 의존성의 결합도를 </a:t>
            </a:r>
            <a:r>
              <a:rPr lang="ko-KR" altLang="en-US" dirty="0" smtClean="0"/>
              <a:t>낮춰</a:t>
            </a:r>
            <a:r>
              <a:rPr lang="en-US" altLang="ko-KR" dirty="0" smtClean="0"/>
              <a:t> </a:t>
            </a:r>
            <a:r>
              <a:rPr lang="ko-KR" altLang="en-US" dirty="0"/>
              <a:t>모듈 간 상호작용을 인터페이스를 통해 처리하여 유연하고 확장 가능한 </a:t>
            </a:r>
            <a:r>
              <a:rPr lang="ko-KR" altLang="en-US" dirty="0" smtClean="0"/>
              <a:t>코드 작성 가능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2400264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테스트 과정이 간단하고 편리함</a:t>
            </a:r>
            <a:endParaRPr lang="en-US" altLang="ko-KR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653641" y="2970314"/>
            <a:ext cx="9618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테스트 환경 객체와 실사용 환경 객체를 구분해두면 </a:t>
            </a:r>
            <a:r>
              <a:rPr lang="ko-KR" altLang="en-US" dirty="0"/>
              <a:t>의존성 주입을 사용함으로써 </a:t>
            </a:r>
            <a:endParaRPr lang="en-US" altLang="ko-KR" dirty="0" smtClean="0"/>
          </a:p>
          <a:p>
            <a:r>
              <a:rPr lang="ko-KR" altLang="en-US" dirty="0" smtClean="0"/>
              <a:t>객체의 </a:t>
            </a:r>
            <a:r>
              <a:rPr lang="ko-KR" altLang="en-US" dirty="0"/>
              <a:t>의존성을 쉽게 교체할 수 </a:t>
            </a:r>
            <a:r>
              <a:rPr lang="ko-KR" altLang="en-US" dirty="0" smtClean="0"/>
              <a:t>있어 모듈 별 독립적인 테스트 가능</a:t>
            </a:r>
            <a:endParaRPr lang="en-US" altLang="ko-KR" dirty="0" smtClean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1E94595-2534-4F62-AABB-EBE4C6D63A58}"/>
              </a:ext>
            </a:extLst>
          </p:cNvPr>
          <p:cNvSpPr txBox="1"/>
          <p:nvPr/>
        </p:nvSpPr>
        <p:spPr>
          <a:xfrm>
            <a:off x="223676" y="4032370"/>
            <a:ext cx="96185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dirty="0" smtClean="0"/>
              <a:t>로직 별 분리에 따른 코드 가독성 향상 및 재사용성 상향</a:t>
            </a: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34025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0000"/>
          </a:solidFill>
          <a:headEnd type="oval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테마1" id="{88C6E3CB-5050-4126-8A83-24B06F2C4731}" vid="{D293E17A-09F5-4B2E-9FA9-86DE69D33B53}"/>
    </a:ext>
  </a:extLst>
</a:theme>
</file>

<file path=ppt/theme/theme2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4361</TotalTime>
  <Words>346</Words>
  <Application>Microsoft Office PowerPoint</Application>
  <PresentationFormat>사용자 지정</PresentationFormat>
  <Paragraphs>67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1" baseType="lpstr">
      <vt:lpstr>테마1</vt:lpstr>
      <vt:lpstr>2_Office 테마</vt:lpstr>
      <vt:lpstr>PowerPoint 프레젠테이션</vt:lpstr>
      <vt:lpstr>- Revision History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Manual</dc:title>
  <dc:creator>이 성호</dc:creator>
  <cp:lastModifiedBy>최민영</cp:lastModifiedBy>
  <cp:revision>400</cp:revision>
  <dcterms:created xsi:type="dcterms:W3CDTF">2019-07-30T14:37:52Z</dcterms:created>
  <dcterms:modified xsi:type="dcterms:W3CDTF">2024-09-13T01:18:00Z</dcterms:modified>
</cp:coreProperties>
</file>