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9" r:id="rId1"/>
  </p:sldMasterIdLst>
  <p:notesMasterIdLst>
    <p:notesMasterId r:id="rId15"/>
  </p:notesMasterIdLst>
  <p:sldIdLst>
    <p:sldId id="256" r:id="rId2"/>
    <p:sldId id="303" r:id="rId3"/>
    <p:sldId id="305" r:id="rId4"/>
    <p:sldId id="306" r:id="rId5"/>
    <p:sldId id="309" r:id="rId6"/>
    <p:sldId id="307" r:id="rId7"/>
    <p:sldId id="308" r:id="rId8"/>
    <p:sldId id="320" r:id="rId9"/>
    <p:sldId id="319" r:id="rId10"/>
    <p:sldId id="313" r:id="rId11"/>
    <p:sldId id="314" r:id="rId12"/>
    <p:sldId id="315" r:id="rId13"/>
    <p:sldId id="31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A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6576EA-7E10-4974-89E8-770ACEE2F040}" v="19" dt="2019-12-04T02:27:45.839"/>
    <p1510:client id="{56FEE126-4F9F-456C-AB74-F2B0DC01BF64}" v="126" dt="2019-12-04T02:51:01.954"/>
    <p1510:client id="{B8E89DEF-5A2E-9C54-EE2C-D70C17EDB885}" v="4" dt="2019-12-13T01:33:48.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61"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BAE7C-4A34-4624-8F8B-A0B9C6AD397B}"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BB4FD-6E3A-4B20-A677-7A4BC1331D62}" type="slidenum">
              <a:rPr lang="en-US" smtClean="0"/>
              <a:t>‹#›</a:t>
            </a:fld>
            <a:endParaRPr lang="en-US"/>
          </a:p>
        </p:txBody>
      </p:sp>
    </p:spTree>
    <p:extLst>
      <p:ext uri="{BB962C8B-B14F-4D97-AF65-F5344CB8AC3E}">
        <p14:creationId xmlns:p14="http://schemas.microsoft.com/office/powerpoint/2010/main" val="90517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With the advent of social media platforms like Facebook and Twitter individuals inclined towards racism, misogyny have found an opportunity to reinforce their views on others. Over the years the viciousness of these comments has evolved to be more threatening. </a:t>
            </a:r>
            <a:r>
              <a:rPr lang="en-US" sz="1200" dirty="0">
                <a:solidFill>
                  <a:schemeClr val="tx1"/>
                </a:solidFill>
              </a:rPr>
              <a:t>Across the United States, the inflammatory tone of political rhetoric is creeping into public discourse and polarizing the electorate. It has created massive skew in the US elections in the past. It is thus important to reduce this skewness. Therefore our objective for this project is to </a:t>
            </a:r>
            <a:r>
              <a:rPr lang="en-US" sz="1200" dirty="0">
                <a:solidFill>
                  <a:schemeClr val="tx1"/>
                </a:solidFill>
                <a:ea typeface="+mn-lt"/>
                <a:cs typeface="+mn-lt"/>
              </a:rPr>
              <a:t>flag and block hate speech on Twitter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88FBB4FD-6E3A-4B20-A677-7A4BC1331D62}" type="slidenum">
              <a:rPr lang="en-US" smtClean="0"/>
              <a:t>3</a:t>
            </a:fld>
            <a:endParaRPr lang="en-US"/>
          </a:p>
        </p:txBody>
      </p:sp>
    </p:spTree>
    <p:extLst>
      <p:ext uri="{BB962C8B-B14F-4D97-AF65-F5344CB8AC3E}">
        <p14:creationId xmlns:p14="http://schemas.microsoft.com/office/powerpoint/2010/main" val="1992536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20 users posting the hate-speech content have followers that run into thousands. Such widespread reach of these users can further instill the skewed sentiment for the US elections. Our model thus helps reduce this skewness and control hate speech on twitter.</a:t>
            </a:r>
          </a:p>
        </p:txBody>
      </p:sp>
      <p:sp>
        <p:nvSpPr>
          <p:cNvPr id="4" name="Slide Number Placeholder 3"/>
          <p:cNvSpPr>
            <a:spLocks noGrp="1"/>
          </p:cNvSpPr>
          <p:nvPr>
            <p:ph type="sldNum" sz="quarter" idx="5"/>
          </p:nvPr>
        </p:nvSpPr>
        <p:spPr/>
        <p:txBody>
          <a:bodyPr/>
          <a:lstStyle/>
          <a:p>
            <a:fld id="{88FBB4FD-6E3A-4B20-A677-7A4BC1331D62}" type="slidenum">
              <a:rPr lang="en-US" smtClean="0"/>
              <a:t>12</a:t>
            </a:fld>
            <a:endParaRPr lang="en-US"/>
          </a:p>
        </p:txBody>
      </p:sp>
    </p:spTree>
    <p:extLst>
      <p:ext uri="{BB962C8B-B14F-4D97-AF65-F5344CB8AC3E}">
        <p14:creationId xmlns:p14="http://schemas.microsoft.com/office/powerpoint/2010/main" val="406395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order to train our model we collected Hate speech tweets from Kaggle for our static dataset and built the model using NLTK package, which is popular python package for natural language processing. We applied Tokenization, Lemmatization and stop-word removal to pre-process the data to arrive at keywords before feeding it into a logistic regression model for hate tweet flagging. Our model obtained an accuracy rate of 94.9%</a:t>
            </a:r>
          </a:p>
          <a:p>
            <a:endParaRPr lang="en-IN" dirty="0"/>
          </a:p>
        </p:txBody>
      </p:sp>
      <p:sp>
        <p:nvSpPr>
          <p:cNvPr id="4" name="Slide Number Placeholder 3"/>
          <p:cNvSpPr>
            <a:spLocks noGrp="1"/>
          </p:cNvSpPr>
          <p:nvPr>
            <p:ph type="sldNum" sz="quarter" idx="5"/>
          </p:nvPr>
        </p:nvSpPr>
        <p:spPr/>
        <p:txBody>
          <a:bodyPr/>
          <a:lstStyle/>
          <a:p>
            <a:fld id="{88FBB4FD-6E3A-4B20-A677-7A4BC1331D62}" type="slidenum">
              <a:rPr lang="en-US" smtClean="0"/>
              <a:t>4</a:t>
            </a:fld>
            <a:endParaRPr lang="en-US"/>
          </a:p>
        </p:txBody>
      </p:sp>
    </p:spTree>
    <p:extLst>
      <p:ext uri="{BB962C8B-B14F-4D97-AF65-F5344CB8AC3E}">
        <p14:creationId xmlns:p14="http://schemas.microsoft.com/office/powerpoint/2010/main" val="54100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These are some of the common keywords in tweets, revolving around US elections. We used them to track and mine tweets for classification.</a:t>
            </a:r>
          </a:p>
          <a:p>
            <a:endParaRPr lang="en-IN" dirty="0"/>
          </a:p>
        </p:txBody>
      </p:sp>
      <p:sp>
        <p:nvSpPr>
          <p:cNvPr id="4" name="Slide Number Placeholder 3"/>
          <p:cNvSpPr>
            <a:spLocks noGrp="1"/>
          </p:cNvSpPr>
          <p:nvPr>
            <p:ph type="sldNum" sz="quarter" idx="5"/>
          </p:nvPr>
        </p:nvSpPr>
        <p:spPr/>
        <p:txBody>
          <a:bodyPr/>
          <a:lstStyle/>
          <a:p>
            <a:fld id="{88FBB4FD-6E3A-4B20-A677-7A4BC1331D62}" type="slidenum">
              <a:rPr lang="en-US" smtClean="0"/>
              <a:t>5</a:t>
            </a:fld>
            <a:endParaRPr lang="en-US"/>
          </a:p>
        </p:txBody>
      </p:sp>
    </p:spTree>
    <p:extLst>
      <p:ext uri="{BB962C8B-B14F-4D97-AF65-F5344CB8AC3E}">
        <p14:creationId xmlns:p14="http://schemas.microsoft.com/office/powerpoint/2010/main" val="111081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our streaming dataset we Used Twitter mining to extract 1.5 Lakh tweets over a duration of 45 min, and performed analysis on this file size of 1GB</a:t>
            </a:r>
          </a:p>
        </p:txBody>
      </p:sp>
      <p:sp>
        <p:nvSpPr>
          <p:cNvPr id="4" name="Slide Number Placeholder 3"/>
          <p:cNvSpPr>
            <a:spLocks noGrp="1"/>
          </p:cNvSpPr>
          <p:nvPr>
            <p:ph type="sldNum" sz="quarter" idx="5"/>
          </p:nvPr>
        </p:nvSpPr>
        <p:spPr/>
        <p:txBody>
          <a:bodyPr/>
          <a:lstStyle/>
          <a:p>
            <a:fld id="{88FBB4FD-6E3A-4B20-A677-7A4BC1331D62}" type="slidenum">
              <a:rPr lang="en-US" smtClean="0"/>
              <a:t>6</a:t>
            </a:fld>
            <a:endParaRPr lang="en-US"/>
          </a:p>
        </p:txBody>
      </p:sp>
    </p:spTree>
    <p:extLst>
      <p:ext uri="{BB962C8B-B14F-4D97-AF65-F5344CB8AC3E}">
        <p14:creationId xmlns:p14="http://schemas.microsoft.com/office/powerpoint/2010/main" val="376475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-Performed modelling in </a:t>
            </a:r>
            <a:r>
              <a:rPr lang="en-IN" dirty="0" err="1"/>
              <a:t>Jupyter</a:t>
            </a:r>
            <a:r>
              <a:rPr lang="en-IN" dirty="0"/>
              <a:t> IDE</a:t>
            </a:r>
          </a:p>
          <a:p>
            <a:pPr marL="171450" indent="-171450">
              <a:buFontTx/>
              <a:buChar char="-"/>
            </a:pPr>
            <a:r>
              <a:rPr lang="en-IN" dirty="0"/>
              <a:t>The output file was fed into Mapper and Reducer to perform relevant operations for analysis</a:t>
            </a:r>
          </a:p>
          <a:p>
            <a:pPr marL="171450" indent="-171450">
              <a:buFontTx/>
              <a:buChar char="-"/>
            </a:pPr>
            <a:r>
              <a:rPr lang="en-IN" dirty="0"/>
              <a:t>For each mapper and reducer output, we loaded the data in Hive for further table manipulations using SQL query</a:t>
            </a:r>
          </a:p>
          <a:p>
            <a:pPr marL="171450" indent="-171450">
              <a:buFontTx/>
              <a:buChar char="-"/>
            </a:pPr>
            <a:r>
              <a:rPr lang="en-IN" dirty="0"/>
              <a:t>Finally we connected the Hive tables to the Tableau for visualizations</a:t>
            </a:r>
          </a:p>
        </p:txBody>
      </p:sp>
      <p:sp>
        <p:nvSpPr>
          <p:cNvPr id="4" name="Slide Number Placeholder 3"/>
          <p:cNvSpPr>
            <a:spLocks noGrp="1"/>
          </p:cNvSpPr>
          <p:nvPr>
            <p:ph type="sldNum" sz="quarter" idx="5"/>
          </p:nvPr>
        </p:nvSpPr>
        <p:spPr/>
        <p:txBody>
          <a:bodyPr/>
          <a:lstStyle/>
          <a:p>
            <a:fld id="{88FBB4FD-6E3A-4B20-A677-7A4BC1331D62}" type="slidenum">
              <a:rPr lang="en-US" smtClean="0"/>
              <a:t>7</a:t>
            </a:fld>
            <a:endParaRPr lang="en-US"/>
          </a:p>
        </p:txBody>
      </p:sp>
    </p:spTree>
    <p:extLst>
      <p:ext uri="{BB962C8B-B14F-4D97-AF65-F5344CB8AC3E}">
        <p14:creationId xmlns:p14="http://schemas.microsoft.com/office/powerpoint/2010/main" val="408450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developed and implemented the workflow on Oozie. As you can see, the 4 mappers and reducers we designed, run parallelly on 4 different tasks. Each mapper reducer creates files that are inputs to the create, load and processing queries. The final output from each stream, then feeds into separate visualizations and tabs of our tableau dashboard. </a:t>
            </a:r>
          </a:p>
        </p:txBody>
      </p:sp>
      <p:sp>
        <p:nvSpPr>
          <p:cNvPr id="4" name="Slide Number Placeholder 3"/>
          <p:cNvSpPr>
            <a:spLocks noGrp="1"/>
          </p:cNvSpPr>
          <p:nvPr>
            <p:ph type="sldNum" sz="quarter" idx="5"/>
          </p:nvPr>
        </p:nvSpPr>
        <p:spPr/>
        <p:txBody>
          <a:bodyPr/>
          <a:lstStyle/>
          <a:p>
            <a:fld id="{88FBB4FD-6E3A-4B20-A677-7A4BC1331D62}" type="slidenum">
              <a:rPr lang="en-US" smtClean="0"/>
              <a:t>8</a:t>
            </a:fld>
            <a:endParaRPr lang="en-US"/>
          </a:p>
        </p:txBody>
      </p:sp>
    </p:spTree>
    <p:extLst>
      <p:ext uri="{BB962C8B-B14F-4D97-AF65-F5344CB8AC3E}">
        <p14:creationId xmlns:p14="http://schemas.microsoft.com/office/powerpoint/2010/main" val="29778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 most prominent words used in the tweets are as seen in the word cloud</a:t>
            </a:r>
          </a:p>
          <a:p>
            <a:endParaRPr lang="en-US" dirty="0"/>
          </a:p>
        </p:txBody>
      </p:sp>
      <p:sp>
        <p:nvSpPr>
          <p:cNvPr id="4" name="Slide Number Placeholder 3"/>
          <p:cNvSpPr>
            <a:spLocks noGrp="1"/>
          </p:cNvSpPr>
          <p:nvPr>
            <p:ph type="sldNum" sz="quarter" idx="5"/>
          </p:nvPr>
        </p:nvSpPr>
        <p:spPr/>
        <p:txBody>
          <a:bodyPr/>
          <a:lstStyle/>
          <a:p>
            <a:fld id="{88FBB4FD-6E3A-4B20-A677-7A4BC1331D62}" type="slidenum">
              <a:rPr lang="en-US" smtClean="0"/>
              <a:t>9</a:t>
            </a:fld>
            <a:endParaRPr lang="en-US"/>
          </a:p>
        </p:txBody>
      </p:sp>
    </p:spTree>
    <p:extLst>
      <p:ext uri="{BB962C8B-B14F-4D97-AF65-F5344CB8AC3E}">
        <p14:creationId xmlns:p14="http://schemas.microsoft.com/office/powerpoint/2010/main" val="1729459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Some of the insights we obtained from our model were that </a:t>
            </a:r>
            <a:r>
              <a:rPr lang="en-US" sz="1800" dirty="0">
                <a:solidFill>
                  <a:schemeClr val="bg2">
                    <a:lumMod val="50000"/>
                  </a:schemeClr>
                </a:solidFill>
              </a:rPr>
              <a:t>7.05%</a:t>
            </a:r>
            <a:r>
              <a:rPr lang="en-US" dirty="0"/>
              <a:t> of the overall tweets scraped were classified as hate speech, if the same is extrapolated to 2016 US elections it comes to 7</a:t>
            </a:r>
            <a:r>
              <a:rPr lang="en-US" sz="1800" dirty="0">
                <a:solidFill>
                  <a:schemeClr val="bg2">
                    <a:lumMod val="50000"/>
                  </a:schemeClr>
                </a:solidFill>
              </a:rPr>
              <a:t>0.5 </a:t>
            </a:r>
            <a:r>
              <a:rPr lang="en-US" dirty="0"/>
              <a:t>million hate tweets, which is almost 10 times the population of Indiana. The scale is humongous. Even if a user posts 5 hate-speech tweets in an hour, it will translate to 120 tweets in a day. Considering 12.01% of the users posting such content, there will be more than 10 million hate-speech tweets regarding US elections just in a day.</a:t>
            </a:r>
          </a:p>
          <a:p>
            <a:endParaRPr lang="en-IN" dirty="0"/>
          </a:p>
        </p:txBody>
      </p:sp>
      <p:sp>
        <p:nvSpPr>
          <p:cNvPr id="4" name="Slide Number Placeholder 3"/>
          <p:cNvSpPr>
            <a:spLocks noGrp="1"/>
          </p:cNvSpPr>
          <p:nvPr>
            <p:ph type="sldNum" sz="quarter" idx="5"/>
          </p:nvPr>
        </p:nvSpPr>
        <p:spPr/>
        <p:txBody>
          <a:bodyPr/>
          <a:lstStyle/>
          <a:p>
            <a:fld id="{88FBB4FD-6E3A-4B20-A677-7A4BC1331D62}" type="slidenum">
              <a:rPr lang="en-US" smtClean="0"/>
              <a:t>10</a:t>
            </a:fld>
            <a:endParaRPr lang="en-US"/>
          </a:p>
        </p:txBody>
      </p:sp>
    </p:spTree>
    <p:extLst>
      <p:ext uri="{BB962C8B-B14F-4D97-AF65-F5344CB8AC3E}">
        <p14:creationId xmlns:p14="http://schemas.microsoft.com/office/powerpoint/2010/main" val="1891025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insight throws light on the top users posting hate speech on twitter, twitter could use this data to flag or block these twitter handles.</a:t>
            </a:r>
          </a:p>
        </p:txBody>
      </p:sp>
      <p:sp>
        <p:nvSpPr>
          <p:cNvPr id="4" name="Slide Number Placeholder 3"/>
          <p:cNvSpPr>
            <a:spLocks noGrp="1"/>
          </p:cNvSpPr>
          <p:nvPr>
            <p:ph type="sldNum" sz="quarter" idx="5"/>
          </p:nvPr>
        </p:nvSpPr>
        <p:spPr/>
        <p:txBody>
          <a:bodyPr/>
          <a:lstStyle/>
          <a:p>
            <a:fld id="{88FBB4FD-6E3A-4B20-A677-7A4BC1331D62}" type="slidenum">
              <a:rPr lang="en-US" smtClean="0"/>
              <a:t>11</a:t>
            </a:fld>
            <a:endParaRPr lang="en-US"/>
          </a:p>
        </p:txBody>
      </p:sp>
    </p:spTree>
    <p:extLst>
      <p:ext uri="{BB962C8B-B14F-4D97-AF65-F5344CB8AC3E}">
        <p14:creationId xmlns:p14="http://schemas.microsoft.com/office/powerpoint/2010/main" val="119862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D9B0807-8CF1-459E-B885-1DCCF66F0D91}" type="datetimeFigureOut">
              <a:rPr lang="en-US" smtClean="0"/>
              <a:t>12/12/2019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DF8B1E5-E06B-4E49-99BF-255B6E716F7E}" type="slidenum">
              <a:rPr lang="en-US" smtClean="0"/>
              <a:t>‹#›</a:t>
            </a:fld>
            <a:endParaRPr lang="en-US"/>
          </a:p>
        </p:txBody>
      </p:sp>
    </p:spTree>
    <p:extLst>
      <p:ext uri="{BB962C8B-B14F-4D97-AF65-F5344CB8AC3E}">
        <p14:creationId xmlns:p14="http://schemas.microsoft.com/office/powerpoint/2010/main" val="348156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B0807-8CF1-459E-B885-1DCCF66F0D91}"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8B1E5-E06B-4E49-99BF-255B6E716F7E}" type="slidenum">
              <a:rPr lang="en-US" smtClean="0"/>
              <a:t>‹#›</a:t>
            </a:fld>
            <a:endParaRPr lang="en-US"/>
          </a:p>
        </p:txBody>
      </p:sp>
    </p:spTree>
    <p:extLst>
      <p:ext uri="{BB962C8B-B14F-4D97-AF65-F5344CB8AC3E}">
        <p14:creationId xmlns:p14="http://schemas.microsoft.com/office/powerpoint/2010/main" val="226798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D9B0807-8CF1-459E-B885-1DCCF66F0D91}" type="datetimeFigureOut">
              <a:rPr lang="en-US" smtClean="0"/>
              <a:t>12/12/2019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DF8B1E5-E06B-4E49-99BF-255B6E716F7E}" type="slidenum">
              <a:rPr lang="en-US" smtClean="0"/>
              <a:t>‹#›</a:t>
            </a:fld>
            <a:endParaRPr lang="en-US"/>
          </a:p>
        </p:txBody>
      </p:sp>
    </p:spTree>
    <p:extLst>
      <p:ext uri="{BB962C8B-B14F-4D97-AF65-F5344CB8AC3E}">
        <p14:creationId xmlns:p14="http://schemas.microsoft.com/office/powerpoint/2010/main" val="3535158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12/12/2019</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681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B0807-8CF1-459E-B885-1DCCF66F0D91}"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DF8B1E5-E06B-4E49-99BF-255B6E716F7E}" type="slidenum">
              <a:rPr lang="en-US" smtClean="0"/>
              <a:t>‹#›</a:t>
            </a:fld>
            <a:endParaRPr lang="en-US"/>
          </a:p>
        </p:txBody>
      </p:sp>
    </p:spTree>
    <p:extLst>
      <p:ext uri="{BB962C8B-B14F-4D97-AF65-F5344CB8AC3E}">
        <p14:creationId xmlns:p14="http://schemas.microsoft.com/office/powerpoint/2010/main" val="419374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D9B0807-8CF1-459E-B885-1DCCF66F0D91}" type="datetimeFigureOut">
              <a:rPr lang="en-US" smtClean="0"/>
              <a:t>12/12/2019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DF8B1E5-E06B-4E49-99BF-255B6E716F7E}" type="slidenum">
              <a:rPr lang="en-US" smtClean="0"/>
              <a:t>‹#›</a:t>
            </a:fld>
            <a:endParaRPr lang="en-US"/>
          </a:p>
        </p:txBody>
      </p:sp>
    </p:spTree>
    <p:extLst>
      <p:ext uri="{BB962C8B-B14F-4D97-AF65-F5344CB8AC3E}">
        <p14:creationId xmlns:p14="http://schemas.microsoft.com/office/powerpoint/2010/main" val="11289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9B0807-8CF1-459E-B885-1DCCF66F0D91}"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8B1E5-E06B-4E49-99BF-255B6E716F7E}" type="slidenum">
              <a:rPr lang="en-US" smtClean="0"/>
              <a:t>‹#›</a:t>
            </a:fld>
            <a:endParaRPr lang="en-US"/>
          </a:p>
        </p:txBody>
      </p:sp>
    </p:spTree>
    <p:extLst>
      <p:ext uri="{BB962C8B-B14F-4D97-AF65-F5344CB8AC3E}">
        <p14:creationId xmlns:p14="http://schemas.microsoft.com/office/powerpoint/2010/main" val="171618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9B0807-8CF1-459E-B885-1DCCF66F0D91}"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8B1E5-E06B-4E49-99BF-255B6E716F7E}" type="slidenum">
              <a:rPr lang="en-US" smtClean="0"/>
              <a:t>‹#›</a:t>
            </a:fld>
            <a:endParaRPr lang="en-US"/>
          </a:p>
        </p:txBody>
      </p:sp>
    </p:spTree>
    <p:extLst>
      <p:ext uri="{BB962C8B-B14F-4D97-AF65-F5344CB8AC3E}">
        <p14:creationId xmlns:p14="http://schemas.microsoft.com/office/powerpoint/2010/main" val="193450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D9B0807-8CF1-459E-B885-1DCCF66F0D91}"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8B1E5-E06B-4E49-99BF-255B6E716F7E}" type="slidenum">
              <a:rPr lang="en-US" smtClean="0"/>
              <a:t>‹#›</a:t>
            </a:fld>
            <a:endParaRPr lang="en-US"/>
          </a:p>
        </p:txBody>
      </p:sp>
    </p:spTree>
    <p:extLst>
      <p:ext uri="{BB962C8B-B14F-4D97-AF65-F5344CB8AC3E}">
        <p14:creationId xmlns:p14="http://schemas.microsoft.com/office/powerpoint/2010/main" val="127329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B0807-8CF1-459E-B885-1DCCF66F0D91}"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8B1E5-E06B-4E49-99BF-255B6E716F7E}" type="slidenum">
              <a:rPr lang="en-US" smtClean="0"/>
              <a:t>‹#›</a:t>
            </a:fld>
            <a:endParaRPr lang="en-US"/>
          </a:p>
        </p:txBody>
      </p:sp>
    </p:spTree>
    <p:extLst>
      <p:ext uri="{BB962C8B-B14F-4D97-AF65-F5344CB8AC3E}">
        <p14:creationId xmlns:p14="http://schemas.microsoft.com/office/powerpoint/2010/main" val="7437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D9B0807-8CF1-459E-B885-1DCCF66F0D91}" type="datetimeFigureOut">
              <a:rPr lang="en-US" smtClean="0"/>
              <a:t>12/12/2019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DF8B1E5-E06B-4E49-99BF-255B6E716F7E}" type="slidenum">
              <a:rPr lang="en-US" smtClean="0"/>
              <a:t>‹#›</a:t>
            </a:fld>
            <a:endParaRPr lang="en-US"/>
          </a:p>
        </p:txBody>
      </p:sp>
    </p:spTree>
    <p:extLst>
      <p:ext uri="{BB962C8B-B14F-4D97-AF65-F5344CB8AC3E}">
        <p14:creationId xmlns:p14="http://schemas.microsoft.com/office/powerpoint/2010/main" val="314312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9B0807-8CF1-459E-B885-1DCCF66F0D91}"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8B1E5-E06B-4E49-99BF-255B6E716F7E}" type="slidenum">
              <a:rPr lang="en-US" smtClean="0"/>
              <a:t>‹#›</a:t>
            </a:fld>
            <a:endParaRPr lang="en-US"/>
          </a:p>
        </p:txBody>
      </p:sp>
    </p:spTree>
    <p:extLst>
      <p:ext uri="{BB962C8B-B14F-4D97-AF65-F5344CB8AC3E}">
        <p14:creationId xmlns:p14="http://schemas.microsoft.com/office/powerpoint/2010/main" val="250206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D9B0807-8CF1-459E-B885-1DCCF66F0D91}" type="datetimeFigureOut">
              <a:rPr lang="en-US" smtClean="0"/>
              <a:t>12/12/2019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DF8B1E5-E06B-4E49-99BF-255B6E716F7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5143944"/>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AE9EAE-7117-4994-91E6-D99FBB7942A5}"/>
              </a:ext>
            </a:extLst>
          </p:cNvPr>
          <p:cNvSpPr txBox="1"/>
          <p:nvPr/>
        </p:nvSpPr>
        <p:spPr>
          <a:xfrm>
            <a:off x="354621" y="834891"/>
            <a:ext cx="11482757" cy="830997"/>
          </a:xfrm>
          <a:prstGeom prst="rect">
            <a:avLst/>
          </a:prstGeom>
          <a:noFill/>
        </p:spPr>
        <p:txBody>
          <a:bodyPr wrap="square" rtlCol="0" anchor="t">
            <a:spAutoFit/>
          </a:bodyPr>
          <a:lstStyle/>
          <a:p>
            <a:r>
              <a:rPr lang="en-US" sz="4800" b="1"/>
              <a:t>Hate speech moderation on Twitter</a:t>
            </a:r>
          </a:p>
        </p:txBody>
      </p:sp>
      <p:sp>
        <p:nvSpPr>
          <p:cNvPr id="22" name="TextBox 21">
            <a:extLst>
              <a:ext uri="{FF2B5EF4-FFF2-40B4-BE49-F238E27FC236}">
                <a16:creationId xmlns:a16="http://schemas.microsoft.com/office/drawing/2014/main" id="{3ABAC7DE-CDD9-4F6F-82E4-E86866B88FDD}"/>
              </a:ext>
            </a:extLst>
          </p:cNvPr>
          <p:cNvSpPr txBox="1"/>
          <p:nvPr/>
        </p:nvSpPr>
        <p:spPr>
          <a:xfrm>
            <a:off x="2691142" y="5958703"/>
            <a:ext cx="2053032" cy="369332"/>
          </a:xfrm>
          <a:prstGeom prst="rect">
            <a:avLst/>
          </a:prstGeom>
          <a:noFill/>
        </p:spPr>
        <p:txBody>
          <a:bodyPr wrap="square" rtlCol="0" anchor="t">
            <a:spAutoFit/>
          </a:bodyPr>
          <a:lstStyle/>
          <a:p>
            <a:pPr algn="ctr"/>
            <a:r>
              <a:rPr lang="en-US">
                <a:solidFill>
                  <a:schemeClr val="bg1"/>
                </a:solidFill>
              </a:rPr>
              <a:t>Anjali Hegde</a:t>
            </a:r>
          </a:p>
        </p:txBody>
      </p:sp>
      <p:sp>
        <p:nvSpPr>
          <p:cNvPr id="23" name="TextBox 22">
            <a:extLst>
              <a:ext uri="{FF2B5EF4-FFF2-40B4-BE49-F238E27FC236}">
                <a16:creationId xmlns:a16="http://schemas.microsoft.com/office/drawing/2014/main" id="{4B40C9A9-9FD6-4A01-B289-AFE489CD126A}"/>
              </a:ext>
            </a:extLst>
          </p:cNvPr>
          <p:cNvSpPr txBox="1"/>
          <p:nvPr/>
        </p:nvSpPr>
        <p:spPr>
          <a:xfrm>
            <a:off x="533044" y="5958703"/>
            <a:ext cx="2053032" cy="369332"/>
          </a:xfrm>
          <a:prstGeom prst="rect">
            <a:avLst/>
          </a:prstGeom>
          <a:noFill/>
        </p:spPr>
        <p:txBody>
          <a:bodyPr wrap="square" rtlCol="0" anchor="t">
            <a:spAutoFit/>
          </a:bodyPr>
          <a:lstStyle/>
          <a:p>
            <a:pPr algn="ctr"/>
            <a:r>
              <a:rPr lang="en-US" err="1">
                <a:solidFill>
                  <a:schemeClr val="bg1"/>
                </a:solidFill>
              </a:rPr>
              <a:t>Yizhu</a:t>
            </a:r>
            <a:r>
              <a:rPr lang="en-US">
                <a:solidFill>
                  <a:schemeClr val="bg1"/>
                </a:solidFill>
              </a:rPr>
              <a:t> Liao</a:t>
            </a:r>
          </a:p>
        </p:txBody>
      </p:sp>
      <p:sp>
        <p:nvSpPr>
          <p:cNvPr id="24" name="TextBox 23">
            <a:extLst>
              <a:ext uri="{FF2B5EF4-FFF2-40B4-BE49-F238E27FC236}">
                <a16:creationId xmlns:a16="http://schemas.microsoft.com/office/drawing/2014/main" id="{F90E7BC1-C092-4B41-9037-BB6DF83DEDE3}"/>
              </a:ext>
            </a:extLst>
          </p:cNvPr>
          <p:cNvSpPr txBox="1"/>
          <p:nvPr/>
        </p:nvSpPr>
        <p:spPr>
          <a:xfrm>
            <a:off x="7269670" y="5958703"/>
            <a:ext cx="2053032" cy="369332"/>
          </a:xfrm>
          <a:prstGeom prst="rect">
            <a:avLst/>
          </a:prstGeom>
          <a:noFill/>
        </p:spPr>
        <p:txBody>
          <a:bodyPr wrap="square" rtlCol="0" anchor="t">
            <a:spAutoFit/>
          </a:bodyPr>
          <a:lstStyle/>
          <a:p>
            <a:pPr algn="ctr"/>
            <a:r>
              <a:rPr lang="en-US" err="1">
                <a:solidFill>
                  <a:schemeClr val="bg1"/>
                </a:solidFill>
              </a:rPr>
              <a:t>Xema</a:t>
            </a:r>
            <a:r>
              <a:rPr lang="en-US">
                <a:solidFill>
                  <a:schemeClr val="bg1"/>
                </a:solidFill>
              </a:rPr>
              <a:t> Pathak</a:t>
            </a:r>
          </a:p>
        </p:txBody>
      </p:sp>
      <p:sp>
        <p:nvSpPr>
          <p:cNvPr id="25" name="TextBox 24">
            <a:extLst>
              <a:ext uri="{FF2B5EF4-FFF2-40B4-BE49-F238E27FC236}">
                <a16:creationId xmlns:a16="http://schemas.microsoft.com/office/drawing/2014/main" id="{0536BEB9-4FFB-4186-A966-BFBCD5CE7178}"/>
              </a:ext>
            </a:extLst>
          </p:cNvPr>
          <p:cNvSpPr txBox="1"/>
          <p:nvPr/>
        </p:nvSpPr>
        <p:spPr>
          <a:xfrm>
            <a:off x="9399192" y="5958703"/>
            <a:ext cx="2053032" cy="369332"/>
          </a:xfrm>
          <a:prstGeom prst="rect">
            <a:avLst/>
          </a:prstGeom>
          <a:noFill/>
        </p:spPr>
        <p:txBody>
          <a:bodyPr wrap="square" rtlCol="0" anchor="t">
            <a:spAutoFit/>
          </a:bodyPr>
          <a:lstStyle/>
          <a:p>
            <a:pPr algn="ctr"/>
            <a:r>
              <a:rPr lang="en-US">
                <a:solidFill>
                  <a:schemeClr val="bg1"/>
                </a:solidFill>
              </a:rPr>
              <a:t>Ashwini Rao</a:t>
            </a:r>
          </a:p>
        </p:txBody>
      </p:sp>
      <p:sp>
        <p:nvSpPr>
          <p:cNvPr id="27" name="TextBox 26">
            <a:extLst>
              <a:ext uri="{FF2B5EF4-FFF2-40B4-BE49-F238E27FC236}">
                <a16:creationId xmlns:a16="http://schemas.microsoft.com/office/drawing/2014/main" id="{58BD2634-64D7-4E27-A618-FAEFE542D540}"/>
              </a:ext>
            </a:extLst>
          </p:cNvPr>
          <p:cNvSpPr txBox="1"/>
          <p:nvPr/>
        </p:nvSpPr>
        <p:spPr>
          <a:xfrm>
            <a:off x="4980406" y="5976249"/>
            <a:ext cx="2053032" cy="369332"/>
          </a:xfrm>
          <a:prstGeom prst="rect">
            <a:avLst/>
          </a:prstGeom>
          <a:noFill/>
        </p:spPr>
        <p:txBody>
          <a:bodyPr wrap="square" rtlCol="0" anchor="t">
            <a:spAutoFit/>
          </a:bodyPr>
          <a:lstStyle/>
          <a:p>
            <a:pPr algn="ctr"/>
            <a:r>
              <a:rPr lang="en-US">
                <a:solidFill>
                  <a:schemeClr val="bg1"/>
                </a:solidFill>
              </a:rPr>
              <a:t>Keerthi </a:t>
            </a:r>
            <a:r>
              <a:rPr lang="en-US" err="1">
                <a:solidFill>
                  <a:schemeClr val="bg1"/>
                </a:solidFill>
              </a:rPr>
              <a:t>Pullela</a:t>
            </a:r>
            <a:endParaRPr lang="en-US">
              <a:solidFill>
                <a:schemeClr val="bg1"/>
              </a:solidFill>
            </a:endParaRPr>
          </a:p>
        </p:txBody>
      </p:sp>
      <p:sp>
        <p:nvSpPr>
          <p:cNvPr id="13" name="TextBox 12">
            <a:extLst>
              <a:ext uri="{FF2B5EF4-FFF2-40B4-BE49-F238E27FC236}">
                <a16:creationId xmlns:a16="http://schemas.microsoft.com/office/drawing/2014/main" id="{8AAA807E-0B2D-4941-BFF5-8C90996B7A76}"/>
              </a:ext>
            </a:extLst>
          </p:cNvPr>
          <p:cNvSpPr txBox="1"/>
          <p:nvPr/>
        </p:nvSpPr>
        <p:spPr>
          <a:xfrm>
            <a:off x="354620" y="2487040"/>
            <a:ext cx="11482757" cy="523220"/>
          </a:xfrm>
          <a:prstGeom prst="rect">
            <a:avLst/>
          </a:prstGeom>
          <a:noFill/>
        </p:spPr>
        <p:txBody>
          <a:bodyPr wrap="square" rtlCol="0" anchor="t">
            <a:spAutoFit/>
          </a:bodyPr>
          <a:lstStyle/>
          <a:p>
            <a:r>
              <a:rPr lang="en-US" sz="2800" b="1" dirty="0"/>
              <a:t>Team 3</a:t>
            </a:r>
          </a:p>
        </p:txBody>
      </p:sp>
      <p:pic>
        <p:nvPicPr>
          <p:cNvPr id="6" name="Picture 5">
            <a:extLst>
              <a:ext uri="{FF2B5EF4-FFF2-40B4-BE49-F238E27FC236}">
                <a16:creationId xmlns:a16="http://schemas.microsoft.com/office/drawing/2014/main" id="{60A6BD01-E727-472D-B052-7DC5C9DC9C29}"/>
              </a:ext>
            </a:extLst>
          </p:cNvPr>
          <p:cNvPicPr>
            <a:picLocks noChangeAspect="1"/>
          </p:cNvPicPr>
          <p:nvPr/>
        </p:nvPicPr>
        <p:blipFill>
          <a:blip r:embed="rId2"/>
          <a:stretch>
            <a:fillRect/>
          </a:stretch>
        </p:blipFill>
        <p:spPr>
          <a:xfrm>
            <a:off x="533044" y="3168291"/>
            <a:ext cx="11125912" cy="2863948"/>
          </a:xfrm>
          <a:prstGeom prst="rect">
            <a:avLst/>
          </a:prstGeom>
        </p:spPr>
      </p:pic>
    </p:spTree>
    <p:extLst>
      <p:ext uri="{BB962C8B-B14F-4D97-AF65-F5344CB8AC3E}">
        <p14:creationId xmlns:p14="http://schemas.microsoft.com/office/powerpoint/2010/main" val="413575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CCA46-792A-4F86-88DA-665A56FF3C26}"/>
              </a:ext>
            </a:extLst>
          </p:cNvPr>
          <p:cNvSpPr txBox="1"/>
          <p:nvPr/>
        </p:nvSpPr>
        <p:spPr>
          <a:xfrm>
            <a:off x="467268" y="609604"/>
            <a:ext cx="11482757" cy="584775"/>
          </a:xfrm>
          <a:prstGeom prst="rect">
            <a:avLst/>
          </a:prstGeom>
          <a:noFill/>
        </p:spPr>
        <p:txBody>
          <a:bodyPr wrap="square" rtlCol="0" anchor="t">
            <a:spAutoFit/>
          </a:bodyPr>
          <a:lstStyle/>
          <a:p>
            <a:r>
              <a:rPr lang="en-US" sz="3200" b="1"/>
              <a:t>Insights</a:t>
            </a:r>
          </a:p>
        </p:txBody>
      </p:sp>
      <p:sp>
        <p:nvSpPr>
          <p:cNvPr id="6" name="TextBox 5">
            <a:extLst>
              <a:ext uri="{FF2B5EF4-FFF2-40B4-BE49-F238E27FC236}">
                <a16:creationId xmlns:a16="http://schemas.microsoft.com/office/drawing/2014/main" id="{F3D9E518-7463-4F96-86E3-2267061205CD}"/>
              </a:ext>
            </a:extLst>
          </p:cNvPr>
          <p:cNvSpPr txBox="1"/>
          <p:nvPr/>
        </p:nvSpPr>
        <p:spPr>
          <a:xfrm>
            <a:off x="650447" y="5294221"/>
            <a:ext cx="10620736"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2">
                    <a:lumMod val="50000"/>
                  </a:schemeClr>
                </a:solidFill>
              </a:rPr>
              <a:t>70.5 </a:t>
            </a:r>
            <a:r>
              <a:rPr lang="en-US" dirty="0"/>
              <a:t>million hate tweets if the same percentage is attributed to 2016 elections</a:t>
            </a:r>
          </a:p>
          <a:p>
            <a:pPr marL="285750" indent="-285750">
              <a:buFont typeface="Arial"/>
              <a:buChar char="•"/>
            </a:pPr>
            <a:endParaRPr lang="en-US" dirty="0"/>
          </a:p>
          <a:p>
            <a:r>
              <a:rPr lang="en-US" sz="2800" dirty="0">
                <a:solidFill>
                  <a:schemeClr val="bg2">
                    <a:lumMod val="50000"/>
                  </a:schemeClr>
                </a:solidFill>
              </a:rPr>
              <a:t>10 </a:t>
            </a:r>
            <a:r>
              <a:rPr lang="en-US" dirty="0"/>
              <a:t>times the population of Indiana</a:t>
            </a:r>
          </a:p>
        </p:txBody>
      </p:sp>
      <p:pic>
        <p:nvPicPr>
          <p:cNvPr id="8" name="Picture 7">
            <a:extLst>
              <a:ext uri="{FF2B5EF4-FFF2-40B4-BE49-F238E27FC236}">
                <a16:creationId xmlns:a16="http://schemas.microsoft.com/office/drawing/2014/main" id="{AAEDF4A8-B167-4D31-B5DF-3F48117E679C}"/>
              </a:ext>
            </a:extLst>
          </p:cNvPr>
          <p:cNvPicPr>
            <a:picLocks noChangeAspect="1"/>
          </p:cNvPicPr>
          <p:nvPr/>
        </p:nvPicPr>
        <p:blipFill rotWithShape="1">
          <a:blip r:embed="rId3"/>
          <a:srcRect l="28496" t="12040" r="25743" b="27385"/>
          <a:stretch/>
        </p:blipFill>
        <p:spPr>
          <a:xfrm>
            <a:off x="745780" y="1502781"/>
            <a:ext cx="2852277" cy="3158377"/>
          </a:xfrm>
          <a:prstGeom prst="rect">
            <a:avLst/>
          </a:prstGeom>
        </p:spPr>
      </p:pic>
      <p:pic>
        <p:nvPicPr>
          <p:cNvPr id="9" name="Picture 8">
            <a:extLst>
              <a:ext uri="{FF2B5EF4-FFF2-40B4-BE49-F238E27FC236}">
                <a16:creationId xmlns:a16="http://schemas.microsoft.com/office/drawing/2014/main" id="{FC2D69E3-FA73-432F-89D7-FB6EE5637057}"/>
              </a:ext>
            </a:extLst>
          </p:cNvPr>
          <p:cNvPicPr>
            <a:picLocks noChangeAspect="1"/>
          </p:cNvPicPr>
          <p:nvPr/>
        </p:nvPicPr>
        <p:blipFill rotWithShape="1">
          <a:blip r:embed="rId4"/>
          <a:srcRect l="30783" t="15419" r="29881" b="29367"/>
          <a:stretch/>
        </p:blipFill>
        <p:spPr>
          <a:xfrm>
            <a:off x="6323280" y="1939032"/>
            <a:ext cx="2956644" cy="3131783"/>
          </a:xfrm>
          <a:prstGeom prst="rect">
            <a:avLst/>
          </a:prstGeom>
        </p:spPr>
      </p:pic>
      <p:sp>
        <p:nvSpPr>
          <p:cNvPr id="10" name="Rectangle 9">
            <a:extLst>
              <a:ext uri="{FF2B5EF4-FFF2-40B4-BE49-F238E27FC236}">
                <a16:creationId xmlns:a16="http://schemas.microsoft.com/office/drawing/2014/main" id="{025522CE-288D-450F-AF44-13DA22BB9A1D}"/>
              </a:ext>
            </a:extLst>
          </p:cNvPr>
          <p:cNvSpPr/>
          <p:nvPr/>
        </p:nvSpPr>
        <p:spPr>
          <a:xfrm>
            <a:off x="3077855" y="1666411"/>
            <a:ext cx="3130791" cy="800219"/>
          </a:xfrm>
          <a:prstGeom prst="rect">
            <a:avLst/>
          </a:prstGeom>
        </p:spPr>
        <p:txBody>
          <a:bodyPr wrap="square">
            <a:spAutoFit/>
          </a:bodyPr>
          <a:lstStyle/>
          <a:p>
            <a:r>
              <a:rPr lang="en-US" sz="2800" dirty="0">
                <a:solidFill>
                  <a:schemeClr val="bg2">
                    <a:lumMod val="50000"/>
                  </a:schemeClr>
                </a:solidFill>
              </a:rPr>
              <a:t>7.05%</a:t>
            </a:r>
            <a:r>
              <a:rPr lang="en-US" dirty="0"/>
              <a:t> of the tweets scraped were classified as hate speech</a:t>
            </a:r>
          </a:p>
        </p:txBody>
      </p:sp>
      <p:sp>
        <p:nvSpPr>
          <p:cNvPr id="11" name="Rectangle 10">
            <a:extLst>
              <a:ext uri="{FF2B5EF4-FFF2-40B4-BE49-F238E27FC236}">
                <a16:creationId xmlns:a16="http://schemas.microsoft.com/office/drawing/2014/main" id="{CAF3A095-94B7-48F3-AE66-AE408720708F}"/>
              </a:ext>
            </a:extLst>
          </p:cNvPr>
          <p:cNvSpPr/>
          <p:nvPr/>
        </p:nvSpPr>
        <p:spPr>
          <a:xfrm>
            <a:off x="9048503" y="2552858"/>
            <a:ext cx="3130791" cy="800219"/>
          </a:xfrm>
          <a:prstGeom prst="rect">
            <a:avLst/>
          </a:prstGeom>
        </p:spPr>
        <p:txBody>
          <a:bodyPr wrap="square">
            <a:spAutoFit/>
          </a:bodyPr>
          <a:lstStyle/>
          <a:p>
            <a:r>
              <a:rPr lang="en-US" sz="2800" dirty="0">
                <a:solidFill>
                  <a:schemeClr val="bg2">
                    <a:lumMod val="50000"/>
                  </a:schemeClr>
                </a:solidFill>
              </a:rPr>
              <a:t>12.01%</a:t>
            </a:r>
            <a:r>
              <a:rPr lang="en-US" dirty="0"/>
              <a:t> of the users tweeted hate-speech content</a:t>
            </a:r>
          </a:p>
        </p:txBody>
      </p:sp>
    </p:spTree>
    <p:extLst>
      <p:ext uri="{BB962C8B-B14F-4D97-AF65-F5344CB8AC3E}">
        <p14:creationId xmlns:p14="http://schemas.microsoft.com/office/powerpoint/2010/main" val="356060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83E78F-7B8C-42D9-9F70-25ED74359783}"/>
              </a:ext>
            </a:extLst>
          </p:cNvPr>
          <p:cNvSpPr txBox="1"/>
          <p:nvPr/>
        </p:nvSpPr>
        <p:spPr>
          <a:xfrm>
            <a:off x="467268" y="609604"/>
            <a:ext cx="11482757" cy="584775"/>
          </a:xfrm>
          <a:prstGeom prst="rect">
            <a:avLst/>
          </a:prstGeom>
          <a:noFill/>
        </p:spPr>
        <p:txBody>
          <a:bodyPr wrap="square" rtlCol="0" anchor="t">
            <a:spAutoFit/>
          </a:bodyPr>
          <a:lstStyle/>
          <a:p>
            <a:r>
              <a:rPr lang="en-US" sz="3200" b="1"/>
              <a:t>Insights</a:t>
            </a:r>
          </a:p>
        </p:txBody>
      </p:sp>
      <p:pic>
        <p:nvPicPr>
          <p:cNvPr id="6" name="Picture 5">
            <a:extLst>
              <a:ext uri="{FF2B5EF4-FFF2-40B4-BE49-F238E27FC236}">
                <a16:creationId xmlns:a16="http://schemas.microsoft.com/office/drawing/2014/main" id="{C8D83E12-296D-4235-9904-E1E39A64A73C}"/>
              </a:ext>
            </a:extLst>
          </p:cNvPr>
          <p:cNvPicPr>
            <a:picLocks noChangeAspect="1"/>
          </p:cNvPicPr>
          <p:nvPr/>
        </p:nvPicPr>
        <p:blipFill>
          <a:blip r:embed="rId3"/>
          <a:stretch>
            <a:fillRect/>
          </a:stretch>
        </p:blipFill>
        <p:spPr>
          <a:xfrm>
            <a:off x="620829" y="1194379"/>
            <a:ext cx="10950341" cy="5287149"/>
          </a:xfrm>
          <a:prstGeom prst="rect">
            <a:avLst/>
          </a:prstGeom>
        </p:spPr>
      </p:pic>
    </p:spTree>
    <p:extLst>
      <p:ext uri="{BB962C8B-B14F-4D97-AF65-F5344CB8AC3E}">
        <p14:creationId xmlns:p14="http://schemas.microsoft.com/office/powerpoint/2010/main" val="251236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CCA46-792A-4F86-88DA-665A56FF3C26}"/>
              </a:ext>
            </a:extLst>
          </p:cNvPr>
          <p:cNvSpPr txBox="1"/>
          <p:nvPr/>
        </p:nvSpPr>
        <p:spPr>
          <a:xfrm>
            <a:off x="467268" y="609604"/>
            <a:ext cx="11482757" cy="584775"/>
          </a:xfrm>
          <a:prstGeom prst="rect">
            <a:avLst/>
          </a:prstGeom>
          <a:noFill/>
        </p:spPr>
        <p:txBody>
          <a:bodyPr wrap="square" rtlCol="0" anchor="t">
            <a:spAutoFit/>
          </a:bodyPr>
          <a:lstStyle/>
          <a:p>
            <a:r>
              <a:rPr lang="en-US" sz="3200" b="1"/>
              <a:t>Insights</a:t>
            </a:r>
          </a:p>
        </p:txBody>
      </p:sp>
      <p:pic>
        <p:nvPicPr>
          <p:cNvPr id="6" name="Picture 5">
            <a:extLst>
              <a:ext uri="{FF2B5EF4-FFF2-40B4-BE49-F238E27FC236}">
                <a16:creationId xmlns:a16="http://schemas.microsoft.com/office/drawing/2014/main" id="{AB09B580-9B15-4E3E-BD96-F49EEF12398C}"/>
              </a:ext>
            </a:extLst>
          </p:cNvPr>
          <p:cNvPicPr>
            <a:picLocks noChangeAspect="1"/>
          </p:cNvPicPr>
          <p:nvPr/>
        </p:nvPicPr>
        <p:blipFill rotWithShape="1">
          <a:blip r:embed="rId3"/>
          <a:srcRect l="947" t="1501"/>
          <a:stretch/>
        </p:blipFill>
        <p:spPr>
          <a:xfrm>
            <a:off x="635267" y="1369405"/>
            <a:ext cx="11482757" cy="5488595"/>
          </a:xfrm>
          <a:prstGeom prst="rect">
            <a:avLst/>
          </a:prstGeom>
        </p:spPr>
      </p:pic>
    </p:spTree>
    <p:extLst>
      <p:ext uri="{BB962C8B-B14F-4D97-AF65-F5344CB8AC3E}">
        <p14:creationId xmlns:p14="http://schemas.microsoft.com/office/powerpoint/2010/main" val="244863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5F916A-E5D0-4FFE-B2E7-E3A0B73D011A}"/>
              </a:ext>
            </a:extLst>
          </p:cNvPr>
          <p:cNvSpPr>
            <a:spLocks noGrp="1"/>
          </p:cNvSpPr>
          <p:nvPr>
            <p:ph idx="1"/>
          </p:nvPr>
        </p:nvSpPr>
        <p:spPr>
          <a:xfrm>
            <a:off x="581192" y="1464564"/>
            <a:ext cx="11029615" cy="3634486"/>
          </a:xfrm>
        </p:spPr>
        <p:txBody>
          <a:bodyPr>
            <a:normAutofit/>
          </a:bodyPr>
          <a:lstStyle/>
          <a:p>
            <a:pPr marL="0" indent="0" algn="ctr">
              <a:buNone/>
            </a:pPr>
            <a:r>
              <a:rPr lang="en-IN" sz="4000"/>
              <a:t>Thank You!</a:t>
            </a:r>
            <a:endParaRPr lang="en-US" sz="4000"/>
          </a:p>
        </p:txBody>
      </p:sp>
    </p:spTree>
    <p:extLst>
      <p:ext uri="{BB962C8B-B14F-4D97-AF65-F5344CB8AC3E}">
        <p14:creationId xmlns:p14="http://schemas.microsoft.com/office/powerpoint/2010/main" val="293402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F3094-BAB9-4C43-A4D3-885D94E526AA}"/>
              </a:ext>
            </a:extLst>
          </p:cNvPr>
          <p:cNvSpPr>
            <a:spLocks noGrp="1"/>
          </p:cNvSpPr>
          <p:nvPr>
            <p:ph idx="1"/>
          </p:nvPr>
        </p:nvSpPr>
        <p:spPr>
          <a:xfrm>
            <a:off x="581192" y="2558578"/>
            <a:ext cx="11206507" cy="2355415"/>
          </a:xfrm>
        </p:spPr>
        <p:txBody>
          <a:bodyPr>
            <a:normAutofit/>
          </a:bodyPr>
          <a:lstStyle/>
          <a:p>
            <a:pPr marL="0" indent="0">
              <a:buNone/>
            </a:pPr>
            <a:endParaRPr lang="en-US" sz="2800">
              <a:solidFill>
                <a:schemeClr val="tx1"/>
              </a:solidFill>
            </a:endParaRPr>
          </a:p>
          <a:p>
            <a:pPr marL="305435" indent="-305435"/>
            <a:r>
              <a:rPr lang="en-US" sz="2000">
                <a:solidFill>
                  <a:schemeClr val="tx1"/>
                </a:solidFill>
              </a:rPr>
              <a:t>Online hate speech is a type of speech that takes place online (e.g. the Internet, social media platforms) with the purpose of </a:t>
            </a:r>
            <a:r>
              <a:rPr lang="en-US" sz="2000" b="1">
                <a:solidFill>
                  <a:schemeClr val="tx1"/>
                </a:solidFill>
              </a:rPr>
              <a:t>attacking a person or a group </a:t>
            </a:r>
            <a:r>
              <a:rPr lang="en-US" sz="2000">
                <a:solidFill>
                  <a:schemeClr val="tx1"/>
                </a:solidFill>
              </a:rPr>
              <a:t>based on attributes such as race, religion, ethnic origin, sexual orientation, disability, or gender</a:t>
            </a:r>
          </a:p>
          <a:p>
            <a:pPr marL="305435" indent="-305435"/>
            <a:endParaRPr lang="en-US" sz="2000">
              <a:solidFill>
                <a:schemeClr val="tx1"/>
              </a:solidFill>
            </a:endParaRPr>
          </a:p>
          <a:p>
            <a:pPr marL="0" indent="0">
              <a:buNone/>
            </a:pPr>
            <a:endParaRPr lang="en-US">
              <a:solidFill>
                <a:schemeClr val="tx1"/>
              </a:solidFill>
            </a:endParaRPr>
          </a:p>
          <a:p>
            <a:pPr marL="305435" indent="-305435"/>
            <a:endParaRPr lang="en-IN">
              <a:solidFill>
                <a:schemeClr val="tx1"/>
              </a:solidFill>
            </a:endParaRPr>
          </a:p>
        </p:txBody>
      </p:sp>
      <p:sp>
        <p:nvSpPr>
          <p:cNvPr id="3" name="TextBox 2">
            <a:extLst>
              <a:ext uri="{FF2B5EF4-FFF2-40B4-BE49-F238E27FC236}">
                <a16:creationId xmlns:a16="http://schemas.microsoft.com/office/drawing/2014/main" id="{86DCCA46-792A-4F86-88DA-665A56FF3C26}"/>
              </a:ext>
            </a:extLst>
          </p:cNvPr>
          <p:cNvSpPr txBox="1"/>
          <p:nvPr/>
        </p:nvSpPr>
        <p:spPr>
          <a:xfrm>
            <a:off x="467268" y="609604"/>
            <a:ext cx="11482757" cy="584775"/>
          </a:xfrm>
          <a:prstGeom prst="rect">
            <a:avLst/>
          </a:prstGeom>
          <a:noFill/>
        </p:spPr>
        <p:txBody>
          <a:bodyPr wrap="square" rtlCol="0" anchor="t">
            <a:spAutoFit/>
          </a:bodyPr>
          <a:lstStyle/>
          <a:p>
            <a:r>
              <a:rPr lang="en-US" sz="3200" b="1"/>
              <a:t>Problem statement</a:t>
            </a:r>
          </a:p>
        </p:txBody>
      </p:sp>
      <p:sp>
        <p:nvSpPr>
          <p:cNvPr id="5" name="Content Placeholder 1">
            <a:extLst>
              <a:ext uri="{FF2B5EF4-FFF2-40B4-BE49-F238E27FC236}">
                <a16:creationId xmlns:a16="http://schemas.microsoft.com/office/drawing/2014/main" id="{0E444AAD-99C8-473F-B359-3DA826ED936D}"/>
              </a:ext>
            </a:extLst>
          </p:cNvPr>
          <p:cNvSpPr txBox="1">
            <a:spLocks/>
          </p:cNvSpPr>
          <p:nvPr/>
        </p:nvSpPr>
        <p:spPr>
          <a:xfrm>
            <a:off x="583913" y="3731514"/>
            <a:ext cx="11029615" cy="291330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800">
              <a:solidFill>
                <a:schemeClr val="tx1"/>
              </a:solidFill>
            </a:endParaRPr>
          </a:p>
          <a:p>
            <a:pPr marL="305435" indent="-305435"/>
            <a:r>
              <a:rPr lang="en-US" sz="2000">
                <a:solidFill>
                  <a:schemeClr val="tx1"/>
                </a:solidFill>
              </a:rPr>
              <a:t>The flexibility that online platforms provide with respect to anonymity and permanence is why it is hard to address and act against</a:t>
            </a:r>
          </a:p>
          <a:p>
            <a:pPr marL="0" indent="0">
              <a:buFont typeface="Wingdings 2" panose="05020102010507070707" pitchFamily="18" charset="2"/>
              <a:buNone/>
            </a:pPr>
            <a:endParaRPr lang="en-US">
              <a:solidFill>
                <a:schemeClr val="tx1"/>
              </a:solidFill>
            </a:endParaRPr>
          </a:p>
          <a:p>
            <a:pPr marL="0" indent="0">
              <a:buFont typeface="Wingdings 2" panose="05020102010507070707" pitchFamily="18" charset="2"/>
              <a:buNone/>
            </a:pPr>
            <a:endParaRPr lang="en-US">
              <a:solidFill>
                <a:schemeClr val="tx1"/>
              </a:solidFill>
            </a:endParaRPr>
          </a:p>
          <a:p>
            <a:pPr marL="305435" indent="-305435"/>
            <a:endParaRPr lang="en-IN">
              <a:solidFill>
                <a:schemeClr val="tx1"/>
              </a:solidFill>
            </a:endParaRPr>
          </a:p>
        </p:txBody>
      </p:sp>
      <p:sp>
        <p:nvSpPr>
          <p:cNvPr id="6" name="TextBox 5">
            <a:extLst>
              <a:ext uri="{FF2B5EF4-FFF2-40B4-BE49-F238E27FC236}">
                <a16:creationId xmlns:a16="http://schemas.microsoft.com/office/drawing/2014/main" id="{07CCCF22-D846-44B4-A4B7-F4502F0B18BA}"/>
              </a:ext>
            </a:extLst>
          </p:cNvPr>
          <p:cNvSpPr txBox="1"/>
          <p:nvPr/>
        </p:nvSpPr>
        <p:spPr>
          <a:xfrm>
            <a:off x="576125" y="1834247"/>
            <a:ext cx="11278650" cy="584775"/>
          </a:xfrm>
          <a:prstGeom prst="rect">
            <a:avLst/>
          </a:prstGeom>
          <a:noFill/>
        </p:spPr>
        <p:txBody>
          <a:bodyPr wrap="square" rtlCol="0" anchor="t">
            <a:spAutoFit/>
          </a:bodyPr>
          <a:lstStyle/>
          <a:p>
            <a:r>
              <a:rPr lang="en-US" sz="3200">
                <a:ea typeface="+mn-lt"/>
                <a:cs typeface="+mn-lt"/>
              </a:rPr>
              <a:t>What is hate speech?</a:t>
            </a:r>
            <a:endParaRPr lang="en-US" sz="3200"/>
          </a:p>
        </p:txBody>
      </p:sp>
    </p:spTree>
    <p:extLst>
      <p:ext uri="{BB962C8B-B14F-4D97-AF65-F5344CB8AC3E}">
        <p14:creationId xmlns:p14="http://schemas.microsoft.com/office/powerpoint/2010/main" val="161897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F3094-BAB9-4C43-A4D3-885D94E526AA}"/>
              </a:ext>
            </a:extLst>
          </p:cNvPr>
          <p:cNvSpPr>
            <a:spLocks noGrp="1"/>
          </p:cNvSpPr>
          <p:nvPr>
            <p:ph idx="1"/>
          </p:nvPr>
        </p:nvSpPr>
        <p:spPr>
          <a:xfrm>
            <a:off x="506997" y="2899141"/>
            <a:ext cx="11029615" cy="482346"/>
          </a:xfrm>
        </p:spPr>
        <p:txBody>
          <a:bodyPr>
            <a:normAutofit/>
          </a:bodyPr>
          <a:lstStyle/>
          <a:p>
            <a:pPr marL="0" indent="0">
              <a:buNone/>
            </a:pPr>
            <a:r>
              <a:rPr lang="en-US" sz="2000">
                <a:solidFill>
                  <a:schemeClr val="tx1"/>
                </a:solidFill>
                <a:ea typeface="+mn-lt"/>
                <a:cs typeface="+mn-lt"/>
              </a:rPr>
              <a:t>To flag and block hate speech on one of the popular social media platforms, Twitter.</a:t>
            </a:r>
          </a:p>
          <a:p>
            <a:pPr marL="0" indent="0">
              <a:buNone/>
            </a:pPr>
            <a:endParaRPr lang="en-US" sz="2000">
              <a:ea typeface="+mn-lt"/>
              <a:cs typeface="+mn-lt"/>
            </a:endParaRPr>
          </a:p>
          <a:p>
            <a:pPr marL="305435" indent="-305435">
              <a:buFont typeface="Wingdings 2"/>
              <a:buChar char=""/>
            </a:pPr>
            <a:endParaRPr lang="en-IN" sz="2000">
              <a:ea typeface="+mn-lt"/>
              <a:cs typeface="+mn-lt"/>
            </a:endParaRPr>
          </a:p>
          <a:p>
            <a:pPr marL="0" indent="0">
              <a:buNone/>
            </a:pPr>
            <a:endParaRPr lang="en-US" sz="2000">
              <a:solidFill>
                <a:schemeClr val="tx1"/>
              </a:solidFill>
            </a:endParaRPr>
          </a:p>
        </p:txBody>
      </p:sp>
      <p:sp>
        <p:nvSpPr>
          <p:cNvPr id="3" name="TextBox 2">
            <a:extLst>
              <a:ext uri="{FF2B5EF4-FFF2-40B4-BE49-F238E27FC236}">
                <a16:creationId xmlns:a16="http://schemas.microsoft.com/office/drawing/2014/main" id="{86DCCA46-792A-4F86-88DA-665A56FF3C26}"/>
              </a:ext>
            </a:extLst>
          </p:cNvPr>
          <p:cNvSpPr txBox="1"/>
          <p:nvPr/>
        </p:nvSpPr>
        <p:spPr>
          <a:xfrm>
            <a:off x="467268" y="1144341"/>
            <a:ext cx="11482757" cy="584775"/>
          </a:xfrm>
          <a:prstGeom prst="rect">
            <a:avLst/>
          </a:prstGeom>
          <a:noFill/>
        </p:spPr>
        <p:txBody>
          <a:bodyPr wrap="square" rtlCol="0" anchor="t">
            <a:spAutoFit/>
          </a:bodyPr>
          <a:lstStyle/>
          <a:p>
            <a:r>
              <a:rPr lang="en-US" sz="3200" b="1"/>
              <a:t>Objective</a:t>
            </a:r>
          </a:p>
        </p:txBody>
      </p:sp>
      <p:sp>
        <p:nvSpPr>
          <p:cNvPr id="4" name="TextBox 3">
            <a:extLst>
              <a:ext uri="{FF2B5EF4-FFF2-40B4-BE49-F238E27FC236}">
                <a16:creationId xmlns:a16="http://schemas.microsoft.com/office/drawing/2014/main" id="{1EA60770-5C47-4127-85B9-E2ED7F0B61F8}"/>
              </a:ext>
            </a:extLst>
          </p:cNvPr>
          <p:cNvSpPr txBox="1"/>
          <p:nvPr/>
        </p:nvSpPr>
        <p:spPr>
          <a:xfrm>
            <a:off x="504324" y="3528595"/>
            <a:ext cx="10734508" cy="1785104"/>
          </a:xfrm>
          <a:prstGeom prst="rect">
            <a:avLst/>
          </a:prstGeom>
          <a:noFill/>
        </p:spPr>
        <p:txBody>
          <a:bodyPr wrap="square" rtlCol="0" anchor="t">
            <a:spAutoFit/>
          </a:bodyPr>
          <a:lstStyle/>
          <a:p>
            <a:endParaRPr lang="en-IN" sz="3200" b="1"/>
          </a:p>
          <a:p>
            <a:endParaRPr lang="en-IN"/>
          </a:p>
          <a:p>
            <a:r>
              <a:rPr lang="en-US" sz="2000"/>
              <a:t>Across the United States, the inflammatory and confrontational tone of political rhetoric is creeping into public discourse and polarizing the electorate. It has created massive skew in the US elections in the past. Therefore, it's critical to block hate speech to reduce the skewness. </a:t>
            </a:r>
            <a:endParaRPr lang="en-IN"/>
          </a:p>
        </p:txBody>
      </p:sp>
      <p:sp>
        <p:nvSpPr>
          <p:cNvPr id="6" name="TextBox 5">
            <a:extLst>
              <a:ext uri="{FF2B5EF4-FFF2-40B4-BE49-F238E27FC236}">
                <a16:creationId xmlns:a16="http://schemas.microsoft.com/office/drawing/2014/main" id="{1E6F389A-CCFE-462E-ABC3-9B2A393C706E}"/>
              </a:ext>
            </a:extLst>
          </p:cNvPr>
          <p:cNvSpPr txBox="1"/>
          <p:nvPr/>
        </p:nvSpPr>
        <p:spPr>
          <a:xfrm>
            <a:off x="499353" y="3489162"/>
            <a:ext cx="11482757" cy="584775"/>
          </a:xfrm>
          <a:prstGeom prst="rect">
            <a:avLst/>
          </a:prstGeom>
          <a:noFill/>
        </p:spPr>
        <p:txBody>
          <a:bodyPr wrap="square" rtlCol="0" anchor="t">
            <a:spAutoFit/>
          </a:bodyPr>
          <a:lstStyle/>
          <a:p>
            <a:r>
              <a:rPr lang="en-US" sz="3200" b="1"/>
              <a:t>Why? </a:t>
            </a:r>
          </a:p>
        </p:txBody>
      </p:sp>
    </p:spTree>
    <p:extLst>
      <p:ext uri="{BB962C8B-B14F-4D97-AF65-F5344CB8AC3E}">
        <p14:creationId xmlns:p14="http://schemas.microsoft.com/office/powerpoint/2010/main" val="192000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CCA46-792A-4F86-88DA-665A56FF3C26}"/>
              </a:ext>
            </a:extLst>
          </p:cNvPr>
          <p:cNvSpPr txBox="1"/>
          <p:nvPr/>
        </p:nvSpPr>
        <p:spPr>
          <a:xfrm>
            <a:off x="467268" y="609604"/>
            <a:ext cx="11482757" cy="584775"/>
          </a:xfrm>
          <a:prstGeom prst="rect">
            <a:avLst/>
          </a:prstGeom>
          <a:noFill/>
        </p:spPr>
        <p:txBody>
          <a:bodyPr wrap="square" rtlCol="0" anchor="t">
            <a:spAutoFit/>
          </a:bodyPr>
          <a:lstStyle/>
          <a:p>
            <a:r>
              <a:rPr lang="en-US" sz="3200" b="1"/>
              <a:t>Our approach – model training</a:t>
            </a:r>
          </a:p>
        </p:txBody>
      </p:sp>
      <p:sp>
        <p:nvSpPr>
          <p:cNvPr id="8" name="Rectangle 7">
            <a:extLst>
              <a:ext uri="{FF2B5EF4-FFF2-40B4-BE49-F238E27FC236}">
                <a16:creationId xmlns:a16="http://schemas.microsoft.com/office/drawing/2014/main" id="{98BBD9C4-69C1-4A54-9D91-9DC51AC794EE}"/>
              </a:ext>
            </a:extLst>
          </p:cNvPr>
          <p:cNvSpPr/>
          <p:nvPr/>
        </p:nvSpPr>
        <p:spPr>
          <a:xfrm>
            <a:off x="2625640" y="3096817"/>
            <a:ext cx="1474470" cy="210312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0C0C0C"/>
                </a:solidFill>
              </a:rPr>
              <a:t>Used NLTK </a:t>
            </a:r>
          </a:p>
        </p:txBody>
      </p:sp>
      <p:sp>
        <p:nvSpPr>
          <p:cNvPr id="10" name="Rectangle 9">
            <a:extLst>
              <a:ext uri="{FF2B5EF4-FFF2-40B4-BE49-F238E27FC236}">
                <a16:creationId xmlns:a16="http://schemas.microsoft.com/office/drawing/2014/main" id="{38155B24-FD16-4306-B83D-B224AA7ADDE4}"/>
              </a:ext>
            </a:extLst>
          </p:cNvPr>
          <p:cNvSpPr/>
          <p:nvPr/>
        </p:nvSpPr>
        <p:spPr>
          <a:xfrm>
            <a:off x="4727811" y="3096817"/>
            <a:ext cx="4991099" cy="210312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E929F9E-6C39-4650-BA02-CFBBA732FAF1}"/>
              </a:ext>
            </a:extLst>
          </p:cNvPr>
          <p:cNvSpPr/>
          <p:nvPr/>
        </p:nvSpPr>
        <p:spPr>
          <a:xfrm>
            <a:off x="10178966" y="3096268"/>
            <a:ext cx="1474470" cy="21031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0C0C0C"/>
                </a:solidFill>
              </a:rPr>
              <a:t>Logistic regression for hate tweet flagging</a:t>
            </a:r>
          </a:p>
        </p:txBody>
      </p:sp>
      <p:sp>
        <p:nvSpPr>
          <p:cNvPr id="13" name="TextBox 12">
            <a:extLst>
              <a:ext uri="{FF2B5EF4-FFF2-40B4-BE49-F238E27FC236}">
                <a16:creationId xmlns:a16="http://schemas.microsoft.com/office/drawing/2014/main" id="{CDEE6D9E-CD74-4567-AB7A-37453E731270}"/>
              </a:ext>
            </a:extLst>
          </p:cNvPr>
          <p:cNvSpPr txBox="1"/>
          <p:nvPr/>
        </p:nvSpPr>
        <p:spPr>
          <a:xfrm>
            <a:off x="666905" y="2528273"/>
            <a:ext cx="1333500" cy="307777"/>
          </a:xfrm>
          <a:prstGeom prst="rect">
            <a:avLst/>
          </a:prstGeom>
          <a:noFill/>
        </p:spPr>
        <p:txBody>
          <a:bodyPr wrap="square" rtlCol="0">
            <a:spAutoFit/>
          </a:bodyPr>
          <a:lstStyle/>
          <a:p>
            <a:r>
              <a:rPr lang="en-IN" sz="1400"/>
              <a:t>Static dataset</a:t>
            </a:r>
          </a:p>
        </p:txBody>
      </p:sp>
      <p:sp>
        <p:nvSpPr>
          <p:cNvPr id="14" name="TextBox 13">
            <a:extLst>
              <a:ext uri="{FF2B5EF4-FFF2-40B4-BE49-F238E27FC236}">
                <a16:creationId xmlns:a16="http://schemas.microsoft.com/office/drawing/2014/main" id="{060E7F9F-38C1-470B-9A41-75ABC04D466E}"/>
              </a:ext>
            </a:extLst>
          </p:cNvPr>
          <p:cNvSpPr txBox="1"/>
          <p:nvPr/>
        </p:nvSpPr>
        <p:spPr>
          <a:xfrm>
            <a:off x="2719118" y="2528273"/>
            <a:ext cx="1474469" cy="307777"/>
          </a:xfrm>
          <a:prstGeom prst="rect">
            <a:avLst/>
          </a:prstGeom>
          <a:noFill/>
        </p:spPr>
        <p:txBody>
          <a:bodyPr wrap="square" rtlCol="0">
            <a:spAutoFit/>
          </a:bodyPr>
          <a:lstStyle/>
          <a:p>
            <a:r>
              <a:rPr lang="en-IN" sz="1400"/>
              <a:t>Building a model</a:t>
            </a:r>
          </a:p>
        </p:txBody>
      </p:sp>
      <p:sp>
        <p:nvSpPr>
          <p:cNvPr id="15" name="TextBox 14">
            <a:extLst>
              <a:ext uri="{FF2B5EF4-FFF2-40B4-BE49-F238E27FC236}">
                <a16:creationId xmlns:a16="http://schemas.microsoft.com/office/drawing/2014/main" id="{ECD5D835-1D9C-42F4-BABB-F05DEEE80E6A}"/>
              </a:ext>
            </a:extLst>
          </p:cNvPr>
          <p:cNvSpPr txBox="1"/>
          <p:nvPr/>
        </p:nvSpPr>
        <p:spPr>
          <a:xfrm>
            <a:off x="6272005" y="2526506"/>
            <a:ext cx="1834515" cy="307777"/>
          </a:xfrm>
          <a:prstGeom prst="rect">
            <a:avLst/>
          </a:prstGeom>
          <a:noFill/>
        </p:spPr>
        <p:txBody>
          <a:bodyPr wrap="square" rtlCol="0">
            <a:spAutoFit/>
          </a:bodyPr>
          <a:lstStyle/>
          <a:p>
            <a:r>
              <a:rPr lang="en-IN" sz="1400"/>
              <a:t>Data pre-processing</a:t>
            </a:r>
          </a:p>
        </p:txBody>
      </p:sp>
      <p:sp>
        <p:nvSpPr>
          <p:cNvPr id="16" name="Rectangle 15">
            <a:extLst>
              <a:ext uri="{FF2B5EF4-FFF2-40B4-BE49-F238E27FC236}">
                <a16:creationId xmlns:a16="http://schemas.microsoft.com/office/drawing/2014/main" id="{0201B398-17C8-451C-AE36-A5BB34E5B345}"/>
              </a:ext>
            </a:extLst>
          </p:cNvPr>
          <p:cNvSpPr/>
          <p:nvPr/>
        </p:nvSpPr>
        <p:spPr>
          <a:xfrm>
            <a:off x="4875445" y="3425458"/>
            <a:ext cx="1383983" cy="1418166"/>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0C0C0C"/>
                </a:solidFill>
              </a:rPr>
              <a:t>Tokenization</a:t>
            </a:r>
          </a:p>
        </p:txBody>
      </p:sp>
      <p:sp>
        <p:nvSpPr>
          <p:cNvPr id="17" name="Rectangle 16">
            <a:extLst>
              <a:ext uri="{FF2B5EF4-FFF2-40B4-BE49-F238E27FC236}">
                <a16:creationId xmlns:a16="http://schemas.microsoft.com/office/drawing/2014/main" id="{8559E43B-1439-4484-B745-0E8A95AFD838}"/>
              </a:ext>
            </a:extLst>
          </p:cNvPr>
          <p:cNvSpPr/>
          <p:nvPr/>
        </p:nvSpPr>
        <p:spPr>
          <a:xfrm>
            <a:off x="6475646" y="3425458"/>
            <a:ext cx="1556387" cy="1418166"/>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0C0C0C"/>
                </a:solidFill>
              </a:rPr>
              <a:t>Lemmatization</a:t>
            </a:r>
          </a:p>
        </p:txBody>
      </p:sp>
      <p:sp>
        <p:nvSpPr>
          <p:cNvPr id="18" name="Rectangle 17">
            <a:extLst>
              <a:ext uri="{FF2B5EF4-FFF2-40B4-BE49-F238E27FC236}">
                <a16:creationId xmlns:a16="http://schemas.microsoft.com/office/drawing/2014/main" id="{132835A4-6348-4162-BB6B-6B0EE9B10F7E}"/>
              </a:ext>
            </a:extLst>
          </p:cNvPr>
          <p:cNvSpPr/>
          <p:nvPr/>
        </p:nvSpPr>
        <p:spPr>
          <a:xfrm>
            <a:off x="8248251" y="3425458"/>
            <a:ext cx="1383983" cy="1418166"/>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0C0C0C"/>
                </a:solidFill>
              </a:rPr>
              <a:t>Stop word removal</a:t>
            </a:r>
          </a:p>
        </p:txBody>
      </p:sp>
      <p:sp>
        <p:nvSpPr>
          <p:cNvPr id="21" name="TextBox 20">
            <a:extLst>
              <a:ext uri="{FF2B5EF4-FFF2-40B4-BE49-F238E27FC236}">
                <a16:creationId xmlns:a16="http://schemas.microsoft.com/office/drawing/2014/main" id="{C2C79260-A8EC-4BC1-93A1-D64471C0661B}"/>
              </a:ext>
            </a:extLst>
          </p:cNvPr>
          <p:cNvSpPr txBox="1"/>
          <p:nvPr/>
        </p:nvSpPr>
        <p:spPr>
          <a:xfrm>
            <a:off x="10100377" y="2534172"/>
            <a:ext cx="1643466" cy="307777"/>
          </a:xfrm>
          <a:prstGeom prst="rect">
            <a:avLst/>
          </a:prstGeom>
          <a:noFill/>
        </p:spPr>
        <p:txBody>
          <a:bodyPr wrap="square" rtlCol="0" anchor="t">
            <a:spAutoFit/>
          </a:bodyPr>
          <a:lstStyle/>
          <a:p>
            <a:r>
              <a:rPr lang="en-IN" sz="1400"/>
              <a:t>Model assessment</a:t>
            </a:r>
          </a:p>
        </p:txBody>
      </p:sp>
      <p:sp>
        <p:nvSpPr>
          <p:cNvPr id="19" name="Rectangle 18">
            <a:extLst>
              <a:ext uri="{FF2B5EF4-FFF2-40B4-BE49-F238E27FC236}">
                <a16:creationId xmlns:a16="http://schemas.microsoft.com/office/drawing/2014/main" id="{BE58C234-3E84-49B4-B994-4990AAA10546}"/>
              </a:ext>
            </a:extLst>
          </p:cNvPr>
          <p:cNvSpPr/>
          <p:nvPr/>
        </p:nvSpPr>
        <p:spPr>
          <a:xfrm>
            <a:off x="662521" y="3096816"/>
            <a:ext cx="1474470" cy="210312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0C0C0C"/>
                </a:solidFill>
              </a:rPr>
              <a:t>Hate speech tweets from Kaggle</a:t>
            </a:r>
            <a:endParaRPr lang="en-US">
              <a:solidFill>
                <a:srgbClr val="0C0C0C"/>
              </a:solidFill>
            </a:endParaRPr>
          </a:p>
        </p:txBody>
      </p:sp>
      <p:cxnSp>
        <p:nvCxnSpPr>
          <p:cNvPr id="4" name="Straight Arrow Connector 3">
            <a:extLst>
              <a:ext uri="{FF2B5EF4-FFF2-40B4-BE49-F238E27FC236}">
                <a16:creationId xmlns:a16="http://schemas.microsoft.com/office/drawing/2014/main" id="{70476938-3EA2-4412-BFD3-2F173EFDD7A5}"/>
              </a:ext>
            </a:extLst>
          </p:cNvPr>
          <p:cNvCxnSpPr>
            <a:stCxn id="19" idx="3"/>
            <a:endCxn id="8" idx="1"/>
          </p:cNvCxnSpPr>
          <p:nvPr/>
        </p:nvCxnSpPr>
        <p:spPr>
          <a:xfrm>
            <a:off x="2136991" y="4148376"/>
            <a:ext cx="488649" cy="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E6A39DD-32B0-4F52-9611-1ED80F374161}"/>
              </a:ext>
            </a:extLst>
          </p:cNvPr>
          <p:cNvCxnSpPr>
            <a:stCxn id="8" idx="3"/>
            <a:endCxn id="10" idx="1"/>
          </p:cNvCxnSpPr>
          <p:nvPr/>
        </p:nvCxnSpPr>
        <p:spPr>
          <a:xfrm>
            <a:off x="4100110" y="4148377"/>
            <a:ext cx="627701"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569888F-C922-4F2E-BF35-58BBE7209329}"/>
              </a:ext>
            </a:extLst>
          </p:cNvPr>
          <p:cNvCxnSpPr>
            <a:stCxn id="10" idx="3"/>
            <a:endCxn id="11" idx="1"/>
          </p:cNvCxnSpPr>
          <p:nvPr/>
        </p:nvCxnSpPr>
        <p:spPr>
          <a:xfrm flipV="1">
            <a:off x="9718910" y="4147828"/>
            <a:ext cx="460056" cy="54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349C5C4-C07C-4C6B-BE86-85CB98CFB73A}"/>
              </a:ext>
            </a:extLst>
          </p:cNvPr>
          <p:cNvSpPr txBox="1"/>
          <p:nvPr/>
        </p:nvSpPr>
        <p:spPr>
          <a:xfrm>
            <a:off x="578718" y="5603614"/>
            <a:ext cx="7898130" cy="369332"/>
          </a:xfrm>
          <a:prstGeom prst="rect">
            <a:avLst/>
          </a:prstGeom>
          <a:noFill/>
        </p:spPr>
        <p:txBody>
          <a:bodyPr wrap="square" rtlCol="0" anchor="t">
            <a:spAutoFit/>
          </a:bodyPr>
          <a:lstStyle/>
          <a:p>
            <a:r>
              <a:rPr lang="en-IN">
                <a:latin typeface="Gill Sans MT"/>
              </a:rPr>
              <a:t>Logit model Accuracy:: 94.90%</a:t>
            </a:r>
            <a:endParaRPr lang="en-US">
              <a:latin typeface="Gill Sans MT"/>
            </a:endParaRPr>
          </a:p>
        </p:txBody>
      </p:sp>
    </p:spTree>
    <p:extLst>
      <p:ext uri="{BB962C8B-B14F-4D97-AF65-F5344CB8AC3E}">
        <p14:creationId xmlns:p14="http://schemas.microsoft.com/office/powerpoint/2010/main" val="401720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CCA46-792A-4F86-88DA-665A56FF3C26}"/>
              </a:ext>
            </a:extLst>
          </p:cNvPr>
          <p:cNvSpPr txBox="1"/>
          <p:nvPr/>
        </p:nvSpPr>
        <p:spPr>
          <a:xfrm>
            <a:off x="467268" y="609604"/>
            <a:ext cx="11482757" cy="584775"/>
          </a:xfrm>
          <a:prstGeom prst="rect">
            <a:avLst/>
          </a:prstGeom>
          <a:noFill/>
        </p:spPr>
        <p:txBody>
          <a:bodyPr wrap="square" rtlCol="0" anchor="t">
            <a:spAutoFit/>
          </a:bodyPr>
          <a:lstStyle/>
          <a:p>
            <a:r>
              <a:rPr lang="en-US" sz="3200" b="1"/>
              <a:t>Keywords</a:t>
            </a:r>
            <a:endParaRPr lang="en-US"/>
          </a:p>
        </p:txBody>
      </p:sp>
      <p:sp>
        <p:nvSpPr>
          <p:cNvPr id="4" name="TextBox 3">
            <a:extLst>
              <a:ext uri="{FF2B5EF4-FFF2-40B4-BE49-F238E27FC236}">
                <a16:creationId xmlns:a16="http://schemas.microsoft.com/office/drawing/2014/main" id="{62CB61A6-FC2B-43C5-8505-3919E4D99FF0}"/>
              </a:ext>
            </a:extLst>
          </p:cNvPr>
          <p:cNvSpPr txBox="1"/>
          <p:nvPr/>
        </p:nvSpPr>
        <p:spPr>
          <a:xfrm>
            <a:off x="561765" y="2188976"/>
            <a:ext cx="4744717" cy="2677656"/>
          </a:xfrm>
          <a:prstGeom prst="rect">
            <a:avLst/>
          </a:prstGeom>
          <a:noFill/>
        </p:spPr>
        <p:txBody>
          <a:bodyPr wrap="square" rtlCol="0" anchor="t">
            <a:spAutoFit/>
          </a:bodyPr>
          <a:lstStyle/>
          <a:p>
            <a:r>
              <a:rPr lang="en-IN" sz="2400" b="1"/>
              <a:t>How we selected words</a:t>
            </a:r>
          </a:p>
          <a:p>
            <a:endParaRPr lang="en-IN" sz="2400" b="1"/>
          </a:p>
          <a:p>
            <a:r>
              <a:rPr lang="en-IN" sz="2400"/>
              <a:t>Identified words that are commonly used in tweets, especially revolving around election candidates and presidency, and used them to track and mine tweets for classification</a:t>
            </a:r>
          </a:p>
        </p:txBody>
      </p:sp>
      <p:sp>
        <p:nvSpPr>
          <p:cNvPr id="9" name="TextBox 8">
            <a:extLst>
              <a:ext uri="{FF2B5EF4-FFF2-40B4-BE49-F238E27FC236}">
                <a16:creationId xmlns:a16="http://schemas.microsoft.com/office/drawing/2014/main" id="{786E46BF-1E9D-400D-94DB-DC1B861FF916}"/>
              </a:ext>
            </a:extLst>
          </p:cNvPr>
          <p:cNvSpPr txBox="1"/>
          <p:nvPr/>
        </p:nvSpPr>
        <p:spPr>
          <a:xfrm>
            <a:off x="5834941" y="2188976"/>
            <a:ext cx="5429250" cy="461665"/>
          </a:xfrm>
          <a:prstGeom prst="rect">
            <a:avLst/>
          </a:prstGeom>
          <a:noFill/>
        </p:spPr>
        <p:txBody>
          <a:bodyPr wrap="square" rtlCol="0">
            <a:spAutoFit/>
          </a:bodyPr>
          <a:lstStyle/>
          <a:p>
            <a:r>
              <a:rPr lang="en-IN" sz="2400" b="1"/>
              <a:t>Some of the words used</a:t>
            </a:r>
            <a:endParaRPr lang="en-IN" sz="2400"/>
          </a:p>
        </p:txBody>
      </p:sp>
      <p:cxnSp>
        <p:nvCxnSpPr>
          <p:cNvPr id="7" name="Straight Connector 6">
            <a:extLst>
              <a:ext uri="{FF2B5EF4-FFF2-40B4-BE49-F238E27FC236}">
                <a16:creationId xmlns:a16="http://schemas.microsoft.com/office/drawing/2014/main" id="{68A95D67-3551-4F47-82CB-5FA44C33373F}"/>
              </a:ext>
            </a:extLst>
          </p:cNvPr>
          <p:cNvCxnSpPr>
            <a:cxnSpLocks/>
          </p:cNvCxnSpPr>
          <p:nvPr/>
        </p:nvCxnSpPr>
        <p:spPr>
          <a:xfrm>
            <a:off x="5510530" y="1612900"/>
            <a:ext cx="0" cy="4698996"/>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A06BE7C-5AB1-4D76-81D9-EFFA3BB39E48}"/>
              </a:ext>
            </a:extLst>
          </p:cNvPr>
          <p:cNvSpPr/>
          <p:nvPr/>
        </p:nvSpPr>
        <p:spPr>
          <a:xfrm>
            <a:off x="5892804" y="2971800"/>
            <a:ext cx="1473196"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err="1">
                <a:solidFill>
                  <a:schemeClr val="tx1"/>
                </a:solidFill>
              </a:rPr>
              <a:t>petebuttigieg</a:t>
            </a:r>
            <a:endParaRPr lang="en-US" i="1">
              <a:solidFill>
                <a:schemeClr val="tx1"/>
              </a:solidFill>
            </a:endParaRPr>
          </a:p>
        </p:txBody>
      </p:sp>
      <p:sp>
        <p:nvSpPr>
          <p:cNvPr id="8" name="Rectangle 7">
            <a:extLst>
              <a:ext uri="{FF2B5EF4-FFF2-40B4-BE49-F238E27FC236}">
                <a16:creationId xmlns:a16="http://schemas.microsoft.com/office/drawing/2014/main" id="{FA850F16-4A07-4E52-9013-776F7DA7B77B}"/>
              </a:ext>
            </a:extLst>
          </p:cNvPr>
          <p:cNvSpPr/>
          <p:nvPr/>
        </p:nvSpPr>
        <p:spPr>
          <a:xfrm>
            <a:off x="7937496" y="2949232"/>
            <a:ext cx="12700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democrats</a:t>
            </a:r>
          </a:p>
        </p:txBody>
      </p:sp>
      <p:sp>
        <p:nvSpPr>
          <p:cNvPr id="10" name="Rectangle 9">
            <a:extLst>
              <a:ext uri="{FF2B5EF4-FFF2-40B4-BE49-F238E27FC236}">
                <a16:creationId xmlns:a16="http://schemas.microsoft.com/office/drawing/2014/main" id="{CF8415DD-BAB0-4C42-A184-275090664887}"/>
              </a:ext>
            </a:extLst>
          </p:cNvPr>
          <p:cNvSpPr/>
          <p:nvPr/>
        </p:nvSpPr>
        <p:spPr>
          <a:xfrm>
            <a:off x="9694332" y="2933700"/>
            <a:ext cx="12700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democrat</a:t>
            </a:r>
          </a:p>
        </p:txBody>
      </p:sp>
      <p:sp>
        <p:nvSpPr>
          <p:cNvPr id="11" name="Rectangle 10">
            <a:extLst>
              <a:ext uri="{FF2B5EF4-FFF2-40B4-BE49-F238E27FC236}">
                <a16:creationId xmlns:a16="http://schemas.microsoft.com/office/drawing/2014/main" id="{1D53FF7C-53CB-476B-8F84-1FF95AA7770F}"/>
              </a:ext>
            </a:extLst>
          </p:cNvPr>
          <p:cNvSpPr/>
          <p:nvPr/>
        </p:nvSpPr>
        <p:spPr>
          <a:xfrm>
            <a:off x="9784459" y="4394198"/>
            <a:ext cx="12700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trump</a:t>
            </a:r>
          </a:p>
        </p:txBody>
      </p:sp>
      <p:sp>
        <p:nvSpPr>
          <p:cNvPr id="12" name="Rectangle 11">
            <a:extLst>
              <a:ext uri="{FF2B5EF4-FFF2-40B4-BE49-F238E27FC236}">
                <a16:creationId xmlns:a16="http://schemas.microsoft.com/office/drawing/2014/main" id="{E112ABE4-94A3-427C-9F61-04E6EB4CE4F9}"/>
              </a:ext>
            </a:extLst>
          </p:cNvPr>
          <p:cNvSpPr/>
          <p:nvPr/>
        </p:nvSpPr>
        <p:spPr>
          <a:xfrm>
            <a:off x="8813795" y="3670300"/>
            <a:ext cx="1515537"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Election2020</a:t>
            </a:r>
          </a:p>
        </p:txBody>
      </p:sp>
      <p:sp>
        <p:nvSpPr>
          <p:cNvPr id="13" name="Rectangle 12">
            <a:extLst>
              <a:ext uri="{FF2B5EF4-FFF2-40B4-BE49-F238E27FC236}">
                <a16:creationId xmlns:a16="http://schemas.microsoft.com/office/drawing/2014/main" id="{DD86427A-B342-45D1-8DBE-FDC724AA6B70}"/>
              </a:ext>
            </a:extLst>
          </p:cNvPr>
          <p:cNvSpPr/>
          <p:nvPr/>
        </p:nvSpPr>
        <p:spPr>
          <a:xfrm>
            <a:off x="5892800" y="4406900"/>
            <a:ext cx="1473196"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2020election</a:t>
            </a:r>
          </a:p>
        </p:txBody>
      </p:sp>
      <p:sp>
        <p:nvSpPr>
          <p:cNvPr id="14" name="Rectangle 13">
            <a:extLst>
              <a:ext uri="{FF2B5EF4-FFF2-40B4-BE49-F238E27FC236}">
                <a16:creationId xmlns:a16="http://schemas.microsoft.com/office/drawing/2014/main" id="{9CACD18C-B16A-46E8-8096-01EC174E5D6F}"/>
              </a:ext>
            </a:extLst>
          </p:cNvPr>
          <p:cNvSpPr/>
          <p:nvPr/>
        </p:nvSpPr>
        <p:spPr>
          <a:xfrm>
            <a:off x="7708896" y="4406900"/>
            <a:ext cx="17272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err="1">
                <a:solidFill>
                  <a:schemeClr val="tx1"/>
                </a:solidFill>
              </a:rPr>
              <a:t>USElection</a:t>
            </a:r>
            <a:endParaRPr lang="en-US" i="1">
              <a:solidFill>
                <a:schemeClr val="tx1"/>
              </a:solidFill>
            </a:endParaRPr>
          </a:p>
        </p:txBody>
      </p:sp>
      <p:sp>
        <p:nvSpPr>
          <p:cNvPr id="15" name="Rectangle 14">
            <a:extLst>
              <a:ext uri="{FF2B5EF4-FFF2-40B4-BE49-F238E27FC236}">
                <a16:creationId xmlns:a16="http://schemas.microsoft.com/office/drawing/2014/main" id="{015AEEC8-F09A-490F-845E-F7C7A2BEB986}"/>
              </a:ext>
            </a:extLst>
          </p:cNvPr>
          <p:cNvSpPr/>
          <p:nvPr/>
        </p:nvSpPr>
        <p:spPr>
          <a:xfrm>
            <a:off x="6462914" y="3708402"/>
            <a:ext cx="1927228"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err="1">
                <a:solidFill>
                  <a:schemeClr val="tx1"/>
                </a:solidFill>
              </a:rPr>
              <a:t>impeachtrumpnow</a:t>
            </a:r>
            <a:endParaRPr lang="en-US" i="1">
              <a:solidFill>
                <a:schemeClr val="tx1"/>
              </a:solidFill>
            </a:endParaRPr>
          </a:p>
        </p:txBody>
      </p:sp>
      <p:sp>
        <p:nvSpPr>
          <p:cNvPr id="16" name="Rectangle 15">
            <a:extLst>
              <a:ext uri="{FF2B5EF4-FFF2-40B4-BE49-F238E27FC236}">
                <a16:creationId xmlns:a16="http://schemas.microsoft.com/office/drawing/2014/main" id="{3BE575EC-8F82-42AA-8ECF-D0E858CA1BD6}"/>
              </a:ext>
            </a:extLst>
          </p:cNvPr>
          <p:cNvSpPr/>
          <p:nvPr/>
        </p:nvSpPr>
        <p:spPr>
          <a:xfrm>
            <a:off x="6972296" y="5118100"/>
            <a:ext cx="12700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Obama</a:t>
            </a:r>
          </a:p>
        </p:txBody>
      </p:sp>
      <p:sp>
        <p:nvSpPr>
          <p:cNvPr id="17" name="Rectangle 16">
            <a:extLst>
              <a:ext uri="{FF2B5EF4-FFF2-40B4-BE49-F238E27FC236}">
                <a16:creationId xmlns:a16="http://schemas.microsoft.com/office/drawing/2014/main" id="{921900D5-3F26-4DED-B04A-DA4E874218CE}"/>
              </a:ext>
            </a:extLst>
          </p:cNvPr>
          <p:cNvSpPr/>
          <p:nvPr/>
        </p:nvSpPr>
        <p:spPr>
          <a:xfrm>
            <a:off x="8813796" y="5118099"/>
            <a:ext cx="12700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supremacy</a:t>
            </a:r>
          </a:p>
        </p:txBody>
      </p:sp>
      <p:sp>
        <p:nvSpPr>
          <p:cNvPr id="18" name="Rectangle 17">
            <a:extLst>
              <a:ext uri="{FF2B5EF4-FFF2-40B4-BE49-F238E27FC236}">
                <a16:creationId xmlns:a16="http://schemas.microsoft.com/office/drawing/2014/main" id="{30973B55-17BD-45E5-A3D9-A32250DFE656}"/>
              </a:ext>
            </a:extLst>
          </p:cNvPr>
          <p:cNvSpPr/>
          <p:nvPr/>
        </p:nvSpPr>
        <p:spPr>
          <a:xfrm>
            <a:off x="5892800" y="5854696"/>
            <a:ext cx="12700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err="1">
                <a:solidFill>
                  <a:schemeClr val="tx1"/>
                </a:solidFill>
              </a:rPr>
              <a:t>belikepete</a:t>
            </a:r>
            <a:endParaRPr lang="en-US" i="1">
              <a:solidFill>
                <a:schemeClr val="tx1"/>
              </a:solidFill>
            </a:endParaRPr>
          </a:p>
        </p:txBody>
      </p:sp>
      <p:sp>
        <p:nvSpPr>
          <p:cNvPr id="19" name="Rectangle 18">
            <a:extLst>
              <a:ext uri="{FF2B5EF4-FFF2-40B4-BE49-F238E27FC236}">
                <a16:creationId xmlns:a16="http://schemas.microsoft.com/office/drawing/2014/main" id="{1615C93A-DACC-43C3-A42D-285FA0C97E31}"/>
              </a:ext>
            </a:extLst>
          </p:cNvPr>
          <p:cNvSpPr/>
          <p:nvPr/>
        </p:nvSpPr>
        <p:spPr>
          <a:xfrm>
            <a:off x="9571879" y="5854696"/>
            <a:ext cx="12700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democrats</a:t>
            </a:r>
          </a:p>
        </p:txBody>
      </p:sp>
      <p:sp>
        <p:nvSpPr>
          <p:cNvPr id="21" name="Rectangle 20">
            <a:extLst>
              <a:ext uri="{FF2B5EF4-FFF2-40B4-BE49-F238E27FC236}">
                <a16:creationId xmlns:a16="http://schemas.microsoft.com/office/drawing/2014/main" id="{91F42B76-014B-41E4-A0AF-3AEF27AD4923}"/>
              </a:ext>
            </a:extLst>
          </p:cNvPr>
          <p:cNvSpPr/>
          <p:nvPr/>
        </p:nvSpPr>
        <p:spPr>
          <a:xfrm>
            <a:off x="7732339" y="5843407"/>
            <a:ext cx="1270000" cy="457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republicans</a:t>
            </a:r>
          </a:p>
        </p:txBody>
      </p:sp>
    </p:spTree>
    <p:extLst>
      <p:ext uri="{BB962C8B-B14F-4D97-AF65-F5344CB8AC3E}">
        <p14:creationId xmlns:p14="http://schemas.microsoft.com/office/powerpoint/2010/main" val="112688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CCA46-792A-4F86-88DA-665A56FF3C26}"/>
              </a:ext>
            </a:extLst>
          </p:cNvPr>
          <p:cNvSpPr txBox="1"/>
          <p:nvPr/>
        </p:nvSpPr>
        <p:spPr>
          <a:xfrm>
            <a:off x="467268" y="609604"/>
            <a:ext cx="11482757" cy="584775"/>
          </a:xfrm>
          <a:prstGeom prst="rect">
            <a:avLst/>
          </a:prstGeom>
          <a:noFill/>
        </p:spPr>
        <p:txBody>
          <a:bodyPr wrap="square" rtlCol="0" anchor="t">
            <a:spAutoFit/>
          </a:bodyPr>
          <a:lstStyle/>
          <a:p>
            <a:r>
              <a:rPr lang="en-US" sz="3200" b="1"/>
              <a:t>Our approach – model implementation on live tweets</a:t>
            </a:r>
          </a:p>
        </p:txBody>
      </p:sp>
      <p:sp>
        <p:nvSpPr>
          <p:cNvPr id="22" name="Rectangle 21">
            <a:extLst>
              <a:ext uri="{FF2B5EF4-FFF2-40B4-BE49-F238E27FC236}">
                <a16:creationId xmlns:a16="http://schemas.microsoft.com/office/drawing/2014/main" id="{B48FBF1F-3399-42AE-B19C-020F15668845}"/>
              </a:ext>
            </a:extLst>
          </p:cNvPr>
          <p:cNvSpPr/>
          <p:nvPr/>
        </p:nvSpPr>
        <p:spPr>
          <a:xfrm>
            <a:off x="5045389" y="2880359"/>
            <a:ext cx="1474470" cy="210312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Hate tweet flagging model</a:t>
            </a:r>
          </a:p>
        </p:txBody>
      </p:sp>
      <p:sp>
        <p:nvSpPr>
          <p:cNvPr id="23" name="Rectangle 22">
            <a:extLst>
              <a:ext uri="{FF2B5EF4-FFF2-40B4-BE49-F238E27FC236}">
                <a16:creationId xmlns:a16="http://schemas.microsoft.com/office/drawing/2014/main" id="{F51306CA-DBE8-44BF-A7F6-93F66AA6780F}"/>
              </a:ext>
            </a:extLst>
          </p:cNvPr>
          <p:cNvSpPr/>
          <p:nvPr/>
        </p:nvSpPr>
        <p:spPr>
          <a:xfrm>
            <a:off x="8942569" y="2880359"/>
            <a:ext cx="1474470" cy="210312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Identify hate tweets and accounts that generate hate content</a:t>
            </a:r>
          </a:p>
        </p:txBody>
      </p:sp>
      <p:cxnSp>
        <p:nvCxnSpPr>
          <p:cNvPr id="6" name="Straight Arrow Connector 5">
            <a:extLst>
              <a:ext uri="{FF2B5EF4-FFF2-40B4-BE49-F238E27FC236}">
                <a16:creationId xmlns:a16="http://schemas.microsoft.com/office/drawing/2014/main" id="{2051B882-AE4F-4CF4-80E2-048C569FA85F}"/>
              </a:ext>
            </a:extLst>
          </p:cNvPr>
          <p:cNvCxnSpPr/>
          <p:nvPr/>
        </p:nvCxnSpPr>
        <p:spPr>
          <a:xfrm>
            <a:off x="6940219" y="3932914"/>
            <a:ext cx="1631648" cy="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F3BD78E-C622-4DFA-B57E-B59AA8FC0B30}"/>
              </a:ext>
            </a:extLst>
          </p:cNvPr>
          <p:cNvCxnSpPr>
            <a:cxnSpLocks/>
          </p:cNvCxnSpPr>
          <p:nvPr/>
        </p:nvCxnSpPr>
        <p:spPr>
          <a:xfrm>
            <a:off x="3248460" y="3932914"/>
            <a:ext cx="1631648" cy="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B16E94F-BCC2-43F6-8C5B-7E5FD14E8BD5}"/>
              </a:ext>
            </a:extLst>
          </p:cNvPr>
          <p:cNvSpPr/>
          <p:nvPr/>
        </p:nvSpPr>
        <p:spPr>
          <a:xfrm>
            <a:off x="1643226" y="2878191"/>
            <a:ext cx="1405758" cy="210206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E25439-44C0-4769-A857-D090D7C533D2}"/>
              </a:ext>
            </a:extLst>
          </p:cNvPr>
          <p:cNvSpPr txBox="1"/>
          <p:nvPr/>
        </p:nvSpPr>
        <p:spPr>
          <a:xfrm>
            <a:off x="1847192" y="3476296"/>
            <a:ext cx="14162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solidFill>
                  <a:srgbClr val="0D0D0D"/>
                </a:solidFill>
              </a:rPr>
              <a:t>Streaming data from Twitter</a:t>
            </a:r>
          </a:p>
        </p:txBody>
      </p:sp>
    </p:spTree>
    <p:extLst>
      <p:ext uri="{BB962C8B-B14F-4D97-AF65-F5344CB8AC3E}">
        <p14:creationId xmlns:p14="http://schemas.microsoft.com/office/powerpoint/2010/main" val="373674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CCA46-792A-4F86-88DA-665A56FF3C26}"/>
              </a:ext>
            </a:extLst>
          </p:cNvPr>
          <p:cNvSpPr txBox="1"/>
          <p:nvPr/>
        </p:nvSpPr>
        <p:spPr>
          <a:xfrm>
            <a:off x="467268" y="609604"/>
            <a:ext cx="11482757" cy="584775"/>
          </a:xfrm>
          <a:prstGeom prst="rect">
            <a:avLst/>
          </a:prstGeom>
          <a:noFill/>
        </p:spPr>
        <p:txBody>
          <a:bodyPr wrap="square" rtlCol="0" anchor="t">
            <a:spAutoFit/>
          </a:bodyPr>
          <a:lstStyle/>
          <a:p>
            <a:r>
              <a:rPr lang="en-US" sz="3200" b="1"/>
              <a:t>Workflow</a:t>
            </a:r>
          </a:p>
        </p:txBody>
      </p:sp>
      <p:sp>
        <p:nvSpPr>
          <p:cNvPr id="5" name="Rectangle 4">
            <a:extLst>
              <a:ext uri="{FF2B5EF4-FFF2-40B4-BE49-F238E27FC236}">
                <a16:creationId xmlns:a16="http://schemas.microsoft.com/office/drawing/2014/main" id="{87D7BCF6-28A8-430B-A161-979A8AA8C9E0}"/>
              </a:ext>
            </a:extLst>
          </p:cNvPr>
          <p:cNvSpPr/>
          <p:nvPr/>
        </p:nvSpPr>
        <p:spPr>
          <a:xfrm>
            <a:off x="599108" y="2576005"/>
            <a:ext cx="1237354" cy="84718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Python IDE</a:t>
            </a:r>
          </a:p>
          <a:p>
            <a:pPr algn="ctr"/>
            <a:r>
              <a:rPr lang="en-IN">
                <a:solidFill>
                  <a:schemeClr val="tx1"/>
                </a:solidFill>
              </a:rPr>
              <a:t>(</a:t>
            </a:r>
            <a:r>
              <a:rPr lang="en-IN" err="1">
                <a:solidFill>
                  <a:schemeClr val="tx1"/>
                </a:solidFill>
              </a:rPr>
              <a:t>Jupyter</a:t>
            </a:r>
            <a:r>
              <a:rPr lang="en-IN">
                <a:solidFill>
                  <a:schemeClr val="tx1"/>
                </a:solidFill>
              </a:rPr>
              <a:t>)</a:t>
            </a:r>
          </a:p>
        </p:txBody>
      </p:sp>
      <p:sp>
        <p:nvSpPr>
          <p:cNvPr id="12" name="Rectangle 11">
            <a:extLst>
              <a:ext uri="{FF2B5EF4-FFF2-40B4-BE49-F238E27FC236}">
                <a16:creationId xmlns:a16="http://schemas.microsoft.com/office/drawing/2014/main" id="{20681ED7-D407-4EE5-8DD3-42D6EA266406}"/>
              </a:ext>
            </a:extLst>
          </p:cNvPr>
          <p:cNvSpPr/>
          <p:nvPr/>
        </p:nvSpPr>
        <p:spPr>
          <a:xfrm>
            <a:off x="9590783" y="2586302"/>
            <a:ext cx="1237354" cy="84718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Tableau dashboard</a:t>
            </a:r>
          </a:p>
        </p:txBody>
      </p:sp>
      <p:sp>
        <p:nvSpPr>
          <p:cNvPr id="7" name="Rectangle 6">
            <a:extLst>
              <a:ext uri="{FF2B5EF4-FFF2-40B4-BE49-F238E27FC236}">
                <a16:creationId xmlns:a16="http://schemas.microsoft.com/office/drawing/2014/main" id="{9D621790-E9B7-44AF-9D2D-87F895FA8E2D}"/>
              </a:ext>
            </a:extLst>
          </p:cNvPr>
          <p:cNvSpPr/>
          <p:nvPr/>
        </p:nvSpPr>
        <p:spPr>
          <a:xfrm>
            <a:off x="6586235" y="2581817"/>
            <a:ext cx="1237354" cy="84718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Hive</a:t>
            </a:r>
            <a:endParaRPr lang="en-US">
              <a:solidFill>
                <a:schemeClr val="tx1"/>
              </a:solidFill>
            </a:endParaRPr>
          </a:p>
        </p:txBody>
      </p:sp>
      <p:sp>
        <p:nvSpPr>
          <p:cNvPr id="2" name="Arrow: Right 1">
            <a:extLst>
              <a:ext uri="{FF2B5EF4-FFF2-40B4-BE49-F238E27FC236}">
                <a16:creationId xmlns:a16="http://schemas.microsoft.com/office/drawing/2014/main" id="{97D11842-F9E4-4FD1-A264-93C4714B8576}"/>
              </a:ext>
            </a:extLst>
          </p:cNvPr>
          <p:cNvSpPr/>
          <p:nvPr/>
        </p:nvSpPr>
        <p:spPr>
          <a:xfrm>
            <a:off x="2245128" y="2884254"/>
            <a:ext cx="688622" cy="316089"/>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855A81A1-46F2-4CFE-8120-ABF18FF04EF2}"/>
              </a:ext>
            </a:extLst>
          </p:cNvPr>
          <p:cNvSpPr/>
          <p:nvPr/>
        </p:nvSpPr>
        <p:spPr>
          <a:xfrm>
            <a:off x="8416998" y="2939458"/>
            <a:ext cx="688622" cy="316089"/>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3814A33-6F3D-4694-8733-8CE47E8CD83C}"/>
              </a:ext>
            </a:extLst>
          </p:cNvPr>
          <p:cNvSpPr txBox="1"/>
          <p:nvPr/>
        </p:nvSpPr>
        <p:spPr>
          <a:xfrm>
            <a:off x="312029" y="3982401"/>
            <a:ext cx="3048867" cy="2031325"/>
          </a:xfrm>
          <a:prstGeom prst="rect">
            <a:avLst/>
          </a:prstGeom>
          <a:noFill/>
        </p:spPr>
        <p:txBody>
          <a:bodyPr wrap="square" rtlCol="0" anchor="t">
            <a:spAutoFit/>
          </a:bodyPr>
          <a:lstStyle/>
          <a:p>
            <a:pPr marL="285750" indent="-285750">
              <a:buFont typeface="Arial"/>
              <a:buChar char="•"/>
            </a:pPr>
            <a:r>
              <a:rPr lang="en-IN"/>
              <a:t>Data pre-processing</a:t>
            </a:r>
          </a:p>
          <a:p>
            <a:pPr marL="285750" indent="-285750">
              <a:buFont typeface="Arial"/>
              <a:buChar char="•"/>
            </a:pPr>
            <a:endParaRPr lang="en-US"/>
          </a:p>
          <a:p>
            <a:pPr marL="285750" indent="-285750">
              <a:buFont typeface="Arial"/>
              <a:buChar char="•"/>
            </a:pPr>
            <a:r>
              <a:rPr lang="en-IN">
                <a:ea typeface="+mn-lt"/>
                <a:cs typeface="+mn-lt"/>
              </a:rPr>
              <a:t>Create a Hate tweet flagging model using logistic regression</a:t>
            </a:r>
            <a:endParaRPr lang="en-US">
              <a:ea typeface="+mn-lt"/>
              <a:cs typeface="+mn-lt"/>
            </a:endParaRPr>
          </a:p>
          <a:p>
            <a:endParaRPr lang="en-IN"/>
          </a:p>
          <a:p>
            <a:endParaRPr lang="en-IN"/>
          </a:p>
        </p:txBody>
      </p:sp>
      <p:sp>
        <p:nvSpPr>
          <p:cNvPr id="11" name="TextBox 10">
            <a:extLst>
              <a:ext uri="{FF2B5EF4-FFF2-40B4-BE49-F238E27FC236}">
                <a16:creationId xmlns:a16="http://schemas.microsoft.com/office/drawing/2014/main" id="{1D1ACB57-F1C7-402E-97D0-2CDEA9AB6561}"/>
              </a:ext>
            </a:extLst>
          </p:cNvPr>
          <p:cNvSpPr txBox="1"/>
          <p:nvPr/>
        </p:nvSpPr>
        <p:spPr>
          <a:xfrm>
            <a:off x="6006338" y="3982401"/>
            <a:ext cx="2782940" cy="2031325"/>
          </a:xfrm>
          <a:prstGeom prst="rect">
            <a:avLst/>
          </a:prstGeom>
          <a:noFill/>
        </p:spPr>
        <p:txBody>
          <a:bodyPr wrap="square" rtlCol="0" anchor="t">
            <a:spAutoFit/>
          </a:bodyPr>
          <a:lstStyle/>
          <a:p>
            <a:pPr marL="285750" indent="-285750">
              <a:buFont typeface="Arial"/>
              <a:buChar char="•"/>
            </a:pPr>
            <a:r>
              <a:rPr lang="en-IN">
                <a:ea typeface="+mn-lt"/>
                <a:cs typeface="+mn-lt"/>
              </a:rPr>
              <a:t>Analysing large data sets (Partition columns, Sampling,  Buckets)</a:t>
            </a:r>
          </a:p>
          <a:p>
            <a:pPr marL="285750" indent="-285750">
              <a:buFont typeface="Arial"/>
              <a:buChar char="•"/>
            </a:pPr>
            <a:endParaRPr lang="en-US">
              <a:ea typeface="+mn-lt"/>
              <a:cs typeface="+mn-lt"/>
            </a:endParaRPr>
          </a:p>
          <a:p>
            <a:pPr marL="285750" indent="-285750">
              <a:buFont typeface="Arial"/>
              <a:buChar char="•"/>
            </a:pPr>
            <a:r>
              <a:rPr lang="en-IN"/>
              <a:t>Easy data ETL (</a:t>
            </a:r>
            <a:r>
              <a:rPr lang="en-IN">
                <a:ea typeface="+mn-lt"/>
                <a:cs typeface="+mn-lt"/>
              </a:rPr>
              <a:t>Extract Transform and Load)</a:t>
            </a:r>
            <a:endParaRPr lang="en-IN"/>
          </a:p>
          <a:p>
            <a:endParaRPr lang="en-IN"/>
          </a:p>
        </p:txBody>
      </p:sp>
      <p:sp>
        <p:nvSpPr>
          <p:cNvPr id="15" name="TextBox 14">
            <a:extLst>
              <a:ext uri="{FF2B5EF4-FFF2-40B4-BE49-F238E27FC236}">
                <a16:creationId xmlns:a16="http://schemas.microsoft.com/office/drawing/2014/main" id="{AFB3952C-3EAC-45D2-85CF-5E89D792801B}"/>
              </a:ext>
            </a:extLst>
          </p:cNvPr>
          <p:cNvSpPr txBox="1"/>
          <p:nvPr/>
        </p:nvSpPr>
        <p:spPr>
          <a:xfrm>
            <a:off x="9214465" y="3985122"/>
            <a:ext cx="2782941" cy="1477328"/>
          </a:xfrm>
          <a:prstGeom prst="rect">
            <a:avLst/>
          </a:prstGeom>
          <a:noFill/>
        </p:spPr>
        <p:txBody>
          <a:bodyPr wrap="square" rtlCol="0" anchor="t">
            <a:spAutoFit/>
          </a:bodyPr>
          <a:lstStyle/>
          <a:p>
            <a:pPr marL="285750" indent="-285750">
              <a:buFont typeface="Arial"/>
              <a:buChar char="•"/>
            </a:pPr>
            <a:r>
              <a:rPr lang="en-IN"/>
              <a:t>Visualize the data to demonstrate the percentage of hate speech on twitter and that of by user    </a:t>
            </a:r>
            <a:endParaRPr lang="en-US"/>
          </a:p>
        </p:txBody>
      </p:sp>
      <p:sp>
        <p:nvSpPr>
          <p:cNvPr id="22" name="Arrow: Right 21">
            <a:extLst>
              <a:ext uri="{FF2B5EF4-FFF2-40B4-BE49-F238E27FC236}">
                <a16:creationId xmlns:a16="http://schemas.microsoft.com/office/drawing/2014/main" id="{16F7E783-8622-4FF8-9F6F-688CD250AB84}"/>
              </a:ext>
            </a:extLst>
          </p:cNvPr>
          <p:cNvSpPr/>
          <p:nvPr/>
        </p:nvSpPr>
        <p:spPr>
          <a:xfrm>
            <a:off x="5292707" y="2939459"/>
            <a:ext cx="688622" cy="316089"/>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FE569B26-A1FC-4852-98A8-ABE742AE7284}"/>
              </a:ext>
            </a:extLst>
          </p:cNvPr>
          <p:cNvSpPr/>
          <p:nvPr/>
        </p:nvSpPr>
        <p:spPr>
          <a:xfrm>
            <a:off x="3655436" y="2586302"/>
            <a:ext cx="1237354" cy="84718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Hadoop (</a:t>
            </a:r>
            <a:r>
              <a:rPr lang="en-IN" err="1">
                <a:solidFill>
                  <a:schemeClr val="tx1"/>
                </a:solidFill>
              </a:rPr>
              <a:t>MapRed</a:t>
            </a:r>
            <a:r>
              <a:rPr lang="en-IN">
                <a:solidFill>
                  <a:schemeClr val="tx1"/>
                </a:solidFill>
              </a:rPr>
              <a:t>)</a:t>
            </a:r>
            <a:endParaRPr lang="en-US">
              <a:solidFill>
                <a:schemeClr val="tx1"/>
              </a:solidFill>
            </a:endParaRPr>
          </a:p>
        </p:txBody>
      </p:sp>
      <p:sp>
        <p:nvSpPr>
          <p:cNvPr id="24" name="TextBox 23">
            <a:extLst>
              <a:ext uri="{FF2B5EF4-FFF2-40B4-BE49-F238E27FC236}">
                <a16:creationId xmlns:a16="http://schemas.microsoft.com/office/drawing/2014/main" id="{9BB68203-E8DE-441E-B6AB-1BBCBC48A252}"/>
              </a:ext>
            </a:extLst>
          </p:cNvPr>
          <p:cNvSpPr txBox="1"/>
          <p:nvPr/>
        </p:nvSpPr>
        <p:spPr>
          <a:xfrm>
            <a:off x="3238977" y="3982401"/>
            <a:ext cx="2565143" cy="1477328"/>
          </a:xfrm>
          <a:prstGeom prst="rect">
            <a:avLst/>
          </a:prstGeom>
          <a:noFill/>
        </p:spPr>
        <p:txBody>
          <a:bodyPr wrap="square" rtlCol="0" anchor="t">
            <a:spAutoFit/>
          </a:bodyPr>
          <a:lstStyle/>
          <a:p>
            <a:pPr marL="285750" indent="-285750">
              <a:buFont typeface="Arial"/>
              <a:buChar char="•"/>
            </a:pPr>
            <a:r>
              <a:rPr lang="en-IN">
                <a:ea typeface="+mn-lt"/>
                <a:cs typeface="+mn-lt"/>
              </a:rPr>
              <a:t>Storing processing &amp; analysing the data </a:t>
            </a:r>
          </a:p>
          <a:p>
            <a:pPr marL="285750" indent="-285750">
              <a:buFont typeface="Arial"/>
              <a:buChar char="•"/>
            </a:pPr>
            <a:endParaRPr lang="en-IN">
              <a:ea typeface="+mn-lt"/>
              <a:cs typeface="+mn-lt"/>
            </a:endParaRPr>
          </a:p>
          <a:p>
            <a:pPr marL="285750" indent="-285750">
              <a:buFont typeface="Arial"/>
              <a:buChar char="•"/>
            </a:pPr>
            <a:r>
              <a:rPr lang="en-IN">
                <a:ea typeface="+mn-lt"/>
                <a:cs typeface="+mn-lt"/>
              </a:rPr>
              <a:t>Divides workloads across multiple nodes</a:t>
            </a:r>
          </a:p>
        </p:txBody>
      </p:sp>
    </p:spTree>
    <p:extLst>
      <p:ext uri="{BB962C8B-B14F-4D97-AF65-F5344CB8AC3E}">
        <p14:creationId xmlns:p14="http://schemas.microsoft.com/office/powerpoint/2010/main" val="149114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Video">
            <a:hlinkClick r:id="" action="ppaction://media"/>
            <a:extLst>
              <a:ext uri="{FF2B5EF4-FFF2-40B4-BE49-F238E27FC236}">
                <a16:creationId xmlns:a16="http://schemas.microsoft.com/office/drawing/2014/main" id="{4AAE6086-6DDE-4B73-BEE1-43520C0BD36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19200" y="731838"/>
            <a:ext cx="9753600" cy="5486400"/>
          </a:xfrm>
          <a:prstGeom prst="rect">
            <a:avLst/>
          </a:prstGeom>
        </p:spPr>
      </p:pic>
    </p:spTree>
    <p:extLst>
      <p:ext uri="{BB962C8B-B14F-4D97-AF65-F5344CB8AC3E}">
        <p14:creationId xmlns:p14="http://schemas.microsoft.com/office/powerpoint/2010/main" val="383505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48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CCA46-792A-4F86-88DA-665A56FF3C26}"/>
              </a:ext>
            </a:extLst>
          </p:cNvPr>
          <p:cNvSpPr txBox="1"/>
          <p:nvPr/>
        </p:nvSpPr>
        <p:spPr>
          <a:xfrm>
            <a:off x="467268" y="609604"/>
            <a:ext cx="11482757" cy="584775"/>
          </a:xfrm>
          <a:prstGeom prst="rect">
            <a:avLst/>
          </a:prstGeom>
          <a:noFill/>
        </p:spPr>
        <p:txBody>
          <a:bodyPr wrap="square" rtlCol="0" anchor="t">
            <a:spAutoFit/>
          </a:bodyPr>
          <a:lstStyle/>
          <a:p>
            <a:r>
              <a:rPr lang="en-US" sz="3200" b="1"/>
              <a:t>Insights</a:t>
            </a:r>
          </a:p>
        </p:txBody>
      </p:sp>
      <p:pic>
        <p:nvPicPr>
          <p:cNvPr id="5" name="Picture 4" descr="A screenshot of a cell phone&#10;&#10;Description automatically generated">
            <a:extLst>
              <a:ext uri="{FF2B5EF4-FFF2-40B4-BE49-F238E27FC236}">
                <a16:creationId xmlns:a16="http://schemas.microsoft.com/office/drawing/2014/main" id="{392B7C59-8E69-4E22-816F-2037A7604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562" y="1263510"/>
            <a:ext cx="9286875" cy="4629150"/>
          </a:xfrm>
          <a:prstGeom prst="rect">
            <a:avLst/>
          </a:prstGeom>
        </p:spPr>
      </p:pic>
    </p:spTree>
    <p:extLst>
      <p:ext uri="{BB962C8B-B14F-4D97-AF65-F5344CB8AC3E}">
        <p14:creationId xmlns:p14="http://schemas.microsoft.com/office/powerpoint/2010/main" val="465167887"/>
      </p:ext>
    </p:extLst>
  </p:cSld>
  <p:clrMapOvr>
    <a:masterClrMapping/>
  </p:clrMapOvr>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242852"/>
      </a:dk2>
      <a:lt2>
        <a:srgbClr val="ACCBF9"/>
      </a:lt2>
      <a:accent1>
        <a:srgbClr val="4A66AC"/>
      </a:accent1>
      <a:accent2>
        <a:srgbClr val="629DD1"/>
      </a:accent2>
      <a:accent3>
        <a:srgbClr val="21B9DD"/>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148</TotalTime>
  <Words>950</Words>
  <Application>Microsoft Office PowerPoint</Application>
  <PresentationFormat>Widescreen</PresentationFormat>
  <Paragraphs>105</Paragraphs>
  <Slides>13</Slides>
  <Notes>10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Samuel</dc:creator>
  <cp:lastModifiedBy>keerthi pullela</cp:lastModifiedBy>
  <cp:revision>31</cp:revision>
  <dcterms:created xsi:type="dcterms:W3CDTF">2019-10-26T01:52:09Z</dcterms:created>
  <dcterms:modified xsi:type="dcterms:W3CDTF">2019-12-13T01:46:52Z</dcterms:modified>
</cp:coreProperties>
</file>