
<file path=[Content_Types].xml><?xml version="1.0" encoding="utf-8"?>
<Types xmlns="http://schemas.openxmlformats.org/package/2006/content-types">
  <Default Extension="emf" ContentType="image/x-emf"/>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25"/>
  </p:notesMasterIdLst>
  <p:sldIdLst>
    <p:sldId id="257" r:id="rId2"/>
    <p:sldId id="286" r:id="rId3"/>
    <p:sldId id="261" r:id="rId4"/>
    <p:sldId id="287" r:id="rId5"/>
    <p:sldId id="279" r:id="rId6"/>
    <p:sldId id="280" r:id="rId7"/>
    <p:sldId id="285" r:id="rId8"/>
    <p:sldId id="281" r:id="rId9"/>
    <p:sldId id="282" r:id="rId10"/>
    <p:sldId id="267" r:id="rId11"/>
    <p:sldId id="272" r:id="rId12"/>
    <p:sldId id="273" r:id="rId13"/>
    <p:sldId id="274" r:id="rId14"/>
    <p:sldId id="288" r:id="rId15"/>
    <p:sldId id="276" r:id="rId16"/>
    <p:sldId id="278" r:id="rId17"/>
    <p:sldId id="284" r:id="rId18"/>
    <p:sldId id="271" r:id="rId19"/>
    <p:sldId id="289" r:id="rId20"/>
    <p:sldId id="290" r:id="rId21"/>
    <p:sldId id="291" r:id="rId22"/>
    <p:sldId id="292" r:id="rId23"/>
    <p:sldId id="29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240" userDrawn="1">
          <p15:clr>
            <a:srgbClr val="A4A3A4"/>
          </p15:clr>
        </p15:guide>
        <p15:guide id="6" orient="horz" pos="144" userDrawn="1">
          <p15:clr>
            <a:srgbClr val="A4A3A4"/>
          </p15:clr>
        </p15:guide>
        <p15:guide id="7" orient="horz" pos="4104" userDrawn="1">
          <p15:clr>
            <a:srgbClr val="A4A3A4"/>
          </p15:clr>
        </p15:guide>
        <p15:guide id="8" pos="7440" userDrawn="1">
          <p15:clr>
            <a:srgbClr val="A4A3A4"/>
          </p15:clr>
        </p15:guide>
        <p15:guide id="13" orient="horz" pos="1512" userDrawn="1">
          <p15:clr>
            <a:srgbClr val="A4A3A4"/>
          </p15:clr>
        </p15:guide>
        <p15:guide id="17" orient="horz" pos="2376" userDrawn="1">
          <p15:clr>
            <a:srgbClr val="A4A3A4"/>
          </p15:clr>
        </p15:guide>
        <p15:guide id="18" pos="4824" userDrawn="1">
          <p15:clr>
            <a:srgbClr val="A4A3A4"/>
          </p15:clr>
        </p15:guide>
        <p15:guide id="20" pos="2016" userDrawn="1">
          <p15:clr>
            <a:srgbClr val="A4A3A4"/>
          </p15:clr>
        </p15:guide>
        <p15:guide id="21" orient="horz" pos="1680" userDrawn="1">
          <p15:clr>
            <a:srgbClr val="A4A3A4"/>
          </p15:clr>
        </p15:guide>
        <p15:guide id="22" orient="horz" pos="1008" userDrawn="1">
          <p15:clr>
            <a:srgbClr val="A4A3A4"/>
          </p15:clr>
        </p15:guide>
        <p15:guide id="23" pos="408" userDrawn="1">
          <p15:clr>
            <a:srgbClr val="A4A3A4"/>
          </p15:clr>
        </p15:guide>
        <p15:guide id="24" orient="horz" pos="792" userDrawn="1">
          <p15:clr>
            <a:srgbClr val="A4A3A4"/>
          </p15:clr>
        </p15:guide>
        <p15:guide id="25" orient="horz" pos="2760" userDrawn="1">
          <p15:clr>
            <a:srgbClr val="A4A3A4"/>
          </p15:clr>
        </p15:guide>
        <p15:guide id="26" orient="horz" pos="3024" userDrawn="1">
          <p15:clr>
            <a:srgbClr val="A4A3A4"/>
          </p15:clr>
        </p15:guide>
        <p15:guide id="27" pos="3840" userDrawn="1">
          <p15:clr>
            <a:srgbClr val="A4A3A4"/>
          </p15:clr>
        </p15:guide>
        <p15:guide id="28" orient="horz" pos="22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CDD9"/>
    <a:srgbClr val="9D90A0"/>
    <a:srgbClr val="629DD1"/>
    <a:srgbClr val="30353F"/>
    <a:srgbClr val="667181"/>
    <a:srgbClr val="BABABA"/>
    <a:srgbClr val="DBDBDB"/>
    <a:srgbClr val="85E0E7"/>
    <a:srgbClr val="515A6B"/>
    <a:srgbClr val="AFBB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3817" autoAdjust="0"/>
  </p:normalViewPr>
  <p:slideViewPr>
    <p:cSldViewPr snapToGrid="0" showGuides="1">
      <p:cViewPr varScale="1">
        <p:scale>
          <a:sx n="63" d="100"/>
          <a:sy n="63" d="100"/>
        </p:scale>
        <p:origin x="760" y="48"/>
      </p:cViewPr>
      <p:guideLst>
        <p:guide pos="240"/>
        <p:guide orient="horz" pos="144"/>
        <p:guide orient="horz" pos="4104"/>
        <p:guide pos="7440"/>
        <p:guide orient="horz" pos="1512"/>
        <p:guide orient="horz" pos="2376"/>
        <p:guide pos="4824"/>
        <p:guide pos="2016"/>
        <p:guide orient="horz" pos="1680"/>
        <p:guide orient="horz" pos="1008"/>
        <p:guide pos="408"/>
        <p:guide orient="horz" pos="792"/>
        <p:guide orient="horz" pos="2760"/>
        <p:guide orient="horz" pos="3024"/>
        <p:guide pos="3840"/>
        <p:guide orient="horz" pos="22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1C655F-54C7-4D03-AD26-E0C40F01563A}" type="datetimeFigureOut">
              <a:rPr lang="id-ID" smtClean="0"/>
              <a:t>02/12/2019</a:t>
            </a:fld>
            <a:endParaRPr lang="id-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1</a:t>
            </a:fld>
            <a:endParaRPr lang="id-ID"/>
          </a:p>
        </p:txBody>
      </p:sp>
    </p:spTree>
    <p:extLst>
      <p:ext uri="{BB962C8B-B14F-4D97-AF65-F5344CB8AC3E}">
        <p14:creationId xmlns:p14="http://schemas.microsoft.com/office/powerpoint/2010/main" val="2155246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20</a:t>
            </a:fld>
            <a:endParaRPr lang="id-ID"/>
          </a:p>
        </p:txBody>
      </p:sp>
    </p:spTree>
    <p:extLst>
      <p:ext uri="{BB962C8B-B14F-4D97-AF65-F5344CB8AC3E}">
        <p14:creationId xmlns:p14="http://schemas.microsoft.com/office/powerpoint/2010/main" val="1706564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21</a:t>
            </a:fld>
            <a:endParaRPr lang="id-ID"/>
          </a:p>
        </p:txBody>
      </p:sp>
    </p:spTree>
    <p:extLst>
      <p:ext uri="{BB962C8B-B14F-4D97-AF65-F5344CB8AC3E}">
        <p14:creationId xmlns:p14="http://schemas.microsoft.com/office/powerpoint/2010/main" val="2391246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22</a:t>
            </a:fld>
            <a:endParaRPr lang="id-ID"/>
          </a:p>
        </p:txBody>
      </p:sp>
    </p:spTree>
    <p:extLst>
      <p:ext uri="{BB962C8B-B14F-4D97-AF65-F5344CB8AC3E}">
        <p14:creationId xmlns:p14="http://schemas.microsoft.com/office/powerpoint/2010/main" val="493046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23</a:t>
            </a:fld>
            <a:endParaRPr lang="id-ID"/>
          </a:p>
        </p:txBody>
      </p:sp>
    </p:spTree>
    <p:extLst>
      <p:ext uri="{BB962C8B-B14F-4D97-AF65-F5344CB8AC3E}">
        <p14:creationId xmlns:p14="http://schemas.microsoft.com/office/powerpoint/2010/main" val="296495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D34AC2-3728-4A8B-B58F-6888FAEC3D20}" type="slidenum">
              <a:rPr lang="id-ID" smtClean="0"/>
              <a:t>2</a:t>
            </a:fld>
            <a:endParaRPr lang="id-ID"/>
          </a:p>
        </p:txBody>
      </p:sp>
    </p:spTree>
    <p:extLst>
      <p:ext uri="{BB962C8B-B14F-4D97-AF65-F5344CB8AC3E}">
        <p14:creationId xmlns:p14="http://schemas.microsoft.com/office/powerpoint/2010/main" val="72638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D34AC2-3728-4A8B-B58F-6888FAEC3D20}" type="slidenum">
              <a:rPr lang="id-ID" smtClean="0"/>
              <a:t>3</a:t>
            </a:fld>
            <a:endParaRPr lang="id-ID"/>
          </a:p>
        </p:txBody>
      </p:sp>
    </p:spTree>
    <p:extLst>
      <p:ext uri="{BB962C8B-B14F-4D97-AF65-F5344CB8AC3E}">
        <p14:creationId xmlns:p14="http://schemas.microsoft.com/office/powerpoint/2010/main" val="852498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FD34AC2-3728-4A8B-B58F-6888FAEC3D20}" type="slidenum">
              <a:rPr lang="id-ID" smtClean="0"/>
              <a:t>4</a:t>
            </a:fld>
            <a:endParaRPr lang="id-ID"/>
          </a:p>
        </p:txBody>
      </p:sp>
    </p:spTree>
    <p:extLst>
      <p:ext uri="{BB962C8B-B14F-4D97-AF65-F5344CB8AC3E}">
        <p14:creationId xmlns:p14="http://schemas.microsoft.com/office/powerpoint/2010/main" val="2059396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11</a:t>
            </a:fld>
            <a:endParaRPr lang="id-ID"/>
          </a:p>
        </p:txBody>
      </p:sp>
    </p:spTree>
    <p:extLst>
      <p:ext uri="{BB962C8B-B14F-4D97-AF65-F5344CB8AC3E}">
        <p14:creationId xmlns:p14="http://schemas.microsoft.com/office/powerpoint/2010/main" val="2910980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13</a:t>
            </a:fld>
            <a:endParaRPr lang="id-ID"/>
          </a:p>
        </p:txBody>
      </p:sp>
    </p:spTree>
    <p:extLst>
      <p:ext uri="{BB962C8B-B14F-4D97-AF65-F5344CB8AC3E}">
        <p14:creationId xmlns:p14="http://schemas.microsoft.com/office/powerpoint/2010/main" val="2752238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While there are much more factors that could affect Volume, of the data we had access to, the main conclusion is that Neutral comments and negative news have the highest impact. This seems counterintuitive that positive comments would be negative, but this likely just means there are a lot of people defending the company during bad times. High neutral comments imply that it’s very popular news, meaning more likely to have an actual impact </a:t>
            </a:r>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14</a:t>
            </a:fld>
            <a:endParaRPr lang="id-ID"/>
          </a:p>
        </p:txBody>
      </p:sp>
    </p:spTree>
    <p:extLst>
      <p:ext uri="{BB962C8B-B14F-4D97-AF65-F5344CB8AC3E}">
        <p14:creationId xmlns:p14="http://schemas.microsoft.com/office/powerpoint/2010/main" val="4264269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16</a:t>
            </a:fld>
            <a:endParaRPr lang="id-ID"/>
          </a:p>
        </p:txBody>
      </p:sp>
    </p:spTree>
    <p:extLst>
      <p:ext uri="{BB962C8B-B14F-4D97-AF65-F5344CB8AC3E}">
        <p14:creationId xmlns:p14="http://schemas.microsoft.com/office/powerpoint/2010/main" val="9507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5FD34AC2-3728-4A8B-B58F-6888FAEC3D20}" type="slidenum">
              <a:rPr lang="id-ID" smtClean="0"/>
              <a:t>19</a:t>
            </a:fld>
            <a:endParaRPr lang="id-ID"/>
          </a:p>
        </p:txBody>
      </p:sp>
    </p:spTree>
    <p:extLst>
      <p:ext uri="{BB962C8B-B14F-4D97-AF65-F5344CB8AC3E}">
        <p14:creationId xmlns:p14="http://schemas.microsoft.com/office/powerpoint/2010/main" val="1513579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12/2/2019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12/2/2019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5.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5.emf"/></Relationships>
</file>

<file path=ppt/slides/_rels/slide21.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image" Target="../media/image5.emf"/></Relationships>
</file>

<file path=ppt/slides/_rels/slide22.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5.emf"/></Relationships>
</file>

<file path=ppt/slides/_rels/slide23.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hyperlink" Target="https://24slides.com/?utm_campaign=mp&amp;utm_medium=ppt&amp;utm_source=pptlink&amp;utm_content=&amp;utm_term="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89591" y="1899485"/>
            <a:ext cx="5782963" cy="2031325"/>
          </a:xfrm>
          <a:prstGeom prst="rect">
            <a:avLst/>
          </a:prstGeom>
          <a:noFill/>
        </p:spPr>
        <p:txBody>
          <a:bodyPr wrap="square" lIns="0" tIns="0" rIns="0" bIns="0" rtlCol="0">
            <a:spAutoFit/>
          </a:bodyPr>
          <a:lstStyle/>
          <a:p>
            <a:pPr algn="ctr">
              <a:tabLst>
                <a:tab pos="347663" algn="l"/>
              </a:tabLst>
            </a:pPr>
            <a:r>
              <a:rPr lang="en-US" sz="4400" b="1" dirty="0">
                <a:latin typeface="Bahnschrift Light Condensed" panose="020B0502040204020203" pitchFamily="34" charset="0"/>
              </a:rPr>
              <a:t>Impact of Tesla News and Sentiment </a:t>
            </a:r>
          </a:p>
          <a:p>
            <a:pPr algn="ctr">
              <a:tabLst>
                <a:tab pos="347663" algn="l"/>
              </a:tabLst>
            </a:pPr>
            <a:r>
              <a:rPr lang="en-US" sz="4400" b="1" dirty="0">
                <a:latin typeface="Bahnschrift Light Condensed" panose="020B0502040204020203" pitchFamily="34" charset="0"/>
              </a:rPr>
              <a:t>on Stock Price</a:t>
            </a:r>
          </a:p>
        </p:txBody>
      </p:sp>
      <p:sp>
        <p:nvSpPr>
          <p:cNvPr id="3" name="Title 2" hidden="1">
            <a:extLst>
              <a:ext uri="{FF2B5EF4-FFF2-40B4-BE49-F238E27FC236}">
                <a16:creationId xmlns:a16="http://schemas.microsoft.com/office/drawing/2014/main" id="{80AA5C56-EC57-4914-8118-68854697E0F3}"/>
              </a:ext>
            </a:extLst>
          </p:cNvPr>
          <p:cNvSpPr>
            <a:spLocks noGrp="1"/>
          </p:cNvSpPr>
          <p:nvPr>
            <p:ph type="title"/>
          </p:nvPr>
        </p:nvSpPr>
        <p:spPr/>
        <p:txBody>
          <a:bodyPr/>
          <a:lstStyle/>
          <a:p>
            <a:r>
              <a:rPr lang="en-US" dirty="0"/>
              <a:t>Slide 1</a:t>
            </a:r>
          </a:p>
        </p:txBody>
      </p:sp>
      <p:pic>
        <p:nvPicPr>
          <p:cNvPr id="5" name="Picture 4" descr="A picture containing ax, knife&#10;&#10;Description automatically generated">
            <a:extLst>
              <a:ext uri="{FF2B5EF4-FFF2-40B4-BE49-F238E27FC236}">
                <a16:creationId xmlns:a16="http://schemas.microsoft.com/office/drawing/2014/main" id="{5ECFA708-6C1A-4E7E-817F-1093B94FF71C}"/>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0"/>
            <a:ext cx="6215449" cy="6858000"/>
          </a:xfrm>
          <a:prstGeom prst="rect">
            <a:avLst/>
          </a:prstGeom>
        </p:spPr>
      </p:pic>
      <p:sp>
        <p:nvSpPr>
          <p:cNvPr id="6" name="TextBox 5">
            <a:extLst>
              <a:ext uri="{FF2B5EF4-FFF2-40B4-BE49-F238E27FC236}">
                <a16:creationId xmlns:a16="http://schemas.microsoft.com/office/drawing/2014/main" id="{47415952-A1A8-41A3-9643-BE69533527A8}"/>
              </a:ext>
            </a:extLst>
          </p:cNvPr>
          <p:cNvSpPr txBox="1"/>
          <p:nvPr/>
        </p:nvSpPr>
        <p:spPr>
          <a:xfrm>
            <a:off x="9434550" y="4997672"/>
            <a:ext cx="1870217" cy="246221"/>
          </a:xfrm>
          <a:prstGeom prst="rect">
            <a:avLst/>
          </a:prstGeom>
          <a:noFill/>
        </p:spPr>
        <p:txBody>
          <a:bodyPr wrap="square" lIns="0" tIns="0" rIns="0" bIns="0" rtlCol="0">
            <a:spAutoFit/>
          </a:bodyPr>
          <a:lstStyle/>
          <a:p>
            <a:pPr algn="ctr"/>
            <a:r>
              <a:rPr lang="en-US" sz="1600" dirty="0">
                <a:latin typeface="Gill Sans MT" panose="020B0502020104020203" pitchFamily="34" charset="0"/>
                <a:cs typeface="Calibri" panose="020F0502020204030204" pitchFamily="34" charset="0"/>
              </a:rPr>
              <a:t>Team 3</a:t>
            </a:r>
          </a:p>
        </p:txBody>
      </p:sp>
      <p:sp>
        <p:nvSpPr>
          <p:cNvPr id="8" name="TextBox 7">
            <a:extLst>
              <a:ext uri="{FF2B5EF4-FFF2-40B4-BE49-F238E27FC236}">
                <a16:creationId xmlns:a16="http://schemas.microsoft.com/office/drawing/2014/main" id="{60B53A9D-3D8B-40F9-B117-2BDDB7FA4BAB}"/>
              </a:ext>
            </a:extLst>
          </p:cNvPr>
          <p:cNvSpPr txBox="1"/>
          <p:nvPr/>
        </p:nvSpPr>
        <p:spPr>
          <a:xfrm>
            <a:off x="10077101" y="5366382"/>
            <a:ext cx="1870217" cy="984885"/>
          </a:xfrm>
          <a:prstGeom prst="rect">
            <a:avLst/>
          </a:prstGeom>
          <a:noFill/>
        </p:spPr>
        <p:txBody>
          <a:bodyPr wrap="square" lIns="0" tIns="0" rIns="0" bIns="0" rtlCol="0">
            <a:spAutoFit/>
          </a:bodyPr>
          <a:lstStyle/>
          <a:p>
            <a:r>
              <a:rPr lang="en-US" sz="1600" dirty="0">
                <a:latin typeface="Gill Sans MT" panose="020B0502020104020203" pitchFamily="34" charset="0"/>
                <a:cs typeface="Calibri" panose="020F0502020204030204" pitchFamily="34" charset="0"/>
              </a:rPr>
              <a:t>Anjali </a:t>
            </a:r>
            <a:r>
              <a:rPr lang="en-US" sz="1600" dirty="0" err="1">
                <a:latin typeface="Gill Sans MT" panose="020B0502020104020203" pitchFamily="34" charset="0"/>
                <a:cs typeface="Calibri" panose="020F0502020204030204" pitchFamily="34" charset="0"/>
              </a:rPr>
              <a:t>Hegde</a:t>
            </a:r>
            <a:endParaRPr lang="en-US" sz="1600" dirty="0">
              <a:latin typeface="Gill Sans MT" panose="020B0502020104020203" pitchFamily="34" charset="0"/>
              <a:cs typeface="Calibri" panose="020F0502020204030204" pitchFamily="34" charset="0"/>
            </a:endParaRPr>
          </a:p>
          <a:p>
            <a:r>
              <a:rPr lang="en-US" sz="1600" dirty="0" err="1">
                <a:latin typeface="Gill Sans MT" panose="020B0502020104020203" pitchFamily="34" charset="0"/>
                <a:cs typeface="Calibri" panose="020F0502020204030204" pitchFamily="34" charset="0"/>
              </a:rPr>
              <a:t>Xema</a:t>
            </a:r>
            <a:r>
              <a:rPr lang="en-US" sz="1600" dirty="0">
                <a:latin typeface="Gill Sans MT" panose="020B0502020104020203" pitchFamily="34" charset="0"/>
                <a:cs typeface="Calibri" panose="020F0502020204030204" pitchFamily="34" charset="0"/>
              </a:rPr>
              <a:t> Pathak</a:t>
            </a:r>
          </a:p>
          <a:p>
            <a:r>
              <a:rPr lang="en-US" sz="1600" dirty="0">
                <a:latin typeface="Gill Sans MT" panose="020B0502020104020203" pitchFamily="34" charset="0"/>
                <a:cs typeface="Calibri" panose="020F0502020204030204" pitchFamily="34" charset="0"/>
              </a:rPr>
              <a:t>Bryan </a:t>
            </a:r>
            <a:r>
              <a:rPr lang="en-US" sz="1600" dirty="0" err="1">
                <a:latin typeface="Gill Sans MT" panose="020B0502020104020203" pitchFamily="34" charset="0"/>
                <a:cs typeface="Calibri" panose="020F0502020204030204" pitchFamily="34" charset="0"/>
              </a:rPr>
              <a:t>Winowich</a:t>
            </a:r>
            <a:endParaRPr lang="en-US" sz="1600" dirty="0">
              <a:latin typeface="Gill Sans MT" panose="020B0502020104020203" pitchFamily="34" charset="0"/>
              <a:cs typeface="Calibri" panose="020F0502020204030204" pitchFamily="34" charset="0"/>
            </a:endParaRPr>
          </a:p>
          <a:p>
            <a:r>
              <a:rPr lang="en-US" sz="1600" dirty="0" err="1">
                <a:latin typeface="Gill Sans MT" panose="020B0502020104020203" pitchFamily="34" charset="0"/>
                <a:cs typeface="Calibri" panose="020F0502020204030204" pitchFamily="34" charset="0"/>
              </a:rPr>
              <a:t>Medhaa</a:t>
            </a:r>
            <a:r>
              <a:rPr lang="en-US" sz="1600" dirty="0">
                <a:latin typeface="Gill Sans MT" panose="020B0502020104020203" pitchFamily="34" charset="0"/>
                <a:cs typeface="Calibri" panose="020F0502020204030204" pitchFamily="34" charset="0"/>
              </a:rPr>
              <a:t> Bangalore</a:t>
            </a:r>
          </a:p>
        </p:txBody>
      </p:sp>
    </p:spTree>
    <p:extLst>
      <p:ext uri="{BB962C8B-B14F-4D97-AF65-F5344CB8AC3E}">
        <p14:creationId xmlns:p14="http://schemas.microsoft.com/office/powerpoint/2010/main" val="73508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2" name="TextBox 101"/>
          <p:cNvSpPr txBox="1"/>
          <p:nvPr/>
        </p:nvSpPr>
        <p:spPr>
          <a:xfrm>
            <a:off x="685686" y="2848647"/>
            <a:ext cx="4986064" cy="2769989"/>
          </a:xfrm>
          <a:prstGeom prst="rect">
            <a:avLst/>
          </a:prstGeom>
          <a:noFill/>
        </p:spPr>
        <p:txBody>
          <a:bodyPr wrap="square" lIns="0" tIns="0" rIns="0" bIns="0" rtlCol="0">
            <a:spAutoFit/>
          </a:bodyPr>
          <a:lstStyle/>
          <a:p>
            <a:r>
              <a:rPr lang="en-US" dirty="0">
                <a:solidFill>
                  <a:schemeClr val="bg1"/>
                </a:solidFill>
              </a:rPr>
              <a:t>It appears that there is a positive effect of news sentiment on day-to-day price changes</a:t>
            </a:r>
          </a:p>
          <a:p>
            <a:endParaRPr lang="en-US" dirty="0">
              <a:solidFill>
                <a:schemeClr val="bg1"/>
              </a:solidFill>
            </a:endParaRPr>
          </a:p>
          <a:p>
            <a:r>
              <a:rPr lang="en-US" dirty="0">
                <a:solidFill>
                  <a:schemeClr val="bg1"/>
                </a:solidFill>
              </a:rPr>
              <a:t>The main takeaway is that the comparative sentiment of the positive/negative/neutral news is far more impactful than just whether the news is positive/negative/neutral</a:t>
            </a:r>
          </a:p>
          <a:p>
            <a:endParaRPr lang="en-US" dirty="0">
              <a:solidFill>
                <a:schemeClr val="bg1"/>
              </a:solidFill>
            </a:endParaRPr>
          </a:p>
          <a:p>
            <a:r>
              <a:rPr lang="en-US" dirty="0">
                <a:solidFill>
                  <a:schemeClr val="bg1"/>
                </a:solidFill>
              </a:rPr>
              <a:t>However, this model was not very significant in overall estimation of price changes</a:t>
            </a:r>
          </a:p>
        </p:txBody>
      </p:sp>
      <p:sp>
        <p:nvSpPr>
          <p:cNvPr id="103" name="TextBox 102"/>
          <p:cNvSpPr txBox="1"/>
          <p:nvPr/>
        </p:nvSpPr>
        <p:spPr>
          <a:xfrm>
            <a:off x="596993" y="706112"/>
            <a:ext cx="5074757" cy="1477328"/>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What is the Impact of News Sentiment on Stock Prices?</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37" name="TextBox 36">
            <a:extLst>
              <a:ext uri="{FF2B5EF4-FFF2-40B4-BE49-F238E27FC236}">
                <a16:creationId xmlns:a16="http://schemas.microsoft.com/office/drawing/2014/main" id="{6AF13861-422E-433C-89E1-A96917016527}"/>
              </a:ext>
            </a:extLst>
          </p:cNvPr>
          <p:cNvSpPr txBox="1"/>
          <p:nvPr/>
        </p:nvSpPr>
        <p:spPr>
          <a:xfrm>
            <a:off x="6361651" y="2867676"/>
            <a:ext cx="5651750" cy="1661993"/>
          </a:xfrm>
          <a:prstGeom prst="rect">
            <a:avLst/>
          </a:prstGeom>
          <a:noFill/>
        </p:spPr>
        <p:txBody>
          <a:bodyPr wrap="square" lIns="0" tIns="0" rIns="0" bIns="0" rtlCol="0">
            <a:spAutoFit/>
          </a:bodyPr>
          <a:lstStyle/>
          <a:p>
            <a:r>
              <a:rPr lang="en-US" dirty="0"/>
              <a:t>Formula: change in stock price =</a:t>
            </a:r>
          </a:p>
          <a:p>
            <a:endParaRPr lang="en-US" dirty="0"/>
          </a:p>
          <a:p>
            <a:r>
              <a:rPr lang="en-US" dirty="0"/>
              <a:t>01.15 + 71.3 (news sentiment) + 0.145(positive news) - 0.136(negative news) + 0.0213(neutral news) - 0.62(positive news * news sentiment) + 6.47(negative news * news sentiment) – 3.17(neutral news * news sentiment)</a:t>
            </a:r>
          </a:p>
        </p:txBody>
      </p:sp>
    </p:spTree>
    <p:extLst>
      <p:ext uri="{BB962C8B-B14F-4D97-AF65-F5344CB8AC3E}">
        <p14:creationId xmlns:p14="http://schemas.microsoft.com/office/powerpoint/2010/main" val="2420142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2" name="TextBox 101"/>
          <p:cNvSpPr txBox="1"/>
          <p:nvPr/>
        </p:nvSpPr>
        <p:spPr>
          <a:xfrm>
            <a:off x="685686" y="2889551"/>
            <a:ext cx="5171415" cy="2769989"/>
          </a:xfrm>
          <a:prstGeom prst="rect">
            <a:avLst/>
          </a:prstGeom>
          <a:noFill/>
        </p:spPr>
        <p:txBody>
          <a:bodyPr wrap="square" lIns="0" tIns="0" rIns="0" bIns="0" rtlCol="0">
            <a:spAutoFit/>
          </a:bodyPr>
          <a:lstStyle/>
          <a:p>
            <a:r>
              <a:rPr lang="en-US" dirty="0">
                <a:solidFill>
                  <a:schemeClr val="bg1"/>
                </a:solidFill>
              </a:rPr>
              <a:t>A negative comment increases price more than a positive comment, this could indicate people can be more defensive about certain news at times than the market would dictate</a:t>
            </a:r>
          </a:p>
          <a:p>
            <a:endParaRPr lang="en-US" dirty="0">
              <a:solidFill>
                <a:schemeClr val="bg1"/>
              </a:solidFill>
            </a:endParaRPr>
          </a:p>
          <a:p>
            <a:r>
              <a:rPr lang="en-US" dirty="0">
                <a:solidFill>
                  <a:schemeClr val="bg1"/>
                </a:solidFill>
              </a:rPr>
              <a:t>The model also shows that the extremely high sentiment comments decrease price. </a:t>
            </a:r>
          </a:p>
          <a:p>
            <a:endParaRPr lang="en-US" dirty="0">
              <a:solidFill>
                <a:schemeClr val="bg1"/>
              </a:solidFill>
            </a:endParaRPr>
          </a:p>
          <a:p>
            <a:r>
              <a:rPr lang="en-US" dirty="0">
                <a:solidFill>
                  <a:schemeClr val="bg1"/>
                </a:solidFill>
              </a:rPr>
              <a:t>This model was not significant in estimating price changes so it’s unclear if there’s an effect</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3" name="TextBox 12">
            <a:extLst>
              <a:ext uri="{FF2B5EF4-FFF2-40B4-BE49-F238E27FC236}">
                <a16:creationId xmlns:a16="http://schemas.microsoft.com/office/drawing/2014/main" id="{805E4315-B269-4F39-ADF6-3AEAED36559C}"/>
              </a:ext>
            </a:extLst>
          </p:cNvPr>
          <p:cNvSpPr txBox="1"/>
          <p:nvPr/>
        </p:nvSpPr>
        <p:spPr>
          <a:xfrm>
            <a:off x="685685" y="533049"/>
            <a:ext cx="5171417" cy="1477328"/>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What is the Impact of Comments’ Sentiment on Stock Prices?</a:t>
            </a:r>
          </a:p>
        </p:txBody>
      </p:sp>
      <p:sp>
        <p:nvSpPr>
          <p:cNvPr id="14" name="TextBox 13">
            <a:extLst>
              <a:ext uri="{FF2B5EF4-FFF2-40B4-BE49-F238E27FC236}">
                <a16:creationId xmlns:a16="http://schemas.microsoft.com/office/drawing/2014/main" id="{FB3CE14F-FEAF-43AA-9EDD-7036E42A318E}"/>
              </a:ext>
            </a:extLst>
          </p:cNvPr>
          <p:cNvSpPr txBox="1"/>
          <p:nvPr/>
        </p:nvSpPr>
        <p:spPr>
          <a:xfrm>
            <a:off x="6264876" y="2889551"/>
            <a:ext cx="5592564" cy="2215991"/>
          </a:xfrm>
          <a:prstGeom prst="rect">
            <a:avLst/>
          </a:prstGeom>
          <a:noFill/>
        </p:spPr>
        <p:txBody>
          <a:bodyPr wrap="square" lIns="0" tIns="0" rIns="0" bIns="0" rtlCol="0">
            <a:spAutoFit/>
          </a:bodyPr>
          <a:lstStyle/>
          <a:p>
            <a:r>
              <a:rPr lang="en-US" dirty="0"/>
              <a:t>Formula: change in stock price =</a:t>
            </a:r>
          </a:p>
          <a:p>
            <a:endParaRPr lang="en-US" dirty="0"/>
          </a:p>
          <a:p>
            <a:r>
              <a:rPr lang="en-US" dirty="0"/>
              <a:t>2.87 – 23 (comments sentiment) + 0.1204(positive comments) + 0.22 negative comments – 0.285(neutral comments) –0.852(positive comments * comment sentiment) – 2.65(negative comments * comment sentiment) + 2.58(neutral comments * comment sentiment)</a:t>
            </a:r>
          </a:p>
        </p:txBody>
      </p:sp>
    </p:spTree>
    <p:extLst>
      <p:ext uri="{BB962C8B-B14F-4D97-AF65-F5344CB8AC3E}">
        <p14:creationId xmlns:p14="http://schemas.microsoft.com/office/powerpoint/2010/main" val="2996014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12357"/>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a:p>
            <a:pPr algn="ctr"/>
            <a:endParaRPr lang="en-US" dirty="0"/>
          </a:p>
          <a:p>
            <a:pPr algn="ctr"/>
            <a:endParaRPr lang="en-US" dirty="0"/>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3" name="TextBox 12">
            <a:extLst>
              <a:ext uri="{FF2B5EF4-FFF2-40B4-BE49-F238E27FC236}">
                <a16:creationId xmlns:a16="http://schemas.microsoft.com/office/drawing/2014/main" id="{EC3F0C09-04A9-4169-A7E0-83C0D5791CFB}"/>
              </a:ext>
            </a:extLst>
          </p:cNvPr>
          <p:cNvSpPr txBox="1"/>
          <p:nvPr/>
        </p:nvSpPr>
        <p:spPr>
          <a:xfrm>
            <a:off x="685685" y="533049"/>
            <a:ext cx="5171417" cy="1477328"/>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What is the Impact of Relative Sentiment on Stock Prices?</a:t>
            </a:r>
          </a:p>
        </p:txBody>
      </p:sp>
      <p:sp>
        <p:nvSpPr>
          <p:cNvPr id="4" name="TextBox 3">
            <a:extLst>
              <a:ext uri="{FF2B5EF4-FFF2-40B4-BE49-F238E27FC236}">
                <a16:creationId xmlns:a16="http://schemas.microsoft.com/office/drawing/2014/main" id="{A9A880D1-13E7-4ABE-91BF-B624A8AF5829}"/>
              </a:ext>
            </a:extLst>
          </p:cNvPr>
          <p:cNvSpPr txBox="1"/>
          <p:nvPr/>
        </p:nvSpPr>
        <p:spPr>
          <a:xfrm>
            <a:off x="561520" y="2940980"/>
            <a:ext cx="4669868" cy="1754326"/>
          </a:xfrm>
          <a:prstGeom prst="rect">
            <a:avLst/>
          </a:prstGeom>
          <a:noFill/>
        </p:spPr>
        <p:txBody>
          <a:bodyPr wrap="none" rtlCol="0">
            <a:spAutoFit/>
          </a:bodyPr>
          <a:lstStyle/>
          <a:p>
            <a:r>
              <a:rPr lang="en-US" dirty="0">
                <a:solidFill>
                  <a:schemeClr val="bg1"/>
                </a:solidFill>
              </a:rPr>
              <a:t>A relationship between relative sentiment </a:t>
            </a:r>
          </a:p>
          <a:p>
            <a:r>
              <a:rPr lang="en-US" dirty="0">
                <a:solidFill>
                  <a:schemeClr val="bg1"/>
                </a:solidFill>
              </a:rPr>
              <a:t>and stock prices could not be established</a:t>
            </a:r>
          </a:p>
          <a:p>
            <a:endParaRPr lang="en-US" dirty="0">
              <a:solidFill>
                <a:schemeClr val="bg1"/>
              </a:solidFill>
            </a:endParaRPr>
          </a:p>
          <a:p>
            <a:r>
              <a:rPr lang="en-US" dirty="0">
                <a:solidFill>
                  <a:schemeClr val="bg1"/>
                </a:solidFill>
              </a:rPr>
              <a:t>While this was the best model, it still gave high</a:t>
            </a:r>
          </a:p>
          <a:p>
            <a:r>
              <a:rPr lang="en-US" dirty="0">
                <a:solidFill>
                  <a:schemeClr val="bg1"/>
                </a:solidFill>
              </a:rPr>
              <a:t>P values</a:t>
            </a:r>
          </a:p>
          <a:p>
            <a:endParaRPr lang="en-US" dirty="0"/>
          </a:p>
        </p:txBody>
      </p:sp>
      <p:sp>
        <p:nvSpPr>
          <p:cNvPr id="6" name="Rectangle 5">
            <a:extLst>
              <a:ext uri="{FF2B5EF4-FFF2-40B4-BE49-F238E27FC236}">
                <a16:creationId xmlns:a16="http://schemas.microsoft.com/office/drawing/2014/main" id="{07C75832-F9B6-4B4E-997D-F05864A26269}"/>
              </a:ext>
            </a:extLst>
          </p:cNvPr>
          <p:cNvSpPr/>
          <p:nvPr/>
        </p:nvSpPr>
        <p:spPr>
          <a:xfrm>
            <a:off x="6151932" y="2932462"/>
            <a:ext cx="6096000" cy="1754326"/>
          </a:xfrm>
          <a:prstGeom prst="rect">
            <a:avLst/>
          </a:prstGeom>
        </p:spPr>
        <p:txBody>
          <a:bodyPr>
            <a:spAutoFit/>
          </a:bodyPr>
          <a:lstStyle/>
          <a:p>
            <a:r>
              <a:rPr lang="en-US" dirty="0"/>
              <a:t>Formula: change in stock price =</a:t>
            </a:r>
          </a:p>
          <a:p>
            <a:endParaRPr lang="en-US" dirty="0"/>
          </a:p>
          <a:p>
            <a:r>
              <a:rPr lang="en-US" dirty="0"/>
              <a:t>-1.21 + 117.5 (Comment Sentiment – News Sentiment) + 0.455 (Comment Sentiment – News Sentiment)/(News Sentiment) + 8.71 (News Sentiment – Comment Sentiment)/(Comment Sentiment</a:t>
            </a:r>
          </a:p>
        </p:txBody>
      </p:sp>
      <p:cxnSp>
        <p:nvCxnSpPr>
          <p:cNvPr id="12" name="Straight Connector 11">
            <a:extLst>
              <a:ext uri="{FF2B5EF4-FFF2-40B4-BE49-F238E27FC236}">
                <a16:creationId xmlns:a16="http://schemas.microsoft.com/office/drawing/2014/main" id="{CEF27773-1C81-4B95-8272-0B816D1E64DE}"/>
              </a:ex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21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2" name="TextBox 101"/>
          <p:cNvSpPr txBox="1"/>
          <p:nvPr/>
        </p:nvSpPr>
        <p:spPr>
          <a:xfrm>
            <a:off x="685686" y="2889551"/>
            <a:ext cx="5171415" cy="2769989"/>
          </a:xfrm>
          <a:prstGeom prst="rect">
            <a:avLst/>
          </a:prstGeom>
          <a:noFill/>
        </p:spPr>
        <p:txBody>
          <a:bodyPr wrap="square" lIns="0" tIns="0" rIns="0" bIns="0" rtlCol="0">
            <a:spAutoFit/>
          </a:bodyPr>
          <a:lstStyle/>
          <a:p>
            <a:r>
              <a:rPr lang="en-US" dirty="0">
                <a:solidFill>
                  <a:schemeClr val="bg1"/>
                </a:solidFill>
              </a:rPr>
              <a:t>Neutral comments and negative news have the highest impact on volume. </a:t>
            </a:r>
          </a:p>
          <a:p>
            <a:endParaRPr lang="en-US" dirty="0">
              <a:solidFill>
                <a:schemeClr val="bg1"/>
              </a:solidFill>
            </a:endParaRPr>
          </a:p>
          <a:p>
            <a:r>
              <a:rPr lang="en-US" dirty="0">
                <a:solidFill>
                  <a:schemeClr val="bg1"/>
                </a:solidFill>
              </a:rPr>
              <a:t>It seems counterintuitive that positive comments would be negative, but this likely just means there are a lot of people defending the company during bad times. </a:t>
            </a:r>
          </a:p>
          <a:p>
            <a:endParaRPr lang="en-US" dirty="0">
              <a:solidFill>
                <a:schemeClr val="bg1"/>
              </a:solidFill>
            </a:endParaRPr>
          </a:p>
          <a:p>
            <a:r>
              <a:rPr lang="en-US" dirty="0">
                <a:solidFill>
                  <a:schemeClr val="bg1"/>
                </a:solidFill>
              </a:rPr>
              <a:t>High neutral comments imply that it’s very popular news, meaning more likely to have an actual impact </a:t>
            </a:r>
          </a:p>
        </p:txBody>
      </p:sp>
      <p:cxnSp>
        <p:nvCxnSpPr>
          <p:cNvPr id="105" name="Straight Connector 104">
            <a:extLst>
              <a:ext uri="{C183D7F6-B498-43B3-948B-1728B52AA6E4}">
                <adec:decorative xmlns:adec="http://schemas.microsoft.com/office/drawing/2017/decorative" val="1"/>
              </a:ext>
            </a:extLst>
          </p:cNvPr>
          <p:cNvCxnSpPr/>
          <p:nvPr/>
        </p:nvCxnSpPr>
        <p:spPr>
          <a:xfrm>
            <a:off x="685686" y="2631729"/>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3" name="TextBox 12">
            <a:extLst>
              <a:ext uri="{FF2B5EF4-FFF2-40B4-BE49-F238E27FC236}">
                <a16:creationId xmlns:a16="http://schemas.microsoft.com/office/drawing/2014/main" id="{EC3F0C09-04A9-4169-A7E0-83C0D5791CFB}"/>
              </a:ext>
            </a:extLst>
          </p:cNvPr>
          <p:cNvSpPr txBox="1"/>
          <p:nvPr/>
        </p:nvSpPr>
        <p:spPr>
          <a:xfrm>
            <a:off x="685685" y="533049"/>
            <a:ext cx="5171417" cy="984885"/>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What is the Change in Volume Traded?</a:t>
            </a:r>
          </a:p>
        </p:txBody>
      </p:sp>
      <p:sp>
        <p:nvSpPr>
          <p:cNvPr id="14" name="TextBox 13">
            <a:extLst>
              <a:ext uri="{FF2B5EF4-FFF2-40B4-BE49-F238E27FC236}">
                <a16:creationId xmlns:a16="http://schemas.microsoft.com/office/drawing/2014/main" id="{8ADC9A19-163B-4C6E-8324-0FC83ABCD9EC}"/>
              </a:ext>
            </a:extLst>
          </p:cNvPr>
          <p:cNvSpPr txBox="1"/>
          <p:nvPr/>
        </p:nvSpPr>
        <p:spPr>
          <a:xfrm>
            <a:off x="6264877" y="2802514"/>
            <a:ext cx="5767758" cy="1107996"/>
          </a:xfrm>
          <a:prstGeom prst="rect">
            <a:avLst/>
          </a:prstGeom>
          <a:noFill/>
        </p:spPr>
        <p:txBody>
          <a:bodyPr wrap="square" lIns="0" tIns="0" rIns="0" bIns="0" rtlCol="0">
            <a:spAutoFit/>
          </a:bodyPr>
          <a:lstStyle/>
          <a:p>
            <a:r>
              <a:rPr lang="en-US" dirty="0"/>
              <a:t>Formula: change in volume traded =</a:t>
            </a:r>
          </a:p>
          <a:p>
            <a:endParaRPr lang="en-US" dirty="0"/>
          </a:p>
          <a:p>
            <a:r>
              <a:rPr lang="en-US" dirty="0"/>
              <a:t>541806 – 857(Negative News ^2) - 16.85(Positive Comments ^2) + 28 (Neutral Comments ^ 2)</a:t>
            </a:r>
          </a:p>
        </p:txBody>
      </p:sp>
    </p:spTree>
    <p:extLst>
      <p:ext uri="{BB962C8B-B14F-4D97-AF65-F5344CB8AC3E}">
        <p14:creationId xmlns:p14="http://schemas.microsoft.com/office/powerpoint/2010/main" val="116207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6096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p:cNvSpPr txBox="1"/>
          <p:nvPr/>
        </p:nvSpPr>
        <p:spPr>
          <a:xfrm>
            <a:off x="11857440" y="6481180"/>
            <a:ext cx="390492" cy="307777"/>
          </a:xfrm>
          <a:prstGeom prst="rect">
            <a:avLst/>
          </a:prstGeom>
          <a:noFill/>
        </p:spPr>
        <p:txBody>
          <a:bodyPr wrap="none" rtlCol="0">
            <a:spAutoFit/>
          </a:bodyPr>
          <a:lstStyle/>
          <a:p>
            <a:r>
              <a:rPr lang="en-US" sz="1400" b="1" dirty="0">
                <a:solidFill>
                  <a:schemeClr val="bg1"/>
                </a:solidFill>
              </a:rPr>
              <a:t>10</a:t>
            </a:r>
          </a:p>
        </p:txBody>
      </p:sp>
      <p:sp>
        <p:nvSpPr>
          <p:cNvPr id="102" name="TextBox 101"/>
          <p:cNvSpPr txBox="1"/>
          <p:nvPr/>
        </p:nvSpPr>
        <p:spPr>
          <a:xfrm>
            <a:off x="685685" y="2790088"/>
            <a:ext cx="5171415" cy="1661993"/>
          </a:xfrm>
          <a:prstGeom prst="rect">
            <a:avLst/>
          </a:prstGeom>
          <a:noFill/>
        </p:spPr>
        <p:txBody>
          <a:bodyPr wrap="square" lIns="0" tIns="0" rIns="0" bIns="0" rtlCol="0">
            <a:spAutoFit/>
          </a:bodyPr>
          <a:lstStyle/>
          <a:p>
            <a:r>
              <a:rPr lang="en-US" dirty="0">
                <a:solidFill>
                  <a:schemeClr val="bg1"/>
                </a:solidFill>
              </a:rPr>
              <a:t>Neutral comments and polarity of negative comments have the highest impact on the change in stock price</a:t>
            </a:r>
          </a:p>
          <a:p>
            <a:endParaRPr lang="en-US" dirty="0">
              <a:solidFill>
                <a:schemeClr val="bg1"/>
              </a:solidFill>
            </a:endParaRPr>
          </a:p>
          <a:p>
            <a:r>
              <a:rPr lang="en-US" dirty="0">
                <a:solidFill>
                  <a:schemeClr val="bg1"/>
                </a:solidFill>
              </a:rPr>
              <a:t>Interestingly, comments are a much stronger predictor than news</a:t>
            </a:r>
          </a:p>
          <a:p>
            <a:endParaRPr lang="en-US" dirty="0">
              <a:solidFill>
                <a:schemeClr val="bg1"/>
              </a:solidFill>
            </a:endParaRPr>
          </a:p>
        </p:txBody>
      </p:sp>
      <p:cxnSp>
        <p:nvCxnSpPr>
          <p:cNvPr id="105" name="Straight Connector 104">
            <a:extLst>
              <a:ext uri="{C183D7F6-B498-43B3-948B-1728B52AA6E4}">
                <adec:decorative xmlns:adec="http://schemas.microsoft.com/office/drawing/2017/decorative" val="1"/>
              </a:ext>
            </a:extLst>
          </p:cNvPr>
          <p:cNvCxnSpPr/>
          <p:nvPr/>
        </p:nvCxnSpPr>
        <p:spPr>
          <a:xfrm>
            <a:off x="685685" y="1917354"/>
            <a:ext cx="146304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4" name="Group 33">
            <a:extLst>
              <a:ext uri="{C183D7F6-B498-43B3-948B-1728B52AA6E4}">
                <adec:decorative xmlns:adec="http://schemas.microsoft.com/office/drawing/2017/decorative" val="1"/>
              </a:ext>
            </a:extLst>
          </p:cNvPr>
          <p:cNvGrpSpPr/>
          <p:nvPr/>
        </p:nvGrpSpPr>
        <p:grpSpPr>
          <a:xfrm>
            <a:off x="8881068" y="3621085"/>
            <a:ext cx="414478" cy="197058"/>
            <a:chOff x="4254500" y="2100263"/>
            <a:chExt cx="1906588" cy="906463"/>
          </a:xfrm>
        </p:grpSpPr>
        <p:sp>
          <p:nvSpPr>
            <p:cNvPr id="35"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
        <p:nvSpPr>
          <p:cNvPr id="13" name="TextBox 12">
            <a:extLst>
              <a:ext uri="{FF2B5EF4-FFF2-40B4-BE49-F238E27FC236}">
                <a16:creationId xmlns:a16="http://schemas.microsoft.com/office/drawing/2014/main" id="{EC3F0C09-04A9-4169-A7E0-83C0D5791CFB}"/>
              </a:ext>
            </a:extLst>
          </p:cNvPr>
          <p:cNvSpPr txBox="1"/>
          <p:nvPr/>
        </p:nvSpPr>
        <p:spPr>
          <a:xfrm>
            <a:off x="685685" y="533049"/>
            <a:ext cx="5171417" cy="492443"/>
          </a:xfrm>
          <a:prstGeom prst="rect">
            <a:avLst/>
          </a:prstGeom>
          <a:noFill/>
        </p:spPr>
        <p:txBody>
          <a:bodyPr wrap="square" lIns="0" tIns="0" rIns="0" bIns="0" rtlCol="0">
            <a:spAutoFit/>
          </a:bodyPr>
          <a:lstStyle/>
          <a:p>
            <a:pPr>
              <a:tabLst>
                <a:tab pos="347663" algn="l"/>
              </a:tabLst>
            </a:pPr>
            <a:r>
              <a:rPr lang="en-US" sz="3200" b="1" dirty="0">
                <a:solidFill>
                  <a:srgbClr val="FFFFFF"/>
                </a:solidFill>
                <a:latin typeface="+mj-lt"/>
              </a:rPr>
              <a:t>The Best Model</a:t>
            </a:r>
          </a:p>
        </p:txBody>
      </p:sp>
      <p:sp>
        <p:nvSpPr>
          <p:cNvPr id="14" name="TextBox 13">
            <a:extLst>
              <a:ext uri="{FF2B5EF4-FFF2-40B4-BE49-F238E27FC236}">
                <a16:creationId xmlns:a16="http://schemas.microsoft.com/office/drawing/2014/main" id="{8ADC9A19-163B-4C6E-8324-0FC83ABCD9EC}"/>
              </a:ext>
            </a:extLst>
          </p:cNvPr>
          <p:cNvSpPr txBox="1"/>
          <p:nvPr/>
        </p:nvSpPr>
        <p:spPr>
          <a:xfrm>
            <a:off x="6264877" y="2802514"/>
            <a:ext cx="5767758" cy="1107996"/>
          </a:xfrm>
          <a:prstGeom prst="rect">
            <a:avLst/>
          </a:prstGeom>
          <a:noFill/>
        </p:spPr>
        <p:txBody>
          <a:bodyPr wrap="square" lIns="0" tIns="0" rIns="0" bIns="0" rtlCol="0">
            <a:spAutoFit/>
          </a:bodyPr>
          <a:lstStyle/>
          <a:p>
            <a:r>
              <a:rPr lang="en-US" dirty="0"/>
              <a:t>Formula: change in stock price =</a:t>
            </a:r>
          </a:p>
          <a:p>
            <a:endParaRPr lang="en-US" dirty="0"/>
          </a:p>
          <a:p>
            <a:r>
              <a:rPr lang="en-US" dirty="0"/>
              <a:t>-4.55 + 1.029 (Negative comments * Sentiment) – 0.000289 (Negative Comments ^2)</a:t>
            </a:r>
          </a:p>
        </p:txBody>
      </p:sp>
    </p:spTree>
    <p:extLst>
      <p:ext uri="{BB962C8B-B14F-4D97-AF65-F5344CB8AC3E}">
        <p14:creationId xmlns:p14="http://schemas.microsoft.com/office/powerpoint/2010/main" val="627576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4040942" y="265954"/>
            <a:ext cx="411010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RECOMMENDATIONS</a:t>
            </a: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3" name="Rectangle 2">
            <a:extLst>
              <a:ext uri="{FF2B5EF4-FFF2-40B4-BE49-F238E27FC236}">
                <a16:creationId xmlns:a16="http://schemas.microsoft.com/office/drawing/2014/main" id="{A982A2E1-D2C3-4F24-A09D-E4E3111E6EE9}"/>
              </a:ext>
            </a:extLst>
          </p:cNvPr>
          <p:cNvSpPr/>
          <p:nvPr/>
        </p:nvSpPr>
        <p:spPr>
          <a:xfrm>
            <a:off x="3047992" y="1783144"/>
            <a:ext cx="6096000" cy="3970318"/>
          </a:xfrm>
          <a:prstGeom prst="rect">
            <a:avLst/>
          </a:prstGeom>
        </p:spPr>
        <p:txBody>
          <a:bodyPr>
            <a:spAutoFit/>
          </a:bodyPr>
          <a:lstStyle/>
          <a:p>
            <a:r>
              <a:rPr lang="en-US" dirty="0"/>
              <a:t>% of positive comments = </a:t>
            </a:r>
            <a:r>
              <a:rPr lang="en-US" b="1" dirty="0"/>
              <a:t>47.65%</a:t>
            </a:r>
          </a:p>
          <a:p>
            <a:endParaRPr lang="en-US" dirty="0"/>
          </a:p>
          <a:p>
            <a:r>
              <a:rPr lang="en-US" dirty="0"/>
              <a:t>% of negative comments = </a:t>
            </a:r>
            <a:r>
              <a:rPr lang="en-US" b="1" dirty="0"/>
              <a:t>16.90%</a:t>
            </a:r>
          </a:p>
          <a:p>
            <a:endParaRPr lang="en-US" dirty="0"/>
          </a:p>
          <a:p>
            <a:r>
              <a:rPr lang="en-US" dirty="0"/>
              <a:t>% of neutral comments = </a:t>
            </a:r>
            <a:r>
              <a:rPr lang="en-US" b="1" dirty="0"/>
              <a:t>35.45%</a:t>
            </a:r>
          </a:p>
          <a:p>
            <a:endParaRPr lang="en-US" dirty="0"/>
          </a:p>
          <a:p>
            <a:r>
              <a:rPr lang="en-US" dirty="0"/>
              <a:t>We notice that negative sentiments have a bigger role to play in the change in stock price</a:t>
            </a:r>
          </a:p>
          <a:p>
            <a:endParaRPr lang="en-US" dirty="0"/>
          </a:p>
          <a:p>
            <a:r>
              <a:rPr lang="en-US" dirty="0"/>
              <a:t>The number and polarity of the negative sentiment impacts the change</a:t>
            </a:r>
          </a:p>
          <a:p>
            <a:endParaRPr lang="en-US" dirty="0"/>
          </a:p>
          <a:p>
            <a:endParaRPr lang="en-US" dirty="0"/>
          </a:p>
          <a:p>
            <a:endParaRPr lang="en-US" dirty="0"/>
          </a:p>
        </p:txBody>
      </p:sp>
    </p:spTree>
    <p:extLst>
      <p:ext uri="{BB962C8B-B14F-4D97-AF65-F5344CB8AC3E}">
        <p14:creationId xmlns:p14="http://schemas.microsoft.com/office/powerpoint/2010/main" val="1874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4892937" y="265954"/>
            <a:ext cx="240610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LIMITATIONS</a:t>
            </a:r>
          </a:p>
        </p:txBody>
      </p:sp>
      <p:pic>
        <p:nvPicPr>
          <p:cNvPr id="49" name="Picture 48" descr="This is a logo that reads &quot;24Slides.&quot;">
            <a:hlinkClick r:id="rId3"/>
            <a:extLst>
              <a:ext uri="{FF2B5EF4-FFF2-40B4-BE49-F238E27FC236}">
                <a16:creationId xmlns:a16="http://schemas.microsoft.com/office/drawing/2014/main" id="{4252D655-5F2C-F447-B537-8C72930D0F51}"/>
              </a:ext>
            </a:extLst>
          </p:cNvPr>
          <p:cNvPicPr>
            <a:picLocks noChangeAspect="1"/>
          </p:cNvPicPr>
          <p:nvPr/>
        </p:nvPicPr>
        <p:blipFill>
          <a:blip r:embed="rId4"/>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7" name="TextBox 6">
            <a:extLst>
              <a:ext uri="{FF2B5EF4-FFF2-40B4-BE49-F238E27FC236}">
                <a16:creationId xmlns:a16="http://schemas.microsoft.com/office/drawing/2014/main" id="{980232DC-80A9-44A7-9B60-DBE3DD1426C0}"/>
              </a:ext>
            </a:extLst>
          </p:cNvPr>
          <p:cNvSpPr txBox="1"/>
          <p:nvPr/>
        </p:nvSpPr>
        <p:spPr>
          <a:xfrm>
            <a:off x="1816444" y="2136338"/>
            <a:ext cx="8303740" cy="1661993"/>
          </a:xfrm>
          <a:prstGeom prst="rect">
            <a:avLst/>
          </a:prstGeom>
          <a:noFill/>
        </p:spPr>
        <p:txBody>
          <a:bodyPr wrap="square" lIns="0" tIns="0" rIns="0" bIns="0" rtlCol="0">
            <a:spAutoFit/>
          </a:bodyPr>
          <a:lstStyle/>
          <a:p>
            <a:r>
              <a:rPr lang="en-US" dirty="0" err="1"/>
              <a:t>TextBlob</a:t>
            </a:r>
            <a:r>
              <a:rPr lang="en-US" dirty="0"/>
              <a:t> API was used to extract sentiment polarity; a more advanced model for sentiment analysis such as Microsoft Azure or GCP </a:t>
            </a:r>
          </a:p>
          <a:p>
            <a:endParaRPr lang="en-US" dirty="0"/>
          </a:p>
          <a:p>
            <a:endParaRPr lang="en-US" dirty="0"/>
          </a:p>
          <a:p>
            <a:r>
              <a:rPr lang="en-US" dirty="0"/>
              <a:t>The external factors affecting stock prices were not taken into consideration; these factors could be accounted for to build a more robust model</a:t>
            </a:r>
          </a:p>
        </p:txBody>
      </p:sp>
    </p:spTree>
    <p:extLst>
      <p:ext uri="{BB962C8B-B14F-4D97-AF65-F5344CB8AC3E}">
        <p14:creationId xmlns:p14="http://schemas.microsoft.com/office/powerpoint/2010/main" val="1376102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12192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 name="TextBox 102"/>
          <p:cNvSpPr txBox="1"/>
          <p:nvPr/>
        </p:nvSpPr>
        <p:spPr>
          <a:xfrm>
            <a:off x="3558621" y="2680720"/>
            <a:ext cx="5074757" cy="492443"/>
          </a:xfrm>
          <a:prstGeom prst="rect">
            <a:avLst/>
          </a:prstGeom>
          <a:noFill/>
        </p:spPr>
        <p:txBody>
          <a:bodyPr wrap="square" lIns="0" tIns="0" rIns="0" bIns="0" rtlCol="0">
            <a:spAutoFit/>
          </a:bodyPr>
          <a:lstStyle/>
          <a:p>
            <a:pPr algn="ctr">
              <a:tabLst>
                <a:tab pos="347663" algn="l"/>
              </a:tabLst>
            </a:pPr>
            <a:r>
              <a:rPr lang="en-US" sz="3200" b="1" dirty="0">
                <a:solidFill>
                  <a:srgbClr val="FFFFFF"/>
                </a:solidFill>
                <a:latin typeface="+mj-lt"/>
              </a:rPr>
              <a:t>THANK YOU</a:t>
            </a:r>
          </a:p>
        </p:txBody>
      </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3954119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5116558" y="265954"/>
            <a:ext cx="1958870"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APPENDIX</a:t>
            </a: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graphicFrame>
        <p:nvGraphicFramePr>
          <p:cNvPr id="5" name="Table 4">
            <a:extLst>
              <a:ext uri="{FF2B5EF4-FFF2-40B4-BE49-F238E27FC236}">
                <a16:creationId xmlns:a16="http://schemas.microsoft.com/office/drawing/2014/main" id="{0330E839-6E87-40A1-B32A-4855E47CB73C}"/>
              </a:ext>
            </a:extLst>
          </p:cNvPr>
          <p:cNvGraphicFramePr>
            <a:graphicFrameLocks noGrp="1"/>
          </p:cNvGraphicFramePr>
          <p:nvPr>
            <p:extLst>
              <p:ext uri="{D42A27DB-BD31-4B8C-83A1-F6EECF244321}">
                <p14:modId xmlns:p14="http://schemas.microsoft.com/office/powerpoint/2010/main" val="1742254438"/>
              </p:ext>
            </p:extLst>
          </p:nvPr>
        </p:nvGraphicFramePr>
        <p:xfrm>
          <a:off x="557258" y="1727269"/>
          <a:ext cx="4559300" cy="4206240"/>
        </p:xfrm>
        <a:graphic>
          <a:graphicData uri="http://schemas.openxmlformats.org/drawingml/2006/table">
            <a:tbl>
              <a:tblPr/>
              <a:tblGrid>
                <a:gridCol w="2006600">
                  <a:extLst>
                    <a:ext uri="{9D8B030D-6E8A-4147-A177-3AD203B41FA5}">
                      <a16:colId xmlns:a16="http://schemas.microsoft.com/office/drawing/2014/main" val="2586978419"/>
                    </a:ext>
                  </a:extLst>
                </a:gridCol>
                <a:gridCol w="2552700">
                  <a:extLst>
                    <a:ext uri="{9D8B030D-6E8A-4147-A177-3AD203B41FA5}">
                      <a16:colId xmlns:a16="http://schemas.microsoft.com/office/drawing/2014/main" val="112469251"/>
                    </a:ext>
                  </a:extLst>
                </a:gridCol>
              </a:tblGrid>
              <a:tr h="182880">
                <a:tc>
                  <a:txBody>
                    <a:bodyPr/>
                    <a:lstStyle/>
                    <a:p>
                      <a:pPr algn="l" fontAlgn="b"/>
                      <a:r>
                        <a:rPr lang="en-US" sz="1100" b="1" i="1" u="sng" strike="noStrike">
                          <a:solidFill>
                            <a:srgbClr val="000000"/>
                          </a:solidFill>
                          <a:effectLst/>
                          <a:latin typeface="Calibri" panose="020F0502020204030204" pitchFamily="34" charset="0"/>
                        </a:rPr>
                        <a:t>Variable Name</a:t>
                      </a:r>
                    </a:p>
                  </a:txBody>
                  <a:tcPr marL="7620" marR="7620" marT="7620" marB="0" anchor="b">
                    <a:lnL>
                      <a:noFill/>
                    </a:lnL>
                    <a:lnR>
                      <a:noFill/>
                    </a:lnR>
                    <a:lnT>
                      <a:noFill/>
                    </a:lnT>
                    <a:lnB>
                      <a:noFill/>
                    </a:lnB>
                  </a:tcPr>
                </a:tc>
                <a:tc>
                  <a:txBody>
                    <a:bodyPr/>
                    <a:lstStyle/>
                    <a:p>
                      <a:pPr algn="l" fontAlgn="b"/>
                      <a:r>
                        <a:rPr lang="en-US" sz="1100" b="1" i="1" u="sng" strike="noStrike">
                          <a:solidFill>
                            <a:srgbClr val="000000"/>
                          </a:solidFill>
                          <a:effectLst/>
                          <a:latin typeface="Calibri" panose="020F0502020204030204" pitchFamily="34" charset="0"/>
                        </a:rPr>
                        <a:t>Calculation</a:t>
                      </a:r>
                    </a:p>
                  </a:txBody>
                  <a:tcPr marL="7620" marR="7620" marT="7620" marB="0" anchor="b">
                    <a:lnL>
                      <a:noFill/>
                    </a:lnL>
                    <a:lnR>
                      <a:noFill/>
                    </a:lnR>
                    <a:lnT>
                      <a:noFill/>
                    </a:lnT>
                    <a:lnB>
                      <a:noFill/>
                    </a:lnB>
                  </a:tcPr>
                </a:tc>
                <a:extLst>
                  <a:ext uri="{0D108BD9-81ED-4DB2-BD59-A6C34878D82A}">
                    <a16:rowId xmlns:a16="http://schemas.microsoft.com/office/drawing/2014/main" val="1923706376"/>
                  </a:ext>
                </a:extLst>
              </a:tr>
              <a:tr h="182880">
                <a:tc>
                  <a:txBody>
                    <a:bodyPr/>
                    <a:lstStyle/>
                    <a:p>
                      <a:pPr algn="l" fontAlgn="b"/>
                      <a:r>
                        <a:rPr lang="en-US" sz="1100" b="0" i="0" u="none" strike="noStrike">
                          <a:solidFill>
                            <a:srgbClr val="000000"/>
                          </a:solidFill>
                          <a:effectLst/>
                          <a:latin typeface="Calibri" panose="020F0502020204030204" pitchFamily="34" charset="0"/>
                        </a:rPr>
                        <a:t>Weighted News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Total News/Max(Total News)</a:t>
                      </a:r>
                    </a:p>
                  </a:txBody>
                  <a:tcPr marL="7620" marR="7620" marT="7620" marB="0" anchor="b">
                    <a:lnL>
                      <a:noFill/>
                    </a:lnL>
                    <a:lnR>
                      <a:noFill/>
                    </a:lnR>
                    <a:lnT>
                      <a:noFill/>
                    </a:lnT>
                    <a:lnB>
                      <a:noFill/>
                    </a:lnB>
                  </a:tcPr>
                </a:tc>
                <a:extLst>
                  <a:ext uri="{0D108BD9-81ED-4DB2-BD59-A6C34878D82A}">
                    <a16:rowId xmlns:a16="http://schemas.microsoft.com/office/drawing/2014/main" val="3704021286"/>
                  </a:ext>
                </a:extLst>
              </a:tr>
              <a:tr h="182880">
                <a:tc>
                  <a:txBody>
                    <a:bodyPr/>
                    <a:lstStyle/>
                    <a:p>
                      <a:pPr algn="l" fontAlgn="b"/>
                      <a:r>
                        <a:rPr lang="en-US" sz="1100" b="0" i="0" u="none" strike="noStrike">
                          <a:solidFill>
                            <a:srgbClr val="000000"/>
                          </a:solidFill>
                          <a:effectLst/>
                          <a:latin typeface="Calibri" panose="020F0502020204030204" pitchFamily="34" charset="0"/>
                        </a:rPr>
                        <a:t>Weighted Comments</a:t>
                      </a:r>
                    </a:p>
                  </a:txBody>
                  <a:tcPr marL="7620" marR="7620" marT="7620"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Total Comments/(Max(Total Comments)</a:t>
                      </a:r>
                    </a:p>
                  </a:txBody>
                  <a:tcPr marL="7620" marR="7620" marT="7620" marB="0" anchor="b">
                    <a:lnL>
                      <a:noFill/>
                    </a:lnL>
                    <a:lnR>
                      <a:noFill/>
                    </a:lnR>
                    <a:lnT>
                      <a:noFill/>
                    </a:lnT>
                    <a:lnB>
                      <a:noFill/>
                    </a:lnB>
                  </a:tcPr>
                </a:tc>
                <a:extLst>
                  <a:ext uri="{0D108BD9-81ED-4DB2-BD59-A6C34878D82A}">
                    <a16:rowId xmlns:a16="http://schemas.microsoft.com/office/drawing/2014/main" val="2391320809"/>
                  </a:ext>
                </a:extLst>
              </a:tr>
              <a:tr h="182880">
                <a:tc>
                  <a:txBody>
                    <a:bodyPr/>
                    <a:lstStyle/>
                    <a:p>
                      <a:pPr algn="l" fontAlgn="b"/>
                      <a:r>
                        <a:rPr lang="en-US" sz="1100" b="0" i="0" u="none" strike="noStrike">
                          <a:solidFill>
                            <a:srgbClr val="000000"/>
                          </a:solidFill>
                          <a:effectLst/>
                          <a:latin typeface="Calibri" panose="020F0502020204030204" pitchFamily="34" charset="0"/>
                        </a:rPr>
                        <a:t>News*Sent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Weighted News * News Sentiment</a:t>
                      </a:r>
                    </a:p>
                  </a:txBody>
                  <a:tcPr marL="7620" marR="7620" marT="7620" marB="0" anchor="b">
                    <a:lnL>
                      <a:noFill/>
                    </a:lnL>
                    <a:lnR>
                      <a:noFill/>
                    </a:lnR>
                    <a:lnT>
                      <a:noFill/>
                    </a:lnT>
                    <a:lnB>
                      <a:noFill/>
                    </a:lnB>
                  </a:tcPr>
                </a:tc>
                <a:extLst>
                  <a:ext uri="{0D108BD9-81ED-4DB2-BD59-A6C34878D82A}">
                    <a16:rowId xmlns:a16="http://schemas.microsoft.com/office/drawing/2014/main" val="3283803269"/>
                  </a:ext>
                </a:extLst>
              </a:tr>
              <a:tr h="182880">
                <a:tc>
                  <a:txBody>
                    <a:bodyPr/>
                    <a:lstStyle/>
                    <a:p>
                      <a:pPr algn="l" fontAlgn="b"/>
                      <a:r>
                        <a:rPr lang="en-US" sz="1100" b="0" i="0" u="none" strike="noStrike">
                          <a:solidFill>
                            <a:srgbClr val="000000"/>
                          </a:solidFill>
                          <a:effectLst/>
                          <a:latin typeface="Calibri" panose="020F0502020204030204" pitchFamily="34" charset="0"/>
                        </a:rPr>
                        <a:t>Comm*Sent</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Weighted Comments * Comment Sentiment</a:t>
                      </a:r>
                    </a:p>
                  </a:txBody>
                  <a:tcPr marL="7620" marR="7620" marT="7620" marB="0" anchor="b">
                    <a:lnL>
                      <a:noFill/>
                    </a:lnL>
                    <a:lnR>
                      <a:noFill/>
                    </a:lnR>
                    <a:lnT>
                      <a:noFill/>
                    </a:lnT>
                    <a:lnB>
                      <a:noFill/>
                    </a:lnB>
                  </a:tcPr>
                </a:tc>
                <a:extLst>
                  <a:ext uri="{0D108BD9-81ED-4DB2-BD59-A6C34878D82A}">
                    <a16:rowId xmlns:a16="http://schemas.microsoft.com/office/drawing/2014/main" val="3720742915"/>
                  </a:ext>
                </a:extLst>
              </a:tr>
              <a:tr h="182880">
                <a:tc>
                  <a:txBody>
                    <a:bodyPr/>
                    <a:lstStyle/>
                    <a:p>
                      <a:pPr algn="l" fontAlgn="b"/>
                      <a:r>
                        <a:rPr lang="en-US" sz="1100" b="0" i="0" u="none" strike="noStrike">
                          <a:solidFill>
                            <a:srgbClr val="000000"/>
                          </a:solidFill>
                          <a:effectLst/>
                          <a:latin typeface="Calibri" panose="020F0502020204030204" pitchFamily="34" charset="0"/>
                        </a:rPr>
                        <a:t>Difference</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Comment Sentiment - News Sentiment</a:t>
                      </a:r>
                    </a:p>
                  </a:txBody>
                  <a:tcPr marL="7620" marR="7620" marT="7620" marB="0" anchor="b">
                    <a:lnL>
                      <a:noFill/>
                    </a:lnL>
                    <a:lnR>
                      <a:noFill/>
                    </a:lnR>
                    <a:lnT>
                      <a:noFill/>
                    </a:lnT>
                    <a:lnB>
                      <a:noFill/>
                    </a:lnB>
                  </a:tcPr>
                </a:tc>
                <a:extLst>
                  <a:ext uri="{0D108BD9-81ED-4DB2-BD59-A6C34878D82A}">
                    <a16:rowId xmlns:a16="http://schemas.microsoft.com/office/drawing/2014/main" val="34228378"/>
                  </a:ext>
                </a:extLst>
              </a:tr>
              <a:tr h="182880">
                <a:tc>
                  <a:txBody>
                    <a:bodyPr/>
                    <a:lstStyle/>
                    <a:p>
                      <a:pPr algn="l" fontAlgn="b"/>
                      <a:r>
                        <a:rPr lang="en-US" sz="1100" b="0" i="0" u="none" strike="noStrike">
                          <a:solidFill>
                            <a:srgbClr val="000000"/>
                          </a:solidFill>
                          <a:effectLst/>
                          <a:latin typeface="Calibri" panose="020F0502020204030204" pitchFamily="34" charset="0"/>
                        </a:rPr>
                        <a:t>Pos News %</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Positive News / Total News</a:t>
                      </a:r>
                    </a:p>
                  </a:txBody>
                  <a:tcPr marL="7620" marR="7620" marT="7620" marB="0" anchor="b">
                    <a:lnL>
                      <a:noFill/>
                    </a:lnL>
                    <a:lnR>
                      <a:noFill/>
                    </a:lnR>
                    <a:lnT>
                      <a:noFill/>
                    </a:lnT>
                    <a:lnB>
                      <a:noFill/>
                    </a:lnB>
                  </a:tcPr>
                </a:tc>
                <a:extLst>
                  <a:ext uri="{0D108BD9-81ED-4DB2-BD59-A6C34878D82A}">
                    <a16:rowId xmlns:a16="http://schemas.microsoft.com/office/drawing/2014/main" val="150433774"/>
                  </a:ext>
                </a:extLst>
              </a:tr>
              <a:tr h="182880">
                <a:tc>
                  <a:txBody>
                    <a:bodyPr/>
                    <a:lstStyle/>
                    <a:p>
                      <a:pPr algn="l" fontAlgn="b"/>
                      <a:r>
                        <a:rPr lang="en-US" sz="1100" b="0" i="0" u="none" strike="noStrike">
                          <a:solidFill>
                            <a:srgbClr val="000000"/>
                          </a:solidFill>
                          <a:effectLst/>
                          <a:latin typeface="Calibri" panose="020F0502020204030204" pitchFamily="34" charset="0"/>
                        </a:rPr>
                        <a:t>Pos comm %</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Positive Comments/Total Comments</a:t>
                      </a:r>
                    </a:p>
                  </a:txBody>
                  <a:tcPr marL="7620" marR="7620" marT="7620" marB="0" anchor="b">
                    <a:lnL>
                      <a:noFill/>
                    </a:lnL>
                    <a:lnR>
                      <a:noFill/>
                    </a:lnR>
                    <a:lnT>
                      <a:noFill/>
                    </a:lnT>
                    <a:lnB>
                      <a:noFill/>
                    </a:lnB>
                  </a:tcPr>
                </a:tc>
                <a:extLst>
                  <a:ext uri="{0D108BD9-81ED-4DB2-BD59-A6C34878D82A}">
                    <a16:rowId xmlns:a16="http://schemas.microsoft.com/office/drawing/2014/main" val="1102692977"/>
                  </a:ext>
                </a:extLst>
              </a:tr>
              <a:tr h="182880">
                <a:tc>
                  <a:txBody>
                    <a:bodyPr/>
                    <a:lstStyle/>
                    <a:p>
                      <a:pPr algn="l" fontAlgn="b"/>
                      <a:r>
                        <a:rPr lang="en-US" sz="1100" b="0" i="0" u="none" strike="noStrike">
                          <a:solidFill>
                            <a:srgbClr val="000000"/>
                          </a:solidFill>
                          <a:effectLst/>
                          <a:latin typeface="Calibri" panose="020F0502020204030204" pitchFamily="34" charset="0"/>
                        </a:rPr>
                        <a:t>Neg News %</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Negative News / Total News</a:t>
                      </a:r>
                    </a:p>
                  </a:txBody>
                  <a:tcPr marL="7620" marR="7620" marT="7620" marB="0" anchor="b">
                    <a:lnL>
                      <a:noFill/>
                    </a:lnL>
                    <a:lnR>
                      <a:noFill/>
                    </a:lnR>
                    <a:lnT>
                      <a:noFill/>
                    </a:lnT>
                    <a:lnB>
                      <a:noFill/>
                    </a:lnB>
                  </a:tcPr>
                </a:tc>
                <a:extLst>
                  <a:ext uri="{0D108BD9-81ED-4DB2-BD59-A6C34878D82A}">
                    <a16:rowId xmlns:a16="http://schemas.microsoft.com/office/drawing/2014/main" val="665938417"/>
                  </a:ext>
                </a:extLst>
              </a:tr>
              <a:tr h="182880">
                <a:tc>
                  <a:txBody>
                    <a:bodyPr/>
                    <a:lstStyle/>
                    <a:p>
                      <a:pPr algn="l" fontAlgn="b"/>
                      <a:r>
                        <a:rPr lang="en-US" sz="1100" b="0" i="0" u="none" strike="noStrike">
                          <a:solidFill>
                            <a:srgbClr val="000000"/>
                          </a:solidFill>
                          <a:effectLst/>
                          <a:latin typeface="Calibri" panose="020F0502020204030204" pitchFamily="34" charset="0"/>
                        </a:rPr>
                        <a:t>Neg Comm %</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Negative Comments/Total Comments</a:t>
                      </a:r>
                    </a:p>
                  </a:txBody>
                  <a:tcPr marL="7620" marR="7620" marT="7620" marB="0" anchor="b">
                    <a:lnL>
                      <a:noFill/>
                    </a:lnL>
                    <a:lnR>
                      <a:noFill/>
                    </a:lnR>
                    <a:lnT>
                      <a:noFill/>
                    </a:lnT>
                    <a:lnB>
                      <a:noFill/>
                    </a:lnB>
                  </a:tcPr>
                </a:tc>
                <a:extLst>
                  <a:ext uri="{0D108BD9-81ED-4DB2-BD59-A6C34878D82A}">
                    <a16:rowId xmlns:a16="http://schemas.microsoft.com/office/drawing/2014/main" val="3100614225"/>
                  </a:ext>
                </a:extLst>
              </a:tr>
              <a:tr h="182880">
                <a:tc>
                  <a:txBody>
                    <a:bodyPr/>
                    <a:lstStyle/>
                    <a:p>
                      <a:pPr algn="l" fontAlgn="b"/>
                      <a:r>
                        <a:rPr lang="en-US" sz="1100" b="0" i="0" u="none" strike="noStrike">
                          <a:solidFill>
                            <a:srgbClr val="000000"/>
                          </a:solidFill>
                          <a:effectLst/>
                          <a:latin typeface="Calibri" panose="020F0502020204030204" pitchFamily="34" charset="0"/>
                        </a:rPr>
                        <a:t>News Diff</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 News % - Neg News %</a:t>
                      </a:r>
                    </a:p>
                  </a:txBody>
                  <a:tcPr marL="7620" marR="7620" marT="7620" marB="0" anchor="b">
                    <a:lnL>
                      <a:noFill/>
                    </a:lnL>
                    <a:lnR>
                      <a:noFill/>
                    </a:lnR>
                    <a:lnT>
                      <a:noFill/>
                    </a:lnT>
                    <a:lnB>
                      <a:noFill/>
                    </a:lnB>
                  </a:tcPr>
                </a:tc>
                <a:extLst>
                  <a:ext uri="{0D108BD9-81ED-4DB2-BD59-A6C34878D82A}">
                    <a16:rowId xmlns:a16="http://schemas.microsoft.com/office/drawing/2014/main" val="3390915426"/>
                  </a:ext>
                </a:extLst>
              </a:tr>
              <a:tr h="182880">
                <a:tc>
                  <a:txBody>
                    <a:bodyPr/>
                    <a:lstStyle/>
                    <a:p>
                      <a:pPr algn="l" fontAlgn="b"/>
                      <a:r>
                        <a:rPr lang="en-US" sz="1100" b="0" i="0" u="none" strike="noStrike">
                          <a:solidFill>
                            <a:srgbClr val="000000"/>
                          </a:solidFill>
                          <a:effectLst/>
                          <a:latin typeface="Calibri" panose="020F0502020204030204" pitchFamily="34" charset="0"/>
                        </a:rPr>
                        <a:t>Comm Diff</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 Comm % - Neg Comm %</a:t>
                      </a:r>
                    </a:p>
                  </a:txBody>
                  <a:tcPr marL="7620" marR="7620" marT="7620" marB="0" anchor="b">
                    <a:lnL>
                      <a:noFill/>
                    </a:lnL>
                    <a:lnR>
                      <a:noFill/>
                    </a:lnR>
                    <a:lnT>
                      <a:noFill/>
                    </a:lnT>
                    <a:lnB>
                      <a:noFill/>
                    </a:lnB>
                  </a:tcPr>
                </a:tc>
                <a:extLst>
                  <a:ext uri="{0D108BD9-81ED-4DB2-BD59-A6C34878D82A}">
                    <a16:rowId xmlns:a16="http://schemas.microsoft.com/office/drawing/2014/main" val="3677484261"/>
                  </a:ext>
                </a:extLst>
              </a:tr>
              <a:tr h="182880">
                <a:tc>
                  <a:txBody>
                    <a:bodyPr/>
                    <a:lstStyle/>
                    <a:p>
                      <a:pPr algn="l" fontAlgn="b"/>
                      <a:r>
                        <a:rPr lang="en-US" sz="1100" b="0" i="0" u="none" strike="noStrike">
                          <a:solidFill>
                            <a:srgbClr val="000000"/>
                          </a:solidFill>
                          <a:effectLst/>
                          <a:latin typeface="Calibri" panose="020F0502020204030204" pitchFamily="34" charset="0"/>
                        </a:rPr>
                        <a:t>Weighted Pos News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Positive News / Max(Total News)</a:t>
                      </a:r>
                    </a:p>
                  </a:txBody>
                  <a:tcPr marL="7620" marR="7620" marT="7620" marB="0" anchor="b">
                    <a:lnL>
                      <a:noFill/>
                    </a:lnL>
                    <a:lnR>
                      <a:noFill/>
                    </a:lnR>
                    <a:lnT>
                      <a:noFill/>
                    </a:lnT>
                    <a:lnB>
                      <a:noFill/>
                    </a:lnB>
                  </a:tcPr>
                </a:tc>
                <a:extLst>
                  <a:ext uri="{0D108BD9-81ED-4DB2-BD59-A6C34878D82A}">
                    <a16:rowId xmlns:a16="http://schemas.microsoft.com/office/drawing/2014/main" val="4107027063"/>
                  </a:ext>
                </a:extLst>
              </a:tr>
              <a:tr h="182880">
                <a:tc>
                  <a:txBody>
                    <a:bodyPr/>
                    <a:lstStyle/>
                    <a:p>
                      <a:pPr algn="l" fontAlgn="b"/>
                      <a:r>
                        <a:rPr lang="en-US" sz="1100" b="0" i="0" u="none" strike="noStrike">
                          <a:solidFill>
                            <a:srgbClr val="000000"/>
                          </a:solidFill>
                          <a:effectLst/>
                          <a:latin typeface="Calibri" panose="020F0502020204030204" pitchFamily="34" charset="0"/>
                        </a:rPr>
                        <a:t>Weighted Neg News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Negative News/ Max(Total News)</a:t>
                      </a:r>
                    </a:p>
                  </a:txBody>
                  <a:tcPr marL="7620" marR="7620" marT="7620" marB="0" anchor="b">
                    <a:lnL>
                      <a:noFill/>
                    </a:lnL>
                    <a:lnR>
                      <a:noFill/>
                    </a:lnR>
                    <a:lnT>
                      <a:noFill/>
                    </a:lnT>
                    <a:lnB>
                      <a:noFill/>
                    </a:lnB>
                  </a:tcPr>
                </a:tc>
                <a:extLst>
                  <a:ext uri="{0D108BD9-81ED-4DB2-BD59-A6C34878D82A}">
                    <a16:rowId xmlns:a16="http://schemas.microsoft.com/office/drawing/2014/main" val="3588468995"/>
                  </a:ext>
                </a:extLst>
              </a:tr>
              <a:tr h="182880">
                <a:tc>
                  <a:txBody>
                    <a:bodyPr/>
                    <a:lstStyle/>
                    <a:p>
                      <a:pPr algn="l" fontAlgn="b"/>
                      <a:r>
                        <a:rPr lang="en-US" sz="1100" b="0" i="0" u="none" strike="noStrike">
                          <a:solidFill>
                            <a:srgbClr val="000000"/>
                          </a:solidFill>
                          <a:effectLst/>
                          <a:latin typeface="Calibri" panose="020F0502020204030204" pitchFamily="34" charset="0"/>
                        </a:rPr>
                        <a:t>Weighted Pos Comm</a:t>
                      </a:r>
                    </a:p>
                  </a:txBody>
                  <a:tcPr marL="7620" marR="7620" marT="7620"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Positive Comments/Max(Total Comments)</a:t>
                      </a:r>
                    </a:p>
                  </a:txBody>
                  <a:tcPr marL="7620" marR="7620" marT="7620" marB="0" anchor="b">
                    <a:lnL>
                      <a:noFill/>
                    </a:lnL>
                    <a:lnR>
                      <a:noFill/>
                    </a:lnR>
                    <a:lnT>
                      <a:noFill/>
                    </a:lnT>
                    <a:lnB>
                      <a:noFill/>
                    </a:lnB>
                  </a:tcPr>
                </a:tc>
                <a:extLst>
                  <a:ext uri="{0D108BD9-81ED-4DB2-BD59-A6C34878D82A}">
                    <a16:rowId xmlns:a16="http://schemas.microsoft.com/office/drawing/2014/main" val="205910749"/>
                  </a:ext>
                </a:extLst>
              </a:tr>
              <a:tr h="182880">
                <a:tc>
                  <a:txBody>
                    <a:bodyPr/>
                    <a:lstStyle/>
                    <a:p>
                      <a:pPr algn="l" fontAlgn="b"/>
                      <a:r>
                        <a:rPr lang="en-US" sz="1100" b="0" i="0" u="none" strike="noStrike">
                          <a:solidFill>
                            <a:srgbClr val="000000"/>
                          </a:solidFill>
                          <a:effectLst/>
                          <a:latin typeface="Calibri" panose="020F0502020204030204" pitchFamily="34" charset="0"/>
                        </a:rPr>
                        <a:t>Weighted Neg Comm</a:t>
                      </a:r>
                    </a:p>
                  </a:txBody>
                  <a:tcPr marL="7620" marR="7620" marT="7620"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Negative Comments / Max(Total Comments)</a:t>
                      </a:r>
                    </a:p>
                  </a:txBody>
                  <a:tcPr marL="7620" marR="7620" marT="7620" marB="0" anchor="b">
                    <a:lnL>
                      <a:noFill/>
                    </a:lnL>
                    <a:lnR>
                      <a:noFill/>
                    </a:lnR>
                    <a:lnT>
                      <a:noFill/>
                    </a:lnT>
                    <a:lnB>
                      <a:noFill/>
                    </a:lnB>
                  </a:tcPr>
                </a:tc>
                <a:extLst>
                  <a:ext uri="{0D108BD9-81ED-4DB2-BD59-A6C34878D82A}">
                    <a16:rowId xmlns:a16="http://schemas.microsoft.com/office/drawing/2014/main" val="1107546649"/>
                  </a:ext>
                </a:extLst>
              </a:tr>
              <a:tr h="182880">
                <a:tc>
                  <a:txBody>
                    <a:bodyPr/>
                    <a:lstStyle/>
                    <a:p>
                      <a:pPr algn="l" fontAlgn="b"/>
                      <a:r>
                        <a:rPr lang="en-US" sz="1100" b="0" i="0" u="none" strike="noStrike">
                          <a:solidFill>
                            <a:srgbClr val="000000"/>
                          </a:solidFill>
                          <a:effectLst/>
                          <a:latin typeface="Calibri" panose="020F0502020204030204" pitchFamily="34" charset="0"/>
                        </a:rPr>
                        <a:t>Sentiment Ratio</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Comment Sentiment / Comment Sentiment</a:t>
                      </a:r>
                    </a:p>
                  </a:txBody>
                  <a:tcPr marL="7620" marR="7620" marT="7620" marB="0" anchor="b">
                    <a:lnL>
                      <a:noFill/>
                    </a:lnL>
                    <a:lnR>
                      <a:noFill/>
                    </a:lnR>
                    <a:lnT>
                      <a:noFill/>
                    </a:lnT>
                    <a:lnB>
                      <a:noFill/>
                    </a:lnB>
                  </a:tcPr>
                </a:tc>
                <a:extLst>
                  <a:ext uri="{0D108BD9-81ED-4DB2-BD59-A6C34878D82A}">
                    <a16:rowId xmlns:a16="http://schemas.microsoft.com/office/drawing/2014/main" val="2296767733"/>
                  </a:ext>
                </a:extLst>
              </a:tr>
              <a:tr h="182880">
                <a:tc>
                  <a:txBody>
                    <a:bodyPr/>
                    <a:lstStyle/>
                    <a:p>
                      <a:pPr algn="l" fontAlgn="b"/>
                      <a:r>
                        <a:rPr lang="en-US" sz="1100" b="0" i="0" u="none" strike="noStrike">
                          <a:solidFill>
                            <a:srgbClr val="000000"/>
                          </a:solidFill>
                          <a:effectLst/>
                          <a:latin typeface="Calibri" panose="020F0502020204030204" pitchFamily="34" charset="0"/>
                        </a:rPr>
                        <a:t>NewsSent^2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News Sentiment squared</a:t>
                      </a:r>
                    </a:p>
                  </a:txBody>
                  <a:tcPr marL="7620" marR="7620" marT="7620" marB="0" anchor="b">
                    <a:lnL>
                      <a:noFill/>
                    </a:lnL>
                    <a:lnR>
                      <a:noFill/>
                    </a:lnR>
                    <a:lnT>
                      <a:noFill/>
                    </a:lnT>
                    <a:lnB>
                      <a:noFill/>
                    </a:lnB>
                  </a:tcPr>
                </a:tc>
                <a:extLst>
                  <a:ext uri="{0D108BD9-81ED-4DB2-BD59-A6C34878D82A}">
                    <a16:rowId xmlns:a16="http://schemas.microsoft.com/office/drawing/2014/main" val="1814283624"/>
                  </a:ext>
                </a:extLst>
              </a:tr>
              <a:tr h="182880">
                <a:tc>
                  <a:txBody>
                    <a:bodyPr/>
                    <a:lstStyle/>
                    <a:p>
                      <a:pPr algn="l" fontAlgn="b"/>
                      <a:r>
                        <a:rPr lang="en-US" sz="1100" b="0" i="0" u="none" strike="noStrike">
                          <a:solidFill>
                            <a:srgbClr val="000000"/>
                          </a:solidFill>
                          <a:effectLst/>
                          <a:latin typeface="Calibri" panose="020F0502020204030204" pitchFamily="34" charset="0"/>
                        </a:rPr>
                        <a:t>CommSent^2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Comment sentiment squared</a:t>
                      </a:r>
                    </a:p>
                  </a:txBody>
                  <a:tcPr marL="7620" marR="7620" marT="7620" marB="0" anchor="b">
                    <a:lnL>
                      <a:noFill/>
                    </a:lnL>
                    <a:lnR>
                      <a:noFill/>
                    </a:lnR>
                    <a:lnT>
                      <a:noFill/>
                    </a:lnT>
                    <a:lnB>
                      <a:noFill/>
                    </a:lnB>
                  </a:tcPr>
                </a:tc>
                <a:extLst>
                  <a:ext uri="{0D108BD9-81ED-4DB2-BD59-A6C34878D82A}">
                    <a16:rowId xmlns:a16="http://schemas.microsoft.com/office/drawing/2014/main" val="1107884432"/>
                  </a:ext>
                </a:extLst>
              </a:tr>
              <a:tr h="182880">
                <a:tc>
                  <a:txBody>
                    <a:bodyPr/>
                    <a:lstStyle/>
                    <a:p>
                      <a:pPr algn="l" fontAlgn="b"/>
                      <a:r>
                        <a:rPr lang="en-US" sz="1100" b="0" i="0" u="none" strike="noStrike">
                          <a:solidFill>
                            <a:srgbClr val="000000"/>
                          </a:solidFill>
                          <a:effectLst/>
                          <a:latin typeface="Calibri" panose="020F0502020204030204" pitchFamily="34" charset="0"/>
                        </a:rPr>
                        <a:t>News^2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Weighted news squared</a:t>
                      </a:r>
                    </a:p>
                  </a:txBody>
                  <a:tcPr marL="7620" marR="7620" marT="7620" marB="0" anchor="b">
                    <a:lnL>
                      <a:noFill/>
                    </a:lnL>
                    <a:lnR>
                      <a:noFill/>
                    </a:lnR>
                    <a:lnT>
                      <a:noFill/>
                    </a:lnT>
                    <a:lnB>
                      <a:noFill/>
                    </a:lnB>
                  </a:tcPr>
                </a:tc>
                <a:extLst>
                  <a:ext uri="{0D108BD9-81ED-4DB2-BD59-A6C34878D82A}">
                    <a16:rowId xmlns:a16="http://schemas.microsoft.com/office/drawing/2014/main" val="509511865"/>
                  </a:ext>
                </a:extLst>
              </a:tr>
              <a:tr h="182880">
                <a:tc>
                  <a:txBody>
                    <a:bodyPr/>
                    <a:lstStyle/>
                    <a:p>
                      <a:pPr algn="l" fontAlgn="b"/>
                      <a:r>
                        <a:rPr lang="en-US" sz="1100" b="0" i="0" u="none" strike="noStrike">
                          <a:solidFill>
                            <a:srgbClr val="000000"/>
                          </a:solidFill>
                          <a:effectLst/>
                          <a:latin typeface="Calibri" panose="020F0502020204030204" pitchFamily="34" charset="0"/>
                        </a:rPr>
                        <a:t>Comm^2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weighted comments squared</a:t>
                      </a:r>
                    </a:p>
                  </a:txBody>
                  <a:tcPr marL="7620" marR="7620" marT="7620" marB="0" anchor="b">
                    <a:lnL>
                      <a:noFill/>
                    </a:lnL>
                    <a:lnR>
                      <a:noFill/>
                    </a:lnR>
                    <a:lnT>
                      <a:noFill/>
                    </a:lnT>
                    <a:lnB>
                      <a:noFill/>
                    </a:lnB>
                  </a:tcPr>
                </a:tc>
                <a:extLst>
                  <a:ext uri="{0D108BD9-81ED-4DB2-BD59-A6C34878D82A}">
                    <a16:rowId xmlns:a16="http://schemas.microsoft.com/office/drawing/2014/main" val="4134974802"/>
                  </a:ext>
                </a:extLst>
              </a:tr>
              <a:tr h="182880">
                <a:tc>
                  <a:txBody>
                    <a:bodyPr/>
                    <a:lstStyle/>
                    <a:p>
                      <a:pPr algn="l" fontAlgn="b"/>
                      <a:r>
                        <a:rPr lang="en-US" sz="1100" b="0" i="0" u="none" strike="noStrike">
                          <a:solidFill>
                            <a:srgbClr val="000000"/>
                          </a:solidFill>
                          <a:effectLst/>
                          <a:latin typeface="Calibri" panose="020F0502020204030204" pitchFamily="34" charset="0"/>
                        </a:rPr>
                        <a:t>News*Sent^2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(News*Sent)^2</a:t>
                      </a:r>
                    </a:p>
                  </a:txBody>
                  <a:tcPr marL="7620" marR="7620" marT="7620" marB="0" anchor="b">
                    <a:lnL>
                      <a:noFill/>
                    </a:lnL>
                    <a:lnR>
                      <a:noFill/>
                    </a:lnR>
                    <a:lnT>
                      <a:noFill/>
                    </a:lnT>
                    <a:lnB>
                      <a:noFill/>
                    </a:lnB>
                  </a:tcPr>
                </a:tc>
                <a:extLst>
                  <a:ext uri="{0D108BD9-81ED-4DB2-BD59-A6C34878D82A}">
                    <a16:rowId xmlns:a16="http://schemas.microsoft.com/office/drawing/2014/main" val="1958559492"/>
                  </a:ext>
                </a:extLst>
              </a:tr>
              <a:tr h="182880">
                <a:tc>
                  <a:txBody>
                    <a:bodyPr/>
                    <a:lstStyle/>
                    <a:p>
                      <a:pPr algn="l" fontAlgn="b"/>
                      <a:r>
                        <a:rPr lang="en-US" sz="1100" b="0" i="0" u="none" strike="noStrike">
                          <a:solidFill>
                            <a:srgbClr val="000000"/>
                          </a:solidFill>
                          <a:effectLst/>
                          <a:latin typeface="Calibri" panose="020F0502020204030204" pitchFamily="34" charset="0"/>
                        </a:rPr>
                        <a:t>Comm*Sent^2</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(Comm*Sent)^2</a:t>
                      </a:r>
                    </a:p>
                  </a:txBody>
                  <a:tcPr marL="7620" marR="7620" marT="7620" marB="0" anchor="b">
                    <a:lnL>
                      <a:noFill/>
                    </a:lnL>
                    <a:lnR>
                      <a:noFill/>
                    </a:lnR>
                    <a:lnT>
                      <a:noFill/>
                    </a:lnT>
                    <a:lnB>
                      <a:noFill/>
                    </a:lnB>
                  </a:tcPr>
                </a:tc>
                <a:extLst>
                  <a:ext uri="{0D108BD9-81ED-4DB2-BD59-A6C34878D82A}">
                    <a16:rowId xmlns:a16="http://schemas.microsoft.com/office/drawing/2014/main" val="4280597625"/>
                  </a:ext>
                </a:extLst>
              </a:tr>
            </a:tbl>
          </a:graphicData>
        </a:graphic>
      </p:graphicFrame>
      <p:graphicFrame>
        <p:nvGraphicFramePr>
          <p:cNvPr id="7" name="Table 6">
            <a:extLst>
              <a:ext uri="{FF2B5EF4-FFF2-40B4-BE49-F238E27FC236}">
                <a16:creationId xmlns:a16="http://schemas.microsoft.com/office/drawing/2014/main" id="{86D6D800-B0F6-4994-9A18-9760C8449808}"/>
              </a:ext>
            </a:extLst>
          </p:cNvPr>
          <p:cNvGraphicFramePr>
            <a:graphicFrameLocks noGrp="1"/>
          </p:cNvGraphicFramePr>
          <p:nvPr>
            <p:extLst>
              <p:ext uri="{D42A27DB-BD31-4B8C-83A1-F6EECF244321}">
                <p14:modId xmlns:p14="http://schemas.microsoft.com/office/powerpoint/2010/main" val="3111232671"/>
              </p:ext>
            </p:extLst>
          </p:nvPr>
        </p:nvGraphicFramePr>
        <p:xfrm>
          <a:off x="5665107" y="1727269"/>
          <a:ext cx="5499100" cy="4206240"/>
        </p:xfrm>
        <a:graphic>
          <a:graphicData uri="http://schemas.openxmlformats.org/drawingml/2006/table">
            <a:tbl>
              <a:tblPr/>
              <a:tblGrid>
                <a:gridCol w="2006600">
                  <a:extLst>
                    <a:ext uri="{9D8B030D-6E8A-4147-A177-3AD203B41FA5}">
                      <a16:colId xmlns:a16="http://schemas.microsoft.com/office/drawing/2014/main" val="586473521"/>
                    </a:ext>
                  </a:extLst>
                </a:gridCol>
                <a:gridCol w="3492500">
                  <a:extLst>
                    <a:ext uri="{9D8B030D-6E8A-4147-A177-3AD203B41FA5}">
                      <a16:colId xmlns:a16="http://schemas.microsoft.com/office/drawing/2014/main" val="3417258138"/>
                    </a:ext>
                  </a:extLst>
                </a:gridCol>
              </a:tblGrid>
              <a:tr h="182880">
                <a:tc>
                  <a:txBody>
                    <a:bodyPr/>
                    <a:lstStyle/>
                    <a:p>
                      <a:pPr algn="l" fontAlgn="b"/>
                      <a:r>
                        <a:rPr lang="en-US" sz="1100" b="1" i="1" u="sng" strike="noStrike">
                          <a:solidFill>
                            <a:srgbClr val="000000"/>
                          </a:solidFill>
                          <a:effectLst/>
                          <a:latin typeface="Calibri" panose="020F0502020204030204" pitchFamily="34" charset="0"/>
                        </a:rPr>
                        <a:t>Variable Name</a:t>
                      </a:r>
                    </a:p>
                  </a:txBody>
                  <a:tcPr marL="7620" marR="7620" marT="7620" marB="0" anchor="b">
                    <a:lnL>
                      <a:noFill/>
                    </a:lnL>
                    <a:lnR>
                      <a:noFill/>
                    </a:lnR>
                    <a:lnT>
                      <a:noFill/>
                    </a:lnT>
                    <a:lnB>
                      <a:noFill/>
                    </a:lnB>
                  </a:tcPr>
                </a:tc>
                <a:tc>
                  <a:txBody>
                    <a:bodyPr/>
                    <a:lstStyle/>
                    <a:p>
                      <a:pPr algn="l" fontAlgn="b"/>
                      <a:r>
                        <a:rPr lang="en-US" sz="1100" b="1" i="1" u="sng" strike="noStrike">
                          <a:solidFill>
                            <a:srgbClr val="000000"/>
                          </a:solidFill>
                          <a:effectLst/>
                          <a:latin typeface="Calibri" panose="020F0502020204030204" pitchFamily="34" charset="0"/>
                        </a:rPr>
                        <a:t>Calculation</a:t>
                      </a:r>
                    </a:p>
                  </a:txBody>
                  <a:tcPr marL="7620" marR="7620" marT="7620" marB="0" anchor="b">
                    <a:lnL>
                      <a:noFill/>
                    </a:lnL>
                    <a:lnR>
                      <a:noFill/>
                    </a:lnR>
                    <a:lnT>
                      <a:noFill/>
                    </a:lnT>
                    <a:lnB>
                      <a:noFill/>
                    </a:lnB>
                  </a:tcPr>
                </a:tc>
                <a:extLst>
                  <a:ext uri="{0D108BD9-81ED-4DB2-BD59-A6C34878D82A}">
                    <a16:rowId xmlns:a16="http://schemas.microsoft.com/office/drawing/2014/main" val="953475134"/>
                  </a:ext>
                </a:extLst>
              </a:tr>
              <a:tr h="182880">
                <a:tc>
                  <a:txBody>
                    <a:bodyPr/>
                    <a:lstStyle/>
                    <a:p>
                      <a:pPr algn="l" fontAlgn="b"/>
                      <a:r>
                        <a:rPr lang="en-US" sz="1100" b="0" i="0" u="none" strike="noStrike">
                          <a:solidFill>
                            <a:srgbClr val="000000"/>
                          </a:solidFill>
                          <a:effectLst/>
                          <a:latin typeface="Calibri" panose="020F0502020204030204" pitchFamily="34" charset="0"/>
                        </a:rPr>
                        <a:t>Diff^2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Difference squared</a:t>
                      </a:r>
                    </a:p>
                  </a:txBody>
                  <a:tcPr marL="7620" marR="7620" marT="7620" marB="0" anchor="b">
                    <a:lnL>
                      <a:noFill/>
                    </a:lnL>
                    <a:lnR>
                      <a:noFill/>
                    </a:lnR>
                    <a:lnT>
                      <a:noFill/>
                    </a:lnT>
                    <a:lnB>
                      <a:noFill/>
                    </a:lnB>
                  </a:tcPr>
                </a:tc>
                <a:extLst>
                  <a:ext uri="{0D108BD9-81ED-4DB2-BD59-A6C34878D82A}">
                    <a16:rowId xmlns:a16="http://schemas.microsoft.com/office/drawing/2014/main" val="3456459571"/>
                  </a:ext>
                </a:extLst>
              </a:tr>
              <a:tr h="182880">
                <a:tc>
                  <a:txBody>
                    <a:bodyPr/>
                    <a:lstStyle/>
                    <a:p>
                      <a:pPr algn="l" fontAlgn="b"/>
                      <a:r>
                        <a:rPr lang="en-US" sz="1100" b="0" i="0" u="none" strike="noStrike">
                          <a:solidFill>
                            <a:srgbClr val="000000"/>
                          </a:solidFill>
                          <a:effectLst/>
                          <a:latin typeface="Calibri" panose="020F0502020204030204" pitchFamily="34" charset="0"/>
                        </a:rPr>
                        <a:t>Ratio^2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Sentiment Ratio squared</a:t>
                      </a:r>
                    </a:p>
                  </a:txBody>
                  <a:tcPr marL="7620" marR="7620" marT="7620" marB="0" anchor="b">
                    <a:lnL>
                      <a:noFill/>
                    </a:lnL>
                    <a:lnR>
                      <a:noFill/>
                    </a:lnR>
                    <a:lnT>
                      <a:noFill/>
                    </a:lnT>
                    <a:lnB>
                      <a:noFill/>
                    </a:lnB>
                  </a:tcPr>
                </a:tc>
                <a:extLst>
                  <a:ext uri="{0D108BD9-81ED-4DB2-BD59-A6C34878D82A}">
                    <a16:rowId xmlns:a16="http://schemas.microsoft.com/office/drawing/2014/main" val="754198110"/>
                  </a:ext>
                </a:extLst>
              </a:tr>
              <a:tr h="182880">
                <a:tc>
                  <a:txBody>
                    <a:bodyPr/>
                    <a:lstStyle/>
                    <a:p>
                      <a:pPr algn="l" fontAlgn="b"/>
                      <a:r>
                        <a:rPr lang="en-US" sz="1100" b="0" i="0" u="none" strike="noStrike">
                          <a:solidFill>
                            <a:srgbClr val="000000"/>
                          </a:solidFill>
                          <a:effectLst/>
                          <a:latin typeface="Calibri" panose="020F0502020204030204" pitchFamily="34" charset="0"/>
                        </a:rPr>
                        <a:t>NumNews^2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Total news squared</a:t>
                      </a:r>
                    </a:p>
                  </a:txBody>
                  <a:tcPr marL="7620" marR="7620" marT="7620" marB="0" anchor="b">
                    <a:lnL>
                      <a:noFill/>
                    </a:lnL>
                    <a:lnR>
                      <a:noFill/>
                    </a:lnR>
                    <a:lnT>
                      <a:noFill/>
                    </a:lnT>
                    <a:lnB>
                      <a:noFill/>
                    </a:lnB>
                  </a:tcPr>
                </a:tc>
                <a:extLst>
                  <a:ext uri="{0D108BD9-81ED-4DB2-BD59-A6C34878D82A}">
                    <a16:rowId xmlns:a16="http://schemas.microsoft.com/office/drawing/2014/main" val="1155921047"/>
                  </a:ext>
                </a:extLst>
              </a:tr>
              <a:tr h="182880">
                <a:tc>
                  <a:txBody>
                    <a:bodyPr/>
                    <a:lstStyle/>
                    <a:p>
                      <a:pPr algn="l" fontAlgn="b"/>
                      <a:r>
                        <a:rPr lang="en-US" sz="1100" b="0" i="0" u="none" strike="noStrike">
                          <a:solidFill>
                            <a:srgbClr val="000000"/>
                          </a:solidFill>
                          <a:effectLst/>
                          <a:latin typeface="Calibri" panose="020F0502020204030204" pitchFamily="34" charset="0"/>
                        </a:rPr>
                        <a:t>PosNews^2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Positive news squared</a:t>
                      </a:r>
                    </a:p>
                  </a:txBody>
                  <a:tcPr marL="7620" marR="7620" marT="7620" marB="0" anchor="b">
                    <a:lnL>
                      <a:noFill/>
                    </a:lnL>
                    <a:lnR>
                      <a:noFill/>
                    </a:lnR>
                    <a:lnT>
                      <a:noFill/>
                    </a:lnT>
                    <a:lnB>
                      <a:noFill/>
                    </a:lnB>
                  </a:tcPr>
                </a:tc>
                <a:extLst>
                  <a:ext uri="{0D108BD9-81ED-4DB2-BD59-A6C34878D82A}">
                    <a16:rowId xmlns:a16="http://schemas.microsoft.com/office/drawing/2014/main" val="2626371272"/>
                  </a:ext>
                </a:extLst>
              </a:tr>
              <a:tr h="182880">
                <a:tc>
                  <a:txBody>
                    <a:bodyPr/>
                    <a:lstStyle/>
                    <a:p>
                      <a:pPr algn="l" fontAlgn="b"/>
                      <a:r>
                        <a:rPr lang="en-US" sz="1100" b="0" i="0" u="none" strike="noStrike">
                          <a:solidFill>
                            <a:srgbClr val="000000"/>
                          </a:solidFill>
                          <a:effectLst/>
                          <a:latin typeface="Calibri" panose="020F0502020204030204" pitchFamily="34" charset="0"/>
                        </a:rPr>
                        <a:t>NegNews^2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Negative news squared</a:t>
                      </a:r>
                    </a:p>
                  </a:txBody>
                  <a:tcPr marL="7620" marR="7620" marT="7620" marB="0" anchor="b">
                    <a:lnL>
                      <a:noFill/>
                    </a:lnL>
                    <a:lnR>
                      <a:noFill/>
                    </a:lnR>
                    <a:lnT>
                      <a:noFill/>
                    </a:lnT>
                    <a:lnB>
                      <a:noFill/>
                    </a:lnB>
                  </a:tcPr>
                </a:tc>
                <a:extLst>
                  <a:ext uri="{0D108BD9-81ED-4DB2-BD59-A6C34878D82A}">
                    <a16:rowId xmlns:a16="http://schemas.microsoft.com/office/drawing/2014/main" val="4279256702"/>
                  </a:ext>
                </a:extLst>
              </a:tr>
              <a:tr h="182880">
                <a:tc>
                  <a:txBody>
                    <a:bodyPr/>
                    <a:lstStyle/>
                    <a:p>
                      <a:pPr algn="l" fontAlgn="b"/>
                      <a:r>
                        <a:rPr lang="en-US" sz="1100" b="0" i="0" u="none" strike="noStrike">
                          <a:solidFill>
                            <a:srgbClr val="000000"/>
                          </a:solidFill>
                          <a:effectLst/>
                          <a:latin typeface="Calibri" panose="020F0502020204030204" pitchFamily="34" charset="0"/>
                        </a:rPr>
                        <a:t>NeutNews^2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Neutral news squared</a:t>
                      </a:r>
                    </a:p>
                  </a:txBody>
                  <a:tcPr marL="7620" marR="7620" marT="7620" marB="0" anchor="b">
                    <a:lnL>
                      <a:noFill/>
                    </a:lnL>
                    <a:lnR>
                      <a:noFill/>
                    </a:lnR>
                    <a:lnT>
                      <a:noFill/>
                    </a:lnT>
                    <a:lnB>
                      <a:noFill/>
                    </a:lnB>
                  </a:tcPr>
                </a:tc>
                <a:extLst>
                  <a:ext uri="{0D108BD9-81ED-4DB2-BD59-A6C34878D82A}">
                    <a16:rowId xmlns:a16="http://schemas.microsoft.com/office/drawing/2014/main" val="2343195949"/>
                  </a:ext>
                </a:extLst>
              </a:tr>
              <a:tr h="182880">
                <a:tc>
                  <a:txBody>
                    <a:bodyPr/>
                    <a:lstStyle/>
                    <a:p>
                      <a:pPr algn="l" fontAlgn="b"/>
                      <a:r>
                        <a:rPr lang="en-US" sz="1100" b="0" i="0" u="none" strike="noStrike">
                          <a:solidFill>
                            <a:srgbClr val="000000"/>
                          </a:solidFill>
                          <a:effectLst/>
                          <a:latin typeface="Calibri" panose="020F0502020204030204" pitchFamily="34" charset="0"/>
                        </a:rPr>
                        <a:t>NumComm^2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Total comments squared</a:t>
                      </a:r>
                    </a:p>
                  </a:txBody>
                  <a:tcPr marL="7620" marR="7620" marT="7620" marB="0" anchor="b">
                    <a:lnL>
                      <a:noFill/>
                    </a:lnL>
                    <a:lnR>
                      <a:noFill/>
                    </a:lnR>
                    <a:lnT>
                      <a:noFill/>
                    </a:lnT>
                    <a:lnB>
                      <a:noFill/>
                    </a:lnB>
                  </a:tcPr>
                </a:tc>
                <a:extLst>
                  <a:ext uri="{0D108BD9-81ED-4DB2-BD59-A6C34878D82A}">
                    <a16:rowId xmlns:a16="http://schemas.microsoft.com/office/drawing/2014/main" val="174137088"/>
                  </a:ext>
                </a:extLst>
              </a:tr>
              <a:tr h="182880">
                <a:tc>
                  <a:txBody>
                    <a:bodyPr/>
                    <a:lstStyle/>
                    <a:p>
                      <a:pPr algn="l" fontAlgn="b"/>
                      <a:r>
                        <a:rPr lang="en-US" sz="1100" b="0" i="0" u="none" strike="noStrike">
                          <a:solidFill>
                            <a:srgbClr val="000000"/>
                          </a:solidFill>
                          <a:effectLst/>
                          <a:latin typeface="Calibri" panose="020F0502020204030204" pitchFamily="34" charset="0"/>
                        </a:rPr>
                        <a:t>PosComm^2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Positive comments squared</a:t>
                      </a:r>
                    </a:p>
                  </a:txBody>
                  <a:tcPr marL="7620" marR="7620" marT="7620" marB="0" anchor="b">
                    <a:lnL>
                      <a:noFill/>
                    </a:lnL>
                    <a:lnR>
                      <a:noFill/>
                    </a:lnR>
                    <a:lnT>
                      <a:noFill/>
                    </a:lnT>
                    <a:lnB>
                      <a:noFill/>
                    </a:lnB>
                  </a:tcPr>
                </a:tc>
                <a:extLst>
                  <a:ext uri="{0D108BD9-81ED-4DB2-BD59-A6C34878D82A}">
                    <a16:rowId xmlns:a16="http://schemas.microsoft.com/office/drawing/2014/main" val="2418868610"/>
                  </a:ext>
                </a:extLst>
              </a:tr>
              <a:tr h="182880">
                <a:tc>
                  <a:txBody>
                    <a:bodyPr/>
                    <a:lstStyle/>
                    <a:p>
                      <a:pPr algn="l" fontAlgn="b"/>
                      <a:r>
                        <a:rPr lang="en-US" sz="1100" b="0" i="0" u="none" strike="noStrike">
                          <a:solidFill>
                            <a:srgbClr val="000000"/>
                          </a:solidFill>
                          <a:effectLst/>
                          <a:latin typeface="Calibri" panose="020F0502020204030204" pitchFamily="34" charset="0"/>
                        </a:rPr>
                        <a:t>NegComm^2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Negative comments squared</a:t>
                      </a:r>
                    </a:p>
                  </a:txBody>
                  <a:tcPr marL="7620" marR="7620" marT="7620" marB="0" anchor="b">
                    <a:lnL>
                      <a:noFill/>
                    </a:lnL>
                    <a:lnR>
                      <a:noFill/>
                    </a:lnR>
                    <a:lnT>
                      <a:noFill/>
                    </a:lnT>
                    <a:lnB>
                      <a:noFill/>
                    </a:lnB>
                  </a:tcPr>
                </a:tc>
                <a:extLst>
                  <a:ext uri="{0D108BD9-81ED-4DB2-BD59-A6C34878D82A}">
                    <a16:rowId xmlns:a16="http://schemas.microsoft.com/office/drawing/2014/main" val="3472822930"/>
                  </a:ext>
                </a:extLst>
              </a:tr>
              <a:tr h="182880">
                <a:tc>
                  <a:txBody>
                    <a:bodyPr/>
                    <a:lstStyle/>
                    <a:p>
                      <a:pPr algn="l" fontAlgn="b"/>
                      <a:r>
                        <a:rPr lang="en-US" sz="1100" b="0" i="0" u="none" strike="noStrike" dirty="0">
                          <a:solidFill>
                            <a:srgbClr val="000000"/>
                          </a:solidFill>
                          <a:effectLst/>
                          <a:latin typeface="Calibri" panose="020F0502020204030204" pitchFamily="34" charset="0"/>
                        </a:rPr>
                        <a:t>NeutComm^2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neutral comments squared</a:t>
                      </a:r>
                    </a:p>
                  </a:txBody>
                  <a:tcPr marL="7620" marR="7620" marT="7620" marB="0" anchor="b">
                    <a:lnL>
                      <a:noFill/>
                    </a:lnL>
                    <a:lnR>
                      <a:noFill/>
                    </a:lnR>
                    <a:lnT>
                      <a:noFill/>
                    </a:lnT>
                    <a:lnB>
                      <a:noFill/>
                    </a:lnB>
                  </a:tcPr>
                </a:tc>
                <a:extLst>
                  <a:ext uri="{0D108BD9-81ED-4DB2-BD59-A6C34878D82A}">
                    <a16:rowId xmlns:a16="http://schemas.microsoft.com/office/drawing/2014/main" val="3710019347"/>
                  </a:ext>
                </a:extLst>
              </a:tr>
              <a:tr h="182880">
                <a:tc>
                  <a:txBody>
                    <a:bodyPr/>
                    <a:lstStyle/>
                    <a:p>
                      <a:pPr algn="l" fontAlgn="b"/>
                      <a:r>
                        <a:rPr lang="en-US" sz="1100" b="0" i="0" u="none" strike="noStrike">
                          <a:solidFill>
                            <a:srgbClr val="000000"/>
                          </a:solidFill>
                          <a:effectLst/>
                          <a:latin typeface="Calibri" panose="020F0502020204030204" pitchFamily="34" charset="0"/>
                        </a:rPr>
                        <a:t>PosNews%2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 News % ^2</a:t>
                      </a:r>
                    </a:p>
                  </a:txBody>
                  <a:tcPr marL="7620" marR="7620" marT="7620" marB="0" anchor="b">
                    <a:lnL>
                      <a:noFill/>
                    </a:lnL>
                    <a:lnR>
                      <a:noFill/>
                    </a:lnR>
                    <a:lnT>
                      <a:noFill/>
                    </a:lnT>
                    <a:lnB>
                      <a:noFill/>
                    </a:lnB>
                  </a:tcPr>
                </a:tc>
                <a:extLst>
                  <a:ext uri="{0D108BD9-81ED-4DB2-BD59-A6C34878D82A}">
                    <a16:rowId xmlns:a16="http://schemas.microsoft.com/office/drawing/2014/main" val="703533503"/>
                  </a:ext>
                </a:extLst>
              </a:tr>
              <a:tr h="182880">
                <a:tc>
                  <a:txBody>
                    <a:bodyPr/>
                    <a:lstStyle/>
                    <a:p>
                      <a:pPr algn="l" fontAlgn="b"/>
                      <a:r>
                        <a:rPr lang="en-US" sz="1100" b="0" i="0" u="none" strike="noStrike">
                          <a:solidFill>
                            <a:srgbClr val="000000"/>
                          </a:solidFill>
                          <a:effectLst/>
                          <a:latin typeface="Calibri" panose="020F0502020204030204" pitchFamily="34" charset="0"/>
                        </a:rPr>
                        <a:t>PosComm%2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Pos comm % ^2</a:t>
                      </a:r>
                    </a:p>
                  </a:txBody>
                  <a:tcPr marL="7620" marR="7620" marT="7620" marB="0" anchor="b">
                    <a:lnL>
                      <a:noFill/>
                    </a:lnL>
                    <a:lnR>
                      <a:noFill/>
                    </a:lnR>
                    <a:lnT>
                      <a:noFill/>
                    </a:lnT>
                    <a:lnB>
                      <a:noFill/>
                    </a:lnB>
                  </a:tcPr>
                </a:tc>
                <a:extLst>
                  <a:ext uri="{0D108BD9-81ED-4DB2-BD59-A6C34878D82A}">
                    <a16:rowId xmlns:a16="http://schemas.microsoft.com/office/drawing/2014/main" val="1102317853"/>
                  </a:ext>
                </a:extLst>
              </a:tr>
              <a:tr h="182880">
                <a:tc>
                  <a:txBody>
                    <a:bodyPr/>
                    <a:lstStyle/>
                    <a:p>
                      <a:pPr algn="l" fontAlgn="b"/>
                      <a:r>
                        <a:rPr lang="en-US" sz="1100" b="0" i="0" u="none" strike="noStrike">
                          <a:solidFill>
                            <a:srgbClr val="000000"/>
                          </a:solidFill>
                          <a:effectLst/>
                          <a:latin typeface="Calibri" panose="020F0502020204030204" pitchFamily="34" charset="0"/>
                        </a:rPr>
                        <a:t>NegNews%2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Neg News % ^2</a:t>
                      </a:r>
                    </a:p>
                  </a:txBody>
                  <a:tcPr marL="7620" marR="7620" marT="7620" marB="0" anchor="b">
                    <a:lnL>
                      <a:noFill/>
                    </a:lnL>
                    <a:lnR>
                      <a:noFill/>
                    </a:lnR>
                    <a:lnT>
                      <a:noFill/>
                    </a:lnT>
                    <a:lnB>
                      <a:noFill/>
                    </a:lnB>
                  </a:tcPr>
                </a:tc>
                <a:extLst>
                  <a:ext uri="{0D108BD9-81ED-4DB2-BD59-A6C34878D82A}">
                    <a16:rowId xmlns:a16="http://schemas.microsoft.com/office/drawing/2014/main" val="716954055"/>
                  </a:ext>
                </a:extLst>
              </a:tr>
              <a:tr h="182880">
                <a:tc>
                  <a:txBody>
                    <a:bodyPr/>
                    <a:lstStyle/>
                    <a:p>
                      <a:pPr algn="l" fontAlgn="b"/>
                      <a:r>
                        <a:rPr lang="en-US" sz="1100" b="0" i="0" u="none" strike="noStrike">
                          <a:solidFill>
                            <a:srgbClr val="000000"/>
                          </a:solidFill>
                          <a:effectLst/>
                          <a:latin typeface="Calibri" panose="020F0502020204030204" pitchFamily="34" charset="0"/>
                        </a:rPr>
                        <a:t>NegComm%2</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Neg Comm % ^2</a:t>
                      </a:r>
                    </a:p>
                  </a:txBody>
                  <a:tcPr marL="7620" marR="7620" marT="7620" marB="0" anchor="b">
                    <a:lnL>
                      <a:noFill/>
                    </a:lnL>
                    <a:lnR>
                      <a:noFill/>
                    </a:lnR>
                    <a:lnT>
                      <a:noFill/>
                    </a:lnT>
                    <a:lnB>
                      <a:noFill/>
                    </a:lnB>
                  </a:tcPr>
                </a:tc>
                <a:extLst>
                  <a:ext uri="{0D108BD9-81ED-4DB2-BD59-A6C34878D82A}">
                    <a16:rowId xmlns:a16="http://schemas.microsoft.com/office/drawing/2014/main" val="2834040922"/>
                  </a:ext>
                </a:extLst>
              </a:tr>
              <a:tr h="182880">
                <a:tc>
                  <a:txBody>
                    <a:bodyPr/>
                    <a:lstStyle/>
                    <a:p>
                      <a:pPr algn="l" fontAlgn="b"/>
                      <a:r>
                        <a:rPr lang="en-US" sz="1100" b="0" i="0" u="none" strike="noStrike">
                          <a:solidFill>
                            <a:srgbClr val="000000"/>
                          </a:solidFill>
                          <a:effectLst/>
                          <a:latin typeface="Calibri" panose="020F0502020204030204" pitchFamily="34" charset="0"/>
                        </a:rPr>
                        <a:t>RelativeNews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(comment sentiment - news sentiment) / news sentiment</a:t>
                      </a:r>
                    </a:p>
                  </a:txBody>
                  <a:tcPr marL="7620" marR="7620" marT="7620" marB="0" anchor="b">
                    <a:lnL>
                      <a:noFill/>
                    </a:lnL>
                    <a:lnR>
                      <a:noFill/>
                    </a:lnR>
                    <a:lnT>
                      <a:noFill/>
                    </a:lnT>
                    <a:lnB>
                      <a:noFill/>
                    </a:lnB>
                  </a:tcPr>
                </a:tc>
                <a:extLst>
                  <a:ext uri="{0D108BD9-81ED-4DB2-BD59-A6C34878D82A}">
                    <a16:rowId xmlns:a16="http://schemas.microsoft.com/office/drawing/2014/main" val="1816213403"/>
                  </a:ext>
                </a:extLst>
              </a:tr>
              <a:tr h="182880">
                <a:tc>
                  <a:txBody>
                    <a:bodyPr/>
                    <a:lstStyle/>
                    <a:p>
                      <a:pPr algn="l" fontAlgn="b"/>
                      <a:r>
                        <a:rPr lang="en-US" sz="1100" b="0" i="0" u="none" strike="noStrike">
                          <a:solidFill>
                            <a:srgbClr val="000000"/>
                          </a:solidFill>
                          <a:effectLst/>
                          <a:latin typeface="Calibri" panose="020F0502020204030204" pitchFamily="34" charset="0"/>
                        </a:rPr>
                        <a:t>RelativeComm</a:t>
                      </a:r>
                    </a:p>
                  </a:txBody>
                  <a:tcPr marL="7620" marR="7620" marT="7620" marB="0" anchor="b">
                    <a:lnL>
                      <a:noFill/>
                    </a:lnL>
                    <a:lnR>
                      <a:noFill/>
                    </a:lnR>
                    <a:lnT>
                      <a:noFill/>
                    </a:lnT>
                    <a:lnB>
                      <a:noFill/>
                    </a:lnB>
                  </a:tcPr>
                </a:tc>
                <a:tc>
                  <a:txBody>
                    <a:bodyPr/>
                    <a:lstStyle/>
                    <a:p>
                      <a:pPr algn="l" fontAlgn="b"/>
                      <a:r>
                        <a:rPr lang="fr-FR" sz="1100" b="0" i="0" u="none" strike="noStrike">
                          <a:solidFill>
                            <a:srgbClr val="000000"/>
                          </a:solidFill>
                          <a:effectLst/>
                          <a:latin typeface="Calibri" panose="020F0502020204030204" pitchFamily="34" charset="0"/>
                        </a:rPr>
                        <a:t>(news sentiment - comment sentiment)/comment sentiment</a:t>
                      </a:r>
                    </a:p>
                  </a:txBody>
                  <a:tcPr marL="7620" marR="7620" marT="7620" marB="0" anchor="b">
                    <a:lnL>
                      <a:noFill/>
                    </a:lnL>
                    <a:lnR>
                      <a:noFill/>
                    </a:lnR>
                    <a:lnT>
                      <a:noFill/>
                    </a:lnT>
                    <a:lnB>
                      <a:noFill/>
                    </a:lnB>
                  </a:tcPr>
                </a:tc>
                <a:extLst>
                  <a:ext uri="{0D108BD9-81ED-4DB2-BD59-A6C34878D82A}">
                    <a16:rowId xmlns:a16="http://schemas.microsoft.com/office/drawing/2014/main" val="4259873280"/>
                  </a:ext>
                </a:extLst>
              </a:tr>
              <a:tr h="182880">
                <a:tc>
                  <a:txBody>
                    <a:bodyPr/>
                    <a:lstStyle/>
                    <a:p>
                      <a:pPr algn="l" fontAlgn="b"/>
                      <a:r>
                        <a:rPr lang="en-US" sz="1100" b="0" i="0" u="none" strike="noStrike">
                          <a:solidFill>
                            <a:srgbClr val="000000"/>
                          </a:solidFill>
                          <a:effectLst/>
                          <a:latin typeface="Calibri" panose="020F0502020204030204" pitchFamily="34" charset="0"/>
                        </a:rPr>
                        <a:t>CommNeg</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comment sentiment * negative news</a:t>
                      </a:r>
                    </a:p>
                  </a:txBody>
                  <a:tcPr marL="7620" marR="7620" marT="7620" marB="0" anchor="b">
                    <a:lnL>
                      <a:noFill/>
                    </a:lnL>
                    <a:lnR>
                      <a:noFill/>
                    </a:lnR>
                    <a:lnT>
                      <a:noFill/>
                    </a:lnT>
                    <a:lnB>
                      <a:noFill/>
                    </a:lnB>
                  </a:tcPr>
                </a:tc>
                <a:extLst>
                  <a:ext uri="{0D108BD9-81ED-4DB2-BD59-A6C34878D82A}">
                    <a16:rowId xmlns:a16="http://schemas.microsoft.com/office/drawing/2014/main" val="2949684630"/>
                  </a:ext>
                </a:extLst>
              </a:tr>
              <a:tr h="182880">
                <a:tc>
                  <a:txBody>
                    <a:bodyPr/>
                    <a:lstStyle/>
                    <a:p>
                      <a:pPr algn="l" fontAlgn="b"/>
                      <a:r>
                        <a:rPr lang="en-US" sz="1100" b="0" i="0" u="none" strike="noStrike">
                          <a:solidFill>
                            <a:srgbClr val="000000"/>
                          </a:solidFill>
                          <a:effectLst/>
                          <a:latin typeface="Calibri" panose="020F0502020204030204" pitchFamily="34" charset="0"/>
                        </a:rPr>
                        <a:t>CommPos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comment sentiment * positive news</a:t>
                      </a:r>
                    </a:p>
                  </a:txBody>
                  <a:tcPr marL="7620" marR="7620" marT="7620" marB="0" anchor="b">
                    <a:lnL>
                      <a:noFill/>
                    </a:lnL>
                    <a:lnR>
                      <a:noFill/>
                    </a:lnR>
                    <a:lnT>
                      <a:noFill/>
                    </a:lnT>
                    <a:lnB>
                      <a:noFill/>
                    </a:lnB>
                  </a:tcPr>
                </a:tc>
                <a:extLst>
                  <a:ext uri="{0D108BD9-81ED-4DB2-BD59-A6C34878D82A}">
                    <a16:rowId xmlns:a16="http://schemas.microsoft.com/office/drawing/2014/main" val="1077919158"/>
                  </a:ext>
                </a:extLst>
              </a:tr>
              <a:tr h="182880">
                <a:tc>
                  <a:txBody>
                    <a:bodyPr/>
                    <a:lstStyle/>
                    <a:p>
                      <a:pPr algn="l" fontAlgn="b"/>
                      <a:r>
                        <a:rPr lang="en-US" sz="1100" b="0" i="0" u="none" strike="noStrike">
                          <a:solidFill>
                            <a:srgbClr val="000000"/>
                          </a:solidFill>
                          <a:effectLst/>
                          <a:latin typeface="Calibri" panose="020F0502020204030204" pitchFamily="34" charset="0"/>
                        </a:rPr>
                        <a:t>CommNeu</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comment sentiment * neutral news</a:t>
                      </a:r>
                    </a:p>
                  </a:txBody>
                  <a:tcPr marL="7620" marR="7620" marT="7620" marB="0" anchor="b">
                    <a:lnL>
                      <a:noFill/>
                    </a:lnL>
                    <a:lnR>
                      <a:noFill/>
                    </a:lnR>
                    <a:lnT>
                      <a:noFill/>
                    </a:lnT>
                    <a:lnB>
                      <a:noFill/>
                    </a:lnB>
                  </a:tcPr>
                </a:tc>
                <a:extLst>
                  <a:ext uri="{0D108BD9-81ED-4DB2-BD59-A6C34878D82A}">
                    <a16:rowId xmlns:a16="http://schemas.microsoft.com/office/drawing/2014/main" val="966726424"/>
                  </a:ext>
                </a:extLst>
              </a:tr>
              <a:tr h="182880">
                <a:tc>
                  <a:txBody>
                    <a:bodyPr/>
                    <a:lstStyle/>
                    <a:p>
                      <a:pPr algn="l" fontAlgn="b"/>
                      <a:r>
                        <a:rPr lang="en-US" sz="1100" b="0" i="0" u="none" strike="noStrike">
                          <a:solidFill>
                            <a:srgbClr val="000000"/>
                          </a:solidFill>
                          <a:effectLst/>
                          <a:latin typeface="Calibri" panose="020F0502020204030204" pitchFamily="34" charset="0"/>
                        </a:rPr>
                        <a:t>NewsNeg</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news sentiment * negative news</a:t>
                      </a:r>
                    </a:p>
                  </a:txBody>
                  <a:tcPr marL="7620" marR="7620" marT="7620" marB="0" anchor="b">
                    <a:lnL>
                      <a:noFill/>
                    </a:lnL>
                    <a:lnR>
                      <a:noFill/>
                    </a:lnR>
                    <a:lnT>
                      <a:noFill/>
                    </a:lnT>
                    <a:lnB>
                      <a:noFill/>
                    </a:lnB>
                  </a:tcPr>
                </a:tc>
                <a:extLst>
                  <a:ext uri="{0D108BD9-81ED-4DB2-BD59-A6C34878D82A}">
                    <a16:rowId xmlns:a16="http://schemas.microsoft.com/office/drawing/2014/main" val="3723783923"/>
                  </a:ext>
                </a:extLst>
              </a:tr>
              <a:tr h="182880">
                <a:tc>
                  <a:txBody>
                    <a:bodyPr/>
                    <a:lstStyle/>
                    <a:p>
                      <a:pPr algn="l" fontAlgn="b"/>
                      <a:r>
                        <a:rPr lang="en-US" sz="1100" b="0" i="0" u="none" strike="noStrike">
                          <a:solidFill>
                            <a:srgbClr val="000000"/>
                          </a:solidFill>
                          <a:effectLst/>
                          <a:latin typeface="Calibri" panose="020F0502020204030204" pitchFamily="34" charset="0"/>
                        </a:rPr>
                        <a:t>NewsPos</a:t>
                      </a:r>
                    </a:p>
                  </a:txBody>
                  <a:tcPr marL="7620" marR="7620" marT="7620" marB="0" anchor="b">
                    <a:lnL>
                      <a:noFill/>
                    </a:lnL>
                    <a:lnR>
                      <a:noFill/>
                    </a:lnR>
                    <a:lnT>
                      <a:noFill/>
                    </a:lnT>
                    <a:lnB>
                      <a:noFill/>
                    </a:lnB>
                  </a:tcPr>
                </a:tc>
                <a:tc>
                  <a:txBody>
                    <a:bodyPr/>
                    <a:lstStyle/>
                    <a:p>
                      <a:pPr algn="l" fontAlgn="b"/>
                      <a:r>
                        <a:rPr lang="en-US" sz="1100" b="0" i="0" u="none" strike="noStrike">
                          <a:solidFill>
                            <a:srgbClr val="000000"/>
                          </a:solidFill>
                          <a:effectLst/>
                          <a:latin typeface="Calibri" panose="020F0502020204030204" pitchFamily="34" charset="0"/>
                        </a:rPr>
                        <a:t>news sentiment * positive news</a:t>
                      </a:r>
                    </a:p>
                  </a:txBody>
                  <a:tcPr marL="7620" marR="7620" marT="7620" marB="0" anchor="b">
                    <a:lnL>
                      <a:noFill/>
                    </a:lnL>
                    <a:lnR>
                      <a:noFill/>
                    </a:lnR>
                    <a:lnT>
                      <a:noFill/>
                    </a:lnT>
                    <a:lnB>
                      <a:noFill/>
                    </a:lnB>
                  </a:tcPr>
                </a:tc>
                <a:extLst>
                  <a:ext uri="{0D108BD9-81ED-4DB2-BD59-A6C34878D82A}">
                    <a16:rowId xmlns:a16="http://schemas.microsoft.com/office/drawing/2014/main" val="1253241524"/>
                  </a:ext>
                </a:extLst>
              </a:tr>
              <a:tr h="182880">
                <a:tc>
                  <a:txBody>
                    <a:bodyPr/>
                    <a:lstStyle/>
                    <a:p>
                      <a:pPr algn="l" fontAlgn="b"/>
                      <a:r>
                        <a:rPr lang="en-US" sz="1100" b="0" i="0" u="none" strike="noStrike">
                          <a:solidFill>
                            <a:srgbClr val="000000"/>
                          </a:solidFill>
                          <a:effectLst/>
                          <a:latin typeface="Calibri" panose="020F0502020204030204" pitchFamily="34" charset="0"/>
                        </a:rPr>
                        <a:t>NewsNeu</a:t>
                      </a:r>
                    </a:p>
                  </a:txBody>
                  <a:tcPr marL="7620" marR="7620" marT="7620" marB="0" anchor="b">
                    <a:lnL>
                      <a:noFill/>
                    </a:lnL>
                    <a:lnR>
                      <a:noFill/>
                    </a:lnR>
                    <a:lnT>
                      <a:noFill/>
                    </a:lnT>
                    <a:lnB>
                      <a:noFill/>
                    </a:lnB>
                  </a:tcPr>
                </a:tc>
                <a:tc>
                  <a:txBody>
                    <a:bodyPr/>
                    <a:lstStyle/>
                    <a:p>
                      <a:pPr algn="l" fontAlgn="b"/>
                      <a:r>
                        <a:rPr lang="en-US" sz="1100" b="0" i="0" u="none" strike="noStrike" dirty="0">
                          <a:solidFill>
                            <a:srgbClr val="000000"/>
                          </a:solidFill>
                          <a:effectLst/>
                          <a:latin typeface="Calibri" panose="020F0502020204030204" pitchFamily="34" charset="0"/>
                        </a:rPr>
                        <a:t>news sentiment * neutral news</a:t>
                      </a:r>
                    </a:p>
                  </a:txBody>
                  <a:tcPr marL="7620" marR="7620" marT="7620" marB="0" anchor="b">
                    <a:lnL>
                      <a:noFill/>
                    </a:lnL>
                    <a:lnR>
                      <a:noFill/>
                    </a:lnR>
                    <a:lnT>
                      <a:noFill/>
                    </a:lnT>
                    <a:lnB>
                      <a:noFill/>
                    </a:lnB>
                  </a:tcPr>
                </a:tc>
                <a:extLst>
                  <a:ext uri="{0D108BD9-81ED-4DB2-BD59-A6C34878D82A}">
                    <a16:rowId xmlns:a16="http://schemas.microsoft.com/office/drawing/2014/main" val="1790084300"/>
                  </a:ext>
                </a:extLst>
              </a:tr>
            </a:tbl>
          </a:graphicData>
        </a:graphic>
      </p:graphicFrame>
    </p:spTree>
    <p:extLst>
      <p:ext uri="{BB962C8B-B14F-4D97-AF65-F5344CB8AC3E}">
        <p14:creationId xmlns:p14="http://schemas.microsoft.com/office/powerpoint/2010/main" val="3994358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5292087" y="265954"/>
            <a:ext cx="160781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Model 1</a:t>
            </a:r>
          </a:p>
        </p:txBody>
      </p:sp>
      <p:pic>
        <p:nvPicPr>
          <p:cNvPr id="49" name="Picture 48" descr="This is a logo that reads &quot;24Slides.&quot;">
            <a:hlinkClick r:id="rId3"/>
            <a:extLst>
              <a:ext uri="{FF2B5EF4-FFF2-40B4-BE49-F238E27FC236}">
                <a16:creationId xmlns:a16="http://schemas.microsoft.com/office/drawing/2014/main" id="{4252D655-5F2C-F447-B537-8C72930D0F51}"/>
              </a:ext>
            </a:extLst>
          </p:cNvPr>
          <p:cNvPicPr>
            <a:picLocks noChangeAspect="1"/>
          </p:cNvPicPr>
          <p:nvPr/>
        </p:nvPicPr>
        <p:blipFill>
          <a:blip r:embed="rId4"/>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pic>
        <p:nvPicPr>
          <p:cNvPr id="3" name="Picture 2">
            <a:extLst>
              <a:ext uri="{FF2B5EF4-FFF2-40B4-BE49-F238E27FC236}">
                <a16:creationId xmlns:a16="http://schemas.microsoft.com/office/drawing/2014/main" id="{A4627BBA-7C51-4E83-BA0D-2245B79EE55F}"/>
              </a:ext>
            </a:extLst>
          </p:cNvPr>
          <p:cNvPicPr>
            <a:picLocks noChangeAspect="1"/>
          </p:cNvPicPr>
          <p:nvPr/>
        </p:nvPicPr>
        <p:blipFill>
          <a:blip r:embed="rId5"/>
          <a:stretch>
            <a:fillRect/>
          </a:stretch>
        </p:blipFill>
        <p:spPr>
          <a:xfrm>
            <a:off x="2886075" y="1690687"/>
            <a:ext cx="6419850" cy="3476625"/>
          </a:xfrm>
          <a:prstGeom prst="rect">
            <a:avLst/>
          </a:prstGeom>
        </p:spPr>
      </p:pic>
    </p:spTree>
    <p:extLst>
      <p:ext uri="{BB962C8B-B14F-4D97-AF65-F5344CB8AC3E}">
        <p14:creationId xmlns:p14="http://schemas.microsoft.com/office/powerpoint/2010/main" val="1905198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Rectangle 154">
            <a:extLst>
              <a:ext uri="{C183D7F6-B498-43B3-948B-1728B52AA6E4}">
                <adec:decorative xmlns:adec="http://schemas.microsoft.com/office/drawing/2017/decorative" val="1"/>
              </a:ext>
            </a:extLst>
          </p:cNvPr>
          <p:cNvSpPr/>
          <p:nvPr/>
        </p:nvSpPr>
        <p:spPr>
          <a:xfrm>
            <a:off x="1052275" y="891302"/>
            <a:ext cx="10087448" cy="2289511"/>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9" name="Rectangle 1028">
            <a:extLst>
              <a:ext uri="{C183D7F6-B498-43B3-948B-1728B52AA6E4}">
                <adec:decorative xmlns:adec="http://schemas.microsoft.com/office/drawing/2017/decorative" val="1"/>
              </a:ext>
            </a:extLst>
          </p:cNvPr>
          <p:cNvSpPr/>
          <p:nvPr/>
        </p:nvSpPr>
        <p:spPr>
          <a:xfrm>
            <a:off x="1052276" y="3391657"/>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9" name="Rectangle 138">
            <a:extLst>
              <a:ext uri="{C183D7F6-B498-43B3-948B-1728B52AA6E4}">
                <adec:decorative xmlns:adec="http://schemas.microsoft.com/office/drawing/2017/decorative" val="1"/>
              </a:ext>
            </a:extLst>
          </p:cNvPr>
          <p:cNvSpPr/>
          <p:nvPr/>
        </p:nvSpPr>
        <p:spPr>
          <a:xfrm>
            <a:off x="4532029" y="3404014"/>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C183D7F6-B498-43B3-948B-1728B52AA6E4}">
                <adec:decorative xmlns:adec="http://schemas.microsoft.com/office/drawing/2017/decorative" val="1"/>
              </a:ext>
            </a:extLst>
          </p:cNvPr>
          <p:cNvSpPr/>
          <p:nvPr/>
        </p:nvSpPr>
        <p:spPr>
          <a:xfrm>
            <a:off x="8011780" y="3379300"/>
            <a:ext cx="3127944" cy="3111085"/>
          </a:xfrm>
          <a:prstGeom prst="rect">
            <a:avLst/>
          </a:prstGeom>
          <a:solidFill>
            <a:srgbClr val="CFCFC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descr="This is an icon of a chart. "/>
          <p:cNvGrpSpPr/>
          <p:nvPr/>
        </p:nvGrpSpPr>
        <p:grpSpPr>
          <a:xfrm>
            <a:off x="9178091" y="4509010"/>
            <a:ext cx="377200" cy="179334"/>
            <a:chOff x="4254500" y="2100263"/>
            <a:chExt cx="1906588" cy="906463"/>
          </a:xfrm>
        </p:grpSpPr>
        <p:sp>
          <p:nvSpPr>
            <p:cNvPr id="62"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5" name="TextBox 134"/>
          <p:cNvSpPr txBox="1"/>
          <p:nvPr/>
        </p:nvSpPr>
        <p:spPr>
          <a:xfrm>
            <a:off x="8138050" y="3652903"/>
            <a:ext cx="2679794" cy="276999"/>
          </a:xfrm>
          <a:prstGeom prst="rect">
            <a:avLst/>
          </a:prstGeom>
          <a:noFill/>
        </p:spPr>
        <p:txBody>
          <a:bodyPr wrap="square" lIns="0" tIns="0" rIns="0" bIns="0" rtlCol="0">
            <a:spAutoFit/>
          </a:bodyPr>
          <a:lstStyle/>
          <a:p>
            <a:pPr algn="ctr"/>
            <a:r>
              <a:rPr lang="en-US" b="1" u="sng" dirty="0">
                <a:latin typeface="+mj-lt"/>
              </a:rPr>
              <a:t>Three News Categories</a:t>
            </a:r>
          </a:p>
        </p:txBody>
      </p:sp>
      <p:sp>
        <p:nvSpPr>
          <p:cNvPr id="33" name="TextBox 32">
            <a:extLst>
              <a:ext uri="{FF2B5EF4-FFF2-40B4-BE49-F238E27FC236}">
                <a16:creationId xmlns:a16="http://schemas.microsoft.com/office/drawing/2014/main" id="{5C7F3CEE-E6DF-48C0-8B9A-22A03DF4C29B}"/>
              </a:ext>
            </a:extLst>
          </p:cNvPr>
          <p:cNvSpPr txBox="1"/>
          <p:nvPr/>
        </p:nvSpPr>
        <p:spPr>
          <a:xfrm>
            <a:off x="11907454" y="6481180"/>
            <a:ext cx="277640" cy="307777"/>
          </a:xfrm>
          <a:prstGeom prst="rect">
            <a:avLst/>
          </a:prstGeom>
          <a:noFill/>
        </p:spPr>
        <p:txBody>
          <a:bodyPr wrap="none" rtlCol="0">
            <a:spAutoFit/>
          </a:bodyPr>
          <a:lstStyle/>
          <a:p>
            <a:r>
              <a:rPr lang="en-US" sz="1400" b="1" dirty="0">
                <a:solidFill>
                  <a:schemeClr val="bg1"/>
                </a:solidFill>
              </a:rPr>
              <a:t>2</a:t>
            </a:r>
          </a:p>
        </p:txBody>
      </p:sp>
      <p:sp>
        <p:nvSpPr>
          <p:cNvPr id="2" name="Title 1" hidden="1">
            <a:extLst>
              <a:ext uri="{FF2B5EF4-FFF2-40B4-BE49-F238E27FC236}">
                <a16:creationId xmlns:a16="http://schemas.microsoft.com/office/drawing/2014/main" id="{57154957-68AB-414D-8F5B-A49D3A2612B1}"/>
              </a:ext>
            </a:extLst>
          </p:cNvPr>
          <p:cNvSpPr>
            <a:spLocks noGrp="1"/>
          </p:cNvSpPr>
          <p:nvPr>
            <p:ph type="title"/>
          </p:nvPr>
        </p:nvSpPr>
        <p:spPr/>
        <p:txBody>
          <a:bodyPr/>
          <a:lstStyle/>
          <a:p>
            <a:r>
              <a:rPr lang="en-US" dirty="0"/>
              <a:t>Slide 2</a:t>
            </a:r>
          </a:p>
        </p:txBody>
      </p:sp>
      <p:sp>
        <p:nvSpPr>
          <p:cNvPr id="34" name="TextBox 33">
            <a:extLst>
              <a:ext uri="{FF2B5EF4-FFF2-40B4-BE49-F238E27FC236}">
                <a16:creationId xmlns:a16="http://schemas.microsoft.com/office/drawing/2014/main" id="{0125EAF9-7D21-47E9-8571-A72147BF6CAB}"/>
              </a:ext>
            </a:extLst>
          </p:cNvPr>
          <p:cNvSpPr txBox="1"/>
          <p:nvPr/>
        </p:nvSpPr>
        <p:spPr>
          <a:xfrm>
            <a:off x="2428338" y="165381"/>
            <a:ext cx="7335341"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FACTORS INFLUENCING STOCK PRICE </a:t>
            </a:r>
          </a:p>
        </p:txBody>
      </p:sp>
      <p:grpSp>
        <p:nvGrpSpPr>
          <p:cNvPr id="36" name="Group 35">
            <a:extLst>
              <a:ext uri="{FF2B5EF4-FFF2-40B4-BE49-F238E27FC236}">
                <a16:creationId xmlns:a16="http://schemas.microsoft.com/office/drawing/2014/main" id="{BE486C11-796A-4C3A-B155-3FCDB0678ADA}"/>
              </a:ext>
            </a:extLst>
          </p:cNvPr>
          <p:cNvGrpSpPr/>
          <p:nvPr/>
        </p:nvGrpSpPr>
        <p:grpSpPr>
          <a:xfrm>
            <a:off x="1706375" y="1322977"/>
            <a:ext cx="469021" cy="455593"/>
            <a:chOff x="6299532" y="4190009"/>
            <a:chExt cx="469021" cy="455593"/>
          </a:xfrm>
        </p:grpSpPr>
        <p:sp>
          <p:nvSpPr>
            <p:cNvPr id="37" name="Oval 36">
              <a:extLst>
                <a:ext uri="{FF2B5EF4-FFF2-40B4-BE49-F238E27FC236}">
                  <a16:creationId xmlns:a16="http://schemas.microsoft.com/office/drawing/2014/main" id="{DC1C6FE7-4AAC-426E-82F6-2FC7BA32A6E6}"/>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38" name="Freeform 63">
              <a:extLst>
                <a:ext uri="{FF2B5EF4-FFF2-40B4-BE49-F238E27FC236}">
                  <a16:creationId xmlns:a16="http://schemas.microsoft.com/office/drawing/2014/main" id="{1FD6C54B-4D33-436A-9E25-44F0D37AEC40}"/>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sp>
        <p:nvSpPr>
          <p:cNvPr id="39" name="TextBox 38">
            <a:extLst>
              <a:ext uri="{FF2B5EF4-FFF2-40B4-BE49-F238E27FC236}">
                <a16:creationId xmlns:a16="http://schemas.microsoft.com/office/drawing/2014/main" id="{D1C73FBE-C5A7-4985-A0DF-8B0EBBD95F93}"/>
              </a:ext>
            </a:extLst>
          </p:cNvPr>
          <p:cNvSpPr txBox="1"/>
          <p:nvPr/>
        </p:nvSpPr>
        <p:spPr>
          <a:xfrm>
            <a:off x="2471349" y="1433434"/>
            <a:ext cx="1434623" cy="276999"/>
          </a:xfrm>
          <a:prstGeom prst="rect">
            <a:avLst/>
          </a:prstGeom>
          <a:noFill/>
        </p:spPr>
        <p:txBody>
          <a:bodyPr wrap="square" lIns="0" tIns="0" rIns="0" bIns="0" rtlCol="0">
            <a:spAutoFit/>
          </a:bodyPr>
          <a:lstStyle/>
          <a:p>
            <a:pPr algn="ctr"/>
            <a:r>
              <a:rPr lang="en-US" b="1" dirty="0">
                <a:latin typeface="+mj-lt"/>
              </a:rPr>
              <a:t>Supply</a:t>
            </a:r>
          </a:p>
        </p:txBody>
      </p:sp>
      <p:sp>
        <p:nvSpPr>
          <p:cNvPr id="40" name="TextBox 39">
            <a:extLst>
              <a:ext uri="{FF2B5EF4-FFF2-40B4-BE49-F238E27FC236}">
                <a16:creationId xmlns:a16="http://schemas.microsoft.com/office/drawing/2014/main" id="{D316C270-423B-41B1-A271-21099A415ED4}"/>
              </a:ext>
            </a:extLst>
          </p:cNvPr>
          <p:cNvSpPr txBox="1"/>
          <p:nvPr/>
        </p:nvSpPr>
        <p:spPr>
          <a:xfrm>
            <a:off x="1940885" y="2301896"/>
            <a:ext cx="2679794" cy="276999"/>
          </a:xfrm>
          <a:prstGeom prst="rect">
            <a:avLst/>
          </a:prstGeom>
          <a:noFill/>
        </p:spPr>
        <p:txBody>
          <a:bodyPr wrap="square" lIns="0" tIns="0" rIns="0" bIns="0" rtlCol="0">
            <a:spAutoFit/>
          </a:bodyPr>
          <a:lstStyle/>
          <a:p>
            <a:pPr algn="ctr"/>
            <a:r>
              <a:rPr lang="en-US" b="1" dirty="0">
                <a:latin typeface="+mj-lt"/>
              </a:rPr>
              <a:t>Demand</a:t>
            </a:r>
          </a:p>
        </p:txBody>
      </p:sp>
      <p:grpSp>
        <p:nvGrpSpPr>
          <p:cNvPr id="41" name="Group 40">
            <a:extLst>
              <a:ext uri="{FF2B5EF4-FFF2-40B4-BE49-F238E27FC236}">
                <a16:creationId xmlns:a16="http://schemas.microsoft.com/office/drawing/2014/main" id="{3BCEBD44-A474-4A38-B9D8-02E8D920E300}"/>
              </a:ext>
            </a:extLst>
          </p:cNvPr>
          <p:cNvGrpSpPr/>
          <p:nvPr/>
        </p:nvGrpSpPr>
        <p:grpSpPr>
          <a:xfrm rot="10800000">
            <a:off x="1710494" y="2229143"/>
            <a:ext cx="469021" cy="455593"/>
            <a:chOff x="6299532" y="4190009"/>
            <a:chExt cx="469021" cy="455593"/>
          </a:xfrm>
        </p:grpSpPr>
        <p:sp>
          <p:nvSpPr>
            <p:cNvPr id="42" name="Oval 41">
              <a:extLst>
                <a:ext uri="{FF2B5EF4-FFF2-40B4-BE49-F238E27FC236}">
                  <a16:creationId xmlns:a16="http://schemas.microsoft.com/office/drawing/2014/main" id="{FCBBC051-6AE9-4DF4-931D-2FD2BC7A3368}"/>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43" name="Freeform 63">
              <a:extLst>
                <a:ext uri="{FF2B5EF4-FFF2-40B4-BE49-F238E27FC236}">
                  <a16:creationId xmlns:a16="http://schemas.microsoft.com/office/drawing/2014/main" id="{C05AEAD1-09DC-47BA-AA3B-BC5471C36D89}"/>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grpSp>
        <p:nvGrpSpPr>
          <p:cNvPr id="44" name="Group 43">
            <a:extLst>
              <a:ext uri="{FF2B5EF4-FFF2-40B4-BE49-F238E27FC236}">
                <a16:creationId xmlns:a16="http://schemas.microsoft.com/office/drawing/2014/main" id="{38F3ABCD-BE31-4CF5-9E86-62C4583F2280}"/>
              </a:ext>
            </a:extLst>
          </p:cNvPr>
          <p:cNvGrpSpPr/>
          <p:nvPr/>
        </p:nvGrpSpPr>
        <p:grpSpPr>
          <a:xfrm>
            <a:off x="5610123" y="1707449"/>
            <a:ext cx="551923" cy="521694"/>
            <a:chOff x="618873" y="1239440"/>
            <a:chExt cx="650476" cy="650470"/>
          </a:xfrm>
        </p:grpSpPr>
        <p:sp>
          <p:nvSpPr>
            <p:cNvPr id="45" name="Oval 44">
              <a:extLst>
                <a:ext uri="{FF2B5EF4-FFF2-40B4-BE49-F238E27FC236}">
                  <a16:creationId xmlns:a16="http://schemas.microsoft.com/office/drawing/2014/main" id="{32904369-CB4A-4464-A39B-88F023BEBC1A}"/>
                </a:ext>
              </a:extLst>
            </p:cNvPr>
            <p:cNvSpPr/>
            <p:nvPr/>
          </p:nvSpPr>
          <p:spPr>
            <a:xfrm>
              <a:off x="618873" y="1239440"/>
              <a:ext cx="650476" cy="650470"/>
            </a:xfrm>
            <a:prstGeom prst="ellipse">
              <a:avLst/>
            </a:prstGeom>
            <a:solidFill>
              <a:srgbClr val="9D90A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sz="1600" b="1" dirty="0">
                <a:solidFill>
                  <a:schemeClr val="accent1"/>
                </a:solidFill>
              </a:endParaRPr>
            </a:p>
          </p:txBody>
        </p:sp>
        <p:sp>
          <p:nvSpPr>
            <p:cNvPr id="46" name="Freeform 38">
              <a:extLst>
                <a:ext uri="{FF2B5EF4-FFF2-40B4-BE49-F238E27FC236}">
                  <a16:creationId xmlns:a16="http://schemas.microsoft.com/office/drawing/2014/main" id="{2C0D5395-8C68-427A-A463-43C80167C415}"/>
                </a:ext>
              </a:extLst>
            </p:cNvPr>
            <p:cNvSpPr>
              <a:spLocks noEditPoints="1"/>
            </p:cNvSpPr>
            <p:nvPr/>
          </p:nvSpPr>
          <p:spPr bwMode="auto">
            <a:xfrm rot="16200000">
              <a:off x="736069" y="1356633"/>
              <a:ext cx="416084" cy="416084"/>
            </a:xfrm>
            <a:custGeom>
              <a:avLst/>
              <a:gdLst/>
              <a:ahLst/>
              <a:cxnLst>
                <a:cxn ang="0">
                  <a:pos x="31" y="62"/>
                </a:cxn>
                <a:cxn ang="0">
                  <a:pos x="0" y="31"/>
                </a:cxn>
                <a:cxn ang="0">
                  <a:pos x="31" y="0"/>
                </a:cxn>
                <a:cxn ang="0">
                  <a:pos x="62" y="31"/>
                </a:cxn>
                <a:cxn ang="0">
                  <a:pos x="31" y="62"/>
                </a:cxn>
                <a:cxn ang="0">
                  <a:pos x="51" y="30"/>
                </a:cxn>
                <a:cxn ang="0">
                  <a:pos x="48" y="26"/>
                </a:cxn>
                <a:cxn ang="0">
                  <a:pos x="46" y="25"/>
                </a:cxn>
                <a:cxn ang="0">
                  <a:pos x="44" y="26"/>
                </a:cxn>
                <a:cxn ang="0">
                  <a:pos x="36" y="33"/>
                </a:cxn>
                <a:cxn ang="0">
                  <a:pos x="36" y="13"/>
                </a:cxn>
                <a:cxn ang="0">
                  <a:pos x="34" y="11"/>
                </a:cxn>
                <a:cxn ang="0">
                  <a:pos x="29" y="11"/>
                </a:cxn>
                <a:cxn ang="0">
                  <a:pos x="26" y="13"/>
                </a:cxn>
                <a:cxn ang="0">
                  <a:pos x="26" y="33"/>
                </a:cxn>
                <a:cxn ang="0">
                  <a:pos x="19" y="26"/>
                </a:cxn>
                <a:cxn ang="0">
                  <a:pos x="17" y="25"/>
                </a:cxn>
                <a:cxn ang="0">
                  <a:pos x="15" y="26"/>
                </a:cxn>
                <a:cxn ang="0">
                  <a:pos x="11" y="30"/>
                </a:cxn>
                <a:cxn ang="0">
                  <a:pos x="11" y="31"/>
                </a:cxn>
                <a:cxn ang="0">
                  <a:pos x="11" y="33"/>
                </a:cxn>
                <a:cxn ang="0">
                  <a:pos x="26" y="48"/>
                </a:cxn>
                <a:cxn ang="0">
                  <a:pos x="30" y="51"/>
                </a:cxn>
                <a:cxn ang="0">
                  <a:pos x="31" y="52"/>
                </a:cxn>
                <a:cxn ang="0">
                  <a:pos x="33" y="51"/>
                </a:cxn>
                <a:cxn ang="0">
                  <a:pos x="37" y="48"/>
                </a:cxn>
                <a:cxn ang="0">
                  <a:pos x="51" y="33"/>
                </a:cxn>
                <a:cxn ang="0">
                  <a:pos x="52" y="31"/>
                </a:cxn>
                <a:cxn ang="0">
                  <a:pos x="51" y="30"/>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1" y="30"/>
                  </a:moveTo>
                  <a:cubicBezTo>
                    <a:pt x="48" y="26"/>
                    <a:pt x="48" y="26"/>
                    <a:pt x="48" y="26"/>
                  </a:cubicBezTo>
                  <a:cubicBezTo>
                    <a:pt x="47" y="25"/>
                    <a:pt x="47" y="25"/>
                    <a:pt x="46" y="25"/>
                  </a:cubicBezTo>
                  <a:cubicBezTo>
                    <a:pt x="45" y="25"/>
                    <a:pt x="45" y="25"/>
                    <a:pt x="44" y="26"/>
                  </a:cubicBezTo>
                  <a:cubicBezTo>
                    <a:pt x="36" y="33"/>
                    <a:pt x="36" y="33"/>
                    <a:pt x="36" y="33"/>
                  </a:cubicBezTo>
                  <a:cubicBezTo>
                    <a:pt x="36" y="13"/>
                    <a:pt x="36" y="13"/>
                    <a:pt x="36" y="13"/>
                  </a:cubicBezTo>
                  <a:cubicBezTo>
                    <a:pt x="36" y="12"/>
                    <a:pt x="35" y="11"/>
                    <a:pt x="34" y="11"/>
                  </a:cubicBezTo>
                  <a:cubicBezTo>
                    <a:pt x="29" y="11"/>
                    <a:pt x="29" y="11"/>
                    <a:pt x="29" y="11"/>
                  </a:cubicBezTo>
                  <a:cubicBezTo>
                    <a:pt x="27" y="11"/>
                    <a:pt x="26" y="12"/>
                    <a:pt x="26" y="13"/>
                  </a:cubicBezTo>
                  <a:cubicBezTo>
                    <a:pt x="26" y="33"/>
                    <a:pt x="26" y="33"/>
                    <a:pt x="26" y="33"/>
                  </a:cubicBezTo>
                  <a:cubicBezTo>
                    <a:pt x="19" y="26"/>
                    <a:pt x="19" y="26"/>
                    <a:pt x="19" y="26"/>
                  </a:cubicBezTo>
                  <a:cubicBezTo>
                    <a:pt x="18" y="25"/>
                    <a:pt x="17" y="25"/>
                    <a:pt x="17" y="25"/>
                  </a:cubicBezTo>
                  <a:cubicBezTo>
                    <a:pt x="16" y="25"/>
                    <a:pt x="15" y="25"/>
                    <a:pt x="15" y="26"/>
                  </a:cubicBezTo>
                  <a:cubicBezTo>
                    <a:pt x="11" y="30"/>
                    <a:pt x="11" y="30"/>
                    <a:pt x="11" y="30"/>
                  </a:cubicBezTo>
                  <a:cubicBezTo>
                    <a:pt x="11" y="30"/>
                    <a:pt x="11" y="31"/>
                    <a:pt x="11" y="31"/>
                  </a:cubicBezTo>
                  <a:cubicBezTo>
                    <a:pt x="11" y="32"/>
                    <a:pt x="11" y="33"/>
                    <a:pt x="11" y="33"/>
                  </a:cubicBezTo>
                  <a:cubicBezTo>
                    <a:pt x="26" y="48"/>
                    <a:pt x="26" y="48"/>
                    <a:pt x="26" y="48"/>
                  </a:cubicBezTo>
                  <a:cubicBezTo>
                    <a:pt x="30" y="51"/>
                    <a:pt x="30" y="51"/>
                    <a:pt x="30" y="51"/>
                  </a:cubicBezTo>
                  <a:cubicBezTo>
                    <a:pt x="30" y="52"/>
                    <a:pt x="31" y="52"/>
                    <a:pt x="31" y="52"/>
                  </a:cubicBezTo>
                  <a:cubicBezTo>
                    <a:pt x="32" y="52"/>
                    <a:pt x="33" y="52"/>
                    <a:pt x="33" y="51"/>
                  </a:cubicBezTo>
                  <a:cubicBezTo>
                    <a:pt x="37" y="48"/>
                    <a:pt x="37" y="48"/>
                    <a:pt x="37" y="48"/>
                  </a:cubicBezTo>
                  <a:cubicBezTo>
                    <a:pt x="51" y="33"/>
                    <a:pt x="51" y="33"/>
                    <a:pt x="51" y="33"/>
                  </a:cubicBezTo>
                  <a:cubicBezTo>
                    <a:pt x="52" y="33"/>
                    <a:pt x="52" y="32"/>
                    <a:pt x="52" y="31"/>
                  </a:cubicBezTo>
                  <a:cubicBezTo>
                    <a:pt x="52" y="31"/>
                    <a:pt x="52" y="30"/>
                    <a:pt x="51" y="30"/>
                  </a:cubicBezTo>
                  <a:close/>
                </a:path>
              </a:pathLst>
            </a:custGeom>
            <a:solidFill>
              <a:schemeClr val="bg1"/>
            </a:solidFill>
            <a:ln w="9525">
              <a:solidFill>
                <a:srgbClr val="9D90A0"/>
              </a:solid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highlight>
                  <a:srgbClr val="000000"/>
                </a:highlight>
              </a:endParaRPr>
            </a:p>
          </p:txBody>
        </p:sp>
      </p:grpSp>
      <p:sp>
        <p:nvSpPr>
          <p:cNvPr id="47" name="TextBox 46">
            <a:extLst>
              <a:ext uri="{FF2B5EF4-FFF2-40B4-BE49-F238E27FC236}">
                <a16:creationId xmlns:a16="http://schemas.microsoft.com/office/drawing/2014/main" id="{D1501401-7434-4F3A-8F3D-CBD1DDE3ADE4}"/>
              </a:ext>
            </a:extLst>
          </p:cNvPr>
          <p:cNvSpPr txBox="1"/>
          <p:nvPr/>
        </p:nvSpPr>
        <p:spPr>
          <a:xfrm>
            <a:off x="8463141" y="1874158"/>
            <a:ext cx="2679794" cy="276999"/>
          </a:xfrm>
          <a:prstGeom prst="rect">
            <a:avLst/>
          </a:prstGeom>
          <a:noFill/>
        </p:spPr>
        <p:txBody>
          <a:bodyPr wrap="square" lIns="0" tIns="0" rIns="0" bIns="0" rtlCol="0">
            <a:spAutoFit/>
          </a:bodyPr>
          <a:lstStyle/>
          <a:p>
            <a:pPr algn="ctr"/>
            <a:r>
              <a:rPr lang="en-US" b="1" dirty="0">
                <a:latin typeface="+mj-lt"/>
              </a:rPr>
              <a:t>News Reports</a:t>
            </a:r>
          </a:p>
        </p:txBody>
      </p:sp>
      <p:sp>
        <p:nvSpPr>
          <p:cNvPr id="48" name="Freeform 178">
            <a:extLst>
              <a:ext uri="{FF2B5EF4-FFF2-40B4-BE49-F238E27FC236}">
                <a16:creationId xmlns:a16="http://schemas.microsoft.com/office/drawing/2014/main" id="{5768D37A-4C79-4E3B-A3A7-75B83A35E37A}"/>
              </a:ext>
            </a:extLst>
          </p:cNvPr>
          <p:cNvSpPr>
            <a:spLocks noEditPoints="1"/>
          </p:cNvSpPr>
          <p:nvPr/>
        </p:nvSpPr>
        <p:spPr bwMode="auto">
          <a:xfrm>
            <a:off x="7868146" y="1818681"/>
            <a:ext cx="515095" cy="387952"/>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rgbClr val="9D90A0"/>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sp>
        <p:nvSpPr>
          <p:cNvPr id="52" name="TextBox 51">
            <a:extLst>
              <a:ext uri="{FF2B5EF4-FFF2-40B4-BE49-F238E27FC236}">
                <a16:creationId xmlns:a16="http://schemas.microsoft.com/office/drawing/2014/main" id="{17488624-53BC-401B-8B63-3254E77E3024}"/>
              </a:ext>
            </a:extLst>
          </p:cNvPr>
          <p:cNvSpPr txBox="1"/>
          <p:nvPr/>
        </p:nvSpPr>
        <p:spPr>
          <a:xfrm>
            <a:off x="1302454" y="3603475"/>
            <a:ext cx="2679794" cy="276999"/>
          </a:xfrm>
          <a:prstGeom prst="rect">
            <a:avLst/>
          </a:prstGeom>
          <a:noFill/>
        </p:spPr>
        <p:txBody>
          <a:bodyPr wrap="square" lIns="0" tIns="0" rIns="0" bIns="0" rtlCol="0">
            <a:spAutoFit/>
          </a:bodyPr>
          <a:lstStyle/>
          <a:p>
            <a:pPr algn="ctr"/>
            <a:r>
              <a:rPr lang="en-US" b="1" u="sng" dirty="0">
                <a:latin typeface="+mj-lt"/>
              </a:rPr>
              <a:t>Negative News</a:t>
            </a:r>
          </a:p>
        </p:txBody>
      </p:sp>
      <p:sp>
        <p:nvSpPr>
          <p:cNvPr id="53" name="TextBox 52">
            <a:extLst>
              <a:ext uri="{FF2B5EF4-FFF2-40B4-BE49-F238E27FC236}">
                <a16:creationId xmlns:a16="http://schemas.microsoft.com/office/drawing/2014/main" id="{4B39294D-B417-4C26-BF0F-97E752A8681F}"/>
              </a:ext>
            </a:extLst>
          </p:cNvPr>
          <p:cNvSpPr txBox="1"/>
          <p:nvPr/>
        </p:nvSpPr>
        <p:spPr>
          <a:xfrm>
            <a:off x="4778829" y="3632307"/>
            <a:ext cx="2679794" cy="276999"/>
          </a:xfrm>
          <a:prstGeom prst="rect">
            <a:avLst/>
          </a:prstGeom>
          <a:noFill/>
        </p:spPr>
        <p:txBody>
          <a:bodyPr wrap="square" lIns="0" tIns="0" rIns="0" bIns="0" rtlCol="0">
            <a:spAutoFit/>
          </a:bodyPr>
          <a:lstStyle/>
          <a:p>
            <a:pPr algn="ctr"/>
            <a:r>
              <a:rPr lang="en-US" b="1" u="sng" dirty="0">
                <a:latin typeface="+mj-lt"/>
              </a:rPr>
              <a:t>Positive News</a:t>
            </a:r>
          </a:p>
        </p:txBody>
      </p:sp>
      <p:grpSp>
        <p:nvGrpSpPr>
          <p:cNvPr id="54" name="Group 53">
            <a:extLst>
              <a:ext uri="{FF2B5EF4-FFF2-40B4-BE49-F238E27FC236}">
                <a16:creationId xmlns:a16="http://schemas.microsoft.com/office/drawing/2014/main" id="{A183FF03-C6D9-4E1E-ADD4-4F7E965EC248}"/>
              </a:ext>
            </a:extLst>
          </p:cNvPr>
          <p:cNvGrpSpPr/>
          <p:nvPr/>
        </p:nvGrpSpPr>
        <p:grpSpPr>
          <a:xfrm>
            <a:off x="1253292" y="4379227"/>
            <a:ext cx="291303" cy="253354"/>
            <a:chOff x="6299532" y="4190009"/>
            <a:chExt cx="469021" cy="455593"/>
          </a:xfrm>
        </p:grpSpPr>
        <p:sp>
          <p:nvSpPr>
            <p:cNvPr id="55" name="Oval 54">
              <a:extLst>
                <a:ext uri="{FF2B5EF4-FFF2-40B4-BE49-F238E27FC236}">
                  <a16:creationId xmlns:a16="http://schemas.microsoft.com/office/drawing/2014/main" id="{16640182-40D6-4CC7-A77E-A4763BA8DD76}"/>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56" name="Freeform 63">
              <a:extLst>
                <a:ext uri="{FF2B5EF4-FFF2-40B4-BE49-F238E27FC236}">
                  <a16:creationId xmlns:a16="http://schemas.microsoft.com/office/drawing/2014/main" id="{317D0FC5-B188-424D-ADC1-6F19C0BED3CE}"/>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sp>
        <p:nvSpPr>
          <p:cNvPr id="57" name="TextBox 56">
            <a:extLst>
              <a:ext uri="{FF2B5EF4-FFF2-40B4-BE49-F238E27FC236}">
                <a16:creationId xmlns:a16="http://schemas.microsoft.com/office/drawing/2014/main" id="{99914C77-7EE9-4D83-AA02-1A97BEAB0B86}"/>
              </a:ext>
            </a:extLst>
          </p:cNvPr>
          <p:cNvSpPr txBox="1"/>
          <p:nvPr/>
        </p:nvSpPr>
        <p:spPr>
          <a:xfrm>
            <a:off x="1755264" y="4388072"/>
            <a:ext cx="1870217" cy="246221"/>
          </a:xfrm>
          <a:prstGeom prst="rect">
            <a:avLst/>
          </a:prstGeom>
          <a:noFill/>
        </p:spPr>
        <p:txBody>
          <a:bodyPr wrap="square" lIns="0" tIns="0" rIns="0" bIns="0" rtlCol="0">
            <a:spAutoFit/>
          </a:bodyPr>
          <a:lstStyle/>
          <a:p>
            <a:pPr algn="ctr"/>
            <a:r>
              <a:rPr lang="en-US" sz="1600" dirty="0">
                <a:latin typeface="Calibri" panose="020F0502020204030204" pitchFamily="34" charset="0"/>
                <a:cs typeface="Calibri" panose="020F0502020204030204" pitchFamily="34" charset="0"/>
              </a:rPr>
              <a:t>Bad earnings reports</a:t>
            </a:r>
          </a:p>
        </p:txBody>
      </p:sp>
      <p:grpSp>
        <p:nvGrpSpPr>
          <p:cNvPr id="68" name="Group 67">
            <a:extLst>
              <a:ext uri="{FF2B5EF4-FFF2-40B4-BE49-F238E27FC236}">
                <a16:creationId xmlns:a16="http://schemas.microsoft.com/office/drawing/2014/main" id="{DB5C81F9-4FD6-4436-8B65-06CABD396826}"/>
              </a:ext>
            </a:extLst>
          </p:cNvPr>
          <p:cNvGrpSpPr/>
          <p:nvPr/>
        </p:nvGrpSpPr>
        <p:grpSpPr>
          <a:xfrm>
            <a:off x="1245052" y="5013541"/>
            <a:ext cx="291303" cy="253354"/>
            <a:chOff x="6299532" y="4190009"/>
            <a:chExt cx="469021" cy="455593"/>
          </a:xfrm>
        </p:grpSpPr>
        <p:sp>
          <p:nvSpPr>
            <p:cNvPr id="70" name="Oval 69">
              <a:extLst>
                <a:ext uri="{FF2B5EF4-FFF2-40B4-BE49-F238E27FC236}">
                  <a16:creationId xmlns:a16="http://schemas.microsoft.com/office/drawing/2014/main" id="{85D3809F-B5D9-46AB-BD75-D47DF74C1D79}"/>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73" name="Freeform 63">
              <a:extLst>
                <a:ext uri="{FF2B5EF4-FFF2-40B4-BE49-F238E27FC236}">
                  <a16:creationId xmlns:a16="http://schemas.microsoft.com/office/drawing/2014/main" id="{0DBFBA47-52A5-4A3B-AD56-D11D9EF996FA}"/>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sp>
        <p:nvSpPr>
          <p:cNvPr id="74" name="TextBox 73">
            <a:extLst>
              <a:ext uri="{FF2B5EF4-FFF2-40B4-BE49-F238E27FC236}">
                <a16:creationId xmlns:a16="http://schemas.microsoft.com/office/drawing/2014/main" id="{14F08BEF-5B15-44CD-BDA3-83BD74B1E09B}"/>
              </a:ext>
            </a:extLst>
          </p:cNvPr>
          <p:cNvSpPr txBox="1"/>
          <p:nvPr/>
        </p:nvSpPr>
        <p:spPr>
          <a:xfrm>
            <a:off x="1827141" y="4960601"/>
            <a:ext cx="1546253" cy="492443"/>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Poor Corporate Governance</a:t>
            </a:r>
          </a:p>
        </p:txBody>
      </p:sp>
      <p:grpSp>
        <p:nvGrpSpPr>
          <p:cNvPr id="75" name="Group 74">
            <a:extLst>
              <a:ext uri="{FF2B5EF4-FFF2-40B4-BE49-F238E27FC236}">
                <a16:creationId xmlns:a16="http://schemas.microsoft.com/office/drawing/2014/main" id="{B55FD7C9-31C7-4CBF-AAAA-EF3B339F89FF}"/>
              </a:ext>
            </a:extLst>
          </p:cNvPr>
          <p:cNvGrpSpPr/>
          <p:nvPr/>
        </p:nvGrpSpPr>
        <p:grpSpPr>
          <a:xfrm>
            <a:off x="1236812" y="5734353"/>
            <a:ext cx="291303" cy="253354"/>
            <a:chOff x="6299532" y="4190009"/>
            <a:chExt cx="469021" cy="455593"/>
          </a:xfrm>
        </p:grpSpPr>
        <p:sp>
          <p:nvSpPr>
            <p:cNvPr id="76" name="Oval 75">
              <a:extLst>
                <a:ext uri="{FF2B5EF4-FFF2-40B4-BE49-F238E27FC236}">
                  <a16:creationId xmlns:a16="http://schemas.microsoft.com/office/drawing/2014/main" id="{931153CF-A222-49DE-B5EB-C25AA2D1B3FA}"/>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77" name="Freeform 63">
              <a:extLst>
                <a:ext uri="{FF2B5EF4-FFF2-40B4-BE49-F238E27FC236}">
                  <a16:creationId xmlns:a16="http://schemas.microsoft.com/office/drawing/2014/main" id="{52503E1E-42CD-4B83-9181-7FECE2731D02}"/>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sp>
        <p:nvSpPr>
          <p:cNvPr id="78" name="TextBox 77">
            <a:extLst>
              <a:ext uri="{FF2B5EF4-FFF2-40B4-BE49-F238E27FC236}">
                <a16:creationId xmlns:a16="http://schemas.microsoft.com/office/drawing/2014/main" id="{86A42BCF-8BF0-4761-BEE7-A1F7BBC39412}"/>
              </a:ext>
            </a:extLst>
          </p:cNvPr>
          <p:cNvSpPr txBox="1"/>
          <p:nvPr/>
        </p:nvSpPr>
        <p:spPr>
          <a:xfrm>
            <a:off x="1822501" y="5709450"/>
            <a:ext cx="1971023" cy="492443"/>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Economic and Political Uncertainty</a:t>
            </a:r>
          </a:p>
        </p:txBody>
      </p:sp>
      <p:sp>
        <p:nvSpPr>
          <p:cNvPr id="80" name="TextBox 79">
            <a:extLst>
              <a:ext uri="{FF2B5EF4-FFF2-40B4-BE49-F238E27FC236}">
                <a16:creationId xmlns:a16="http://schemas.microsoft.com/office/drawing/2014/main" id="{01EB9CF5-80AC-486E-A5BD-3EC264791148}"/>
              </a:ext>
            </a:extLst>
          </p:cNvPr>
          <p:cNvSpPr txBox="1"/>
          <p:nvPr/>
        </p:nvSpPr>
        <p:spPr>
          <a:xfrm>
            <a:off x="5352951" y="4392188"/>
            <a:ext cx="1969745" cy="246221"/>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Good earnings reports</a:t>
            </a:r>
          </a:p>
        </p:txBody>
      </p:sp>
      <p:sp>
        <p:nvSpPr>
          <p:cNvPr id="81" name="TextBox 80">
            <a:extLst>
              <a:ext uri="{FF2B5EF4-FFF2-40B4-BE49-F238E27FC236}">
                <a16:creationId xmlns:a16="http://schemas.microsoft.com/office/drawing/2014/main" id="{D5852A73-B327-4242-841D-600BFB642812}"/>
              </a:ext>
            </a:extLst>
          </p:cNvPr>
          <p:cNvSpPr txBox="1"/>
          <p:nvPr/>
        </p:nvSpPr>
        <p:spPr>
          <a:xfrm>
            <a:off x="5352951" y="4952361"/>
            <a:ext cx="1863404" cy="492443"/>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Increased Corporate Governance</a:t>
            </a:r>
          </a:p>
        </p:txBody>
      </p:sp>
      <p:sp>
        <p:nvSpPr>
          <p:cNvPr id="82" name="TextBox 81">
            <a:extLst>
              <a:ext uri="{FF2B5EF4-FFF2-40B4-BE49-F238E27FC236}">
                <a16:creationId xmlns:a16="http://schemas.microsoft.com/office/drawing/2014/main" id="{1AC465DB-6070-4380-B581-36A5E3B74378}"/>
              </a:ext>
            </a:extLst>
          </p:cNvPr>
          <p:cNvSpPr txBox="1"/>
          <p:nvPr/>
        </p:nvSpPr>
        <p:spPr>
          <a:xfrm>
            <a:off x="5325917" y="5673176"/>
            <a:ext cx="1883033" cy="492443"/>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Positive Economic and Political Indicators</a:t>
            </a:r>
          </a:p>
        </p:txBody>
      </p:sp>
      <p:grpSp>
        <p:nvGrpSpPr>
          <p:cNvPr id="86" name="Group 85">
            <a:extLst>
              <a:ext uri="{FF2B5EF4-FFF2-40B4-BE49-F238E27FC236}">
                <a16:creationId xmlns:a16="http://schemas.microsoft.com/office/drawing/2014/main" id="{EDEEF2BC-C693-4EE8-81A5-7D66253AC6BF}"/>
              </a:ext>
            </a:extLst>
          </p:cNvPr>
          <p:cNvGrpSpPr/>
          <p:nvPr/>
        </p:nvGrpSpPr>
        <p:grpSpPr>
          <a:xfrm rot="10800000">
            <a:off x="4659645" y="4387462"/>
            <a:ext cx="291303" cy="253354"/>
            <a:chOff x="6299532" y="4190009"/>
            <a:chExt cx="469021" cy="455593"/>
          </a:xfrm>
        </p:grpSpPr>
        <p:sp>
          <p:nvSpPr>
            <p:cNvPr id="87" name="Oval 86">
              <a:extLst>
                <a:ext uri="{FF2B5EF4-FFF2-40B4-BE49-F238E27FC236}">
                  <a16:creationId xmlns:a16="http://schemas.microsoft.com/office/drawing/2014/main" id="{E9C85662-0746-4979-B522-32B816E01466}"/>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88" name="Freeform 63">
              <a:extLst>
                <a:ext uri="{FF2B5EF4-FFF2-40B4-BE49-F238E27FC236}">
                  <a16:creationId xmlns:a16="http://schemas.microsoft.com/office/drawing/2014/main" id="{BEE223FF-6561-415A-BEE6-EC7DBF9D9658}"/>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grpSp>
        <p:nvGrpSpPr>
          <p:cNvPr id="89" name="Group 88">
            <a:extLst>
              <a:ext uri="{FF2B5EF4-FFF2-40B4-BE49-F238E27FC236}">
                <a16:creationId xmlns:a16="http://schemas.microsoft.com/office/drawing/2014/main" id="{929783A5-37BA-496F-A7CA-9F42BE6DB8B1}"/>
              </a:ext>
            </a:extLst>
          </p:cNvPr>
          <p:cNvGrpSpPr/>
          <p:nvPr/>
        </p:nvGrpSpPr>
        <p:grpSpPr>
          <a:xfrm rot="10800000">
            <a:off x="4663761" y="5034136"/>
            <a:ext cx="291303" cy="253354"/>
            <a:chOff x="6299532" y="4190009"/>
            <a:chExt cx="469021" cy="455593"/>
          </a:xfrm>
        </p:grpSpPr>
        <p:sp>
          <p:nvSpPr>
            <p:cNvPr id="90" name="Oval 89">
              <a:extLst>
                <a:ext uri="{FF2B5EF4-FFF2-40B4-BE49-F238E27FC236}">
                  <a16:creationId xmlns:a16="http://schemas.microsoft.com/office/drawing/2014/main" id="{3671C49B-1F6A-43CA-B0FB-7825D0BDD323}"/>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92" name="Freeform 63">
              <a:extLst>
                <a:ext uri="{FF2B5EF4-FFF2-40B4-BE49-F238E27FC236}">
                  <a16:creationId xmlns:a16="http://schemas.microsoft.com/office/drawing/2014/main" id="{71BAAEF5-7FAD-449F-887A-39CEBFB85535}"/>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grpSp>
        <p:nvGrpSpPr>
          <p:cNvPr id="93" name="Group 92">
            <a:extLst>
              <a:ext uri="{FF2B5EF4-FFF2-40B4-BE49-F238E27FC236}">
                <a16:creationId xmlns:a16="http://schemas.microsoft.com/office/drawing/2014/main" id="{6BA7C6CC-9ECE-4867-AF2A-A533A73D9656}"/>
              </a:ext>
            </a:extLst>
          </p:cNvPr>
          <p:cNvGrpSpPr/>
          <p:nvPr/>
        </p:nvGrpSpPr>
        <p:grpSpPr>
          <a:xfrm rot="10800000">
            <a:off x="4663761" y="5689045"/>
            <a:ext cx="291303" cy="253354"/>
            <a:chOff x="6299532" y="4190009"/>
            <a:chExt cx="469021" cy="455593"/>
          </a:xfrm>
        </p:grpSpPr>
        <p:sp>
          <p:nvSpPr>
            <p:cNvPr id="94" name="Oval 93">
              <a:extLst>
                <a:ext uri="{FF2B5EF4-FFF2-40B4-BE49-F238E27FC236}">
                  <a16:creationId xmlns:a16="http://schemas.microsoft.com/office/drawing/2014/main" id="{07F16003-B477-4396-AD0F-3AED8C4497DB}"/>
                </a:ext>
              </a:extLst>
            </p:cNvPr>
            <p:cNvSpPr>
              <a:spLocks noChangeAspect="1"/>
            </p:cNvSpPr>
            <p:nvPr/>
          </p:nvSpPr>
          <p:spPr>
            <a:xfrm>
              <a:off x="6299532" y="4190009"/>
              <a:ext cx="469021" cy="45559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1031626" rtl="0" eaLnBrk="1" latinLnBrk="0" hangingPunct="1">
                <a:defRPr sz="2000" kern="1200">
                  <a:solidFill>
                    <a:schemeClr val="lt1"/>
                  </a:solidFill>
                  <a:latin typeface="+mn-lt"/>
                  <a:ea typeface="+mn-ea"/>
                  <a:cs typeface="+mn-cs"/>
                </a:defRPr>
              </a:lvl1pPr>
              <a:lvl2pPr marL="515813" algn="l" defTabSz="1031626" rtl="0" eaLnBrk="1" latinLnBrk="0" hangingPunct="1">
                <a:defRPr sz="2000" kern="1200">
                  <a:solidFill>
                    <a:schemeClr val="lt1"/>
                  </a:solidFill>
                  <a:latin typeface="+mn-lt"/>
                  <a:ea typeface="+mn-ea"/>
                  <a:cs typeface="+mn-cs"/>
                </a:defRPr>
              </a:lvl2pPr>
              <a:lvl3pPr marL="1031626" algn="l" defTabSz="1031626" rtl="0" eaLnBrk="1" latinLnBrk="0" hangingPunct="1">
                <a:defRPr sz="2000" kern="1200">
                  <a:solidFill>
                    <a:schemeClr val="lt1"/>
                  </a:solidFill>
                  <a:latin typeface="+mn-lt"/>
                  <a:ea typeface="+mn-ea"/>
                  <a:cs typeface="+mn-cs"/>
                </a:defRPr>
              </a:lvl3pPr>
              <a:lvl4pPr marL="1547439" algn="l" defTabSz="1031626" rtl="0" eaLnBrk="1" latinLnBrk="0" hangingPunct="1">
                <a:defRPr sz="2000" kern="1200">
                  <a:solidFill>
                    <a:schemeClr val="lt1"/>
                  </a:solidFill>
                  <a:latin typeface="+mn-lt"/>
                  <a:ea typeface="+mn-ea"/>
                  <a:cs typeface="+mn-cs"/>
                </a:defRPr>
              </a:lvl4pPr>
              <a:lvl5pPr marL="2063252" algn="l" defTabSz="1031626" rtl="0" eaLnBrk="1" latinLnBrk="0" hangingPunct="1">
                <a:defRPr sz="2000" kern="1200">
                  <a:solidFill>
                    <a:schemeClr val="lt1"/>
                  </a:solidFill>
                  <a:latin typeface="+mn-lt"/>
                  <a:ea typeface="+mn-ea"/>
                  <a:cs typeface="+mn-cs"/>
                </a:defRPr>
              </a:lvl5pPr>
              <a:lvl6pPr marL="2579065" algn="l" defTabSz="1031626" rtl="0" eaLnBrk="1" latinLnBrk="0" hangingPunct="1">
                <a:defRPr sz="2000" kern="1200">
                  <a:solidFill>
                    <a:schemeClr val="lt1"/>
                  </a:solidFill>
                  <a:latin typeface="+mn-lt"/>
                  <a:ea typeface="+mn-ea"/>
                  <a:cs typeface="+mn-cs"/>
                </a:defRPr>
              </a:lvl6pPr>
              <a:lvl7pPr marL="3094878" algn="l" defTabSz="1031626" rtl="0" eaLnBrk="1" latinLnBrk="0" hangingPunct="1">
                <a:defRPr sz="2000" kern="1200">
                  <a:solidFill>
                    <a:schemeClr val="lt1"/>
                  </a:solidFill>
                  <a:latin typeface="+mn-lt"/>
                  <a:ea typeface="+mn-ea"/>
                  <a:cs typeface="+mn-cs"/>
                </a:defRPr>
              </a:lvl7pPr>
              <a:lvl8pPr marL="3610691" algn="l" defTabSz="1031626" rtl="0" eaLnBrk="1" latinLnBrk="0" hangingPunct="1">
                <a:defRPr sz="2000" kern="1200">
                  <a:solidFill>
                    <a:schemeClr val="lt1"/>
                  </a:solidFill>
                  <a:latin typeface="+mn-lt"/>
                  <a:ea typeface="+mn-ea"/>
                  <a:cs typeface="+mn-cs"/>
                </a:defRPr>
              </a:lvl8pPr>
              <a:lvl9pPr marL="4126504" algn="l" defTabSz="1031626" rtl="0" eaLnBrk="1" latinLnBrk="0" hangingPunct="1">
                <a:defRPr sz="2000" kern="1200">
                  <a:solidFill>
                    <a:schemeClr val="lt1"/>
                  </a:solidFill>
                  <a:latin typeface="+mn-lt"/>
                  <a:ea typeface="+mn-ea"/>
                  <a:cs typeface="+mn-cs"/>
                </a:defRPr>
              </a:lvl9pPr>
            </a:lstStyle>
            <a:p>
              <a:pPr algn="ctr"/>
              <a:endParaRPr lang="en-US" dirty="0"/>
            </a:p>
          </p:txBody>
        </p:sp>
        <p:sp>
          <p:nvSpPr>
            <p:cNvPr id="95" name="Freeform 63">
              <a:extLst>
                <a:ext uri="{FF2B5EF4-FFF2-40B4-BE49-F238E27FC236}">
                  <a16:creationId xmlns:a16="http://schemas.microsoft.com/office/drawing/2014/main" id="{B2766A1E-516D-4557-BEF1-57737FB92AC6}"/>
                </a:ext>
              </a:extLst>
            </p:cNvPr>
            <p:cNvSpPr>
              <a:spLocks noEditPoints="1"/>
            </p:cNvSpPr>
            <p:nvPr/>
          </p:nvSpPr>
          <p:spPr bwMode="auto">
            <a:xfrm>
              <a:off x="6386874" y="4310694"/>
              <a:ext cx="294337" cy="214222"/>
            </a:xfrm>
            <a:custGeom>
              <a:avLst/>
              <a:gdLst/>
              <a:ahLst/>
              <a:cxnLst>
                <a:cxn ang="0">
                  <a:pos x="62" y="57"/>
                </a:cxn>
                <a:cxn ang="0">
                  <a:pos x="18" y="57"/>
                </a:cxn>
                <a:cxn ang="0">
                  <a:pos x="0" y="39"/>
                </a:cxn>
                <a:cxn ang="0">
                  <a:pos x="11" y="23"/>
                </a:cxn>
                <a:cxn ang="0">
                  <a:pos x="11" y="21"/>
                </a:cxn>
                <a:cxn ang="0">
                  <a:pos x="31" y="0"/>
                </a:cxn>
                <a:cxn ang="0">
                  <a:pos x="50" y="13"/>
                </a:cxn>
                <a:cxn ang="0">
                  <a:pos x="57" y="11"/>
                </a:cxn>
                <a:cxn ang="0">
                  <a:pos x="67" y="21"/>
                </a:cxn>
                <a:cxn ang="0">
                  <a:pos x="66" y="27"/>
                </a:cxn>
                <a:cxn ang="0">
                  <a:pos x="78" y="42"/>
                </a:cxn>
                <a:cxn ang="0">
                  <a:pos x="62" y="57"/>
                </a:cxn>
                <a:cxn ang="0">
                  <a:pos x="51" y="31"/>
                </a:cxn>
                <a:cxn ang="0">
                  <a:pos x="42" y="31"/>
                </a:cxn>
                <a:cxn ang="0">
                  <a:pos x="42" y="17"/>
                </a:cxn>
                <a:cxn ang="0">
                  <a:pos x="40" y="16"/>
                </a:cxn>
                <a:cxn ang="0">
                  <a:pos x="33" y="16"/>
                </a:cxn>
                <a:cxn ang="0">
                  <a:pos x="31" y="17"/>
                </a:cxn>
                <a:cxn ang="0">
                  <a:pos x="31" y="31"/>
                </a:cxn>
                <a:cxn ang="0">
                  <a:pos x="22" y="31"/>
                </a:cxn>
                <a:cxn ang="0">
                  <a:pos x="21" y="33"/>
                </a:cxn>
                <a:cxn ang="0">
                  <a:pos x="21" y="34"/>
                </a:cxn>
                <a:cxn ang="0">
                  <a:pos x="36" y="48"/>
                </a:cxn>
                <a:cxn ang="0">
                  <a:pos x="36" y="48"/>
                </a:cxn>
                <a:cxn ang="0">
                  <a:pos x="37" y="48"/>
                </a:cxn>
                <a:cxn ang="0">
                  <a:pos x="51" y="34"/>
                </a:cxn>
                <a:cxn ang="0">
                  <a:pos x="52" y="33"/>
                </a:cxn>
                <a:cxn ang="0">
                  <a:pos x="51" y="31"/>
                </a:cxn>
              </a:cxnLst>
              <a:rect l="0" t="0" r="r" b="b"/>
              <a:pathLst>
                <a:path w="78" h="57">
                  <a:moveTo>
                    <a:pt x="62" y="57"/>
                  </a:moveTo>
                  <a:cubicBezTo>
                    <a:pt x="18" y="57"/>
                    <a:pt x="18" y="57"/>
                    <a:pt x="18" y="57"/>
                  </a:cubicBezTo>
                  <a:cubicBezTo>
                    <a:pt x="9" y="57"/>
                    <a:pt x="0" y="49"/>
                    <a:pt x="0" y="39"/>
                  </a:cubicBezTo>
                  <a:cubicBezTo>
                    <a:pt x="0" y="32"/>
                    <a:pt x="5" y="26"/>
                    <a:pt x="11" y="23"/>
                  </a:cubicBezTo>
                  <a:cubicBezTo>
                    <a:pt x="11" y="22"/>
                    <a:pt x="11" y="22"/>
                    <a:pt x="11" y="21"/>
                  </a:cubicBezTo>
                  <a:cubicBezTo>
                    <a:pt x="11" y="10"/>
                    <a:pt x="20" y="0"/>
                    <a:pt x="31" y="0"/>
                  </a:cubicBezTo>
                  <a:cubicBezTo>
                    <a:pt x="40" y="0"/>
                    <a:pt x="47" y="6"/>
                    <a:pt x="50" y="13"/>
                  </a:cubicBezTo>
                  <a:cubicBezTo>
                    <a:pt x="52" y="12"/>
                    <a:pt x="55" y="11"/>
                    <a:pt x="57" y="11"/>
                  </a:cubicBezTo>
                  <a:cubicBezTo>
                    <a:pt x="63" y="11"/>
                    <a:pt x="67" y="15"/>
                    <a:pt x="67" y="21"/>
                  </a:cubicBezTo>
                  <a:cubicBezTo>
                    <a:pt x="67" y="23"/>
                    <a:pt x="67" y="25"/>
                    <a:pt x="66" y="27"/>
                  </a:cubicBezTo>
                  <a:cubicBezTo>
                    <a:pt x="73" y="28"/>
                    <a:pt x="78" y="34"/>
                    <a:pt x="78" y="42"/>
                  </a:cubicBezTo>
                  <a:cubicBezTo>
                    <a:pt x="78" y="50"/>
                    <a:pt x="71" y="57"/>
                    <a:pt x="62" y="57"/>
                  </a:cubicBezTo>
                  <a:close/>
                  <a:moveTo>
                    <a:pt x="51" y="31"/>
                  </a:moveTo>
                  <a:cubicBezTo>
                    <a:pt x="42" y="31"/>
                    <a:pt x="42" y="31"/>
                    <a:pt x="42" y="31"/>
                  </a:cubicBezTo>
                  <a:cubicBezTo>
                    <a:pt x="42" y="17"/>
                    <a:pt x="42" y="17"/>
                    <a:pt x="42" y="17"/>
                  </a:cubicBezTo>
                  <a:cubicBezTo>
                    <a:pt x="42" y="16"/>
                    <a:pt x="41" y="16"/>
                    <a:pt x="40" y="16"/>
                  </a:cubicBezTo>
                  <a:cubicBezTo>
                    <a:pt x="33" y="16"/>
                    <a:pt x="33" y="16"/>
                    <a:pt x="33" y="16"/>
                  </a:cubicBezTo>
                  <a:cubicBezTo>
                    <a:pt x="32" y="16"/>
                    <a:pt x="31" y="16"/>
                    <a:pt x="31" y="17"/>
                  </a:cubicBezTo>
                  <a:cubicBezTo>
                    <a:pt x="31" y="31"/>
                    <a:pt x="31" y="31"/>
                    <a:pt x="31" y="31"/>
                  </a:cubicBezTo>
                  <a:cubicBezTo>
                    <a:pt x="22" y="31"/>
                    <a:pt x="22" y="31"/>
                    <a:pt x="22" y="31"/>
                  </a:cubicBezTo>
                  <a:cubicBezTo>
                    <a:pt x="22" y="31"/>
                    <a:pt x="21" y="32"/>
                    <a:pt x="21" y="33"/>
                  </a:cubicBezTo>
                  <a:cubicBezTo>
                    <a:pt x="21" y="33"/>
                    <a:pt x="21" y="33"/>
                    <a:pt x="21" y="34"/>
                  </a:cubicBezTo>
                  <a:cubicBezTo>
                    <a:pt x="36" y="48"/>
                    <a:pt x="36" y="48"/>
                    <a:pt x="36" y="48"/>
                  </a:cubicBezTo>
                  <a:cubicBezTo>
                    <a:pt x="36" y="48"/>
                    <a:pt x="36" y="48"/>
                    <a:pt x="36" y="48"/>
                  </a:cubicBezTo>
                  <a:cubicBezTo>
                    <a:pt x="37" y="48"/>
                    <a:pt x="37" y="48"/>
                    <a:pt x="37" y="48"/>
                  </a:cubicBezTo>
                  <a:cubicBezTo>
                    <a:pt x="51" y="34"/>
                    <a:pt x="51" y="34"/>
                    <a:pt x="51" y="34"/>
                  </a:cubicBezTo>
                  <a:cubicBezTo>
                    <a:pt x="52" y="33"/>
                    <a:pt x="52" y="33"/>
                    <a:pt x="52" y="33"/>
                  </a:cubicBezTo>
                  <a:cubicBezTo>
                    <a:pt x="52" y="32"/>
                    <a:pt x="51" y="31"/>
                    <a:pt x="51" y="3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a:lstStyle>
            <a:p>
              <a:endParaRPr lang="en-US" dirty="0"/>
            </a:p>
          </p:txBody>
        </p:sp>
      </p:grpSp>
      <p:sp>
        <p:nvSpPr>
          <p:cNvPr id="96" name="TextBox 95">
            <a:extLst>
              <a:ext uri="{FF2B5EF4-FFF2-40B4-BE49-F238E27FC236}">
                <a16:creationId xmlns:a16="http://schemas.microsoft.com/office/drawing/2014/main" id="{5B4094BB-9444-4B81-8757-034FF13D8BAF}"/>
              </a:ext>
            </a:extLst>
          </p:cNvPr>
          <p:cNvSpPr txBox="1"/>
          <p:nvPr/>
        </p:nvSpPr>
        <p:spPr>
          <a:xfrm>
            <a:off x="8779900" y="4421018"/>
            <a:ext cx="1969745" cy="246221"/>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Fundamental</a:t>
            </a:r>
          </a:p>
        </p:txBody>
      </p:sp>
      <p:sp>
        <p:nvSpPr>
          <p:cNvPr id="97" name="TextBox 96">
            <a:extLst>
              <a:ext uri="{FF2B5EF4-FFF2-40B4-BE49-F238E27FC236}">
                <a16:creationId xmlns:a16="http://schemas.microsoft.com/office/drawing/2014/main" id="{537FFEEC-B827-4DEC-9905-63843D993D21}"/>
              </a:ext>
            </a:extLst>
          </p:cNvPr>
          <p:cNvSpPr txBox="1"/>
          <p:nvPr/>
        </p:nvSpPr>
        <p:spPr>
          <a:xfrm>
            <a:off x="8780428" y="5080047"/>
            <a:ext cx="1319177" cy="246221"/>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Technical</a:t>
            </a:r>
          </a:p>
        </p:txBody>
      </p:sp>
      <p:sp>
        <p:nvSpPr>
          <p:cNvPr id="98" name="TextBox 97">
            <a:extLst>
              <a:ext uri="{FF2B5EF4-FFF2-40B4-BE49-F238E27FC236}">
                <a16:creationId xmlns:a16="http://schemas.microsoft.com/office/drawing/2014/main" id="{59BC14E8-D972-4E88-956D-33E6B2DE71FB}"/>
              </a:ext>
            </a:extLst>
          </p:cNvPr>
          <p:cNvSpPr txBox="1"/>
          <p:nvPr/>
        </p:nvSpPr>
        <p:spPr>
          <a:xfrm>
            <a:off x="8765223" y="5714363"/>
            <a:ext cx="1883033" cy="246221"/>
          </a:xfrm>
          <a:prstGeom prst="rect">
            <a:avLst/>
          </a:prstGeom>
          <a:noFill/>
        </p:spPr>
        <p:txBody>
          <a:bodyPr wrap="square" lIns="0" tIns="0" rIns="0" bIns="0" rtlCol="0">
            <a:spAutoFit/>
          </a:bodyPr>
          <a:lstStyle/>
          <a:p>
            <a:r>
              <a:rPr lang="en-US" sz="1600" dirty="0">
                <a:latin typeface="Calibri" panose="020F0502020204030204" pitchFamily="34" charset="0"/>
                <a:cs typeface="Calibri" panose="020F0502020204030204" pitchFamily="34" charset="0"/>
              </a:rPr>
              <a:t>Market Sentiment</a:t>
            </a:r>
          </a:p>
        </p:txBody>
      </p:sp>
      <p:grpSp>
        <p:nvGrpSpPr>
          <p:cNvPr id="99" name="Group 98">
            <a:extLst>
              <a:ext uri="{FF2B5EF4-FFF2-40B4-BE49-F238E27FC236}">
                <a16:creationId xmlns:a16="http://schemas.microsoft.com/office/drawing/2014/main" id="{1800634D-5300-4C4F-B007-9610A6250A75}"/>
              </a:ext>
              <a:ext uri="{C183D7F6-B498-43B3-948B-1728B52AA6E4}">
                <adec:decorative xmlns:adec="http://schemas.microsoft.com/office/drawing/2017/decorative" val="1"/>
              </a:ext>
            </a:extLst>
          </p:cNvPr>
          <p:cNvGrpSpPr/>
          <p:nvPr/>
        </p:nvGrpSpPr>
        <p:grpSpPr>
          <a:xfrm flipH="1">
            <a:off x="8179247" y="4388165"/>
            <a:ext cx="356932" cy="324893"/>
            <a:chOff x="1072536" y="1083143"/>
            <a:chExt cx="788715" cy="788715"/>
          </a:xfrm>
        </p:grpSpPr>
        <p:sp>
          <p:nvSpPr>
            <p:cNvPr id="100" name="Oval 99">
              <a:extLst>
                <a:ext uri="{FF2B5EF4-FFF2-40B4-BE49-F238E27FC236}">
                  <a16:creationId xmlns:a16="http://schemas.microsoft.com/office/drawing/2014/main" id="{B908C4E9-4EC4-4396-8EC3-1367E01311EF}"/>
                </a:ext>
              </a:extLst>
            </p:cNvPr>
            <p:cNvSpPr/>
            <p:nvPr/>
          </p:nvSpPr>
          <p:spPr>
            <a:xfrm>
              <a:off x="1072536" y="1083143"/>
              <a:ext cx="788715" cy="788715"/>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a:extLst>
                <a:ext uri="{FF2B5EF4-FFF2-40B4-BE49-F238E27FC236}">
                  <a16:creationId xmlns:a16="http://schemas.microsoft.com/office/drawing/2014/main" id="{84F29A61-80BA-4FF4-BEC7-87E70305094D}"/>
                </a:ext>
              </a:extLst>
            </p:cNvPr>
            <p:cNvGrpSpPr/>
            <p:nvPr/>
          </p:nvGrpSpPr>
          <p:grpSpPr>
            <a:xfrm>
              <a:off x="1299487" y="1349442"/>
              <a:ext cx="349180" cy="251492"/>
              <a:chOff x="3312640" y="3250293"/>
              <a:chExt cx="438627" cy="315917"/>
            </a:xfrm>
          </p:grpSpPr>
          <p:sp>
            <p:nvSpPr>
              <p:cNvPr id="102" name="Freeform 11">
                <a:extLst>
                  <a:ext uri="{FF2B5EF4-FFF2-40B4-BE49-F238E27FC236}">
                    <a16:creationId xmlns:a16="http://schemas.microsoft.com/office/drawing/2014/main" id="{810AFC6B-21E8-420D-B37B-924E25CDCEE9}"/>
                  </a:ext>
                </a:extLst>
              </p:cNvPr>
              <p:cNvSpPr>
                <a:spLocks noEditPoints="1"/>
              </p:cNvSpPr>
              <p:nvPr/>
            </p:nvSpPr>
            <p:spPr bwMode="auto">
              <a:xfrm>
                <a:off x="3312640" y="3250293"/>
                <a:ext cx="438627" cy="315917"/>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12">
                <a:extLst>
                  <a:ext uri="{FF2B5EF4-FFF2-40B4-BE49-F238E27FC236}">
                    <a16:creationId xmlns:a16="http://schemas.microsoft.com/office/drawing/2014/main" id="{39AFE70E-0F6A-4C9F-927E-CA1110365962}"/>
                  </a:ext>
                </a:extLst>
              </p:cNvPr>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13">
                <a:extLst>
                  <a:ext uri="{FF2B5EF4-FFF2-40B4-BE49-F238E27FC236}">
                    <a16:creationId xmlns:a16="http://schemas.microsoft.com/office/drawing/2014/main" id="{0D1F6113-B0B2-48EB-833D-86C0561290EA}"/>
                  </a:ext>
                </a:extLst>
              </p:cNvPr>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14">
                <a:extLst>
                  <a:ext uri="{FF2B5EF4-FFF2-40B4-BE49-F238E27FC236}">
                    <a16:creationId xmlns:a16="http://schemas.microsoft.com/office/drawing/2014/main" id="{CF82E8F5-08CE-4B84-9377-B3785F98D7E7}"/>
                  </a:ext>
                </a:extLst>
              </p:cNvPr>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07" name="Oval 106">
            <a:extLst>
              <a:ext uri="{FF2B5EF4-FFF2-40B4-BE49-F238E27FC236}">
                <a16:creationId xmlns:a16="http://schemas.microsoft.com/office/drawing/2014/main" id="{AFCF6F18-AEFA-45C4-8A37-E77B570FFB49}"/>
              </a:ext>
            </a:extLst>
          </p:cNvPr>
          <p:cNvSpPr/>
          <p:nvPr/>
        </p:nvSpPr>
        <p:spPr>
          <a:xfrm>
            <a:off x="8189114" y="5043078"/>
            <a:ext cx="324607" cy="276999"/>
          </a:xfrm>
          <a:prstGeom prst="ellipse">
            <a:avLst/>
          </a:prstGeom>
          <a:solidFill>
            <a:srgbClr val="CFCFC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Freeform 5">
            <a:extLst>
              <a:ext uri="{FF2B5EF4-FFF2-40B4-BE49-F238E27FC236}">
                <a16:creationId xmlns:a16="http://schemas.microsoft.com/office/drawing/2014/main" id="{78DE22DE-358A-48E1-99AF-D83E1295C517}"/>
              </a:ext>
            </a:extLst>
          </p:cNvPr>
          <p:cNvSpPr>
            <a:spLocks noEditPoints="1"/>
          </p:cNvSpPr>
          <p:nvPr/>
        </p:nvSpPr>
        <p:spPr bwMode="auto">
          <a:xfrm>
            <a:off x="8266669" y="5108731"/>
            <a:ext cx="184775" cy="118178"/>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Oval 112">
            <a:extLst>
              <a:ext uri="{FF2B5EF4-FFF2-40B4-BE49-F238E27FC236}">
                <a16:creationId xmlns:a16="http://schemas.microsoft.com/office/drawing/2014/main" id="{540A0EA8-67E0-40FD-B020-8AF2F6281E9E}"/>
              </a:ext>
            </a:extLst>
          </p:cNvPr>
          <p:cNvSpPr/>
          <p:nvPr/>
        </p:nvSpPr>
        <p:spPr>
          <a:xfrm>
            <a:off x="8213805" y="5688313"/>
            <a:ext cx="324606" cy="272271"/>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Freeform 30">
            <a:extLst>
              <a:ext uri="{FF2B5EF4-FFF2-40B4-BE49-F238E27FC236}">
                <a16:creationId xmlns:a16="http://schemas.microsoft.com/office/drawing/2014/main" id="{5AA81B5C-7832-4060-ACC8-EBAD065C1A32}"/>
              </a:ext>
            </a:extLst>
          </p:cNvPr>
          <p:cNvSpPr>
            <a:spLocks noEditPoints="1"/>
          </p:cNvSpPr>
          <p:nvPr/>
        </p:nvSpPr>
        <p:spPr bwMode="auto">
          <a:xfrm>
            <a:off x="8308185" y="5745439"/>
            <a:ext cx="150003" cy="144351"/>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1633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9" grpId="0" animBg="1"/>
      <p:bldP spid="139" grpId="0" animBg="1"/>
      <p:bldP spid="140" grpId="0" animBg="1"/>
      <p:bldP spid="135" grpId="0"/>
      <p:bldP spid="52" grpId="0"/>
      <p:bldP spid="53" grpId="0"/>
      <p:bldP spid="57" grpId="0"/>
      <p:bldP spid="74" grpId="0"/>
      <p:bldP spid="78" grpId="0"/>
      <p:bldP spid="80" grpId="0"/>
      <p:bldP spid="81" grpId="0"/>
      <p:bldP spid="82" grpId="0"/>
      <p:bldP spid="96" grpId="0"/>
      <p:bldP spid="97" grpId="0"/>
      <p:bldP spid="98" grpId="0"/>
      <p:bldP spid="107" grpId="0" animBg="1"/>
      <p:bldP spid="108" grpId="0" animBg="1"/>
      <p:bldP spid="113" grpId="0" animBg="1"/>
      <p:bldP spid="1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5292087" y="265954"/>
            <a:ext cx="160781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Model 2</a:t>
            </a:r>
          </a:p>
        </p:txBody>
      </p:sp>
      <p:pic>
        <p:nvPicPr>
          <p:cNvPr id="49" name="Picture 48" descr="This is a logo that reads &quot;24Slides.&quot;">
            <a:hlinkClick r:id="rId3"/>
            <a:extLst>
              <a:ext uri="{FF2B5EF4-FFF2-40B4-BE49-F238E27FC236}">
                <a16:creationId xmlns:a16="http://schemas.microsoft.com/office/drawing/2014/main" id="{4252D655-5F2C-F447-B537-8C72930D0F51}"/>
              </a:ext>
            </a:extLst>
          </p:cNvPr>
          <p:cNvPicPr>
            <a:picLocks noChangeAspect="1"/>
          </p:cNvPicPr>
          <p:nvPr/>
        </p:nvPicPr>
        <p:blipFill>
          <a:blip r:embed="rId4"/>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pic>
        <p:nvPicPr>
          <p:cNvPr id="3" name="Picture 2">
            <a:extLst>
              <a:ext uri="{FF2B5EF4-FFF2-40B4-BE49-F238E27FC236}">
                <a16:creationId xmlns:a16="http://schemas.microsoft.com/office/drawing/2014/main" id="{C135CC84-01DA-4C54-BA0F-F9A13A01156B}"/>
              </a:ext>
            </a:extLst>
          </p:cNvPr>
          <p:cNvPicPr>
            <a:picLocks noChangeAspect="1"/>
          </p:cNvPicPr>
          <p:nvPr/>
        </p:nvPicPr>
        <p:blipFill>
          <a:blip r:embed="rId5"/>
          <a:stretch>
            <a:fillRect/>
          </a:stretch>
        </p:blipFill>
        <p:spPr>
          <a:xfrm>
            <a:off x="2849880" y="1624012"/>
            <a:ext cx="6248400" cy="3609975"/>
          </a:xfrm>
          <a:prstGeom prst="rect">
            <a:avLst/>
          </a:prstGeom>
        </p:spPr>
      </p:pic>
    </p:spTree>
    <p:extLst>
      <p:ext uri="{BB962C8B-B14F-4D97-AF65-F5344CB8AC3E}">
        <p14:creationId xmlns:p14="http://schemas.microsoft.com/office/powerpoint/2010/main" val="946188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5292087" y="265954"/>
            <a:ext cx="160781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Model 3</a:t>
            </a:r>
          </a:p>
        </p:txBody>
      </p:sp>
      <p:pic>
        <p:nvPicPr>
          <p:cNvPr id="49" name="Picture 48" descr="This is a logo that reads &quot;24Slides.&quot;">
            <a:hlinkClick r:id="rId3"/>
            <a:extLst>
              <a:ext uri="{FF2B5EF4-FFF2-40B4-BE49-F238E27FC236}">
                <a16:creationId xmlns:a16="http://schemas.microsoft.com/office/drawing/2014/main" id="{4252D655-5F2C-F447-B537-8C72930D0F51}"/>
              </a:ext>
            </a:extLst>
          </p:cNvPr>
          <p:cNvPicPr>
            <a:picLocks noChangeAspect="1"/>
          </p:cNvPicPr>
          <p:nvPr/>
        </p:nvPicPr>
        <p:blipFill>
          <a:blip r:embed="rId4"/>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pic>
        <p:nvPicPr>
          <p:cNvPr id="3" name="Picture 2">
            <a:extLst>
              <a:ext uri="{FF2B5EF4-FFF2-40B4-BE49-F238E27FC236}">
                <a16:creationId xmlns:a16="http://schemas.microsoft.com/office/drawing/2014/main" id="{542FAA9D-28C5-41F9-A652-B1704EC5E636}"/>
              </a:ext>
            </a:extLst>
          </p:cNvPr>
          <p:cNvPicPr>
            <a:picLocks noChangeAspect="1"/>
          </p:cNvPicPr>
          <p:nvPr/>
        </p:nvPicPr>
        <p:blipFill>
          <a:blip r:embed="rId5"/>
          <a:stretch>
            <a:fillRect/>
          </a:stretch>
        </p:blipFill>
        <p:spPr>
          <a:xfrm>
            <a:off x="3000375" y="2157412"/>
            <a:ext cx="6191250" cy="2543175"/>
          </a:xfrm>
          <a:prstGeom prst="rect">
            <a:avLst/>
          </a:prstGeom>
        </p:spPr>
      </p:pic>
    </p:spTree>
    <p:extLst>
      <p:ext uri="{BB962C8B-B14F-4D97-AF65-F5344CB8AC3E}">
        <p14:creationId xmlns:p14="http://schemas.microsoft.com/office/powerpoint/2010/main" val="1237329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5292087" y="265954"/>
            <a:ext cx="160781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Model 4</a:t>
            </a:r>
          </a:p>
        </p:txBody>
      </p:sp>
      <p:pic>
        <p:nvPicPr>
          <p:cNvPr id="49" name="Picture 48" descr="This is a logo that reads &quot;24Slides.&quot;">
            <a:hlinkClick r:id="rId3"/>
            <a:extLst>
              <a:ext uri="{FF2B5EF4-FFF2-40B4-BE49-F238E27FC236}">
                <a16:creationId xmlns:a16="http://schemas.microsoft.com/office/drawing/2014/main" id="{4252D655-5F2C-F447-B537-8C72930D0F51}"/>
              </a:ext>
            </a:extLst>
          </p:cNvPr>
          <p:cNvPicPr>
            <a:picLocks noChangeAspect="1"/>
          </p:cNvPicPr>
          <p:nvPr/>
        </p:nvPicPr>
        <p:blipFill>
          <a:blip r:embed="rId4"/>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3" name="AutoShape 2" descr="blob:https://web.whatsapp.com/3fbaee20-734b-41fd-b120-2fda21949dcf">
            <a:extLst>
              <a:ext uri="{FF2B5EF4-FFF2-40B4-BE49-F238E27FC236}">
                <a16:creationId xmlns:a16="http://schemas.microsoft.com/office/drawing/2014/main" id="{8A0D8481-0208-467E-98D8-6E9462DD619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087FE0CE-09A2-4D79-9505-2DCC97A33E48}"/>
              </a:ext>
            </a:extLst>
          </p:cNvPr>
          <p:cNvPicPr>
            <a:picLocks noChangeAspect="1"/>
          </p:cNvPicPr>
          <p:nvPr/>
        </p:nvPicPr>
        <p:blipFill>
          <a:blip r:embed="rId5"/>
          <a:stretch>
            <a:fillRect/>
          </a:stretch>
        </p:blipFill>
        <p:spPr>
          <a:xfrm>
            <a:off x="2962275" y="2305050"/>
            <a:ext cx="6267450" cy="2247900"/>
          </a:xfrm>
          <a:prstGeom prst="rect">
            <a:avLst/>
          </a:prstGeom>
        </p:spPr>
      </p:pic>
    </p:spTree>
    <p:extLst>
      <p:ext uri="{BB962C8B-B14F-4D97-AF65-F5344CB8AC3E}">
        <p14:creationId xmlns:p14="http://schemas.microsoft.com/office/powerpoint/2010/main" val="341739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5292087" y="265954"/>
            <a:ext cx="1607812"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Model 5</a:t>
            </a:r>
          </a:p>
        </p:txBody>
      </p:sp>
      <p:pic>
        <p:nvPicPr>
          <p:cNvPr id="49" name="Picture 48" descr="This is a logo that reads &quot;24Slides.&quot;">
            <a:hlinkClick r:id="rId3"/>
            <a:extLst>
              <a:ext uri="{FF2B5EF4-FFF2-40B4-BE49-F238E27FC236}">
                <a16:creationId xmlns:a16="http://schemas.microsoft.com/office/drawing/2014/main" id="{4252D655-5F2C-F447-B537-8C72930D0F51}"/>
              </a:ext>
            </a:extLst>
          </p:cNvPr>
          <p:cNvPicPr>
            <a:picLocks noChangeAspect="1"/>
          </p:cNvPicPr>
          <p:nvPr/>
        </p:nvPicPr>
        <p:blipFill>
          <a:blip r:embed="rId4"/>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pic>
        <p:nvPicPr>
          <p:cNvPr id="3" name="Picture 2">
            <a:extLst>
              <a:ext uri="{FF2B5EF4-FFF2-40B4-BE49-F238E27FC236}">
                <a16:creationId xmlns:a16="http://schemas.microsoft.com/office/drawing/2014/main" id="{2FB93CA7-2BC3-405D-874E-8FCDE1818A73}"/>
              </a:ext>
            </a:extLst>
          </p:cNvPr>
          <p:cNvPicPr>
            <a:picLocks noChangeAspect="1"/>
          </p:cNvPicPr>
          <p:nvPr/>
        </p:nvPicPr>
        <p:blipFill>
          <a:blip r:embed="rId5"/>
          <a:stretch>
            <a:fillRect/>
          </a:stretch>
        </p:blipFill>
        <p:spPr>
          <a:xfrm>
            <a:off x="3633787" y="2386012"/>
            <a:ext cx="4924425" cy="2085975"/>
          </a:xfrm>
          <a:prstGeom prst="rect">
            <a:avLst/>
          </a:prstGeom>
        </p:spPr>
      </p:pic>
    </p:spTree>
    <p:extLst>
      <p:ext uri="{BB962C8B-B14F-4D97-AF65-F5344CB8AC3E}">
        <p14:creationId xmlns:p14="http://schemas.microsoft.com/office/powerpoint/2010/main" val="3876750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3</a:t>
            </a:r>
          </a:p>
        </p:txBody>
      </p:sp>
      <p:grpSp>
        <p:nvGrpSpPr>
          <p:cNvPr id="2" name="Group 1">
            <a:extLst>
              <a:ext uri="{FF2B5EF4-FFF2-40B4-BE49-F238E27FC236}">
                <a16:creationId xmlns:a16="http://schemas.microsoft.com/office/drawing/2014/main" id="{4494785E-4C9A-4626-816D-B5F5920DA80C}"/>
              </a:ext>
              <a:ext uri="{C183D7F6-B498-43B3-948B-1728B52AA6E4}">
                <adec:decorative xmlns:adec="http://schemas.microsoft.com/office/drawing/2017/decorative" val="1"/>
              </a:ext>
            </a:extLst>
          </p:cNvPr>
          <p:cNvGrpSpPr/>
          <p:nvPr/>
        </p:nvGrpSpPr>
        <p:grpSpPr>
          <a:xfrm>
            <a:off x="433830" y="1980003"/>
            <a:ext cx="5433499" cy="3355177"/>
            <a:chOff x="825793" y="2091628"/>
            <a:chExt cx="5433499" cy="3355177"/>
          </a:xfrm>
        </p:grpSpPr>
        <p:sp>
          <p:nvSpPr>
            <p:cNvPr id="71" name="TextBox 70"/>
            <p:cNvSpPr txBox="1"/>
            <p:nvPr/>
          </p:nvSpPr>
          <p:spPr>
            <a:xfrm>
              <a:off x="937006" y="2940345"/>
              <a:ext cx="2467202" cy="861774"/>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latin typeface="+mj-lt"/>
                </a:rPr>
                <a:t>Earnings per Share (EPS)</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a:latin typeface="+mj-lt"/>
                </a:rPr>
                <a:t>Price to Earnings Ratio (P/E)</a:t>
              </a:r>
            </a:p>
          </p:txBody>
        </p:sp>
        <p:sp>
          <p:nvSpPr>
            <p:cNvPr id="88" name="Rectangle 87"/>
            <p:cNvSpPr/>
            <p:nvPr/>
          </p:nvSpPr>
          <p:spPr>
            <a:xfrm>
              <a:off x="1174451" y="2129878"/>
              <a:ext cx="2205714" cy="702966"/>
            </a:xfrm>
            <a:prstGeom prst="rect">
              <a:avLst/>
            </a:prstGeom>
            <a:gradFill flip="none" rotWithShape="1">
              <a:gsLst>
                <a:gs pos="100000">
                  <a:schemeClr val="bg1"/>
                </a:gs>
                <a:gs pos="54000">
                  <a:srgbClr val="515A6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p:cNvGrpSpPr/>
            <p:nvPr/>
          </p:nvGrpSpPr>
          <p:grpSpPr>
            <a:xfrm>
              <a:off x="825793" y="2117521"/>
              <a:ext cx="702967" cy="702966"/>
              <a:chOff x="1072536" y="1138599"/>
              <a:chExt cx="788715" cy="788715"/>
            </a:xfrm>
          </p:grpSpPr>
          <p:sp>
            <p:nvSpPr>
              <p:cNvPr id="8" name="Oval 7"/>
              <p:cNvSpPr/>
              <p:nvPr/>
            </p:nvSpPr>
            <p:spPr>
              <a:xfrm>
                <a:off x="1072536" y="1138599"/>
                <a:ext cx="788715" cy="788715"/>
              </a:xfrm>
              <a:prstGeom prst="ellipse">
                <a:avLst/>
              </a:prstGeom>
              <a:solidFill>
                <a:srgbClr val="30353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4" name="Group 73"/>
              <p:cNvGrpSpPr/>
              <p:nvPr/>
            </p:nvGrpSpPr>
            <p:grpSpPr>
              <a:xfrm>
                <a:off x="1276148" y="1369137"/>
                <a:ext cx="381490" cy="216726"/>
                <a:chOff x="3283332" y="3275035"/>
                <a:chExt cx="479215" cy="272245"/>
              </a:xfrm>
            </p:grpSpPr>
            <p:sp>
              <p:nvSpPr>
                <p:cNvPr id="68" name="Freeform 11"/>
                <p:cNvSpPr>
                  <a:spLocks noEditPoints="1"/>
                </p:cNvSpPr>
                <p:nvPr/>
              </p:nvSpPr>
              <p:spPr bwMode="auto">
                <a:xfrm>
                  <a:off x="3283332" y="3275035"/>
                  <a:ext cx="479215" cy="272245"/>
                </a:xfrm>
                <a:custGeom>
                  <a:avLst/>
                  <a:gdLst>
                    <a:gd name="T0" fmla="*/ 2004 w 2048"/>
                    <a:gd name="T1" fmla="*/ 0 h 1162"/>
                    <a:gd name="T2" fmla="*/ 44 w 2048"/>
                    <a:gd name="T3" fmla="*/ 0 h 1162"/>
                    <a:gd name="T4" fmla="*/ 0 w 2048"/>
                    <a:gd name="T5" fmla="*/ 44 h 1162"/>
                    <a:gd name="T6" fmla="*/ 0 w 2048"/>
                    <a:gd name="T7" fmla="*/ 1118 h 1162"/>
                    <a:gd name="T8" fmla="*/ 44 w 2048"/>
                    <a:gd name="T9" fmla="*/ 1162 h 1162"/>
                    <a:gd name="T10" fmla="*/ 2004 w 2048"/>
                    <a:gd name="T11" fmla="*/ 1162 h 1162"/>
                    <a:gd name="T12" fmla="*/ 2048 w 2048"/>
                    <a:gd name="T13" fmla="*/ 1118 h 1162"/>
                    <a:gd name="T14" fmla="*/ 2048 w 2048"/>
                    <a:gd name="T15" fmla="*/ 44 h 1162"/>
                    <a:gd name="T16" fmla="*/ 2004 w 2048"/>
                    <a:gd name="T17" fmla="*/ 0 h 1162"/>
                    <a:gd name="T18" fmla="*/ 88 w 2048"/>
                    <a:gd name="T19" fmla="*/ 88 h 1162"/>
                    <a:gd name="T20" fmla="*/ 312 w 2048"/>
                    <a:gd name="T21" fmla="*/ 88 h 1162"/>
                    <a:gd name="T22" fmla="*/ 88 w 2048"/>
                    <a:gd name="T23" fmla="*/ 311 h 1162"/>
                    <a:gd name="T24" fmla="*/ 88 w 2048"/>
                    <a:gd name="T25" fmla="*/ 88 h 1162"/>
                    <a:gd name="T26" fmla="*/ 88 w 2048"/>
                    <a:gd name="T27" fmla="*/ 1074 h 1162"/>
                    <a:gd name="T28" fmla="*/ 88 w 2048"/>
                    <a:gd name="T29" fmla="*/ 851 h 1162"/>
                    <a:gd name="T30" fmla="*/ 312 w 2048"/>
                    <a:gd name="T31" fmla="*/ 1074 h 1162"/>
                    <a:gd name="T32" fmla="*/ 88 w 2048"/>
                    <a:gd name="T33" fmla="*/ 1074 h 1162"/>
                    <a:gd name="T34" fmla="*/ 1960 w 2048"/>
                    <a:gd name="T35" fmla="*/ 1074 h 1162"/>
                    <a:gd name="T36" fmla="*/ 1736 w 2048"/>
                    <a:gd name="T37" fmla="*/ 1074 h 1162"/>
                    <a:gd name="T38" fmla="*/ 1960 w 2048"/>
                    <a:gd name="T39" fmla="*/ 851 h 1162"/>
                    <a:gd name="T40" fmla="*/ 1960 w 2048"/>
                    <a:gd name="T41" fmla="*/ 1074 h 1162"/>
                    <a:gd name="T42" fmla="*/ 1960 w 2048"/>
                    <a:gd name="T43" fmla="*/ 762 h 1162"/>
                    <a:gd name="T44" fmla="*/ 1648 w 2048"/>
                    <a:gd name="T45" fmla="*/ 1074 h 1162"/>
                    <a:gd name="T46" fmla="*/ 400 w 2048"/>
                    <a:gd name="T47" fmla="*/ 1074 h 1162"/>
                    <a:gd name="T48" fmla="*/ 88 w 2048"/>
                    <a:gd name="T49" fmla="*/ 762 h 1162"/>
                    <a:gd name="T50" fmla="*/ 88 w 2048"/>
                    <a:gd name="T51" fmla="*/ 400 h 1162"/>
                    <a:gd name="T52" fmla="*/ 400 w 2048"/>
                    <a:gd name="T53" fmla="*/ 88 h 1162"/>
                    <a:gd name="T54" fmla="*/ 1648 w 2048"/>
                    <a:gd name="T55" fmla="*/ 88 h 1162"/>
                    <a:gd name="T56" fmla="*/ 1960 w 2048"/>
                    <a:gd name="T57" fmla="*/ 400 h 1162"/>
                    <a:gd name="T58" fmla="*/ 1960 w 2048"/>
                    <a:gd name="T59" fmla="*/ 762 h 1162"/>
                    <a:gd name="T60" fmla="*/ 1960 w 2048"/>
                    <a:gd name="T61" fmla="*/ 311 h 1162"/>
                    <a:gd name="T62" fmla="*/ 1736 w 2048"/>
                    <a:gd name="T63" fmla="*/ 88 h 1162"/>
                    <a:gd name="T64" fmla="*/ 1960 w 2048"/>
                    <a:gd name="T65" fmla="*/ 88 h 1162"/>
                    <a:gd name="T66" fmla="*/ 1960 w 2048"/>
                    <a:gd name="T67" fmla="*/ 311 h 1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48" h="1162">
                      <a:moveTo>
                        <a:pt x="2004" y="0"/>
                      </a:moveTo>
                      <a:cubicBezTo>
                        <a:pt x="44" y="0"/>
                        <a:pt x="44" y="0"/>
                        <a:pt x="44" y="0"/>
                      </a:cubicBezTo>
                      <a:cubicBezTo>
                        <a:pt x="20" y="0"/>
                        <a:pt x="0" y="19"/>
                        <a:pt x="0" y="44"/>
                      </a:cubicBezTo>
                      <a:cubicBezTo>
                        <a:pt x="0" y="1118"/>
                        <a:pt x="0" y="1118"/>
                        <a:pt x="0" y="1118"/>
                      </a:cubicBezTo>
                      <a:cubicBezTo>
                        <a:pt x="0" y="1143"/>
                        <a:pt x="20" y="1162"/>
                        <a:pt x="44" y="1162"/>
                      </a:cubicBezTo>
                      <a:cubicBezTo>
                        <a:pt x="2004" y="1162"/>
                        <a:pt x="2004" y="1162"/>
                        <a:pt x="2004" y="1162"/>
                      </a:cubicBezTo>
                      <a:cubicBezTo>
                        <a:pt x="2028" y="1162"/>
                        <a:pt x="2048" y="1143"/>
                        <a:pt x="2048" y="1118"/>
                      </a:cubicBezTo>
                      <a:cubicBezTo>
                        <a:pt x="2048" y="44"/>
                        <a:pt x="2048" y="44"/>
                        <a:pt x="2048" y="44"/>
                      </a:cubicBezTo>
                      <a:cubicBezTo>
                        <a:pt x="2048" y="19"/>
                        <a:pt x="2028" y="0"/>
                        <a:pt x="2004" y="0"/>
                      </a:cubicBezTo>
                      <a:close/>
                      <a:moveTo>
                        <a:pt x="88" y="88"/>
                      </a:moveTo>
                      <a:cubicBezTo>
                        <a:pt x="312" y="88"/>
                        <a:pt x="312" y="88"/>
                        <a:pt x="312" y="88"/>
                      </a:cubicBezTo>
                      <a:cubicBezTo>
                        <a:pt x="293" y="202"/>
                        <a:pt x="202" y="292"/>
                        <a:pt x="88" y="311"/>
                      </a:cubicBezTo>
                      <a:lnTo>
                        <a:pt x="88" y="88"/>
                      </a:lnTo>
                      <a:close/>
                      <a:moveTo>
                        <a:pt x="88" y="1074"/>
                      </a:moveTo>
                      <a:cubicBezTo>
                        <a:pt x="88" y="851"/>
                        <a:pt x="88" y="851"/>
                        <a:pt x="88" y="851"/>
                      </a:cubicBezTo>
                      <a:cubicBezTo>
                        <a:pt x="202" y="870"/>
                        <a:pt x="293" y="960"/>
                        <a:pt x="312" y="1074"/>
                      </a:cubicBezTo>
                      <a:lnTo>
                        <a:pt x="88" y="1074"/>
                      </a:lnTo>
                      <a:close/>
                      <a:moveTo>
                        <a:pt x="1960" y="1074"/>
                      </a:moveTo>
                      <a:cubicBezTo>
                        <a:pt x="1736" y="1074"/>
                        <a:pt x="1736" y="1074"/>
                        <a:pt x="1736" y="1074"/>
                      </a:cubicBezTo>
                      <a:cubicBezTo>
                        <a:pt x="1755" y="960"/>
                        <a:pt x="1846" y="870"/>
                        <a:pt x="1960" y="851"/>
                      </a:cubicBezTo>
                      <a:lnTo>
                        <a:pt x="1960" y="1074"/>
                      </a:lnTo>
                      <a:close/>
                      <a:moveTo>
                        <a:pt x="1960" y="762"/>
                      </a:moveTo>
                      <a:cubicBezTo>
                        <a:pt x="1797" y="782"/>
                        <a:pt x="1668" y="911"/>
                        <a:pt x="1648" y="1074"/>
                      </a:cubicBezTo>
                      <a:cubicBezTo>
                        <a:pt x="400" y="1074"/>
                        <a:pt x="400" y="1074"/>
                        <a:pt x="400" y="1074"/>
                      </a:cubicBezTo>
                      <a:cubicBezTo>
                        <a:pt x="380" y="911"/>
                        <a:pt x="251" y="782"/>
                        <a:pt x="88" y="762"/>
                      </a:cubicBezTo>
                      <a:cubicBezTo>
                        <a:pt x="88" y="400"/>
                        <a:pt x="88" y="400"/>
                        <a:pt x="88" y="400"/>
                      </a:cubicBezTo>
                      <a:cubicBezTo>
                        <a:pt x="251" y="380"/>
                        <a:pt x="380" y="251"/>
                        <a:pt x="400" y="88"/>
                      </a:cubicBezTo>
                      <a:cubicBezTo>
                        <a:pt x="1648" y="88"/>
                        <a:pt x="1648" y="88"/>
                        <a:pt x="1648" y="88"/>
                      </a:cubicBezTo>
                      <a:cubicBezTo>
                        <a:pt x="1668" y="251"/>
                        <a:pt x="1797" y="380"/>
                        <a:pt x="1960" y="400"/>
                      </a:cubicBezTo>
                      <a:cubicBezTo>
                        <a:pt x="1960" y="762"/>
                        <a:pt x="1960" y="762"/>
                        <a:pt x="1960" y="762"/>
                      </a:cubicBezTo>
                      <a:close/>
                      <a:moveTo>
                        <a:pt x="1960" y="311"/>
                      </a:moveTo>
                      <a:cubicBezTo>
                        <a:pt x="1846" y="292"/>
                        <a:pt x="1755" y="202"/>
                        <a:pt x="1736" y="88"/>
                      </a:cubicBezTo>
                      <a:cubicBezTo>
                        <a:pt x="1960" y="88"/>
                        <a:pt x="1960" y="88"/>
                        <a:pt x="1960" y="88"/>
                      </a:cubicBezTo>
                      <a:lnTo>
                        <a:pt x="1960" y="31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12"/>
                <p:cNvSpPr>
                  <a:spLocks noEditPoints="1"/>
                </p:cNvSpPr>
                <p:nvPr/>
              </p:nvSpPr>
              <p:spPr bwMode="auto">
                <a:xfrm>
                  <a:off x="3381245" y="3337126"/>
                  <a:ext cx="282594" cy="148859"/>
                </a:xfrm>
                <a:custGeom>
                  <a:avLst/>
                  <a:gdLst>
                    <a:gd name="T0" fmla="*/ 1169 w 1208"/>
                    <a:gd name="T1" fmla="*/ 127 h 634"/>
                    <a:gd name="T2" fmla="*/ 1081 w 1208"/>
                    <a:gd name="T3" fmla="*/ 39 h 634"/>
                    <a:gd name="T4" fmla="*/ 1041 w 1208"/>
                    <a:gd name="T5" fmla="*/ 0 h 634"/>
                    <a:gd name="T6" fmla="*/ 167 w 1208"/>
                    <a:gd name="T7" fmla="*/ 0 h 634"/>
                    <a:gd name="T8" fmla="*/ 127 w 1208"/>
                    <a:gd name="T9" fmla="*/ 39 h 634"/>
                    <a:gd name="T10" fmla="*/ 39 w 1208"/>
                    <a:gd name="T11" fmla="*/ 127 h 634"/>
                    <a:gd name="T12" fmla="*/ 0 w 1208"/>
                    <a:gd name="T13" fmla="*/ 167 h 634"/>
                    <a:gd name="T14" fmla="*/ 0 w 1208"/>
                    <a:gd name="T15" fmla="*/ 467 h 634"/>
                    <a:gd name="T16" fmla="*/ 39 w 1208"/>
                    <a:gd name="T17" fmla="*/ 507 h 634"/>
                    <a:gd name="T18" fmla="*/ 127 w 1208"/>
                    <a:gd name="T19" fmla="*/ 595 h 634"/>
                    <a:gd name="T20" fmla="*/ 167 w 1208"/>
                    <a:gd name="T21" fmla="*/ 634 h 634"/>
                    <a:gd name="T22" fmla="*/ 1041 w 1208"/>
                    <a:gd name="T23" fmla="*/ 634 h 634"/>
                    <a:gd name="T24" fmla="*/ 1081 w 1208"/>
                    <a:gd name="T25" fmla="*/ 595 h 634"/>
                    <a:gd name="T26" fmla="*/ 1169 w 1208"/>
                    <a:gd name="T27" fmla="*/ 507 h 634"/>
                    <a:gd name="T28" fmla="*/ 1208 w 1208"/>
                    <a:gd name="T29" fmla="*/ 467 h 634"/>
                    <a:gd name="T30" fmla="*/ 1208 w 1208"/>
                    <a:gd name="T31" fmla="*/ 167 h 634"/>
                    <a:gd name="T32" fmla="*/ 1169 w 1208"/>
                    <a:gd name="T33" fmla="*/ 127 h 634"/>
                    <a:gd name="T34" fmla="*/ 1129 w 1208"/>
                    <a:gd name="T35" fmla="*/ 432 h 634"/>
                    <a:gd name="T36" fmla="*/ 1006 w 1208"/>
                    <a:gd name="T37" fmla="*/ 555 h 634"/>
                    <a:gd name="T38" fmla="*/ 202 w 1208"/>
                    <a:gd name="T39" fmla="*/ 555 h 634"/>
                    <a:gd name="T40" fmla="*/ 79 w 1208"/>
                    <a:gd name="T41" fmla="*/ 432 h 634"/>
                    <a:gd name="T42" fmla="*/ 79 w 1208"/>
                    <a:gd name="T43" fmla="*/ 202 h 634"/>
                    <a:gd name="T44" fmla="*/ 202 w 1208"/>
                    <a:gd name="T45" fmla="*/ 79 h 634"/>
                    <a:gd name="T46" fmla="*/ 1006 w 1208"/>
                    <a:gd name="T47" fmla="*/ 79 h 634"/>
                    <a:gd name="T48" fmla="*/ 1129 w 1208"/>
                    <a:gd name="T49" fmla="*/ 202 h 634"/>
                    <a:gd name="T50" fmla="*/ 1129 w 1208"/>
                    <a:gd name="T51" fmla="*/ 432 h 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08" h="634">
                      <a:moveTo>
                        <a:pt x="1169" y="127"/>
                      </a:moveTo>
                      <a:cubicBezTo>
                        <a:pt x="1120" y="127"/>
                        <a:pt x="1081" y="88"/>
                        <a:pt x="1081" y="39"/>
                      </a:cubicBezTo>
                      <a:cubicBezTo>
                        <a:pt x="1081" y="17"/>
                        <a:pt x="1063" y="0"/>
                        <a:pt x="1041" y="0"/>
                      </a:cubicBezTo>
                      <a:cubicBezTo>
                        <a:pt x="167" y="0"/>
                        <a:pt x="167" y="0"/>
                        <a:pt x="167" y="0"/>
                      </a:cubicBezTo>
                      <a:cubicBezTo>
                        <a:pt x="145" y="0"/>
                        <a:pt x="127" y="17"/>
                        <a:pt x="127" y="39"/>
                      </a:cubicBezTo>
                      <a:cubicBezTo>
                        <a:pt x="127" y="88"/>
                        <a:pt x="88" y="127"/>
                        <a:pt x="39" y="127"/>
                      </a:cubicBezTo>
                      <a:cubicBezTo>
                        <a:pt x="17" y="127"/>
                        <a:pt x="0" y="145"/>
                        <a:pt x="0" y="167"/>
                      </a:cubicBezTo>
                      <a:cubicBezTo>
                        <a:pt x="0" y="467"/>
                        <a:pt x="0" y="467"/>
                        <a:pt x="0" y="467"/>
                      </a:cubicBezTo>
                      <a:cubicBezTo>
                        <a:pt x="0" y="489"/>
                        <a:pt x="17" y="507"/>
                        <a:pt x="39" y="507"/>
                      </a:cubicBezTo>
                      <a:cubicBezTo>
                        <a:pt x="88" y="507"/>
                        <a:pt x="127" y="546"/>
                        <a:pt x="127" y="595"/>
                      </a:cubicBezTo>
                      <a:cubicBezTo>
                        <a:pt x="127" y="617"/>
                        <a:pt x="145" y="634"/>
                        <a:pt x="167" y="634"/>
                      </a:cubicBezTo>
                      <a:cubicBezTo>
                        <a:pt x="1041" y="634"/>
                        <a:pt x="1041" y="634"/>
                        <a:pt x="1041" y="634"/>
                      </a:cubicBezTo>
                      <a:cubicBezTo>
                        <a:pt x="1063" y="634"/>
                        <a:pt x="1081" y="617"/>
                        <a:pt x="1081" y="595"/>
                      </a:cubicBezTo>
                      <a:cubicBezTo>
                        <a:pt x="1081" y="546"/>
                        <a:pt x="1120" y="507"/>
                        <a:pt x="1169" y="507"/>
                      </a:cubicBezTo>
                      <a:cubicBezTo>
                        <a:pt x="1191" y="507"/>
                        <a:pt x="1208" y="489"/>
                        <a:pt x="1208" y="467"/>
                      </a:cubicBezTo>
                      <a:cubicBezTo>
                        <a:pt x="1208" y="167"/>
                        <a:pt x="1208" y="167"/>
                        <a:pt x="1208" y="167"/>
                      </a:cubicBezTo>
                      <a:cubicBezTo>
                        <a:pt x="1208" y="145"/>
                        <a:pt x="1191" y="127"/>
                        <a:pt x="1169" y="127"/>
                      </a:cubicBezTo>
                      <a:close/>
                      <a:moveTo>
                        <a:pt x="1129" y="432"/>
                      </a:moveTo>
                      <a:cubicBezTo>
                        <a:pt x="1069" y="447"/>
                        <a:pt x="1021" y="495"/>
                        <a:pt x="1006" y="555"/>
                      </a:cubicBezTo>
                      <a:cubicBezTo>
                        <a:pt x="202" y="555"/>
                        <a:pt x="202" y="555"/>
                        <a:pt x="202" y="555"/>
                      </a:cubicBezTo>
                      <a:cubicBezTo>
                        <a:pt x="187" y="495"/>
                        <a:pt x="139" y="447"/>
                        <a:pt x="79" y="432"/>
                      </a:cubicBezTo>
                      <a:cubicBezTo>
                        <a:pt x="79" y="202"/>
                        <a:pt x="79" y="202"/>
                        <a:pt x="79" y="202"/>
                      </a:cubicBezTo>
                      <a:cubicBezTo>
                        <a:pt x="139" y="187"/>
                        <a:pt x="187" y="139"/>
                        <a:pt x="202" y="79"/>
                      </a:cubicBezTo>
                      <a:cubicBezTo>
                        <a:pt x="1006" y="79"/>
                        <a:pt x="1006" y="79"/>
                        <a:pt x="1006" y="79"/>
                      </a:cubicBezTo>
                      <a:cubicBezTo>
                        <a:pt x="1021" y="139"/>
                        <a:pt x="1069" y="187"/>
                        <a:pt x="1129" y="202"/>
                      </a:cubicBezTo>
                      <a:cubicBezTo>
                        <a:pt x="1129" y="432"/>
                        <a:pt x="1129" y="432"/>
                        <a:pt x="1129" y="43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13"/>
                <p:cNvSpPr>
                  <a:spLocks/>
                </p:cNvSpPr>
                <p:nvPr/>
              </p:nvSpPr>
              <p:spPr bwMode="auto">
                <a:xfrm>
                  <a:off x="3464829" y="3368967"/>
                  <a:ext cx="32638" cy="85176"/>
                </a:xfrm>
                <a:custGeom>
                  <a:avLst/>
                  <a:gdLst>
                    <a:gd name="T0" fmla="*/ 99 w 139"/>
                    <a:gd name="T1" fmla="*/ 0 h 364"/>
                    <a:gd name="T2" fmla="*/ 39 w 139"/>
                    <a:gd name="T3" fmla="*/ 0 h 364"/>
                    <a:gd name="T4" fmla="*/ 0 w 139"/>
                    <a:gd name="T5" fmla="*/ 40 h 364"/>
                    <a:gd name="T6" fmla="*/ 39 w 139"/>
                    <a:gd name="T7" fmla="*/ 79 h 364"/>
                    <a:gd name="T8" fmla="*/ 59 w 139"/>
                    <a:gd name="T9" fmla="*/ 79 h 364"/>
                    <a:gd name="T10" fmla="*/ 59 w 139"/>
                    <a:gd name="T11" fmla="*/ 324 h 364"/>
                    <a:gd name="T12" fmla="*/ 99 w 139"/>
                    <a:gd name="T13" fmla="*/ 364 h 364"/>
                    <a:gd name="T14" fmla="*/ 139 w 139"/>
                    <a:gd name="T15" fmla="*/ 324 h 364"/>
                    <a:gd name="T16" fmla="*/ 139 w 139"/>
                    <a:gd name="T17" fmla="*/ 40 h 364"/>
                    <a:gd name="T18" fmla="*/ 99 w 139"/>
                    <a:gd name="T19" fmla="*/ 0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9" h="364">
                      <a:moveTo>
                        <a:pt x="99" y="0"/>
                      </a:moveTo>
                      <a:cubicBezTo>
                        <a:pt x="39" y="0"/>
                        <a:pt x="39" y="0"/>
                        <a:pt x="39" y="0"/>
                      </a:cubicBezTo>
                      <a:cubicBezTo>
                        <a:pt x="18" y="0"/>
                        <a:pt x="0" y="18"/>
                        <a:pt x="0" y="40"/>
                      </a:cubicBezTo>
                      <a:cubicBezTo>
                        <a:pt x="0" y="62"/>
                        <a:pt x="18" y="79"/>
                        <a:pt x="39" y="79"/>
                      </a:cubicBezTo>
                      <a:cubicBezTo>
                        <a:pt x="59" y="79"/>
                        <a:pt x="59" y="79"/>
                        <a:pt x="59" y="79"/>
                      </a:cubicBezTo>
                      <a:cubicBezTo>
                        <a:pt x="59" y="324"/>
                        <a:pt x="59" y="324"/>
                        <a:pt x="59" y="324"/>
                      </a:cubicBezTo>
                      <a:cubicBezTo>
                        <a:pt x="59" y="346"/>
                        <a:pt x="77" y="364"/>
                        <a:pt x="99" y="364"/>
                      </a:cubicBezTo>
                      <a:cubicBezTo>
                        <a:pt x="121" y="364"/>
                        <a:pt x="139" y="346"/>
                        <a:pt x="139" y="324"/>
                      </a:cubicBezTo>
                      <a:cubicBezTo>
                        <a:pt x="139" y="40"/>
                        <a:pt x="139" y="40"/>
                        <a:pt x="139" y="40"/>
                      </a:cubicBezTo>
                      <a:cubicBezTo>
                        <a:pt x="139" y="18"/>
                        <a:pt x="121" y="0"/>
                        <a:pt x="99"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2" name="Freeform 14"/>
                <p:cNvSpPr>
                  <a:spLocks noEditPoints="1"/>
                </p:cNvSpPr>
                <p:nvPr/>
              </p:nvSpPr>
              <p:spPr bwMode="auto">
                <a:xfrm>
                  <a:off x="3518959" y="3368967"/>
                  <a:ext cx="61295" cy="85176"/>
                </a:xfrm>
                <a:custGeom>
                  <a:avLst/>
                  <a:gdLst>
                    <a:gd name="T0" fmla="*/ 222 w 262"/>
                    <a:gd name="T1" fmla="*/ 0 h 364"/>
                    <a:gd name="T2" fmla="*/ 40 w 262"/>
                    <a:gd name="T3" fmla="*/ 0 h 364"/>
                    <a:gd name="T4" fmla="*/ 0 w 262"/>
                    <a:gd name="T5" fmla="*/ 40 h 364"/>
                    <a:gd name="T6" fmla="*/ 0 w 262"/>
                    <a:gd name="T7" fmla="*/ 324 h 364"/>
                    <a:gd name="T8" fmla="*/ 40 w 262"/>
                    <a:gd name="T9" fmla="*/ 364 h 364"/>
                    <a:gd name="T10" fmla="*/ 222 w 262"/>
                    <a:gd name="T11" fmla="*/ 364 h 364"/>
                    <a:gd name="T12" fmla="*/ 262 w 262"/>
                    <a:gd name="T13" fmla="*/ 324 h 364"/>
                    <a:gd name="T14" fmla="*/ 262 w 262"/>
                    <a:gd name="T15" fmla="*/ 40 h 364"/>
                    <a:gd name="T16" fmla="*/ 222 w 262"/>
                    <a:gd name="T17" fmla="*/ 0 h 364"/>
                    <a:gd name="T18" fmla="*/ 183 w 262"/>
                    <a:gd name="T19" fmla="*/ 285 h 364"/>
                    <a:gd name="T20" fmla="*/ 80 w 262"/>
                    <a:gd name="T21" fmla="*/ 285 h 364"/>
                    <a:gd name="T22" fmla="*/ 80 w 262"/>
                    <a:gd name="T23" fmla="*/ 79 h 364"/>
                    <a:gd name="T24" fmla="*/ 183 w 262"/>
                    <a:gd name="T25" fmla="*/ 79 h 364"/>
                    <a:gd name="T26" fmla="*/ 183 w 262"/>
                    <a:gd name="T27" fmla="*/ 285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2" h="364">
                      <a:moveTo>
                        <a:pt x="222" y="0"/>
                      </a:moveTo>
                      <a:cubicBezTo>
                        <a:pt x="40" y="0"/>
                        <a:pt x="40" y="0"/>
                        <a:pt x="40" y="0"/>
                      </a:cubicBezTo>
                      <a:cubicBezTo>
                        <a:pt x="18" y="0"/>
                        <a:pt x="0" y="18"/>
                        <a:pt x="0" y="40"/>
                      </a:cubicBezTo>
                      <a:cubicBezTo>
                        <a:pt x="0" y="324"/>
                        <a:pt x="0" y="324"/>
                        <a:pt x="0" y="324"/>
                      </a:cubicBezTo>
                      <a:cubicBezTo>
                        <a:pt x="0" y="346"/>
                        <a:pt x="18" y="364"/>
                        <a:pt x="40" y="364"/>
                      </a:cubicBezTo>
                      <a:cubicBezTo>
                        <a:pt x="222" y="364"/>
                        <a:pt x="222" y="364"/>
                        <a:pt x="222" y="364"/>
                      </a:cubicBezTo>
                      <a:cubicBezTo>
                        <a:pt x="244" y="364"/>
                        <a:pt x="262" y="346"/>
                        <a:pt x="262" y="324"/>
                      </a:cubicBezTo>
                      <a:cubicBezTo>
                        <a:pt x="262" y="40"/>
                        <a:pt x="262" y="40"/>
                        <a:pt x="262" y="40"/>
                      </a:cubicBezTo>
                      <a:cubicBezTo>
                        <a:pt x="262" y="18"/>
                        <a:pt x="244" y="0"/>
                        <a:pt x="222" y="0"/>
                      </a:cubicBezTo>
                      <a:close/>
                      <a:moveTo>
                        <a:pt x="183" y="285"/>
                      </a:moveTo>
                      <a:cubicBezTo>
                        <a:pt x="80" y="285"/>
                        <a:pt x="80" y="285"/>
                        <a:pt x="80" y="285"/>
                      </a:cubicBezTo>
                      <a:cubicBezTo>
                        <a:pt x="80" y="79"/>
                        <a:pt x="80" y="79"/>
                        <a:pt x="80" y="79"/>
                      </a:cubicBezTo>
                      <a:cubicBezTo>
                        <a:pt x="183" y="79"/>
                        <a:pt x="183" y="79"/>
                        <a:pt x="183" y="79"/>
                      </a:cubicBezTo>
                      <a:lnTo>
                        <a:pt x="183" y="28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0" name="TextBox 49"/>
            <p:cNvSpPr txBox="1"/>
            <p:nvPr/>
          </p:nvSpPr>
          <p:spPr>
            <a:xfrm>
              <a:off x="1648448" y="2168446"/>
              <a:ext cx="1534074" cy="553998"/>
            </a:xfrm>
            <a:prstGeom prst="rect">
              <a:avLst/>
            </a:prstGeom>
            <a:noFill/>
          </p:spPr>
          <p:txBody>
            <a:bodyPr wrap="none" lIns="0" tIns="0" rIns="0" bIns="0" rtlCol="0">
              <a:spAutoFit/>
            </a:bodyPr>
            <a:lstStyle/>
            <a:p>
              <a:r>
                <a:rPr lang="en-US" b="1" dirty="0">
                  <a:solidFill>
                    <a:schemeClr val="bg1"/>
                  </a:solidFill>
                  <a:latin typeface="+mj-lt"/>
                </a:rPr>
                <a:t>Fundamental </a:t>
              </a:r>
            </a:p>
            <a:p>
              <a:r>
                <a:rPr lang="en-US" b="1" dirty="0">
                  <a:solidFill>
                    <a:schemeClr val="bg1"/>
                  </a:solidFill>
                  <a:latin typeface="+mj-lt"/>
                </a:rPr>
                <a:t>Factors</a:t>
              </a:r>
            </a:p>
          </p:txBody>
        </p:sp>
        <p:sp>
          <p:nvSpPr>
            <p:cNvPr id="91" name="Rectangle 90"/>
            <p:cNvSpPr/>
            <p:nvPr/>
          </p:nvSpPr>
          <p:spPr>
            <a:xfrm>
              <a:off x="4075322" y="2091629"/>
              <a:ext cx="2183970" cy="702966"/>
            </a:xfrm>
            <a:prstGeom prst="rect">
              <a:avLst/>
            </a:prstGeom>
            <a:gradFill flip="none" rotWithShape="1">
              <a:gsLst>
                <a:gs pos="100000">
                  <a:schemeClr val="bg1"/>
                </a:gs>
                <a:gs pos="54000">
                  <a:srgbClr val="DBDBD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p:cNvGrpSpPr/>
            <p:nvPr/>
          </p:nvGrpSpPr>
          <p:grpSpPr>
            <a:xfrm>
              <a:off x="1033813" y="2091628"/>
              <a:ext cx="3392990" cy="2343290"/>
              <a:chOff x="1305929" y="1119175"/>
              <a:chExt cx="3806870" cy="2629123"/>
            </a:xfrm>
          </p:grpSpPr>
          <p:sp>
            <p:nvSpPr>
              <p:cNvPr id="38" name="Oval 37"/>
              <p:cNvSpPr/>
              <p:nvPr/>
            </p:nvSpPr>
            <p:spPr>
              <a:xfrm>
                <a:off x="4324084" y="1119175"/>
                <a:ext cx="788715" cy="788710"/>
              </a:xfrm>
              <a:prstGeom prst="ellipse">
                <a:avLst/>
              </a:prstGeom>
              <a:solidFill>
                <a:srgbClr val="CFCFC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4"/>
              <p:cNvSpPr>
                <a:spLocks noEditPoints="1"/>
              </p:cNvSpPr>
              <p:nvPr/>
            </p:nvSpPr>
            <p:spPr bwMode="auto">
              <a:xfrm>
                <a:off x="1305929" y="3382536"/>
                <a:ext cx="364382" cy="365762"/>
              </a:xfrm>
              <a:custGeom>
                <a:avLst/>
                <a:gdLst>
                  <a:gd name="T0" fmla="*/ 1924 w 2048"/>
                  <a:gd name="T1" fmla="*/ 300 h 2048"/>
                  <a:gd name="T2" fmla="*/ 1324 w 2048"/>
                  <a:gd name="T3" fmla="*/ 300 h 2048"/>
                  <a:gd name="T4" fmla="*/ 1024 w 2048"/>
                  <a:gd name="T5" fmla="*/ 240 h 2048"/>
                  <a:gd name="T6" fmla="*/ 720 w 2048"/>
                  <a:gd name="T7" fmla="*/ 300 h 2048"/>
                  <a:gd name="T8" fmla="*/ 120 w 2048"/>
                  <a:gd name="T9" fmla="*/ 300 h 2048"/>
                  <a:gd name="T10" fmla="*/ 0 w 2048"/>
                  <a:gd name="T11" fmla="*/ 900 h 2048"/>
                  <a:gd name="T12" fmla="*/ 242 w 2048"/>
                  <a:gd name="T13" fmla="*/ 960 h 2048"/>
                  <a:gd name="T14" fmla="*/ 689 w 2048"/>
                  <a:gd name="T15" fmla="*/ 1730 h 2048"/>
                  <a:gd name="T16" fmla="*/ 660 w 2048"/>
                  <a:gd name="T17" fmla="*/ 2048 h 2048"/>
                  <a:gd name="T18" fmla="*/ 1444 w 2048"/>
                  <a:gd name="T19" fmla="*/ 1988 h 2048"/>
                  <a:gd name="T20" fmla="*/ 1804 w 2048"/>
                  <a:gd name="T21" fmla="*/ 1020 h 2048"/>
                  <a:gd name="T22" fmla="*/ 1988 w 2048"/>
                  <a:gd name="T23" fmla="*/ 960 h 2048"/>
                  <a:gd name="T24" fmla="*/ 1819 w 2048"/>
                  <a:gd name="T25" fmla="*/ 527 h 2048"/>
                  <a:gd name="T26" fmla="*/ 1804 w 2048"/>
                  <a:gd name="T27" fmla="*/ 300 h 2048"/>
                  <a:gd name="T28" fmla="*/ 1444 w 2048"/>
                  <a:gd name="T29" fmla="*/ 300 h 2048"/>
                  <a:gd name="T30" fmla="*/ 420 w 2048"/>
                  <a:gd name="T31" fmla="*/ 120 h 2048"/>
                  <a:gd name="T32" fmla="*/ 420 w 2048"/>
                  <a:gd name="T33" fmla="*/ 480 h 2048"/>
                  <a:gd name="T34" fmla="*/ 420 w 2048"/>
                  <a:gd name="T35" fmla="*/ 120 h 2048"/>
                  <a:gd name="T36" fmla="*/ 420 w 2048"/>
                  <a:gd name="T37" fmla="*/ 600 h 2048"/>
                  <a:gd name="T38" fmla="*/ 126 w 2048"/>
                  <a:gd name="T39" fmla="*/ 840 h 2048"/>
                  <a:gd name="T40" fmla="*/ 1024 w 2048"/>
                  <a:gd name="T41" fmla="*/ 1684 h 2048"/>
                  <a:gd name="T42" fmla="*/ 726 w 2048"/>
                  <a:gd name="T43" fmla="*/ 1928 h 2048"/>
                  <a:gd name="T44" fmla="*/ 1024 w 2048"/>
                  <a:gd name="T45" fmla="*/ 1204 h 2048"/>
                  <a:gd name="T46" fmla="*/ 1024 w 2048"/>
                  <a:gd name="T47" fmla="*/ 1564 h 2048"/>
                  <a:gd name="T48" fmla="*/ 1263 w 2048"/>
                  <a:gd name="T49" fmla="*/ 1639 h 2048"/>
                  <a:gd name="T50" fmla="*/ 1324 w 2048"/>
                  <a:gd name="T51" fmla="*/ 1384 h 2048"/>
                  <a:gd name="T52" fmla="*/ 720 w 2048"/>
                  <a:gd name="T53" fmla="*/ 1384 h 2048"/>
                  <a:gd name="T54" fmla="*/ 828 w 2048"/>
                  <a:gd name="T55" fmla="*/ 1613 h 2048"/>
                  <a:gd name="T56" fmla="*/ 360 w 2048"/>
                  <a:gd name="T57" fmla="*/ 1020 h 2048"/>
                  <a:gd name="T58" fmla="*/ 780 w 2048"/>
                  <a:gd name="T59" fmla="*/ 960 h 2048"/>
                  <a:gd name="T60" fmla="*/ 615 w 2048"/>
                  <a:gd name="T61" fmla="*/ 528 h 2048"/>
                  <a:gd name="T62" fmla="*/ 1024 w 2048"/>
                  <a:gd name="T63" fmla="*/ 360 h 2048"/>
                  <a:gd name="T64" fmla="*/ 1429 w 2048"/>
                  <a:gd name="T65" fmla="*/ 528 h 2048"/>
                  <a:gd name="T66" fmla="*/ 1264 w 2048"/>
                  <a:gd name="T67" fmla="*/ 960 h 2048"/>
                  <a:gd name="T68" fmla="*/ 1684 w 2048"/>
                  <a:gd name="T69" fmla="*/ 1020 h 2048"/>
                  <a:gd name="T70" fmla="*/ 1330 w 2048"/>
                  <a:gd name="T71" fmla="*/ 840 h 2048"/>
                  <a:gd name="T72" fmla="*/ 1922 w 2048"/>
                  <a:gd name="T73" fmla="*/ 84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8" h="2048">
                    <a:moveTo>
                      <a:pt x="1819" y="527"/>
                    </a:moveTo>
                    <a:cubicBezTo>
                      <a:pt x="1883" y="472"/>
                      <a:pt x="1924" y="391"/>
                      <a:pt x="1924" y="300"/>
                    </a:cubicBezTo>
                    <a:cubicBezTo>
                      <a:pt x="1924" y="135"/>
                      <a:pt x="1789" y="0"/>
                      <a:pt x="1624" y="0"/>
                    </a:cubicBezTo>
                    <a:cubicBezTo>
                      <a:pt x="1459" y="0"/>
                      <a:pt x="1324" y="135"/>
                      <a:pt x="1324" y="300"/>
                    </a:cubicBezTo>
                    <a:cubicBezTo>
                      <a:pt x="1324" y="300"/>
                      <a:pt x="1324" y="300"/>
                      <a:pt x="1324" y="300"/>
                    </a:cubicBezTo>
                    <a:cubicBezTo>
                      <a:pt x="1229" y="261"/>
                      <a:pt x="1128" y="240"/>
                      <a:pt x="1024" y="240"/>
                    </a:cubicBezTo>
                    <a:cubicBezTo>
                      <a:pt x="920" y="240"/>
                      <a:pt x="816" y="261"/>
                      <a:pt x="720" y="301"/>
                    </a:cubicBezTo>
                    <a:cubicBezTo>
                      <a:pt x="720" y="300"/>
                      <a:pt x="720" y="300"/>
                      <a:pt x="720" y="300"/>
                    </a:cubicBezTo>
                    <a:cubicBezTo>
                      <a:pt x="720" y="135"/>
                      <a:pt x="585" y="0"/>
                      <a:pt x="420" y="0"/>
                    </a:cubicBezTo>
                    <a:cubicBezTo>
                      <a:pt x="255" y="0"/>
                      <a:pt x="120" y="135"/>
                      <a:pt x="120" y="300"/>
                    </a:cubicBezTo>
                    <a:cubicBezTo>
                      <a:pt x="120" y="391"/>
                      <a:pt x="161" y="473"/>
                      <a:pt x="225" y="528"/>
                    </a:cubicBezTo>
                    <a:cubicBezTo>
                      <a:pt x="91" y="598"/>
                      <a:pt x="0" y="739"/>
                      <a:pt x="0" y="900"/>
                    </a:cubicBezTo>
                    <a:cubicBezTo>
                      <a:pt x="0" y="933"/>
                      <a:pt x="27" y="960"/>
                      <a:pt x="60" y="960"/>
                    </a:cubicBezTo>
                    <a:cubicBezTo>
                      <a:pt x="242" y="960"/>
                      <a:pt x="242" y="960"/>
                      <a:pt x="242" y="960"/>
                    </a:cubicBezTo>
                    <a:cubicBezTo>
                      <a:pt x="241" y="980"/>
                      <a:pt x="240" y="1000"/>
                      <a:pt x="240" y="1020"/>
                    </a:cubicBezTo>
                    <a:cubicBezTo>
                      <a:pt x="240" y="1337"/>
                      <a:pt x="429" y="1608"/>
                      <a:pt x="689" y="1730"/>
                    </a:cubicBezTo>
                    <a:cubicBezTo>
                      <a:pt x="631" y="1804"/>
                      <a:pt x="600" y="1894"/>
                      <a:pt x="600" y="1988"/>
                    </a:cubicBezTo>
                    <a:cubicBezTo>
                      <a:pt x="600" y="2021"/>
                      <a:pt x="627" y="2048"/>
                      <a:pt x="660" y="2048"/>
                    </a:cubicBezTo>
                    <a:cubicBezTo>
                      <a:pt x="1384" y="2048"/>
                      <a:pt x="1384" y="2048"/>
                      <a:pt x="1384" y="2048"/>
                    </a:cubicBezTo>
                    <a:cubicBezTo>
                      <a:pt x="1417" y="2048"/>
                      <a:pt x="1444" y="2021"/>
                      <a:pt x="1444" y="1988"/>
                    </a:cubicBezTo>
                    <a:cubicBezTo>
                      <a:pt x="1444" y="1891"/>
                      <a:pt x="1411" y="1801"/>
                      <a:pt x="1357" y="1729"/>
                    </a:cubicBezTo>
                    <a:cubicBezTo>
                      <a:pt x="1619" y="1605"/>
                      <a:pt x="1804" y="1333"/>
                      <a:pt x="1804" y="1020"/>
                    </a:cubicBezTo>
                    <a:cubicBezTo>
                      <a:pt x="1804" y="1000"/>
                      <a:pt x="1803" y="980"/>
                      <a:pt x="1802" y="960"/>
                    </a:cubicBezTo>
                    <a:cubicBezTo>
                      <a:pt x="1988" y="960"/>
                      <a:pt x="1988" y="960"/>
                      <a:pt x="1988" y="960"/>
                    </a:cubicBezTo>
                    <a:cubicBezTo>
                      <a:pt x="2021" y="960"/>
                      <a:pt x="2048" y="933"/>
                      <a:pt x="2048" y="900"/>
                    </a:cubicBezTo>
                    <a:cubicBezTo>
                      <a:pt x="2048" y="738"/>
                      <a:pt x="1955" y="597"/>
                      <a:pt x="1819" y="527"/>
                    </a:cubicBezTo>
                    <a:close/>
                    <a:moveTo>
                      <a:pt x="1624" y="120"/>
                    </a:moveTo>
                    <a:cubicBezTo>
                      <a:pt x="1723" y="120"/>
                      <a:pt x="1804" y="201"/>
                      <a:pt x="1804" y="300"/>
                    </a:cubicBezTo>
                    <a:cubicBezTo>
                      <a:pt x="1804" y="399"/>
                      <a:pt x="1723" y="480"/>
                      <a:pt x="1624" y="480"/>
                    </a:cubicBezTo>
                    <a:cubicBezTo>
                      <a:pt x="1525" y="480"/>
                      <a:pt x="1444" y="399"/>
                      <a:pt x="1444" y="300"/>
                    </a:cubicBezTo>
                    <a:cubicBezTo>
                      <a:pt x="1444" y="201"/>
                      <a:pt x="1525" y="120"/>
                      <a:pt x="1624" y="120"/>
                    </a:cubicBezTo>
                    <a:close/>
                    <a:moveTo>
                      <a:pt x="420" y="120"/>
                    </a:moveTo>
                    <a:cubicBezTo>
                      <a:pt x="519" y="120"/>
                      <a:pt x="600" y="201"/>
                      <a:pt x="600" y="300"/>
                    </a:cubicBezTo>
                    <a:cubicBezTo>
                      <a:pt x="600" y="399"/>
                      <a:pt x="519" y="480"/>
                      <a:pt x="420" y="480"/>
                    </a:cubicBezTo>
                    <a:cubicBezTo>
                      <a:pt x="321" y="480"/>
                      <a:pt x="240" y="399"/>
                      <a:pt x="240" y="300"/>
                    </a:cubicBezTo>
                    <a:cubicBezTo>
                      <a:pt x="240" y="201"/>
                      <a:pt x="321" y="120"/>
                      <a:pt x="420" y="120"/>
                    </a:cubicBezTo>
                    <a:close/>
                    <a:moveTo>
                      <a:pt x="126" y="840"/>
                    </a:moveTo>
                    <a:cubicBezTo>
                      <a:pt x="154" y="703"/>
                      <a:pt x="275" y="600"/>
                      <a:pt x="420" y="600"/>
                    </a:cubicBezTo>
                    <a:cubicBezTo>
                      <a:pt x="565" y="600"/>
                      <a:pt x="686" y="703"/>
                      <a:pt x="714" y="840"/>
                    </a:cubicBezTo>
                    <a:lnTo>
                      <a:pt x="126" y="840"/>
                    </a:lnTo>
                    <a:close/>
                    <a:moveTo>
                      <a:pt x="726" y="1928"/>
                    </a:moveTo>
                    <a:cubicBezTo>
                      <a:pt x="755" y="1791"/>
                      <a:pt x="880" y="1684"/>
                      <a:pt x="1024" y="1684"/>
                    </a:cubicBezTo>
                    <a:cubicBezTo>
                      <a:pt x="1169" y="1684"/>
                      <a:pt x="1291" y="1789"/>
                      <a:pt x="1318" y="1928"/>
                    </a:cubicBezTo>
                    <a:lnTo>
                      <a:pt x="726" y="1928"/>
                    </a:lnTo>
                    <a:close/>
                    <a:moveTo>
                      <a:pt x="840" y="1384"/>
                    </a:moveTo>
                    <a:cubicBezTo>
                      <a:pt x="840" y="1286"/>
                      <a:pt x="924" y="1204"/>
                      <a:pt x="1024" y="1204"/>
                    </a:cubicBezTo>
                    <a:cubicBezTo>
                      <a:pt x="1123" y="1204"/>
                      <a:pt x="1204" y="1285"/>
                      <a:pt x="1204" y="1384"/>
                    </a:cubicBezTo>
                    <a:cubicBezTo>
                      <a:pt x="1204" y="1483"/>
                      <a:pt x="1123" y="1564"/>
                      <a:pt x="1024" y="1564"/>
                    </a:cubicBezTo>
                    <a:cubicBezTo>
                      <a:pt x="924" y="1564"/>
                      <a:pt x="840" y="1482"/>
                      <a:pt x="840" y="1384"/>
                    </a:cubicBezTo>
                    <a:close/>
                    <a:moveTo>
                      <a:pt x="1263" y="1639"/>
                    </a:moveTo>
                    <a:cubicBezTo>
                      <a:pt x="1249" y="1629"/>
                      <a:pt x="1234" y="1620"/>
                      <a:pt x="1218" y="1612"/>
                    </a:cubicBezTo>
                    <a:cubicBezTo>
                      <a:pt x="1283" y="1557"/>
                      <a:pt x="1324" y="1475"/>
                      <a:pt x="1324" y="1384"/>
                    </a:cubicBezTo>
                    <a:cubicBezTo>
                      <a:pt x="1324" y="1219"/>
                      <a:pt x="1189" y="1084"/>
                      <a:pt x="1024" y="1084"/>
                    </a:cubicBezTo>
                    <a:cubicBezTo>
                      <a:pt x="858" y="1084"/>
                      <a:pt x="720" y="1218"/>
                      <a:pt x="720" y="1384"/>
                    </a:cubicBezTo>
                    <a:cubicBezTo>
                      <a:pt x="720" y="1464"/>
                      <a:pt x="752" y="1540"/>
                      <a:pt x="810" y="1597"/>
                    </a:cubicBezTo>
                    <a:cubicBezTo>
                      <a:pt x="816" y="1602"/>
                      <a:pt x="822" y="1608"/>
                      <a:pt x="828" y="1613"/>
                    </a:cubicBezTo>
                    <a:cubicBezTo>
                      <a:pt x="813" y="1621"/>
                      <a:pt x="798" y="1630"/>
                      <a:pt x="783" y="1640"/>
                    </a:cubicBezTo>
                    <a:cubicBezTo>
                      <a:pt x="529" y="1542"/>
                      <a:pt x="360" y="1296"/>
                      <a:pt x="360" y="1020"/>
                    </a:cubicBezTo>
                    <a:cubicBezTo>
                      <a:pt x="360" y="1000"/>
                      <a:pt x="361" y="980"/>
                      <a:pt x="363" y="960"/>
                    </a:cubicBezTo>
                    <a:cubicBezTo>
                      <a:pt x="780" y="960"/>
                      <a:pt x="780" y="960"/>
                      <a:pt x="780" y="960"/>
                    </a:cubicBezTo>
                    <a:cubicBezTo>
                      <a:pt x="813" y="960"/>
                      <a:pt x="840" y="933"/>
                      <a:pt x="840" y="900"/>
                    </a:cubicBezTo>
                    <a:cubicBezTo>
                      <a:pt x="840" y="739"/>
                      <a:pt x="749" y="598"/>
                      <a:pt x="615" y="528"/>
                    </a:cubicBezTo>
                    <a:cubicBezTo>
                      <a:pt x="638" y="508"/>
                      <a:pt x="659" y="484"/>
                      <a:pt x="675" y="458"/>
                    </a:cubicBezTo>
                    <a:cubicBezTo>
                      <a:pt x="778" y="395"/>
                      <a:pt x="901" y="360"/>
                      <a:pt x="1024" y="360"/>
                    </a:cubicBezTo>
                    <a:cubicBezTo>
                      <a:pt x="1146" y="360"/>
                      <a:pt x="1265" y="394"/>
                      <a:pt x="1369" y="458"/>
                    </a:cubicBezTo>
                    <a:cubicBezTo>
                      <a:pt x="1385" y="484"/>
                      <a:pt x="1406" y="508"/>
                      <a:pt x="1429" y="528"/>
                    </a:cubicBezTo>
                    <a:cubicBezTo>
                      <a:pt x="1295" y="598"/>
                      <a:pt x="1204" y="739"/>
                      <a:pt x="1204" y="900"/>
                    </a:cubicBezTo>
                    <a:cubicBezTo>
                      <a:pt x="1204" y="933"/>
                      <a:pt x="1231" y="960"/>
                      <a:pt x="1264" y="960"/>
                    </a:cubicBezTo>
                    <a:cubicBezTo>
                      <a:pt x="1681" y="960"/>
                      <a:pt x="1681" y="960"/>
                      <a:pt x="1681" y="960"/>
                    </a:cubicBezTo>
                    <a:cubicBezTo>
                      <a:pt x="1683" y="980"/>
                      <a:pt x="1684" y="1000"/>
                      <a:pt x="1684" y="1020"/>
                    </a:cubicBezTo>
                    <a:cubicBezTo>
                      <a:pt x="1684" y="1296"/>
                      <a:pt x="1516" y="1541"/>
                      <a:pt x="1263" y="1639"/>
                    </a:cubicBezTo>
                    <a:close/>
                    <a:moveTo>
                      <a:pt x="1330" y="840"/>
                    </a:moveTo>
                    <a:cubicBezTo>
                      <a:pt x="1358" y="703"/>
                      <a:pt x="1479" y="600"/>
                      <a:pt x="1624" y="600"/>
                    </a:cubicBezTo>
                    <a:cubicBezTo>
                      <a:pt x="1771" y="600"/>
                      <a:pt x="1894" y="703"/>
                      <a:pt x="1922" y="840"/>
                    </a:cubicBezTo>
                    <a:lnTo>
                      <a:pt x="133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8" name="TextBox 57"/>
            <p:cNvSpPr txBox="1"/>
            <p:nvPr/>
          </p:nvSpPr>
          <p:spPr>
            <a:xfrm>
              <a:off x="4589362" y="2196922"/>
              <a:ext cx="1142942" cy="553998"/>
            </a:xfrm>
            <a:prstGeom prst="rect">
              <a:avLst/>
            </a:prstGeom>
            <a:noFill/>
          </p:spPr>
          <p:txBody>
            <a:bodyPr wrap="none" lIns="0" tIns="0" rIns="0" bIns="0" rtlCol="0">
              <a:spAutoFit/>
            </a:bodyPr>
            <a:lstStyle/>
            <a:p>
              <a:r>
                <a:rPr lang="en-US" b="1" dirty="0">
                  <a:solidFill>
                    <a:srgbClr val="30353F"/>
                  </a:solidFill>
                  <a:latin typeface="+mj-lt"/>
                </a:rPr>
                <a:t>Technical </a:t>
              </a:r>
            </a:p>
            <a:p>
              <a:r>
                <a:rPr lang="en-US" b="1" dirty="0">
                  <a:solidFill>
                    <a:srgbClr val="30353F"/>
                  </a:solidFill>
                  <a:latin typeface="+mj-lt"/>
                </a:rPr>
                <a:t>Factors</a:t>
              </a:r>
            </a:p>
          </p:txBody>
        </p:sp>
        <p:sp>
          <p:nvSpPr>
            <p:cNvPr id="78" name="TextBox 77"/>
            <p:cNvSpPr txBox="1"/>
            <p:nvPr/>
          </p:nvSpPr>
          <p:spPr>
            <a:xfrm>
              <a:off x="2257823" y="5231361"/>
              <a:ext cx="2017681" cy="215444"/>
            </a:xfrm>
            <a:prstGeom prst="rect">
              <a:avLst/>
            </a:prstGeom>
            <a:noFill/>
          </p:spPr>
          <p:txBody>
            <a:bodyPr wrap="square" lIns="0" tIns="0" rIns="0" bIns="0" rtlCol="0">
              <a:spAutoFit/>
            </a:bodyPr>
            <a:lstStyle/>
            <a:p>
              <a:endParaRPr lang="en-US" sz="1400" dirty="0">
                <a:solidFill>
                  <a:srgbClr val="30353F"/>
                </a:solidFill>
              </a:endParaRPr>
            </a:p>
          </p:txBody>
        </p:sp>
        <p:sp>
          <p:nvSpPr>
            <p:cNvPr id="92" name="Rectangle 91"/>
            <p:cNvSpPr/>
            <p:nvPr/>
          </p:nvSpPr>
          <p:spPr>
            <a:xfrm>
              <a:off x="2609305" y="4431968"/>
              <a:ext cx="2031968" cy="702967"/>
            </a:xfrm>
            <a:prstGeom prst="rect">
              <a:avLst/>
            </a:prstGeom>
            <a:gradFill flip="none" rotWithShape="1">
              <a:gsLst>
                <a:gs pos="100000">
                  <a:schemeClr val="bg1"/>
                </a:gs>
                <a:gs pos="54000">
                  <a:srgbClr val="85E0E7"/>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2257832" y="4298383"/>
              <a:ext cx="1950651" cy="836563"/>
              <a:chOff x="2679250" y="3614471"/>
              <a:chExt cx="2188589" cy="938604"/>
            </a:xfrm>
          </p:grpSpPr>
          <p:sp>
            <p:nvSpPr>
              <p:cNvPr id="43" name="Oval 42"/>
              <p:cNvSpPr/>
              <p:nvPr/>
            </p:nvSpPr>
            <p:spPr>
              <a:xfrm>
                <a:off x="2679250" y="3764360"/>
                <a:ext cx="788715" cy="788715"/>
              </a:xfrm>
              <a:prstGeom prst="ellipse">
                <a:avLst/>
              </a:prstGeom>
              <a:solidFill>
                <a:srgbClr val="43CDD9"/>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p:cNvGrpSpPr/>
              <p:nvPr/>
            </p:nvGrpSpPr>
            <p:grpSpPr>
              <a:xfrm>
                <a:off x="2920411" y="3614471"/>
                <a:ext cx="1947428" cy="697441"/>
                <a:chOff x="6531410" y="3925888"/>
                <a:chExt cx="1947428" cy="697441"/>
              </a:xfrm>
            </p:grpSpPr>
            <p:sp>
              <p:nvSpPr>
                <p:cNvPr id="45"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30"/>
                <p:cNvSpPr>
                  <a:spLocks noEditPoints="1"/>
                </p:cNvSpPr>
                <p:nvPr/>
              </p:nvSpPr>
              <p:spPr bwMode="auto">
                <a:xfrm>
                  <a:off x="6531410" y="4316943"/>
                  <a:ext cx="306387" cy="306386"/>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81" name="TextBox 80"/>
            <p:cNvSpPr txBox="1"/>
            <p:nvPr/>
          </p:nvSpPr>
          <p:spPr>
            <a:xfrm>
              <a:off x="3037164" y="4544713"/>
              <a:ext cx="1101264" cy="553998"/>
            </a:xfrm>
            <a:prstGeom prst="rect">
              <a:avLst/>
            </a:prstGeom>
            <a:noFill/>
          </p:spPr>
          <p:txBody>
            <a:bodyPr wrap="none" lIns="0" tIns="0" rIns="0" bIns="0" rtlCol="0">
              <a:spAutoFit/>
            </a:bodyPr>
            <a:lstStyle/>
            <a:p>
              <a:r>
                <a:rPr lang="en-US" b="1" dirty="0">
                  <a:solidFill>
                    <a:schemeClr val="bg1"/>
                  </a:solidFill>
                  <a:latin typeface="+mj-lt"/>
                </a:rPr>
                <a:t>Market </a:t>
              </a:r>
            </a:p>
            <a:p>
              <a:r>
                <a:rPr lang="en-US" b="1" dirty="0">
                  <a:solidFill>
                    <a:schemeClr val="bg1"/>
                  </a:solidFill>
                  <a:latin typeface="+mj-lt"/>
                </a:rPr>
                <a:t>Sentiment</a:t>
              </a:r>
            </a:p>
          </p:txBody>
        </p:sp>
        <p:grpSp>
          <p:nvGrpSpPr>
            <p:cNvPr id="64" name="Group 63"/>
            <p:cNvGrpSpPr/>
            <p:nvPr/>
          </p:nvGrpSpPr>
          <p:grpSpPr>
            <a:xfrm>
              <a:off x="3919767" y="2340344"/>
              <a:ext cx="369416" cy="175635"/>
              <a:chOff x="4254500" y="2100263"/>
              <a:chExt cx="1906588" cy="906463"/>
            </a:xfrm>
          </p:grpSpPr>
          <p:sp>
            <p:nvSpPr>
              <p:cNvPr id="48" name="Freeform 5"/>
              <p:cNvSpPr>
                <a:spLocks noEditPoints="1"/>
              </p:cNvSpPr>
              <p:nvPr/>
            </p:nvSpPr>
            <p:spPr bwMode="auto">
              <a:xfrm>
                <a:off x="4254500" y="2100263"/>
                <a:ext cx="1906588" cy="906463"/>
              </a:xfrm>
              <a:custGeom>
                <a:avLst/>
                <a:gdLst>
                  <a:gd name="T0" fmla="*/ 1831 w 2048"/>
                  <a:gd name="T1" fmla="*/ 0 h 970"/>
                  <a:gd name="T2" fmla="*/ 1613 w 2048"/>
                  <a:gd name="T3" fmla="*/ 217 h 970"/>
                  <a:gd name="T4" fmla="*/ 1648 w 2048"/>
                  <a:gd name="T5" fmla="*/ 336 h 970"/>
                  <a:gd name="T6" fmla="*/ 1413 w 2048"/>
                  <a:gd name="T7" fmla="*/ 571 h 970"/>
                  <a:gd name="T8" fmla="*/ 1295 w 2048"/>
                  <a:gd name="T9" fmla="*/ 535 h 970"/>
                  <a:gd name="T10" fmla="*/ 1173 w 2048"/>
                  <a:gd name="T11" fmla="*/ 573 h 970"/>
                  <a:gd name="T12" fmla="*/ 935 w 2048"/>
                  <a:gd name="T13" fmla="*/ 336 h 970"/>
                  <a:gd name="T14" fmla="*/ 971 w 2048"/>
                  <a:gd name="T15" fmla="*/ 217 h 970"/>
                  <a:gd name="T16" fmla="*/ 753 w 2048"/>
                  <a:gd name="T17" fmla="*/ 0 h 970"/>
                  <a:gd name="T18" fmla="*/ 536 w 2048"/>
                  <a:gd name="T19" fmla="*/ 217 h 970"/>
                  <a:gd name="T20" fmla="*/ 571 w 2048"/>
                  <a:gd name="T21" fmla="*/ 336 h 970"/>
                  <a:gd name="T22" fmla="*/ 336 w 2048"/>
                  <a:gd name="T23" fmla="*/ 571 h 970"/>
                  <a:gd name="T24" fmla="*/ 217 w 2048"/>
                  <a:gd name="T25" fmla="*/ 535 h 970"/>
                  <a:gd name="T26" fmla="*/ 0 w 2048"/>
                  <a:gd name="T27" fmla="*/ 753 h 970"/>
                  <a:gd name="T28" fmla="*/ 217 w 2048"/>
                  <a:gd name="T29" fmla="*/ 970 h 970"/>
                  <a:gd name="T30" fmla="*/ 435 w 2048"/>
                  <a:gd name="T31" fmla="*/ 753 h 970"/>
                  <a:gd name="T32" fmla="*/ 400 w 2048"/>
                  <a:gd name="T33" fmla="*/ 634 h 970"/>
                  <a:gd name="T34" fmla="*/ 635 w 2048"/>
                  <a:gd name="T35" fmla="*/ 399 h 970"/>
                  <a:gd name="T36" fmla="*/ 753 w 2048"/>
                  <a:gd name="T37" fmla="*/ 435 h 970"/>
                  <a:gd name="T38" fmla="*/ 872 w 2048"/>
                  <a:gd name="T39" fmla="*/ 399 h 970"/>
                  <a:gd name="T40" fmla="*/ 1110 w 2048"/>
                  <a:gd name="T41" fmla="*/ 638 h 970"/>
                  <a:gd name="T42" fmla="*/ 1077 w 2048"/>
                  <a:gd name="T43" fmla="*/ 753 h 970"/>
                  <a:gd name="T44" fmla="*/ 1295 w 2048"/>
                  <a:gd name="T45" fmla="*/ 970 h 970"/>
                  <a:gd name="T46" fmla="*/ 1512 w 2048"/>
                  <a:gd name="T47" fmla="*/ 753 h 970"/>
                  <a:gd name="T48" fmla="*/ 1477 w 2048"/>
                  <a:gd name="T49" fmla="*/ 634 h 970"/>
                  <a:gd name="T50" fmla="*/ 1712 w 2048"/>
                  <a:gd name="T51" fmla="*/ 399 h 970"/>
                  <a:gd name="T52" fmla="*/ 1831 w 2048"/>
                  <a:gd name="T53" fmla="*/ 435 h 970"/>
                  <a:gd name="T54" fmla="*/ 2048 w 2048"/>
                  <a:gd name="T55" fmla="*/ 217 h 970"/>
                  <a:gd name="T56" fmla="*/ 1831 w 2048"/>
                  <a:gd name="T57" fmla="*/ 0 h 970"/>
                  <a:gd name="T58" fmla="*/ 217 w 2048"/>
                  <a:gd name="T59" fmla="*/ 880 h 970"/>
                  <a:gd name="T60" fmla="*/ 90 w 2048"/>
                  <a:gd name="T61" fmla="*/ 753 h 970"/>
                  <a:gd name="T62" fmla="*/ 217 w 2048"/>
                  <a:gd name="T63" fmla="*/ 625 h 970"/>
                  <a:gd name="T64" fmla="*/ 345 w 2048"/>
                  <a:gd name="T65" fmla="*/ 753 h 970"/>
                  <a:gd name="T66" fmla="*/ 217 w 2048"/>
                  <a:gd name="T67" fmla="*/ 880 h 970"/>
                  <a:gd name="T68" fmla="*/ 753 w 2048"/>
                  <a:gd name="T69" fmla="*/ 345 h 970"/>
                  <a:gd name="T70" fmla="*/ 626 w 2048"/>
                  <a:gd name="T71" fmla="*/ 217 h 970"/>
                  <a:gd name="T72" fmla="*/ 753 w 2048"/>
                  <a:gd name="T73" fmla="*/ 90 h 970"/>
                  <a:gd name="T74" fmla="*/ 881 w 2048"/>
                  <a:gd name="T75" fmla="*/ 217 h 970"/>
                  <a:gd name="T76" fmla="*/ 753 w 2048"/>
                  <a:gd name="T77" fmla="*/ 345 h 970"/>
                  <a:gd name="T78" fmla="*/ 1295 w 2048"/>
                  <a:gd name="T79" fmla="*/ 880 h 970"/>
                  <a:gd name="T80" fmla="*/ 1167 w 2048"/>
                  <a:gd name="T81" fmla="*/ 753 h 970"/>
                  <a:gd name="T82" fmla="*/ 1295 w 2048"/>
                  <a:gd name="T83" fmla="*/ 625 h 970"/>
                  <a:gd name="T84" fmla="*/ 1422 w 2048"/>
                  <a:gd name="T85" fmla="*/ 753 h 970"/>
                  <a:gd name="T86" fmla="*/ 1295 w 2048"/>
                  <a:gd name="T87" fmla="*/ 880 h 970"/>
                  <a:gd name="T88" fmla="*/ 1831 w 2048"/>
                  <a:gd name="T89" fmla="*/ 345 h 970"/>
                  <a:gd name="T90" fmla="*/ 1703 w 2048"/>
                  <a:gd name="T91" fmla="*/ 217 h 970"/>
                  <a:gd name="T92" fmla="*/ 1831 w 2048"/>
                  <a:gd name="T93" fmla="*/ 90 h 970"/>
                  <a:gd name="T94" fmla="*/ 1958 w 2048"/>
                  <a:gd name="T95" fmla="*/ 217 h 970"/>
                  <a:gd name="T96" fmla="*/ 1831 w 2048"/>
                  <a:gd name="T97" fmla="*/ 34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48" h="970">
                    <a:moveTo>
                      <a:pt x="1831" y="0"/>
                    </a:moveTo>
                    <a:cubicBezTo>
                      <a:pt x="1711" y="0"/>
                      <a:pt x="1613" y="97"/>
                      <a:pt x="1613" y="217"/>
                    </a:cubicBezTo>
                    <a:cubicBezTo>
                      <a:pt x="1613" y="261"/>
                      <a:pt x="1626" y="302"/>
                      <a:pt x="1648" y="336"/>
                    </a:cubicBezTo>
                    <a:cubicBezTo>
                      <a:pt x="1413" y="571"/>
                      <a:pt x="1413" y="571"/>
                      <a:pt x="1413" y="571"/>
                    </a:cubicBezTo>
                    <a:cubicBezTo>
                      <a:pt x="1379" y="548"/>
                      <a:pt x="1339" y="535"/>
                      <a:pt x="1295" y="535"/>
                    </a:cubicBezTo>
                    <a:cubicBezTo>
                      <a:pt x="1250" y="535"/>
                      <a:pt x="1207" y="549"/>
                      <a:pt x="1173" y="573"/>
                    </a:cubicBezTo>
                    <a:cubicBezTo>
                      <a:pt x="935" y="336"/>
                      <a:pt x="935" y="336"/>
                      <a:pt x="935" y="336"/>
                    </a:cubicBezTo>
                    <a:cubicBezTo>
                      <a:pt x="958" y="302"/>
                      <a:pt x="971" y="261"/>
                      <a:pt x="971" y="217"/>
                    </a:cubicBezTo>
                    <a:cubicBezTo>
                      <a:pt x="971" y="97"/>
                      <a:pt x="873" y="0"/>
                      <a:pt x="753" y="0"/>
                    </a:cubicBezTo>
                    <a:cubicBezTo>
                      <a:pt x="633" y="0"/>
                      <a:pt x="536" y="97"/>
                      <a:pt x="536" y="217"/>
                    </a:cubicBezTo>
                    <a:cubicBezTo>
                      <a:pt x="536" y="261"/>
                      <a:pt x="549" y="302"/>
                      <a:pt x="571" y="336"/>
                    </a:cubicBezTo>
                    <a:cubicBezTo>
                      <a:pt x="336" y="571"/>
                      <a:pt x="336" y="571"/>
                      <a:pt x="336" y="571"/>
                    </a:cubicBezTo>
                    <a:cubicBezTo>
                      <a:pt x="302" y="548"/>
                      <a:pt x="261" y="535"/>
                      <a:pt x="217" y="535"/>
                    </a:cubicBezTo>
                    <a:cubicBezTo>
                      <a:pt x="98" y="535"/>
                      <a:pt x="0" y="633"/>
                      <a:pt x="0" y="753"/>
                    </a:cubicBezTo>
                    <a:cubicBezTo>
                      <a:pt x="0" y="873"/>
                      <a:pt x="98" y="970"/>
                      <a:pt x="217" y="970"/>
                    </a:cubicBezTo>
                    <a:cubicBezTo>
                      <a:pt x="337" y="970"/>
                      <a:pt x="435" y="873"/>
                      <a:pt x="435" y="753"/>
                    </a:cubicBezTo>
                    <a:cubicBezTo>
                      <a:pt x="435" y="709"/>
                      <a:pt x="422" y="668"/>
                      <a:pt x="400" y="634"/>
                    </a:cubicBezTo>
                    <a:cubicBezTo>
                      <a:pt x="635" y="399"/>
                      <a:pt x="635" y="399"/>
                      <a:pt x="635" y="399"/>
                    </a:cubicBezTo>
                    <a:cubicBezTo>
                      <a:pt x="669" y="422"/>
                      <a:pt x="709" y="435"/>
                      <a:pt x="753" y="435"/>
                    </a:cubicBezTo>
                    <a:cubicBezTo>
                      <a:pt x="797" y="435"/>
                      <a:pt x="838" y="422"/>
                      <a:pt x="872" y="399"/>
                    </a:cubicBezTo>
                    <a:cubicBezTo>
                      <a:pt x="1110" y="638"/>
                      <a:pt x="1110" y="638"/>
                      <a:pt x="1110" y="638"/>
                    </a:cubicBezTo>
                    <a:cubicBezTo>
                      <a:pt x="1090" y="671"/>
                      <a:pt x="1077" y="711"/>
                      <a:pt x="1077" y="753"/>
                    </a:cubicBezTo>
                    <a:cubicBezTo>
                      <a:pt x="1077" y="873"/>
                      <a:pt x="1175" y="970"/>
                      <a:pt x="1295" y="970"/>
                    </a:cubicBezTo>
                    <a:cubicBezTo>
                      <a:pt x="1415" y="970"/>
                      <a:pt x="1512" y="873"/>
                      <a:pt x="1512" y="753"/>
                    </a:cubicBezTo>
                    <a:cubicBezTo>
                      <a:pt x="1512" y="709"/>
                      <a:pt x="1499" y="668"/>
                      <a:pt x="1477" y="634"/>
                    </a:cubicBezTo>
                    <a:cubicBezTo>
                      <a:pt x="1712" y="399"/>
                      <a:pt x="1712" y="399"/>
                      <a:pt x="1712" y="399"/>
                    </a:cubicBezTo>
                    <a:cubicBezTo>
                      <a:pt x="1746" y="422"/>
                      <a:pt x="1787" y="435"/>
                      <a:pt x="1831" y="435"/>
                    </a:cubicBezTo>
                    <a:cubicBezTo>
                      <a:pt x="1950" y="435"/>
                      <a:pt x="2048" y="337"/>
                      <a:pt x="2048" y="217"/>
                    </a:cubicBezTo>
                    <a:cubicBezTo>
                      <a:pt x="2048" y="97"/>
                      <a:pt x="1950" y="0"/>
                      <a:pt x="1831" y="0"/>
                    </a:cubicBezTo>
                    <a:close/>
                    <a:moveTo>
                      <a:pt x="217" y="880"/>
                    </a:moveTo>
                    <a:cubicBezTo>
                      <a:pt x="147" y="880"/>
                      <a:pt x="90" y="823"/>
                      <a:pt x="90" y="753"/>
                    </a:cubicBezTo>
                    <a:cubicBezTo>
                      <a:pt x="90" y="682"/>
                      <a:pt x="147" y="625"/>
                      <a:pt x="217" y="625"/>
                    </a:cubicBezTo>
                    <a:cubicBezTo>
                      <a:pt x="288" y="625"/>
                      <a:pt x="345" y="682"/>
                      <a:pt x="345" y="753"/>
                    </a:cubicBezTo>
                    <a:cubicBezTo>
                      <a:pt x="345" y="823"/>
                      <a:pt x="288" y="880"/>
                      <a:pt x="217" y="880"/>
                    </a:cubicBezTo>
                    <a:close/>
                    <a:moveTo>
                      <a:pt x="753" y="345"/>
                    </a:moveTo>
                    <a:cubicBezTo>
                      <a:pt x="683" y="345"/>
                      <a:pt x="626" y="288"/>
                      <a:pt x="626" y="217"/>
                    </a:cubicBezTo>
                    <a:cubicBezTo>
                      <a:pt x="626" y="147"/>
                      <a:pt x="683" y="90"/>
                      <a:pt x="753" y="90"/>
                    </a:cubicBezTo>
                    <a:cubicBezTo>
                      <a:pt x="823" y="90"/>
                      <a:pt x="881" y="147"/>
                      <a:pt x="881" y="217"/>
                    </a:cubicBezTo>
                    <a:cubicBezTo>
                      <a:pt x="881" y="288"/>
                      <a:pt x="823" y="345"/>
                      <a:pt x="753" y="345"/>
                    </a:cubicBezTo>
                    <a:close/>
                    <a:moveTo>
                      <a:pt x="1295" y="880"/>
                    </a:moveTo>
                    <a:cubicBezTo>
                      <a:pt x="1225" y="880"/>
                      <a:pt x="1167" y="823"/>
                      <a:pt x="1167" y="753"/>
                    </a:cubicBezTo>
                    <a:cubicBezTo>
                      <a:pt x="1167" y="682"/>
                      <a:pt x="1225" y="625"/>
                      <a:pt x="1295" y="625"/>
                    </a:cubicBezTo>
                    <a:cubicBezTo>
                      <a:pt x="1365" y="625"/>
                      <a:pt x="1422" y="682"/>
                      <a:pt x="1422" y="753"/>
                    </a:cubicBezTo>
                    <a:cubicBezTo>
                      <a:pt x="1422" y="823"/>
                      <a:pt x="1365" y="880"/>
                      <a:pt x="1295" y="880"/>
                    </a:cubicBezTo>
                    <a:close/>
                    <a:moveTo>
                      <a:pt x="1831" y="345"/>
                    </a:moveTo>
                    <a:cubicBezTo>
                      <a:pt x="1760" y="345"/>
                      <a:pt x="1703" y="288"/>
                      <a:pt x="1703" y="217"/>
                    </a:cubicBezTo>
                    <a:cubicBezTo>
                      <a:pt x="1703" y="147"/>
                      <a:pt x="1760" y="90"/>
                      <a:pt x="1831" y="90"/>
                    </a:cubicBezTo>
                    <a:cubicBezTo>
                      <a:pt x="1901" y="90"/>
                      <a:pt x="1958" y="147"/>
                      <a:pt x="1958" y="217"/>
                    </a:cubicBezTo>
                    <a:cubicBezTo>
                      <a:pt x="1958" y="288"/>
                      <a:pt x="1901" y="345"/>
                      <a:pt x="1831" y="34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6"/>
              <p:cNvSpPr>
                <a:spLocks/>
              </p:cNvSpPr>
              <p:nvPr/>
            </p:nvSpPr>
            <p:spPr bwMode="auto">
              <a:xfrm>
                <a:off x="4752975" y="2598738"/>
                <a:ext cx="176213" cy="174625"/>
              </a:xfrm>
              <a:custGeom>
                <a:avLst/>
                <a:gdLst>
                  <a:gd name="T0" fmla="*/ 172 w 190"/>
                  <a:gd name="T1" fmla="*/ 18 h 186"/>
                  <a:gd name="T2" fmla="*/ 109 w 190"/>
                  <a:gd name="T3" fmla="*/ 18 h 186"/>
                  <a:gd name="T4" fmla="*/ 17 w 190"/>
                  <a:gd name="T5" fmla="*/ 109 h 186"/>
                  <a:gd name="T6" fmla="*/ 17 w 190"/>
                  <a:gd name="T7" fmla="*/ 173 h 186"/>
                  <a:gd name="T8" fmla="*/ 49 w 190"/>
                  <a:gd name="T9" fmla="*/ 186 h 186"/>
                  <a:gd name="T10" fmla="*/ 81 w 190"/>
                  <a:gd name="T11" fmla="*/ 173 h 186"/>
                  <a:gd name="T12" fmla="*/ 172 w 190"/>
                  <a:gd name="T13" fmla="*/ 81 h 186"/>
                  <a:gd name="T14" fmla="*/ 172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2" y="18"/>
                    </a:moveTo>
                    <a:cubicBezTo>
                      <a:pt x="155" y="0"/>
                      <a:pt x="126" y="0"/>
                      <a:pt x="109" y="18"/>
                    </a:cubicBezTo>
                    <a:cubicBezTo>
                      <a:pt x="17" y="109"/>
                      <a:pt x="17" y="109"/>
                      <a:pt x="17" y="109"/>
                    </a:cubicBezTo>
                    <a:cubicBezTo>
                      <a:pt x="0" y="127"/>
                      <a:pt x="0" y="155"/>
                      <a:pt x="17" y="173"/>
                    </a:cubicBezTo>
                    <a:cubicBezTo>
                      <a:pt x="26" y="182"/>
                      <a:pt x="37" y="186"/>
                      <a:pt x="49" y="186"/>
                    </a:cubicBezTo>
                    <a:cubicBezTo>
                      <a:pt x="60" y="186"/>
                      <a:pt x="72" y="182"/>
                      <a:pt x="81" y="173"/>
                    </a:cubicBezTo>
                    <a:cubicBezTo>
                      <a:pt x="172" y="81"/>
                      <a:pt x="172" y="81"/>
                      <a:pt x="172" y="81"/>
                    </a:cubicBezTo>
                    <a:cubicBezTo>
                      <a:pt x="190" y="64"/>
                      <a:pt x="190" y="35"/>
                      <a:pt x="172"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
              <p:cNvSpPr>
                <a:spLocks/>
              </p:cNvSpPr>
              <p:nvPr/>
            </p:nvSpPr>
            <p:spPr bwMode="auto">
              <a:xfrm>
                <a:off x="5486400" y="2330451"/>
                <a:ext cx="177800" cy="174625"/>
              </a:xfrm>
              <a:custGeom>
                <a:avLst/>
                <a:gdLst>
                  <a:gd name="T0" fmla="*/ 173 w 190"/>
                  <a:gd name="T1" fmla="*/ 18 h 186"/>
                  <a:gd name="T2" fmla="*/ 109 w 190"/>
                  <a:gd name="T3" fmla="*/ 18 h 186"/>
                  <a:gd name="T4" fmla="*/ 18 w 190"/>
                  <a:gd name="T5" fmla="*/ 109 h 186"/>
                  <a:gd name="T6" fmla="*/ 18 w 190"/>
                  <a:gd name="T7" fmla="*/ 173 h 186"/>
                  <a:gd name="T8" fmla="*/ 50 w 190"/>
                  <a:gd name="T9" fmla="*/ 186 h 186"/>
                  <a:gd name="T10" fmla="*/ 81 w 190"/>
                  <a:gd name="T11" fmla="*/ 173 h 186"/>
                  <a:gd name="T12" fmla="*/ 173 w 190"/>
                  <a:gd name="T13" fmla="*/ 81 h 186"/>
                  <a:gd name="T14" fmla="*/ 173 w 190"/>
                  <a:gd name="T15" fmla="*/ 18 h 1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0" h="186">
                    <a:moveTo>
                      <a:pt x="173" y="18"/>
                    </a:moveTo>
                    <a:cubicBezTo>
                      <a:pt x="155" y="0"/>
                      <a:pt x="127" y="0"/>
                      <a:pt x="109" y="18"/>
                    </a:cubicBezTo>
                    <a:cubicBezTo>
                      <a:pt x="18" y="109"/>
                      <a:pt x="18" y="109"/>
                      <a:pt x="18" y="109"/>
                    </a:cubicBezTo>
                    <a:cubicBezTo>
                      <a:pt x="0" y="127"/>
                      <a:pt x="0" y="155"/>
                      <a:pt x="18" y="173"/>
                    </a:cubicBezTo>
                    <a:cubicBezTo>
                      <a:pt x="27" y="182"/>
                      <a:pt x="38" y="186"/>
                      <a:pt x="50" y="186"/>
                    </a:cubicBezTo>
                    <a:cubicBezTo>
                      <a:pt x="61" y="186"/>
                      <a:pt x="73" y="181"/>
                      <a:pt x="81" y="173"/>
                    </a:cubicBezTo>
                    <a:cubicBezTo>
                      <a:pt x="173" y="81"/>
                      <a:pt x="173" y="81"/>
                      <a:pt x="173" y="81"/>
                    </a:cubicBezTo>
                    <a:cubicBezTo>
                      <a:pt x="190" y="64"/>
                      <a:pt x="190" y="35"/>
                      <a:pt x="173" y="1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50" name="Rectangle 149"/>
          <p:cNvSpPr/>
          <p:nvPr/>
        </p:nvSpPr>
        <p:spPr>
          <a:xfrm>
            <a:off x="6246448" y="1894684"/>
            <a:ext cx="5203812" cy="4239416"/>
          </a:xfrm>
          <a:prstGeom prst="rect">
            <a:avLst/>
          </a:prstGeom>
          <a:solidFill>
            <a:srgbClr val="F1F1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83" name="TextBox 82">
            <a:extLst>
              <a:ext uri="{FF2B5EF4-FFF2-40B4-BE49-F238E27FC236}">
                <a16:creationId xmlns:a16="http://schemas.microsoft.com/office/drawing/2014/main" id="{DCD843C5-0DBD-4721-ACAD-288CC256EF82}"/>
              </a:ext>
            </a:extLst>
          </p:cNvPr>
          <p:cNvSpPr txBox="1"/>
          <p:nvPr/>
        </p:nvSpPr>
        <p:spPr>
          <a:xfrm>
            <a:off x="1912172" y="153025"/>
            <a:ext cx="8367675"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NEWS CATEGORIES DRIVING STOCK PRICES</a:t>
            </a:r>
          </a:p>
        </p:txBody>
      </p:sp>
      <p:sp>
        <p:nvSpPr>
          <p:cNvPr id="4" name="Title 3" hidden="1">
            <a:extLst>
              <a:ext uri="{FF2B5EF4-FFF2-40B4-BE49-F238E27FC236}">
                <a16:creationId xmlns:a16="http://schemas.microsoft.com/office/drawing/2014/main" id="{19D7E498-2D9B-4F60-93FF-25DEC5873336}"/>
              </a:ext>
            </a:extLst>
          </p:cNvPr>
          <p:cNvSpPr>
            <a:spLocks noGrp="1"/>
          </p:cNvSpPr>
          <p:nvPr>
            <p:ph type="title"/>
          </p:nvPr>
        </p:nvSpPr>
        <p:spPr/>
        <p:txBody>
          <a:bodyPr/>
          <a:lstStyle/>
          <a:p>
            <a:r>
              <a:rPr lang="en-US" dirty="0"/>
              <a:t>Slide 3</a:t>
            </a:r>
          </a:p>
        </p:txBody>
      </p:sp>
      <p:sp>
        <p:nvSpPr>
          <p:cNvPr id="96" name="TextBox 95">
            <a:extLst>
              <a:ext uri="{FF2B5EF4-FFF2-40B4-BE49-F238E27FC236}">
                <a16:creationId xmlns:a16="http://schemas.microsoft.com/office/drawing/2014/main" id="{3C31592B-14F8-45EB-AEC5-8C0A42C24E2A}"/>
              </a:ext>
            </a:extLst>
          </p:cNvPr>
          <p:cNvSpPr txBox="1"/>
          <p:nvPr/>
        </p:nvSpPr>
        <p:spPr>
          <a:xfrm>
            <a:off x="3400127" y="2755058"/>
            <a:ext cx="2467202" cy="1292662"/>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dirty="0">
                <a:latin typeface="+mj-lt"/>
              </a:rPr>
              <a:t>Inflation</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a:latin typeface="+mj-lt"/>
              </a:rPr>
              <a:t>Market and Competitor strength</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a:latin typeface="+mj-lt"/>
              </a:rPr>
              <a:t>Liquidity of the stock</a:t>
            </a:r>
          </a:p>
        </p:txBody>
      </p:sp>
      <p:sp>
        <p:nvSpPr>
          <p:cNvPr id="97" name="TextBox 96">
            <a:extLst>
              <a:ext uri="{FF2B5EF4-FFF2-40B4-BE49-F238E27FC236}">
                <a16:creationId xmlns:a16="http://schemas.microsoft.com/office/drawing/2014/main" id="{1AFEC8FA-6D41-4F95-8510-F3AD11CE1F37}"/>
              </a:ext>
            </a:extLst>
          </p:cNvPr>
          <p:cNvSpPr txBox="1"/>
          <p:nvPr/>
        </p:nvSpPr>
        <p:spPr>
          <a:xfrm>
            <a:off x="1946143" y="4921607"/>
            <a:ext cx="2467202" cy="1292662"/>
          </a:xfrm>
          <a:prstGeom prst="rect">
            <a:avLst/>
          </a:prstGeom>
          <a:noFill/>
        </p:spPr>
        <p:txBody>
          <a:bodyPr wrap="square" lIns="0" tIns="0" rIns="0" bIns="0" rtlCol="0">
            <a:spAutoFit/>
          </a:bodyPr>
          <a:lstStyle/>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a:latin typeface="+mj-lt"/>
              </a:rPr>
              <a:t>Subjective, Biased and Obstinate</a:t>
            </a:r>
          </a:p>
          <a:p>
            <a:pPr marL="285750" indent="-285750">
              <a:buFont typeface="Arial" panose="020B0604020202020204" pitchFamily="34" charset="0"/>
              <a:buChar char="•"/>
            </a:pPr>
            <a:endParaRPr lang="en-US" sz="1400" dirty="0">
              <a:latin typeface="+mj-lt"/>
            </a:endParaRPr>
          </a:p>
          <a:p>
            <a:pPr marL="285750" indent="-285750">
              <a:buFont typeface="Arial" panose="020B0604020202020204" pitchFamily="34" charset="0"/>
              <a:buChar char="•"/>
            </a:pPr>
            <a:r>
              <a:rPr lang="en-US" sz="1400" dirty="0">
                <a:latin typeface="+mj-lt"/>
              </a:rPr>
              <a:t>Investor Demographics</a:t>
            </a:r>
          </a:p>
          <a:p>
            <a:pPr marL="285750" indent="-285750">
              <a:buFont typeface="Arial" panose="020B0604020202020204" pitchFamily="34" charset="0"/>
              <a:buChar char="•"/>
            </a:pPr>
            <a:endParaRPr lang="en-US" sz="1400" dirty="0">
              <a:latin typeface="+mj-lt"/>
            </a:endParaRPr>
          </a:p>
        </p:txBody>
      </p:sp>
      <p:pic>
        <p:nvPicPr>
          <p:cNvPr id="9" name="Picture 8">
            <a:extLst>
              <a:ext uri="{FF2B5EF4-FFF2-40B4-BE49-F238E27FC236}">
                <a16:creationId xmlns:a16="http://schemas.microsoft.com/office/drawing/2014/main" id="{2D2C26AD-AE64-4580-9D2A-787B5812D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112" y="1675145"/>
            <a:ext cx="5447691" cy="4422099"/>
          </a:xfrm>
          <a:prstGeom prst="rect">
            <a:avLst/>
          </a:prstGeom>
        </p:spPr>
      </p:pic>
    </p:spTree>
    <p:extLst>
      <p:ext uri="{BB962C8B-B14F-4D97-AF65-F5344CB8AC3E}">
        <p14:creationId xmlns:p14="http://schemas.microsoft.com/office/powerpoint/2010/main" val="1519777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C183D7F6-B498-43B3-948B-1728B52AA6E4}">
                <adec:decorative xmlns:adec="http://schemas.microsoft.com/office/drawing/2017/decorative" val="1"/>
              </a:ext>
            </a:extLst>
          </p:cNvPr>
          <p:cNvSpPr/>
          <p:nvPr/>
        </p:nvSpPr>
        <p:spPr>
          <a:xfrm>
            <a:off x="1458105" y="4552401"/>
            <a:ext cx="9464574" cy="69937"/>
          </a:xfrm>
          <a:prstGeom prst="rect">
            <a:avLst/>
          </a:prstGeom>
          <a:solidFill>
            <a:srgbClr val="3035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a:extLst>
              <a:ext uri="{C183D7F6-B498-43B3-948B-1728B52AA6E4}">
                <adec:decorative xmlns:adec="http://schemas.microsoft.com/office/drawing/2017/decorative" val="1"/>
              </a:ext>
            </a:extLst>
          </p:cNvPr>
          <p:cNvCxnSpPr/>
          <p:nvPr/>
        </p:nvCxnSpPr>
        <p:spPr>
          <a:xfrm>
            <a:off x="9487881" y="4708296"/>
            <a:ext cx="0" cy="705734"/>
          </a:xfrm>
          <a:prstGeom prst="line">
            <a:avLst/>
          </a:prstGeom>
          <a:ln w="19050">
            <a:solidFill>
              <a:srgbClr val="43CDD9"/>
            </a:solidFill>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8412218" y="6043998"/>
            <a:ext cx="2151326" cy="246221"/>
          </a:xfrm>
          <a:prstGeom prst="rect">
            <a:avLst/>
          </a:prstGeom>
          <a:noFill/>
        </p:spPr>
        <p:txBody>
          <a:bodyPr wrap="square" lIns="0" tIns="0" rIns="0" bIns="0" rtlCol="0">
            <a:spAutoFit/>
          </a:bodyPr>
          <a:lstStyle/>
          <a:p>
            <a:pPr algn="ctr"/>
            <a:r>
              <a:rPr lang="en-US" sz="1600" dirty="0">
                <a:latin typeface="+mj-lt"/>
              </a:rPr>
              <a:t>$ 329 / share</a:t>
            </a:r>
            <a:endParaRPr lang="en-US" sz="1600" dirty="0">
              <a:solidFill>
                <a:srgbClr val="30353F"/>
              </a:solidFill>
              <a:latin typeface="+mj-lt"/>
            </a:endParaRPr>
          </a:p>
        </p:txBody>
      </p:sp>
      <p:sp>
        <p:nvSpPr>
          <p:cNvPr id="71" name="TextBox 70"/>
          <p:cNvSpPr txBox="1"/>
          <p:nvPr/>
        </p:nvSpPr>
        <p:spPr>
          <a:xfrm>
            <a:off x="8783369" y="5524468"/>
            <a:ext cx="1409039" cy="492443"/>
          </a:xfrm>
          <a:prstGeom prst="rect">
            <a:avLst/>
          </a:prstGeom>
          <a:noFill/>
        </p:spPr>
        <p:txBody>
          <a:bodyPr wrap="none" lIns="0" tIns="0" rIns="0" bIns="0" rtlCol="0">
            <a:spAutoFit/>
          </a:bodyPr>
          <a:lstStyle/>
          <a:p>
            <a:pPr algn="ctr"/>
            <a:r>
              <a:rPr lang="en-US" sz="1600" b="1" dirty="0">
                <a:solidFill>
                  <a:srgbClr val="43CDD9"/>
                </a:solidFill>
                <a:latin typeface="+mj-lt"/>
              </a:rPr>
              <a:t>LATEST NOTED </a:t>
            </a:r>
          </a:p>
          <a:p>
            <a:pPr algn="ctr"/>
            <a:r>
              <a:rPr lang="en-US" sz="1600" b="1" dirty="0">
                <a:solidFill>
                  <a:srgbClr val="43CDD9"/>
                </a:solidFill>
                <a:latin typeface="+mj-lt"/>
              </a:rPr>
              <a:t>STOCK PRICE</a:t>
            </a:r>
          </a:p>
        </p:txBody>
      </p:sp>
      <p:sp>
        <p:nvSpPr>
          <p:cNvPr id="73" name="Oval 72">
            <a:extLst>
              <a:ext uri="{C183D7F6-B498-43B3-948B-1728B52AA6E4}">
                <adec:decorative xmlns:adec="http://schemas.microsoft.com/office/drawing/2017/decorative" val="1"/>
              </a:ext>
            </a:extLst>
          </p:cNvPr>
          <p:cNvSpPr/>
          <p:nvPr/>
        </p:nvSpPr>
        <p:spPr>
          <a:xfrm>
            <a:off x="9172681" y="4286158"/>
            <a:ext cx="630400" cy="630398"/>
          </a:xfrm>
          <a:prstGeom prst="ellipse">
            <a:avLst/>
          </a:prstGeom>
          <a:solidFill>
            <a:srgbClr val="43CDD9"/>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TextBox 71"/>
          <p:cNvSpPr txBox="1"/>
          <p:nvPr/>
        </p:nvSpPr>
        <p:spPr>
          <a:xfrm>
            <a:off x="9280902" y="3963525"/>
            <a:ext cx="413959" cy="215444"/>
          </a:xfrm>
          <a:prstGeom prst="rect">
            <a:avLst/>
          </a:prstGeom>
          <a:noFill/>
        </p:spPr>
        <p:txBody>
          <a:bodyPr wrap="none" lIns="0" tIns="0" rIns="0" bIns="0" rtlCol="0">
            <a:spAutoFit/>
          </a:bodyPr>
          <a:lstStyle/>
          <a:p>
            <a:pPr algn="ctr"/>
            <a:r>
              <a:rPr lang="en-US" sz="1400" b="1" dirty="0">
                <a:solidFill>
                  <a:srgbClr val="43CDD9"/>
                </a:solidFill>
              </a:rPr>
              <a:t>2019</a:t>
            </a:r>
          </a:p>
        </p:txBody>
      </p:sp>
      <p:grpSp>
        <p:nvGrpSpPr>
          <p:cNvPr id="81" name="Group 80" descr="This is an icon of a calendar. "/>
          <p:cNvGrpSpPr/>
          <p:nvPr/>
        </p:nvGrpSpPr>
        <p:grpSpPr>
          <a:xfrm>
            <a:off x="9357254" y="4470730"/>
            <a:ext cx="261254" cy="261255"/>
            <a:chOff x="8208963" y="3762375"/>
            <a:chExt cx="306387" cy="306388"/>
          </a:xfrm>
        </p:grpSpPr>
        <p:sp>
          <p:nvSpPr>
            <p:cNvPr id="82" name="Freeform 27"/>
            <p:cNvSpPr>
              <a:spLocks/>
            </p:cNvSpPr>
            <p:nvPr/>
          </p:nvSpPr>
          <p:spPr bwMode="auto">
            <a:xfrm>
              <a:off x="8424863" y="3943350"/>
              <a:ext cx="53975" cy="53975"/>
            </a:xfrm>
            <a:custGeom>
              <a:avLst/>
              <a:gdLst>
                <a:gd name="T0" fmla="*/ 300 w 360"/>
                <a:gd name="T1" fmla="*/ 240 h 360"/>
                <a:gd name="T2" fmla="*/ 120 w 360"/>
                <a:gd name="T3" fmla="*/ 240 h 360"/>
                <a:gd name="T4" fmla="*/ 120 w 360"/>
                <a:gd name="T5" fmla="*/ 60 h 360"/>
                <a:gd name="T6" fmla="*/ 60 w 360"/>
                <a:gd name="T7" fmla="*/ 0 h 360"/>
                <a:gd name="T8" fmla="*/ 0 w 360"/>
                <a:gd name="T9" fmla="*/ 60 h 360"/>
                <a:gd name="T10" fmla="*/ 0 w 360"/>
                <a:gd name="T11" fmla="*/ 300 h 360"/>
                <a:gd name="T12" fmla="*/ 60 w 360"/>
                <a:gd name="T13" fmla="*/ 360 h 360"/>
                <a:gd name="T14" fmla="*/ 300 w 360"/>
                <a:gd name="T15" fmla="*/ 360 h 360"/>
                <a:gd name="T16" fmla="*/ 360 w 360"/>
                <a:gd name="T17" fmla="*/ 300 h 360"/>
                <a:gd name="T18" fmla="*/ 300 w 360"/>
                <a:gd name="T19" fmla="*/ 24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0">
                  <a:moveTo>
                    <a:pt x="300" y="240"/>
                  </a:moveTo>
                  <a:cubicBezTo>
                    <a:pt x="120" y="240"/>
                    <a:pt x="120" y="240"/>
                    <a:pt x="120" y="240"/>
                  </a:cubicBezTo>
                  <a:cubicBezTo>
                    <a:pt x="120" y="60"/>
                    <a:pt x="120" y="60"/>
                    <a:pt x="120" y="60"/>
                  </a:cubicBezTo>
                  <a:cubicBezTo>
                    <a:pt x="120" y="27"/>
                    <a:pt x="93" y="0"/>
                    <a:pt x="60" y="0"/>
                  </a:cubicBezTo>
                  <a:cubicBezTo>
                    <a:pt x="27" y="0"/>
                    <a:pt x="0" y="27"/>
                    <a:pt x="0" y="60"/>
                  </a:cubicBezTo>
                  <a:cubicBezTo>
                    <a:pt x="0" y="300"/>
                    <a:pt x="0" y="300"/>
                    <a:pt x="0" y="300"/>
                  </a:cubicBezTo>
                  <a:cubicBezTo>
                    <a:pt x="0" y="333"/>
                    <a:pt x="27" y="360"/>
                    <a:pt x="60" y="360"/>
                  </a:cubicBezTo>
                  <a:cubicBezTo>
                    <a:pt x="300" y="360"/>
                    <a:pt x="300" y="360"/>
                    <a:pt x="300" y="360"/>
                  </a:cubicBezTo>
                  <a:cubicBezTo>
                    <a:pt x="333" y="360"/>
                    <a:pt x="360" y="333"/>
                    <a:pt x="360" y="300"/>
                  </a:cubicBezTo>
                  <a:cubicBezTo>
                    <a:pt x="360" y="267"/>
                    <a:pt x="333" y="240"/>
                    <a:pt x="300" y="24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3" name="Freeform 28"/>
            <p:cNvSpPr>
              <a:spLocks/>
            </p:cNvSpPr>
            <p:nvPr/>
          </p:nvSpPr>
          <p:spPr bwMode="auto">
            <a:xfrm>
              <a:off x="8245475" y="3925888"/>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29"/>
            <p:cNvSpPr>
              <a:spLocks/>
            </p:cNvSpPr>
            <p:nvPr/>
          </p:nvSpPr>
          <p:spPr bwMode="auto">
            <a:xfrm>
              <a:off x="8245475" y="3979863"/>
              <a:ext cx="53975" cy="17463"/>
            </a:xfrm>
            <a:custGeom>
              <a:avLst/>
              <a:gdLst>
                <a:gd name="T0" fmla="*/ 300 w 360"/>
                <a:gd name="T1" fmla="*/ 0 h 120"/>
                <a:gd name="T2" fmla="*/ 60 w 360"/>
                <a:gd name="T3" fmla="*/ 0 h 120"/>
                <a:gd name="T4" fmla="*/ 0 w 360"/>
                <a:gd name="T5" fmla="*/ 60 h 120"/>
                <a:gd name="T6" fmla="*/ 60 w 360"/>
                <a:gd name="T7" fmla="*/ 120 h 120"/>
                <a:gd name="T8" fmla="*/ 300 w 360"/>
                <a:gd name="T9" fmla="*/ 120 h 120"/>
                <a:gd name="T10" fmla="*/ 360 w 360"/>
                <a:gd name="T11" fmla="*/ 60 h 120"/>
                <a:gd name="T12" fmla="*/ 300 w 360"/>
                <a:gd name="T13" fmla="*/ 0 h 120"/>
              </a:gdLst>
              <a:ahLst/>
              <a:cxnLst>
                <a:cxn ang="0">
                  <a:pos x="T0" y="T1"/>
                </a:cxn>
                <a:cxn ang="0">
                  <a:pos x="T2" y="T3"/>
                </a:cxn>
                <a:cxn ang="0">
                  <a:pos x="T4" y="T5"/>
                </a:cxn>
                <a:cxn ang="0">
                  <a:pos x="T6" y="T7"/>
                </a:cxn>
                <a:cxn ang="0">
                  <a:pos x="T8" y="T9"/>
                </a:cxn>
                <a:cxn ang="0">
                  <a:pos x="T10" y="T11"/>
                </a:cxn>
                <a:cxn ang="0">
                  <a:pos x="T12" y="T13"/>
                </a:cxn>
              </a:cxnLst>
              <a:rect l="0" t="0" r="r" b="b"/>
              <a:pathLst>
                <a:path w="360" h="120">
                  <a:moveTo>
                    <a:pt x="300" y="0"/>
                  </a:moveTo>
                  <a:cubicBezTo>
                    <a:pt x="60" y="0"/>
                    <a:pt x="60" y="0"/>
                    <a:pt x="60" y="0"/>
                  </a:cubicBezTo>
                  <a:cubicBezTo>
                    <a:pt x="27" y="0"/>
                    <a:pt x="0" y="27"/>
                    <a:pt x="0" y="60"/>
                  </a:cubicBezTo>
                  <a:cubicBezTo>
                    <a:pt x="0" y="93"/>
                    <a:pt x="27" y="120"/>
                    <a:pt x="60" y="120"/>
                  </a:cubicBezTo>
                  <a:cubicBezTo>
                    <a:pt x="300" y="120"/>
                    <a:pt x="300" y="120"/>
                    <a:pt x="300" y="120"/>
                  </a:cubicBezTo>
                  <a:cubicBezTo>
                    <a:pt x="333" y="120"/>
                    <a:pt x="360" y="93"/>
                    <a:pt x="360" y="60"/>
                  </a:cubicBezTo>
                  <a:cubicBezTo>
                    <a:pt x="360" y="27"/>
                    <a:pt x="333" y="0"/>
                    <a:pt x="30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5" name="Freeform 30"/>
            <p:cNvSpPr>
              <a:spLocks noEditPoints="1"/>
            </p:cNvSpPr>
            <p:nvPr/>
          </p:nvSpPr>
          <p:spPr bwMode="auto">
            <a:xfrm>
              <a:off x="8208963" y="3762375"/>
              <a:ext cx="306387" cy="306388"/>
            </a:xfrm>
            <a:custGeom>
              <a:avLst/>
              <a:gdLst>
                <a:gd name="T0" fmla="*/ 1808 w 2048"/>
                <a:gd name="T1" fmla="*/ 240 h 2048"/>
                <a:gd name="T2" fmla="*/ 1628 w 2048"/>
                <a:gd name="T3" fmla="*/ 0 h 2048"/>
                <a:gd name="T4" fmla="*/ 1448 w 2048"/>
                <a:gd name="T5" fmla="*/ 240 h 2048"/>
                <a:gd name="T6" fmla="*/ 1208 w 2048"/>
                <a:gd name="T7" fmla="*/ 180 h 2048"/>
                <a:gd name="T8" fmla="*/ 848 w 2048"/>
                <a:gd name="T9" fmla="*/ 180 h 2048"/>
                <a:gd name="T10" fmla="*/ 600 w 2048"/>
                <a:gd name="T11" fmla="*/ 240 h 2048"/>
                <a:gd name="T12" fmla="*/ 420 w 2048"/>
                <a:gd name="T13" fmla="*/ 0 h 2048"/>
                <a:gd name="T14" fmla="*/ 240 w 2048"/>
                <a:gd name="T15" fmla="*/ 240 h 2048"/>
                <a:gd name="T16" fmla="*/ 0 w 2048"/>
                <a:gd name="T17" fmla="*/ 420 h 2048"/>
                <a:gd name="T18" fmla="*/ 180 w 2048"/>
                <a:gd name="T19" fmla="*/ 1928 h 2048"/>
                <a:gd name="T20" fmla="*/ 1508 w 2048"/>
                <a:gd name="T21" fmla="*/ 2048 h 2048"/>
                <a:gd name="T22" fmla="*/ 2048 w 2048"/>
                <a:gd name="T23" fmla="*/ 420 h 2048"/>
                <a:gd name="T24" fmla="*/ 1568 w 2048"/>
                <a:gd name="T25" fmla="*/ 180 h 2048"/>
                <a:gd name="T26" fmla="*/ 1688 w 2048"/>
                <a:gd name="T27" fmla="*/ 180 h 2048"/>
                <a:gd name="T28" fmla="*/ 1628 w 2048"/>
                <a:gd name="T29" fmla="*/ 480 h 2048"/>
                <a:gd name="T30" fmla="*/ 1568 w 2048"/>
                <a:gd name="T31" fmla="*/ 180 h 2048"/>
                <a:gd name="T32" fmla="*/ 968 w 2048"/>
                <a:gd name="T33" fmla="*/ 300 h 2048"/>
                <a:gd name="T34" fmla="*/ 968 w 2048"/>
                <a:gd name="T35" fmla="*/ 180 h 2048"/>
                <a:gd name="T36" fmla="*/ 1088 w 2048"/>
                <a:gd name="T37" fmla="*/ 180 h 2048"/>
                <a:gd name="T38" fmla="*/ 1028 w 2048"/>
                <a:gd name="T39" fmla="*/ 480 h 2048"/>
                <a:gd name="T40" fmla="*/ 968 w 2048"/>
                <a:gd name="T41" fmla="*/ 300 h 2048"/>
                <a:gd name="T42" fmla="*/ 420 w 2048"/>
                <a:gd name="T43" fmla="*/ 120 h 2048"/>
                <a:gd name="T44" fmla="*/ 480 w 2048"/>
                <a:gd name="T45" fmla="*/ 420 h 2048"/>
                <a:gd name="T46" fmla="*/ 360 w 2048"/>
                <a:gd name="T47" fmla="*/ 420 h 2048"/>
                <a:gd name="T48" fmla="*/ 1508 w 2048"/>
                <a:gd name="T49" fmla="*/ 1928 h 2048"/>
                <a:gd name="T50" fmla="*/ 1508 w 2048"/>
                <a:gd name="T51" fmla="*/ 1088 h 2048"/>
                <a:gd name="T52" fmla="*/ 1508 w 2048"/>
                <a:gd name="T53" fmla="*/ 1928 h 2048"/>
                <a:gd name="T54" fmla="*/ 1508 w 2048"/>
                <a:gd name="T55" fmla="*/ 968 h 2048"/>
                <a:gd name="T56" fmla="*/ 1148 w 2048"/>
                <a:gd name="T57" fmla="*/ 1088 h 2048"/>
                <a:gd name="T58" fmla="*/ 848 w 2048"/>
                <a:gd name="T59" fmla="*/ 1148 h 2048"/>
                <a:gd name="T60" fmla="*/ 1059 w 2048"/>
                <a:gd name="T61" fmla="*/ 1208 h 2048"/>
                <a:gd name="T62" fmla="*/ 908 w 2048"/>
                <a:gd name="T63" fmla="*/ 1448 h 2048"/>
                <a:gd name="T64" fmla="*/ 908 w 2048"/>
                <a:gd name="T65" fmla="*/ 1568 h 2048"/>
                <a:gd name="T66" fmla="*/ 1059 w 2048"/>
                <a:gd name="T67" fmla="*/ 1808 h 2048"/>
                <a:gd name="T68" fmla="*/ 120 w 2048"/>
                <a:gd name="T69" fmla="*/ 1748 h 2048"/>
                <a:gd name="T70" fmla="*/ 1928 w 2048"/>
                <a:gd name="T71" fmla="*/ 848 h 2048"/>
                <a:gd name="T72" fmla="*/ 1928 w 2048"/>
                <a:gd name="T73" fmla="*/ 728 h 2048"/>
                <a:gd name="T74" fmla="*/ 120 w 2048"/>
                <a:gd name="T75" fmla="*/ 420 h 2048"/>
                <a:gd name="T76" fmla="*/ 240 w 2048"/>
                <a:gd name="T77" fmla="*/ 360 h 2048"/>
                <a:gd name="T78" fmla="*/ 420 w 2048"/>
                <a:gd name="T79" fmla="*/ 600 h 2048"/>
                <a:gd name="T80" fmla="*/ 600 w 2048"/>
                <a:gd name="T81" fmla="*/ 360 h 2048"/>
                <a:gd name="T82" fmla="*/ 848 w 2048"/>
                <a:gd name="T83" fmla="*/ 420 h 2048"/>
                <a:gd name="T84" fmla="*/ 1208 w 2048"/>
                <a:gd name="T85" fmla="*/ 420 h 2048"/>
                <a:gd name="T86" fmla="*/ 1448 w 2048"/>
                <a:gd name="T87" fmla="*/ 360 h 2048"/>
                <a:gd name="T88" fmla="*/ 1628 w 2048"/>
                <a:gd name="T89" fmla="*/ 600 h 2048"/>
                <a:gd name="T90" fmla="*/ 1808 w 2048"/>
                <a:gd name="T91" fmla="*/ 360 h 2048"/>
                <a:gd name="T92" fmla="*/ 1928 w 2048"/>
                <a:gd name="T93" fmla="*/ 420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048" h="2048">
                  <a:moveTo>
                    <a:pt x="1868" y="240"/>
                  </a:moveTo>
                  <a:cubicBezTo>
                    <a:pt x="1808" y="240"/>
                    <a:pt x="1808" y="240"/>
                    <a:pt x="1808" y="240"/>
                  </a:cubicBezTo>
                  <a:cubicBezTo>
                    <a:pt x="1808" y="180"/>
                    <a:pt x="1808" y="180"/>
                    <a:pt x="1808" y="180"/>
                  </a:cubicBezTo>
                  <a:cubicBezTo>
                    <a:pt x="1808" y="81"/>
                    <a:pt x="1727" y="0"/>
                    <a:pt x="1628" y="0"/>
                  </a:cubicBezTo>
                  <a:cubicBezTo>
                    <a:pt x="1529" y="0"/>
                    <a:pt x="1448" y="81"/>
                    <a:pt x="1448" y="180"/>
                  </a:cubicBezTo>
                  <a:cubicBezTo>
                    <a:pt x="1448" y="240"/>
                    <a:pt x="1448" y="240"/>
                    <a:pt x="1448" y="240"/>
                  </a:cubicBezTo>
                  <a:cubicBezTo>
                    <a:pt x="1208" y="240"/>
                    <a:pt x="1208" y="240"/>
                    <a:pt x="1208" y="240"/>
                  </a:cubicBezTo>
                  <a:cubicBezTo>
                    <a:pt x="1208" y="180"/>
                    <a:pt x="1208" y="180"/>
                    <a:pt x="1208" y="180"/>
                  </a:cubicBezTo>
                  <a:cubicBezTo>
                    <a:pt x="1208" y="81"/>
                    <a:pt x="1127" y="0"/>
                    <a:pt x="1028" y="0"/>
                  </a:cubicBezTo>
                  <a:cubicBezTo>
                    <a:pt x="929" y="0"/>
                    <a:pt x="848" y="81"/>
                    <a:pt x="848" y="180"/>
                  </a:cubicBezTo>
                  <a:cubicBezTo>
                    <a:pt x="848" y="240"/>
                    <a:pt x="848" y="240"/>
                    <a:pt x="848" y="240"/>
                  </a:cubicBezTo>
                  <a:cubicBezTo>
                    <a:pt x="600" y="240"/>
                    <a:pt x="600" y="240"/>
                    <a:pt x="600" y="240"/>
                  </a:cubicBezTo>
                  <a:cubicBezTo>
                    <a:pt x="600" y="180"/>
                    <a:pt x="600" y="180"/>
                    <a:pt x="600" y="180"/>
                  </a:cubicBezTo>
                  <a:cubicBezTo>
                    <a:pt x="600" y="81"/>
                    <a:pt x="519" y="0"/>
                    <a:pt x="420" y="0"/>
                  </a:cubicBezTo>
                  <a:cubicBezTo>
                    <a:pt x="321" y="0"/>
                    <a:pt x="240" y="81"/>
                    <a:pt x="240" y="180"/>
                  </a:cubicBezTo>
                  <a:cubicBezTo>
                    <a:pt x="240" y="240"/>
                    <a:pt x="240" y="240"/>
                    <a:pt x="240" y="240"/>
                  </a:cubicBezTo>
                  <a:cubicBezTo>
                    <a:pt x="180" y="240"/>
                    <a:pt x="180" y="240"/>
                    <a:pt x="180" y="240"/>
                  </a:cubicBezTo>
                  <a:cubicBezTo>
                    <a:pt x="81" y="240"/>
                    <a:pt x="0" y="321"/>
                    <a:pt x="0" y="420"/>
                  </a:cubicBezTo>
                  <a:cubicBezTo>
                    <a:pt x="0" y="1748"/>
                    <a:pt x="0" y="1748"/>
                    <a:pt x="0" y="1748"/>
                  </a:cubicBezTo>
                  <a:cubicBezTo>
                    <a:pt x="0" y="1847"/>
                    <a:pt x="81" y="1928"/>
                    <a:pt x="180" y="1928"/>
                  </a:cubicBezTo>
                  <a:cubicBezTo>
                    <a:pt x="1169" y="1928"/>
                    <a:pt x="1169" y="1928"/>
                    <a:pt x="1169" y="1928"/>
                  </a:cubicBezTo>
                  <a:cubicBezTo>
                    <a:pt x="1262" y="2003"/>
                    <a:pt x="1380" y="2048"/>
                    <a:pt x="1508" y="2048"/>
                  </a:cubicBezTo>
                  <a:cubicBezTo>
                    <a:pt x="1806" y="2048"/>
                    <a:pt x="2048" y="1806"/>
                    <a:pt x="2048" y="1508"/>
                  </a:cubicBezTo>
                  <a:cubicBezTo>
                    <a:pt x="2048" y="420"/>
                    <a:pt x="2048" y="420"/>
                    <a:pt x="2048" y="420"/>
                  </a:cubicBezTo>
                  <a:cubicBezTo>
                    <a:pt x="2048" y="321"/>
                    <a:pt x="1967" y="240"/>
                    <a:pt x="1868" y="240"/>
                  </a:cubicBezTo>
                  <a:close/>
                  <a:moveTo>
                    <a:pt x="1568" y="180"/>
                  </a:moveTo>
                  <a:cubicBezTo>
                    <a:pt x="1568" y="147"/>
                    <a:pt x="1595" y="120"/>
                    <a:pt x="1628" y="120"/>
                  </a:cubicBezTo>
                  <a:cubicBezTo>
                    <a:pt x="1661" y="120"/>
                    <a:pt x="1688" y="147"/>
                    <a:pt x="1688" y="180"/>
                  </a:cubicBezTo>
                  <a:cubicBezTo>
                    <a:pt x="1688" y="420"/>
                    <a:pt x="1688" y="420"/>
                    <a:pt x="1688" y="420"/>
                  </a:cubicBezTo>
                  <a:cubicBezTo>
                    <a:pt x="1688" y="453"/>
                    <a:pt x="1661" y="480"/>
                    <a:pt x="1628" y="480"/>
                  </a:cubicBezTo>
                  <a:cubicBezTo>
                    <a:pt x="1595" y="480"/>
                    <a:pt x="1568" y="453"/>
                    <a:pt x="1568" y="420"/>
                  </a:cubicBezTo>
                  <a:lnTo>
                    <a:pt x="1568" y="180"/>
                  </a:lnTo>
                  <a:close/>
                  <a:moveTo>
                    <a:pt x="968" y="300"/>
                  </a:moveTo>
                  <a:cubicBezTo>
                    <a:pt x="968" y="300"/>
                    <a:pt x="968" y="300"/>
                    <a:pt x="968" y="300"/>
                  </a:cubicBezTo>
                  <a:cubicBezTo>
                    <a:pt x="968" y="300"/>
                    <a:pt x="968" y="300"/>
                    <a:pt x="968" y="300"/>
                  </a:cubicBezTo>
                  <a:cubicBezTo>
                    <a:pt x="968" y="180"/>
                    <a:pt x="968" y="180"/>
                    <a:pt x="968" y="180"/>
                  </a:cubicBezTo>
                  <a:cubicBezTo>
                    <a:pt x="968" y="147"/>
                    <a:pt x="995" y="120"/>
                    <a:pt x="1028" y="120"/>
                  </a:cubicBezTo>
                  <a:cubicBezTo>
                    <a:pt x="1061" y="120"/>
                    <a:pt x="1088" y="147"/>
                    <a:pt x="1088" y="180"/>
                  </a:cubicBezTo>
                  <a:cubicBezTo>
                    <a:pt x="1088" y="420"/>
                    <a:pt x="1088" y="420"/>
                    <a:pt x="1088" y="420"/>
                  </a:cubicBezTo>
                  <a:cubicBezTo>
                    <a:pt x="1088" y="453"/>
                    <a:pt x="1061" y="480"/>
                    <a:pt x="1028" y="480"/>
                  </a:cubicBezTo>
                  <a:cubicBezTo>
                    <a:pt x="995" y="480"/>
                    <a:pt x="968" y="453"/>
                    <a:pt x="968" y="420"/>
                  </a:cubicBezTo>
                  <a:lnTo>
                    <a:pt x="968" y="300"/>
                  </a:lnTo>
                  <a:close/>
                  <a:moveTo>
                    <a:pt x="360" y="180"/>
                  </a:moveTo>
                  <a:cubicBezTo>
                    <a:pt x="360" y="147"/>
                    <a:pt x="387" y="120"/>
                    <a:pt x="420" y="120"/>
                  </a:cubicBezTo>
                  <a:cubicBezTo>
                    <a:pt x="453" y="120"/>
                    <a:pt x="480" y="147"/>
                    <a:pt x="480" y="180"/>
                  </a:cubicBezTo>
                  <a:cubicBezTo>
                    <a:pt x="480" y="420"/>
                    <a:pt x="480" y="420"/>
                    <a:pt x="480" y="420"/>
                  </a:cubicBezTo>
                  <a:cubicBezTo>
                    <a:pt x="480" y="453"/>
                    <a:pt x="453" y="480"/>
                    <a:pt x="420" y="480"/>
                  </a:cubicBezTo>
                  <a:cubicBezTo>
                    <a:pt x="387" y="480"/>
                    <a:pt x="360" y="453"/>
                    <a:pt x="360" y="420"/>
                  </a:cubicBezTo>
                  <a:lnTo>
                    <a:pt x="360" y="180"/>
                  </a:lnTo>
                  <a:close/>
                  <a:moveTo>
                    <a:pt x="1508" y="1928"/>
                  </a:moveTo>
                  <a:cubicBezTo>
                    <a:pt x="1276" y="1928"/>
                    <a:pt x="1088" y="1740"/>
                    <a:pt x="1088" y="1508"/>
                  </a:cubicBezTo>
                  <a:cubicBezTo>
                    <a:pt x="1088" y="1276"/>
                    <a:pt x="1276" y="1088"/>
                    <a:pt x="1508" y="1088"/>
                  </a:cubicBezTo>
                  <a:cubicBezTo>
                    <a:pt x="1740" y="1088"/>
                    <a:pt x="1928" y="1276"/>
                    <a:pt x="1928" y="1508"/>
                  </a:cubicBezTo>
                  <a:cubicBezTo>
                    <a:pt x="1928" y="1740"/>
                    <a:pt x="1740" y="1928"/>
                    <a:pt x="1508" y="1928"/>
                  </a:cubicBezTo>
                  <a:close/>
                  <a:moveTo>
                    <a:pt x="1928" y="1169"/>
                  </a:moveTo>
                  <a:cubicBezTo>
                    <a:pt x="1829" y="1046"/>
                    <a:pt x="1677" y="968"/>
                    <a:pt x="1508" y="968"/>
                  </a:cubicBezTo>
                  <a:cubicBezTo>
                    <a:pt x="1378" y="968"/>
                    <a:pt x="1259" y="1014"/>
                    <a:pt x="1166" y="1091"/>
                  </a:cubicBezTo>
                  <a:cubicBezTo>
                    <a:pt x="1160" y="1089"/>
                    <a:pt x="1154" y="1088"/>
                    <a:pt x="1148" y="1088"/>
                  </a:cubicBezTo>
                  <a:cubicBezTo>
                    <a:pt x="908" y="1088"/>
                    <a:pt x="908" y="1088"/>
                    <a:pt x="908" y="1088"/>
                  </a:cubicBezTo>
                  <a:cubicBezTo>
                    <a:pt x="875" y="1088"/>
                    <a:pt x="848" y="1115"/>
                    <a:pt x="848" y="1148"/>
                  </a:cubicBezTo>
                  <a:cubicBezTo>
                    <a:pt x="848" y="1181"/>
                    <a:pt x="875" y="1208"/>
                    <a:pt x="908" y="1208"/>
                  </a:cubicBezTo>
                  <a:cubicBezTo>
                    <a:pt x="1059" y="1208"/>
                    <a:pt x="1059" y="1208"/>
                    <a:pt x="1059" y="1208"/>
                  </a:cubicBezTo>
                  <a:cubicBezTo>
                    <a:pt x="1012" y="1278"/>
                    <a:pt x="981" y="1360"/>
                    <a:pt x="971" y="1448"/>
                  </a:cubicBezTo>
                  <a:cubicBezTo>
                    <a:pt x="908" y="1448"/>
                    <a:pt x="908" y="1448"/>
                    <a:pt x="908" y="1448"/>
                  </a:cubicBezTo>
                  <a:cubicBezTo>
                    <a:pt x="875" y="1448"/>
                    <a:pt x="848" y="1475"/>
                    <a:pt x="848" y="1508"/>
                  </a:cubicBezTo>
                  <a:cubicBezTo>
                    <a:pt x="848" y="1541"/>
                    <a:pt x="875" y="1568"/>
                    <a:pt x="908" y="1568"/>
                  </a:cubicBezTo>
                  <a:cubicBezTo>
                    <a:pt x="971" y="1568"/>
                    <a:pt x="971" y="1568"/>
                    <a:pt x="971" y="1568"/>
                  </a:cubicBezTo>
                  <a:cubicBezTo>
                    <a:pt x="981" y="1656"/>
                    <a:pt x="1012" y="1738"/>
                    <a:pt x="1059" y="1808"/>
                  </a:cubicBezTo>
                  <a:cubicBezTo>
                    <a:pt x="180" y="1808"/>
                    <a:pt x="180" y="1808"/>
                    <a:pt x="180" y="1808"/>
                  </a:cubicBezTo>
                  <a:cubicBezTo>
                    <a:pt x="147" y="1808"/>
                    <a:pt x="120" y="1781"/>
                    <a:pt x="120" y="1748"/>
                  </a:cubicBezTo>
                  <a:cubicBezTo>
                    <a:pt x="120" y="848"/>
                    <a:pt x="120" y="848"/>
                    <a:pt x="120" y="848"/>
                  </a:cubicBezTo>
                  <a:cubicBezTo>
                    <a:pt x="1928" y="848"/>
                    <a:pt x="1928" y="848"/>
                    <a:pt x="1928" y="848"/>
                  </a:cubicBezTo>
                  <a:lnTo>
                    <a:pt x="1928" y="1169"/>
                  </a:lnTo>
                  <a:close/>
                  <a:moveTo>
                    <a:pt x="1928" y="728"/>
                  </a:moveTo>
                  <a:cubicBezTo>
                    <a:pt x="120" y="728"/>
                    <a:pt x="120" y="728"/>
                    <a:pt x="120" y="728"/>
                  </a:cubicBezTo>
                  <a:cubicBezTo>
                    <a:pt x="120" y="420"/>
                    <a:pt x="120" y="420"/>
                    <a:pt x="120" y="420"/>
                  </a:cubicBezTo>
                  <a:cubicBezTo>
                    <a:pt x="120" y="387"/>
                    <a:pt x="147" y="360"/>
                    <a:pt x="180" y="360"/>
                  </a:cubicBezTo>
                  <a:cubicBezTo>
                    <a:pt x="240" y="360"/>
                    <a:pt x="240" y="360"/>
                    <a:pt x="240" y="360"/>
                  </a:cubicBezTo>
                  <a:cubicBezTo>
                    <a:pt x="240" y="420"/>
                    <a:pt x="240" y="420"/>
                    <a:pt x="240" y="420"/>
                  </a:cubicBezTo>
                  <a:cubicBezTo>
                    <a:pt x="240" y="519"/>
                    <a:pt x="321" y="600"/>
                    <a:pt x="420" y="600"/>
                  </a:cubicBezTo>
                  <a:cubicBezTo>
                    <a:pt x="519" y="600"/>
                    <a:pt x="600" y="519"/>
                    <a:pt x="600" y="420"/>
                  </a:cubicBezTo>
                  <a:cubicBezTo>
                    <a:pt x="600" y="360"/>
                    <a:pt x="600" y="360"/>
                    <a:pt x="600" y="360"/>
                  </a:cubicBezTo>
                  <a:cubicBezTo>
                    <a:pt x="848" y="360"/>
                    <a:pt x="848" y="360"/>
                    <a:pt x="848" y="360"/>
                  </a:cubicBezTo>
                  <a:cubicBezTo>
                    <a:pt x="848" y="420"/>
                    <a:pt x="848" y="420"/>
                    <a:pt x="848" y="420"/>
                  </a:cubicBezTo>
                  <a:cubicBezTo>
                    <a:pt x="848" y="519"/>
                    <a:pt x="929" y="600"/>
                    <a:pt x="1028" y="600"/>
                  </a:cubicBezTo>
                  <a:cubicBezTo>
                    <a:pt x="1127" y="600"/>
                    <a:pt x="1208" y="519"/>
                    <a:pt x="1208" y="420"/>
                  </a:cubicBezTo>
                  <a:cubicBezTo>
                    <a:pt x="1208" y="360"/>
                    <a:pt x="1208" y="360"/>
                    <a:pt x="1208" y="360"/>
                  </a:cubicBezTo>
                  <a:cubicBezTo>
                    <a:pt x="1448" y="360"/>
                    <a:pt x="1448" y="360"/>
                    <a:pt x="1448" y="360"/>
                  </a:cubicBezTo>
                  <a:cubicBezTo>
                    <a:pt x="1448" y="420"/>
                    <a:pt x="1448" y="420"/>
                    <a:pt x="1448" y="420"/>
                  </a:cubicBezTo>
                  <a:cubicBezTo>
                    <a:pt x="1448" y="519"/>
                    <a:pt x="1529" y="600"/>
                    <a:pt x="1628" y="600"/>
                  </a:cubicBezTo>
                  <a:cubicBezTo>
                    <a:pt x="1727" y="600"/>
                    <a:pt x="1808" y="519"/>
                    <a:pt x="1808" y="420"/>
                  </a:cubicBezTo>
                  <a:cubicBezTo>
                    <a:pt x="1808" y="360"/>
                    <a:pt x="1808" y="360"/>
                    <a:pt x="1808" y="360"/>
                  </a:cubicBezTo>
                  <a:cubicBezTo>
                    <a:pt x="1868" y="360"/>
                    <a:pt x="1868" y="360"/>
                    <a:pt x="1868" y="360"/>
                  </a:cubicBezTo>
                  <a:cubicBezTo>
                    <a:pt x="1901" y="360"/>
                    <a:pt x="1928" y="387"/>
                    <a:pt x="1928" y="420"/>
                  </a:cubicBezTo>
                  <a:lnTo>
                    <a:pt x="1928" y="7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2" name="TextBox 31"/>
          <p:cNvSpPr txBox="1"/>
          <p:nvPr/>
        </p:nvSpPr>
        <p:spPr>
          <a:xfrm>
            <a:off x="1901359" y="6000622"/>
            <a:ext cx="2151326" cy="246221"/>
          </a:xfrm>
          <a:prstGeom prst="rect">
            <a:avLst/>
          </a:prstGeom>
          <a:noFill/>
        </p:spPr>
        <p:txBody>
          <a:bodyPr wrap="square" lIns="0" tIns="0" rIns="0" bIns="0" rtlCol="0">
            <a:spAutoFit/>
          </a:bodyPr>
          <a:lstStyle/>
          <a:p>
            <a:pPr algn="ctr"/>
            <a:r>
              <a:rPr lang="en-US" sz="1600" dirty="0">
                <a:latin typeface="+mj-lt"/>
              </a:rPr>
              <a:t>$17 / share</a:t>
            </a:r>
            <a:endParaRPr lang="en-US" sz="1600" dirty="0">
              <a:solidFill>
                <a:srgbClr val="30353F"/>
              </a:solidFill>
              <a:latin typeface="+mj-lt"/>
            </a:endParaRPr>
          </a:p>
        </p:txBody>
      </p:sp>
      <p:cxnSp>
        <p:nvCxnSpPr>
          <p:cNvPr id="29" name="Straight Connector 28">
            <a:extLst>
              <a:ext uri="{C183D7F6-B498-43B3-948B-1728B52AA6E4}">
                <adec:decorative xmlns:adec="http://schemas.microsoft.com/office/drawing/2017/decorative" val="1"/>
              </a:ext>
            </a:extLst>
          </p:cNvPr>
          <p:cNvCxnSpPr/>
          <p:nvPr/>
        </p:nvCxnSpPr>
        <p:spPr>
          <a:xfrm>
            <a:off x="3026450" y="4718682"/>
            <a:ext cx="0" cy="705734"/>
          </a:xfrm>
          <a:prstGeom prst="line">
            <a:avLst/>
          </a:prstGeom>
          <a:ln w="19050">
            <a:solidFill>
              <a:srgbClr val="30353F"/>
            </a:solidFill>
          </a:ln>
        </p:spPr>
        <p:style>
          <a:lnRef idx="1">
            <a:schemeClr val="accent1"/>
          </a:lnRef>
          <a:fillRef idx="0">
            <a:schemeClr val="accent1"/>
          </a:fillRef>
          <a:effectRef idx="0">
            <a:schemeClr val="accent1"/>
          </a:effectRef>
          <a:fontRef idx="minor">
            <a:schemeClr val="tx1"/>
          </a:fontRef>
        </p:style>
      </p:cxnSp>
      <p:sp>
        <p:nvSpPr>
          <p:cNvPr id="59" name="Oval 58">
            <a:extLst>
              <a:ext uri="{C183D7F6-B498-43B3-948B-1728B52AA6E4}">
                <adec:decorative xmlns:adec="http://schemas.microsoft.com/office/drawing/2017/decorative" val="1"/>
              </a:ext>
            </a:extLst>
          </p:cNvPr>
          <p:cNvSpPr/>
          <p:nvPr/>
        </p:nvSpPr>
        <p:spPr>
          <a:xfrm>
            <a:off x="2711250" y="4238591"/>
            <a:ext cx="630400" cy="630398"/>
          </a:xfrm>
          <a:prstGeom prst="ellipse">
            <a:avLst/>
          </a:prstGeom>
          <a:solidFill>
            <a:srgbClr val="30353F"/>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p:cNvSpPr txBox="1"/>
          <p:nvPr/>
        </p:nvSpPr>
        <p:spPr>
          <a:xfrm>
            <a:off x="2854929" y="3953833"/>
            <a:ext cx="343043" cy="215444"/>
          </a:xfrm>
          <a:prstGeom prst="rect">
            <a:avLst/>
          </a:prstGeom>
          <a:noFill/>
        </p:spPr>
        <p:txBody>
          <a:bodyPr wrap="none" lIns="0" tIns="0" rIns="0" bIns="0" rtlCol="0">
            <a:spAutoFit/>
          </a:bodyPr>
          <a:lstStyle/>
          <a:p>
            <a:pPr algn="ctr"/>
            <a:r>
              <a:rPr lang="en-US" sz="1400" b="1" dirty="0">
                <a:solidFill>
                  <a:srgbClr val="30353F"/>
                </a:solidFill>
              </a:rPr>
              <a:t>2010</a:t>
            </a:r>
          </a:p>
        </p:txBody>
      </p:sp>
      <p:sp>
        <p:nvSpPr>
          <p:cNvPr id="51" name="TextBox 50"/>
          <p:cNvSpPr txBox="1"/>
          <p:nvPr/>
        </p:nvSpPr>
        <p:spPr>
          <a:xfrm>
            <a:off x="2236437" y="5505806"/>
            <a:ext cx="1481175" cy="246221"/>
          </a:xfrm>
          <a:prstGeom prst="rect">
            <a:avLst/>
          </a:prstGeom>
          <a:noFill/>
        </p:spPr>
        <p:txBody>
          <a:bodyPr wrap="none" lIns="0" tIns="0" rIns="0" bIns="0" rtlCol="0">
            <a:spAutoFit/>
          </a:bodyPr>
          <a:lstStyle/>
          <a:p>
            <a:pPr algn="ctr"/>
            <a:r>
              <a:rPr lang="en-US" sz="1600" b="1" dirty="0">
                <a:solidFill>
                  <a:srgbClr val="30353F"/>
                </a:solidFill>
                <a:latin typeface="+mj-lt"/>
              </a:rPr>
              <a:t>IPO LAUNCHED</a:t>
            </a:r>
          </a:p>
        </p:txBody>
      </p:sp>
      <p:grpSp>
        <p:nvGrpSpPr>
          <p:cNvPr id="88" name="Group 87" descr="This is an icon of a clock."/>
          <p:cNvGrpSpPr/>
          <p:nvPr/>
        </p:nvGrpSpPr>
        <p:grpSpPr>
          <a:xfrm>
            <a:off x="2871629" y="4398969"/>
            <a:ext cx="309642" cy="309642"/>
            <a:chOff x="1389063" y="3748088"/>
            <a:chExt cx="336550" cy="336550"/>
          </a:xfrm>
          <a:solidFill>
            <a:schemeClr val="bg1"/>
          </a:solidFill>
        </p:grpSpPr>
        <p:sp>
          <p:nvSpPr>
            <p:cNvPr id="89" name="Freeform 5"/>
            <p:cNvSpPr>
              <a:spLocks/>
            </p:cNvSpPr>
            <p:nvPr/>
          </p:nvSpPr>
          <p:spPr bwMode="auto">
            <a:xfrm>
              <a:off x="1547813" y="3787776"/>
              <a:ext cx="58738" cy="60325"/>
            </a:xfrm>
            <a:custGeom>
              <a:avLst/>
              <a:gdLst>
                <a:gd name="T0" fmla="*/ 300 w 360"/>
                <a:gd name="T1" fmla="*/ 244 h 364"/>
                <a:gd name="T2" fmla="*/ 120 w 360"/>
                <a:gd name="T3" fmla="*/ 244 h 364"/>
                <a:gd name="T4" fmla="*/ 120 w 360"/>
                <a:gd name="T5" fmla="*/ 60 h 364"/>
                <a:gd name="T6" fmla="*/ 60 w 360"/>
                <a:gd name="T7" fmla="*/ 0 h 364"/>
                <a:gd name="T8" fmla="*/ 0 w 360"/>
                <a:gd name="T9" fmla="*/ 60 h 364"/>
                <a:gd name="T10" fmla="*/ 0 w 360"/>
                <a:gd name="T11" fmla="*/ 304 h 364"/>
                <a:gd name="T12" fmla="*/ 60 w 360"/>
                <a:gd name="T13" fmla="*/ 364 h 364"/>
                <a:gd name="T14" fmla="*/ 300 w 360"/>
                <a:gd name="T15" fmla="*/ 364 h 364"/>
                <a:gd name="T16" fmla="*/ 360 w 360"/>
                <a:gd name="T17" fmla="*/ 304 h 364"/>
                <a:gd name="T18" fmla="*/ 300 w 360"/>
                <a:gd name="T19" fmla="*/ 244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0" h="364">
                  <a:moveTo>
                    <a:pt x="300" y="244"/>
                  </a:moveTo>
                  <a:cubicBezTo>
                    <a:pt x="120" y="244"/>
                    <a:pt x="120" y="244"/>
                    <a:pt x="120" y="244"/>
                  </a:cubicBezTo>
                  <a:cubicBezTo>
                    <a:pt x="120" y="60"/>
                    <a:pt x="120" y="60"/>
                    <a:pt x="120" y="60"/>
                  </a:cubicBezTo>
                  <a:cubicBezTo>
                    <a:pt x="120" y="27"/>
                    <a:pt x="93" y="0"/>
                    <a:pt x="60" y="0"/>
                  </a:cubicBezTo>
                  <a:cubicBezTo>
                    <a:pt x="27" y="0"/>
                    <a:pt x="0" y="27"/>
                    <a:pt x="0" y="60"/>
                  </a:cubicBezTo>
                  <a:cubicBezTo>
                    <a:pt x="0" y="304"/>
                    <a:pt x="0" y="304"/>
                    <a:pt x="0" y="304"/>
                  </a:cubicBezTo>
                  <a:cubicBezTo>
                    <a:pt x="0" y="337"/>
                    <a:pt x="27" y="364"/>
                    <a:pt x="60" y="364"/>
                  </a:cubicBezTo>
                  <a:cubicBezTo>
                    <a:pt x="300" y="364"/>
                    <a:pt x="300" y="364"/>
                    <a:pt x="300" y="364"/>
                  </a:cubicBezTo>
                  <a:cubicBezTo>
                    <a:pt x="333" y="364"/>
                    <a:pt x="360" y="337"/>
                    <a:pt x="360" y="304"/>
                  </a:cubicBezTo>
                  <a:cubicBezTo>
                    <a:pt x="360" y="271"/>
                    <a:pt x="333" y="244"/>
                    <a:pt x="300" y="24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6"/>
            <p:cNvSpPr>
              <a:spLocks noEditPoints="1"/>
            </p:cNvSpPr>
            <p:nvPr/>
          </p:nvSpPr>
          <p:spPr bwMode="auto">
            <a:xfrm>
              <a:off x="1389063" y="3748088"/>
              <a:ext cx="336550" cy="336550"/>
            </a:xfrm>
            <a:custGeom>
              <a:avLst/>
              <a:gdLst>
                <a:gd name="T0" fmla="*/ 1808 w 2048"/>
                <a:gd name="T1" fmla="*/ 1454 h 2048"/>
                <a:gd name="T2" fmla="*/ 1808 w 2048"/>
                <a:gd name="T3" fmla="*/ 1388 h 2048"/>
                <a:gd name="T4" fmla="*/ 1628 w 2048"/>
                <a:gd name="T5" fmla="*/ 1208 h 2048"/>
                <a:gd name="T6" fmla="*/ 1084 w 2048"/>
                <a:gd name="T7" fmla="*/ 1208 h 2048"/>
                <a:gd name="T8" fmla="*/ 1084 w 2048"/>
                <a:gd name="T9" fmla="*/ 1085 h 2048"/>
                <a:gd name="T10" fmla="*/ 1564 w 2048"/>
                <a:gd name="T11" fmla="*/ 544 h 2048"/>
                <a:gd name="T12" fmla="*/ 1024 w 2048"/>
                <a:gd name="T13" fmla="*/ 0 h 2048"/>
                <a:gd name="T14" fmla="*/ 484 w 2048"/>
                <a:gd name="T15" fmla="*/ 544 h 2048"/>
                <a:gd name="T16" fmla="*/ 964 w 2048"/>
                <a:gd name="T17" fmla="*/ 1085 h 2048"/>
                <a:gd name="T18" fmla="*/ 964 w 2048"/>
                <a:gd name="T19" fmla="*/ 1208 h 2048"/>
                <a:gd name="T20" fmla="*/ 420 w 2048"/>
                <a:gd name="T21" fmla="*/ 1208 h 2048"/>
                <a:gd name="T22" fmla="*/ 240 w 2048"/>
                <a:gd name="T23" fmla="*/ 1388 h 2048"/>
                <a:gd name="T24" fmla="*/ 240 w 2048"/>
                <a:gd name="T25" fmla="*/ 1454 h 2048"/>
                <a:gd name="T26" fmla="*/ 0 w 2048"/>
                <a:gd name="T27" fmla="*/ 1748 h 2048"/>
                <a:gd name="T28" fmla="*/ 300 w 2048"/>
                <a:gd name="T29" fmla="*/ 2048 h 2048"/>
                <a:gd name="T30" fmla="*/ 600 w 2048"/>
                <a:gd name="T31" fmla="*/ 1748 h 2048"/>
                <a:gd name="T32" fmla="*/ 360 w 2048"/>
                <a:gd name="T33" fmla="*/ 1454 h 2048"/>
                <a:gd name="T34" fmla="*/ 360 w 2048"/>
                <a:gd name="T35" fmla="*/ 1388 h 2048"/>
                <a:gd name="T36" fmla="*/ 420 w 2048"/>
                <a:gd name="T37" fmla="*/ 1328 h 2048"/>
                <a:gd name="T38" fmla="*/ 964 w 2048"/>
                <a:gd name="T39" fmla="*/ 1328 h 2048"/>
                <a:gd name="T40" fmla="*/ 964 w 2048"/>
                <a:gd name="T41" fmla="*/ 1454 h 2048"/>
                <a:gd name="T42" fmla="*/ 724 w 2048"/>
                <a:gd name="T43" fmla="*/ 1748 h 2048"/>
                <a:gd name="T44" fmla="*/ 1024 w 2048"/>
                <a:gd name="T45" fmla="*/ 2048 h 2048"/>
                <a:gd name="T46" fmla="*/ 1324 w 2048"/>
                <a:gd name="T47" fmla="*/ 1748 h 2048"/>
                <a:gd name="T48" fmla="*/ 1084 w 2048"/>
                <a:gd name="T49" fmla="*/ 1454 h 2048"/>
                <a:gd name="T50" fmla="*/ 1084 w 2048"/>
                <a:gd name="T51" fmla="*/ 1328 h 2048"/>
                <a:gd name="T52" fmla="*/ 1628 w 2048"/>
                <a:gd name="T53" fmla="*/ 1328 h 2048"/>
                <a:gd name="T54" fmla="*/ 1688 w 2048"/>
                <a:gd name="T55" fmla="*/ 1388 h 2048"/>
                <a:gd name="T56" fmla="*/ 1688 w 2048"/>
                <a:gd name="T57" fmla="*/ 1454 h 2048"/>
                <a:gd name="T58" fmla="*/ 1448 w 2048"/>
                <a:gd name="T59" fmla="*/ 1748 h 2048"/>
                <a:gd name="T60" fmla="*/ 1748 w 2048"/>
                <a:gd name="T61" fmla="*/ 2048 h 2048"/>
                <a:gd name="T62" fmla="*/ 2048 w 2048"/>
                <a:gd name="T63" fmla="*/ 1748 h 2048"/>
                <a:gd name="T64" fmla="*/ 1808 w 2048"/>
                <a:gd name="T65" fmla="*/ 1454 h 2048"/>
                <a:gd name="T66" fmla="*/ 480 w 2048"/>
                <a:gd name="T67" fmla="*/ 1748 h 2048"/>
                <a:gd name="T68" fmla="*/ 300 w 2048"/>
                <a:gd name="T69" fmla="*/ 1928 h 2048"/>
                <a:gd name="T70" fmla="*/ 120 w 2048"/>
                <a:gd name="T71" fmla="*/ 1748 h 2048"/>
                <a:gd name="T72" fmla="*/ 300 w 2048"/>
                <a:gd name="T73" fmla="*/ 1568 h 2048"/>
                <a:gd name="T74" fmla="*/ 480 w 2048"/>
                <a:gd name="T75" fmla="*/ 1748 h 2048"/>
                <a:gd name="T76" fmla="*/ 1204 w 2048"/>
                <a:gd name="T77" fmla="*/ 1748 h 2048"/>
                <a:gd name="T78" fmla="*/ 1024 w 2048"/>
                <a:gd name="T79" fmla="*/ 1928 h 2048"/>
                <a:gd name="T80" fmla="*/ 844 w 2048"/>
                <a:gd name="T81" fmla="*/ 1748 h 2048"/>
                <a:gd name="T82" fmla="*/ 1024 w 2048"/>
                <a:gd name="T83" fmla="*/ 1568 h 2048"/>
                <a:gd name="T84" fmla="*/ 1204 w 2048"/>
                <a:gd name="T85" fmla="*/ 1748 h 2048"/>
                <a:gd name="T86" fmla="*/ 1024 w 2048"/>
                <a:gd name="T87" fmla="*/ 968 h 2048"/>
                <a:gd name="T88" fmla="*/ 604 w 2048"/>
                <a:gd name="T89" fmla="*/ 544 h 2048"/>
                <a:gd name="T90" fmla="*/ 1024 w 2048"/>
                <a:gd name="T91" fmla="*/ 120 h 2048"/>
                <a:gd name="T92" fmla="*/ 1444 w 2048"/>
                <a:gd name="T93" fmla="*/ 544 h 2048"/>
                <a:gd name="T94" fmla="*/ 1024 w 2048"/>
                <a:gd name="T95" fmla="*/ 968 h 2048"/>
                <a:gd name="T96" fmla="*/ 1748 w 2048"/>
                <a:gd name="T97" fmla="*/ 1928 h 2048"/>
                <a:gd name="T98" fmla="*/ 1568 w 2048"/>
                <a:gd name="T99" fmla="*/ 1748 h 2048"/>
                <a:gd name="T100" fmla="*/ 1748 w 2048"/>
                <a:gd name="T101" fmla="*/ 1568 h 2048"/>
                <a:gd name="T102" fmla="*/ 1928 w 2048"/>
                <a:gd name="T103" fmla="*/ 1748 h 2048"/>
                <a:gd name="T104" fmla="*/ 1748 w 2048"/>
                <a:gd name="T105" fmla="*/ 1928 h 20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048" h="2048">
                  <a:moveTo>
                    <a:pt x="1808" y="1454"/>
                  </a:moveTo>
                  <a:cubicBezTo>
                    <a:pt x="1808" y="1388"/>
                    <a:pt x="1808" y="1388"/>
                    <a:pt x="1808" y="1388"/>
                  </a:cubicBezTo>
                  <a:cubicBezTo>
                    <a:pt x="1808" y="1289"/>
                    <a:pt x="1727" y="1208"/>
                    <a:pt x="1628" y="1208"/>
                  </a:cubicBezTo>
                  <a:cubicBezTo>
                    <a:pt x="1084" y="1208"/>
                    <a:pt x="1084" y="1208"/>
                    <a:pt x="1084" y="1208"/>
                  </a:cubicBezTo>
                  <a:cubicBezTo>
                    <a:pt x="1084" y="1085"/>
                    <a:pt x="1084" y="1085"/>
                    <a:pt x="1084" y="1085"/>
                  </a:cubicBezTo>
                  <a:cubicBezTo>
                    <a:pt x="1354" y="1054"/>
                    <a:pt x="1564" y="824"/>
                    <a:pt x="1564" y="544"/>
                  </a:cubicBezTo>
                  <a:cubicBezTo>
                    <a:pt x="1564" y="244"/>
                    <a:pt x="1322" y="0"/>
                    <a:pt x="1024" y="0"/>
                  </a:cubicBezTo>
                  <a:cubicBezTo>
                    <a:pt x="726" y="0"/>
                    <a:pt x="484" y="244"/>
                    <a:pt x="484" y="544"/>
                  </a:cubicBezTo>
                  <a:cubicBezTo>
                    <a:pt x="484" y="824"/>
                    <a:pt x="694" y="1054"/>
                    <a:pt x="964" y="1085"/>
                  </a:cubicBezTo>
                  <a:cubicBezTo>
                    <a:pt x="964" y="1208"/>
                    <a:pt x="964" y="1208"/>
                    <a:pt x="964" y="1208"/>
                  </a:cubicBezTo>
                  <a:cubicBezTo>
                    <a:pt x="420" y="1208"/>
                    <a:pt x="420" y="1208"/>
                    <a:pt x="420" y="1208"/>
                  </a:cubicBezTo>
                  <a:cubicBezTo>
                    <a:pt x="321" y="1208"/>
                    <a:pt x="240" y="1289"/>
                    <a:pt x="240" y="1388"/>
                  </a:cubicBezTo>
                  <a:cubicBezTo>
                    <a:pt x="240" y="1454"/>
                    <a:pt x="240" y="1454"/>
                    <a:pt x="240" y="1454"/>
                  </a:cubicBezTo>
                  <a:cubicBezTo>
                    <a:pt x="103" y="1482"/>
                    <a:pt x="0" y="1603"/>
                    <a:pt x="0" y="1748"/>
                  </a:cubicBezTo>
                  <a:cubicBezTo>
                    <a:pt x="0" y="1913"/>
                    <a:pt x="135" y="2048"/>
                    <a:pt x="300" y="2048"/>
                  </a:cubicBezTo>
                  <a:cubicBezTo>
                    <a:pt x="465" y="2048"/>
                    <a:pt x="600" y="1913"/>
                    <a:pt x="600" y="1748"/>
                  </a:cubicBezTo>
                  <a:cubicBezTo>
                    <a:pt x="600" y="1603"/>
                    <a:pt x="497" y="1482"/>
                    <a:pt x="360" y="1454"/>
                  </a:cubicBezTo>
                  <a:cubicBezTo>
                    <a:pt x="360" y="1388"/>
                    <a:pt x="360" y="1388"/>
                    <a:pt x="360" y="1388"/>
                  </a:cubicBezTo>
                  <a:cubicBezTo>
                    <a:pt x="360" y="1355"/>
                    <a:pt x="387" y="1328"/>
                    <a:pt x="420" y="1328"/>
                  </a:cubicBezTo>
                  <a:cubicBezTo>
                    <a:pt x="964" y="1328"/>
                    <a:pt x="964" y="1328"/>
                    <a:pt x="964" y="1328"/>
                  </a:cubicBezTo>
                  <a:cubicBezTo>
                    <a:pt x="964" y="1454"/>
                    <a:pt x="964" y="1454"/>
                    <a:pt x="964" y="1454"/>
                  </a:cubicBezTo>
                  <a:cubicBezTo>
                    <a:pt x="827" y="1482"/>
                    <a:pt x="724" y="1603"/>
                    <a:pt x="724" y="1748"/>
                  </a:cubicBezTo>
                  <a:cubicBezTo>
                    <a:pt x="724" y="1913"/>
                    <a:pt x="859" y="2048"/>
                    <a:pt x="1024" y="2048"/>
                  </a:cubicBezTo>
                  <a:cubicBezTo>
                    <a:pt x="1189" y="2048"/>
                    <a:pt x="1324" y="1913"/>
                    <a:pt x="1324" y="1748"/>
                  </a:cubicBezTo>
                  <a:cubicBezTo>
                    <a:pt x="1324" y="1603"/>
                    <a:pt x="1221" y="1482"/>
                    <a:pt x="1084" y="1454"/>
                  </a:cubicBezTo>
                  <a:cubicBezTo>
                    <a:pt x="1084" y="1328"/>
                    <a:pt x="1084" y="1328"/>
                    <a:pt x="1084" y="1328"/>
                  </a:cubicBezTo>
                  <a:cubicBezTo>
                    <a:pt x="1628" y="1328"/>
                    <a:pt x="1628" y="1328"/>
                    <a:pt x="1628" y="1328"/>
                  </a:cubicBezTo>
                  <a:cubicBezTo>
                    <a:pt x="1661" y="1328"/>
                    <a:pt x="1688" y="1355"/>
                    <a:pt x="1688" y="1388"/>
                  </a:cubicBezTo>
                  <a:cubicBezTo>
                    <a:pt x="1688" y="1454"/>
                    <a:pt x="1688" y="1454"/>
                    <a:pt x="1688" y="1454"/>
                  </a:cubicBezTo>
                  <a:cubicBezTo>
                    <a:pt x="1551" y="1482"/>
                    <a:pt x="1448" y="1603"/>
                    <a:pt x="1448" y="1748"/>
                  </a:cubicBezTo>
                  <a:cubicBezTo>
                    <a:pt x="1448" y="1913"/>
                    <a:pt x="1583" y="2048"/>
                    <a:pt x="1748" y="2048"/>
                  </a:cubicBezTo>
                  <a:cubicBezTo>
                    <a:pt x="1913" y="2048"/>
                    <a:pt x="2048" y="1913"/>
                    <a:pt x="2048" y="1748"/>
                  </a:cubicBezTo>
                  <a:cubicBezTo>
                    <a:pt x="2048" y="1603"/>
                    <a:pt x="1945" y="1482"/>
                    <a:pt x="1808" y="1454"/>
                  </a:cubicBezTo>
                  <a:close/>
                  <a:moveTo>
                    <a:pt x="480" y="1748"/>
                  </a:moveTo>
                  <a:cubicBezTo>
                    <a:pt x="480" y="1847"/>
                    <a:pt x="399" y="1928"/>
                    <a:pt x="300" y="1928"/>
                  </a:cubicBezTo>
                  <a:cubicBezTo>
                    <a:pt x="201" y="1928"/>
                    <a:pt x="120" y="1847"/>
                    <a:pt x="120" y="1748"/>
                  </a:cubicBezTo>
                  <a:cubicBezTo>
                    <a:pt x="120" y="1649"/>
                    <a:pt x="201" y="1568"/>
                    <a:pt x="300" y="1568"/>
                  </a:cubicBezTo>
                  <a:cubicBezTo>
                    <a:pt x="399" y="1568"/>
                    <a:pt x="480" y="1649"/>
                    <a:pt x="480" y="1748"/>
                  </a:cubicBezTo>
                  <a:close/>
                  <a:moveTo>
                    <a:pt x="1204" y="1748"/>
                  </a:moveTo>
                  <a:cubicBezTo>
                    <a:pt x="1204" y="1847"/>
                    <a:pt x="1123" y="1928"/>
                    <a:pt x="1024" y="1928"/>
                  </a:cubicBezTo>
                  <a:cubicBezTo>
                    <a:pt x="925" y="1928"/>
                    <a:pt x="844" y="1847"/>
                    <a:pt x="844" y="1748"/>
                  </a:cubicBezTo>
                  <a:cubicBezTo>
                    <a:pt x="844" y="1649"/>
                    <a:pt x="925" y="1568"/>
                    <a:pt x="1024" y="1568"/>
                  </a:cubicBezTo>
                  <a:cubicBezTo>
                    <a:pt x="1123" y="1568"/>
                    <a:pt x="1204" y="1649"/>
                    <a:pt x="1204" y="1748"/>
                  </a:cubicBezTo>
                  <a:close/>
                  <a:moveTo>
                    <a:pt x="1024" y="968"/>
                  </a:moveTo>
                  <a:cubicBezTo>
                    <a:pt x="792" y="968"/>
                    <a:pt x="604" y="778"/>
                    <a:pt x="604" y="544"/>
                  </a:cubicBezTo>
                  <a:cubicBezTo>
                    <a:pt x="604" y="310"/>
                    <a:pt x="792" y="120"/>
                    <a:pt x="1024" y="120"/>
                  </a:cubicBezTo>
                  <a:cubicBezTo>
                    <a:pt x="1256" y="120"/>
                    <a:pt x="1444" y="310"/>
                    <a:pt x="1444" y="544"/>
                  </a:cubicBezTo>
                  <a:cubicBezTo>
                    <a:pt x="1444" y="778"/>
                    <a:pt x="1256" y="968"/>
                    <a:pt x="1024" y="968"/>
                  </a:cubicBezTo>
                  <a:close/>
                  <a:moveTo>
                    <a:pt x="1748" y="1928"/>
                  </a:moveTo>
                  <a:cubicBezTo>
                    <a:pt x="1649" y="1928"/>
                    <a:pt x="1568" y="1847"/>
                    <a:pt x="1568" y="1748"/>
                  </a:cubicBezTo>
                  <a:cubicBezTo>
                    <a:pt x="1568" y="1649"/>
                    <a:pt x="1649" y="1568"/>
                    <a:pt x="1748" y="1568"/>
                  </a:cubicBezTo>
                  <a:cubicBezTo>
                    <a:pt x="1847" y="1568"/>
                    <a:pt x="1928" y="1649"/>
                    <a:pt x="1928" y="1748"/>
                  </a:cubicBezTo>
                  <a:cubicBezTo>
                    <a:pt x="1928" y="1847"/>
                    <a:pt x="1847" y="1928"/>
                    <a:pt x="1748" y="19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6" name="Straight Connector 65">
            <a:extLst>
              <a:ext uri="{C183D7F6-B498-43B3-948B-1728B52AA6E4}">
                <adec:decorative xmlns:adec="http://schemas.microsoft.com/office/drawing/2017/decorative" val="1"/>
              </a:ext>
            </a:extLst>
          </p:cNvPr>
          <p:cNvCxnSpPr/>
          <p:nvPr/>
        </p:nvCxnSpPr>
        <p:spPr>
          <a:xfrm>
            <a:off x="5180260" y="4708296"/>
            <a:ext cx="0" cy="705734"/>
          </a:xfrm>
          <a:prstGeom prst="line">
            <a:avLst/>
          </a:prstGeom>
          <a:ln w="19050">
            <a:solidFill>
              <a:srgbClr val="667181"/>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158066" y="6044918"/>
            <a:ext cx="2151326" cy="246221"/>
          </a:xfrm>
          <a:prstGeom prst="rect">
            <a:avLst/>
          </a:prstGeom>
          <a:noFill/>
        </p:spPr>
        <p:txBody>
          <a:bodyPr wrap="square" lIns="0" tIns="0" rIns="0" bIns="0" rtlCol="0">
            <a:spAutoFit/>
          </a:bodyPr>
          <a:lstStyle/>
          <a:p>
            <a:pPr algn="ctr"/>
            <a:r>
              <a:rPr lang="en-US" sz="1600" dirty="0">
                <a:solidFill>
                  <a:srgbClr val="30353F"/>
                </a:solidFill>
                <a:latin typeface="+mj-lt"/>
              </a:rPr>
              <a:t>$ 160 / share</a:t>
            </a:r>
          </a:p>
        </p:txBody>
      </p:sp>
      <p:sp>
        <p:nvSpPr>
          <p:cNvPr id="60" name="Oval 59">
            <a:extLst>
              <a:ext uri="{C183D7F6-B498-43B3-948B-1728B52AA6E4}">
                <adec:decorative xmlns:adec="http://schemas.microsoft.com/office/drawing/2017/decorative" val="1"/>
              </a:ext>
            </a:extLst>
          </p:cNvPr>
          <p:cNvSpPr/>
          <p:nvPr/>
        </p:nvSpPr>
        <p:spPr>
          <a:xfrm>
            <a:off x="4865060" y="4286158"/>
            <a:ext cx="630400" cy="630398"/>
          </a:xfrm>
          <a:prstGeom prst="ellipse">
            <a:avLst/>
          </a:prstGeom>
          <a:solidFill>
            <a:srgbClr val="667181"/>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p:cNvSpPr txBox="1"/>
          <p:nvPr/>
        </p:nvSpPr>
        <p:spPr>
          <a:xfrm>
            <a:off x="4533451" y="5524468"/>
            <a:ext cx="1293624" cy="246221"/>
          </a:xfrm>
          <a:prstGeom prst="rect">
            <a:avLst/>
          </a:prstGeom>
          <a:noFill/>
        </p:spPr>
        <p:txBody>
          <a:bodyPr wrap="none" lIns="0" tIns="0" rIns="0" bIns="0" rtlCol="0">
            <a:spAutoFit/>
          </a:bodyPr>
          <a:lstStyle/>
          <a:p>
            <a:pPr algn="ctr"/>
            <a:r>
              <a:rPr lang="en-US" sz="1600" b="1" dirty="0">
                <a:solidFill>
                  <a:srgbClr val="667181"/>
                </a:solidFill>
                <a:latin typeface="+mj-lt"/>
              </a:rPr>
              <a:t>LIFETIME LOW</a:t>
            </a:r>
          </a:p>
        </p:txBody>
      </p:sp>
      <p:sp>
        <p:nvSpPr>
          <p:cNvPr id="64" name="TextBox 63"/>
          <p:cNvSpPr txBox="1"/>
          <p:nvPr/>
        </p:nvSpPr>
        <p:spPr>
          <a:xfrm>
            <a:off x="5008739" y="3963524"/>
            <a:ext cx="343043" cy="215444"/>
          </a:xfrm>
          <a:prstGeom prst="rect">
            <a:avLst/>
          </a:prstGeom>
          <a:noFill/>
        </p:spPr>
        <p:txBody>
          <a:bodyPr wrap="none" lIns="0" tIns="0" rIns="0" bIns="0" rtlCol="0">
            <a:spAutoFit/>
          </a:bodyPr>
          <a:lstStyle/>
          <a:p>
            <a:pPr algn="ctr"/>
            <a:r>
              <a:rPr lang="en-US" sz="1400" b="1" dirty="0">
                <a:solidFill>
                  <a:srgbClr val="667181"/>
                </a:solidFill>
              </a:rPr>
              <a:t>2016</a:t>
            </a:r>
          </a:p>
        </p:txBody>
      </p:sp>
      <p:grpSp>
        <p:nvGrpSpPr>
          <p:cNvPr id="93" name="Group 92" descr="This is an icon of three human beings and a clock."/>
          <p:cNvGrpSpPr/>
          <p:nvPr/>
        </p:nvGrpSpPr>
        <p:grpSpPr>
          <a:xfrm>
            <a:off x="5000901" y="4421999"/>
            <a:ext cx="358718" cy="358717"/>
            <a:chOff x="3613150" y="3706813"/>
            <a:chExt cx="420688" cy="420687"/>
          </a:xfrm>
        </p:grpSpPr>
        <p:sp>
          <p:nvSpPr>
            <p:cNvPr id="94" name="Freeform 10"/>
            <p:cNvSpPr>
              <a:spLocks noEditPoints="1"/>
            </p:cNvSpPr>
            <p:nvPr/>
          </p:nvSpPr>
          <p:spPr bwMode="auto">
            <a:xfrm>
              <a:off x="3613150" y="3930650"/>
              <a:ext cx="420688" cy="196850"/>
            </a:xfrm>
            <a:custGeom>
              <a:avLst/>
              <a:gdLst>
                <a:gd name="T0" fmla="*/ 1823 w 2048"/>
                <a:gd name="T1" fmla="*/ 528 h 960"/>
                <a:gd name="T2" fmla="*/ 1928 w 2048"/>
                <a:gd name="T3" fmla="*/ 300 h 960"/>
                <a:gd name="T4" fmla="*/ 1628 w 2048"/>
                <a:gd name="T5" fmla="*/ 0 h 960"/>
                <a:gd name="T6" fmla="*/ 1324 w 2048"/>
                <a:gd name="T7" fmla="*/ 300 h 960"/>
                <a:gd name="T8" fmla="*/ 1432 w 2048"/>
                <a:gd name="T9" fmla="*/ 528 h 960"/>
                <a:gd name="T10" fmla="*/ 1324 w 2048"/>
                <a:gd name="T11" fmla="*/ 606 h 960"/>
                <a:gd name="T12" fmla="*/ 1219 w 2048"/>
                <a:gd name="T13" fmla="*/ 528 h 960"/>
                <a:gd name="T14" fmla="*/ 1324 w 2048"/>
                <a:gd name="T15" fmla="*/ 300 h 960"/>
                <a:gd name="T16" fmla="*/ 1024 w 2048"/>
                <a:gd name="T17" fmla="*/ 0 h 960"/>
                <a:gd name="T18" fmla="*/ 724 w 2048"/>
                <a:gd name="T19" fmla="*/ 300 h 960"/>
                <a:gd name="T20" fmla="*/ 829 w 2048"/>
                <a:gd name="T21" fmla="*/ 528 h 960"/>
                <a:gd name="T22" fmla="*/ 724 w 2048"/>
                <a:gd name="T23" fmla="*/ 606 h 960"/>
                <a:gd name="T24" fmla="*/ 619 w 2048"/>
                <a:gd name="T25" fmla="*/ 528 h 960"/>
                <a:gd name="T26" fmla="*/ 724 w 2048"/>
                <a:gd name="T27" fmla="*/ 300 h 960"/>
                <a:gd name="T28" fmla="*/ 424 w 2048"/>
                <a:gd name="T29" fmla="*/ 0 h 960"/>
                <a:gd name="T30" fmla="*/ 124 w 2048"/>
                <a:gd name="T31" fmla="*/ 300 h 960"/>
                <a:gd name="T32" fmla="*/ 229 w 2048"/>
                <a:gd name="T33" fmla="*/ 527 h 960"/>
                <a:gd name="T34" fmla="*/ 0 w 2048"/>
                <a:gd name="T35" fmla="*/ 900 h 960"/>
                <a:gd name="T36" fmla="*/ 60 w 2048"/>
                <a:gd name="T37" fmla="*/ 960 h 960"/>
                <a:gd name="T38" fmla="*/ 1988 w 2048"/>
                <a:gd name="T39" fmla="*/ 960 h 960"/>
                <a:gd name="T40" fmla="*/ 2048 w 2048"/>
                <a:gd name="T41" fmla="*/ 900 h 960"/>
                <a:gd name="T42" fmla="*/ 1823 w 2048"/>
                <a:gd name="T43" fmla="*/ 528 h 960"/>
                <a:gd name="T44" fmla="*/ 424 w 2048"/>
                <a:gd name="T45" fmla="*/ 120 h 960"/>
                <a:gd name="T46" fmla="*/ 604 w 2048"/>
                <a:gd name="T47" fmla="*/ 300 h 960"/>
                <a:gd name="T48" fmla="*/ 424 w 2048"/>
                <a:gd name="T49" fmla="*/ 480 h 960"/>
                <a:gd name="T50" fmla="*/ 244 w 2048"/>
                <a:gd name="T51" fmla="*/ 300 h 960"/>
                <a:gd name="T52" fmla="*/ 424 w 2048"/>
                <a:gd name="T53" fmla="*/ 120 h 960"/>
                <a:gd name="T54" fmla="*/ 608 w 2048"/>
                <a:gd name="T55" fmla="*/ 840 h 960"/>
                <a:gd name="T56" fmla="*/ 126 w 2048"/>
                <a:gd name="T57" fmla="*/ 840 h 960"/>
                <a:gd name="T58" fmla="*/ 424 w 2048"/>
                <a:gd name="T59" fmla="*/ 600 h 960"/>
                <a:gd name="T60" fmla="*/ 652 w 2048"/>
                <a:gd name="T61" fmla="*/ 705 h 960"/>
                <a:gd name="T62" fmla="*/ 608 w 2048"/>
                <a:gd name="T63" fmla="*/ 840 h 960"/>
                <a:gd name="T64" fmla="*/ 1024 w 2048"/>
                <a:gd name="T65" fmla="*/ 120 h 960"/>
                <a:gd name="T66" fmla="*/ 1204 w 2048"/>
                <a:gd name="T67" fmla="*/ 300 h 960"/>
                <a:gd name="T68" fmla="*/ 1024 w 2048"/>
                <a:gd name="T69" fmla="*/ 480 h 960"/>
                <a:gd name="T70" fmla="*/ 844 w 2048"/>
                <a:gd name="T71" fmla="*/ 300 h 960"/>
                <a:gd name="T72" fmla="*/ 1024 w 2048"/>
                <a:gd name="T73" fmla="*/ 120 h 960"/>
                <a:gd name="T74" fmla="*/ 730 w 2048"/>
                <a:gd name="T75" fmla="*/ 840 h 960"/>
                <a:gd name="T76" fmla="*/ 1024 w 2048"/>
                <a:gd name="T77" fmla="*/ 600 h 960"/>
                <a:gd name="T78" fmla="*/ 1318 w 2048"/>
                <a:gd name="T79" fmla="*/ 840 h 960"/>
                <a:gd name="T80" fmla="*/ 730 w 2048"/>
                <a:gd name="T81" fmla="*/ 840 h 960"/>
                <a:gd name="T82" fmla="*/ 1628 w 2048"/>
                <a:gd name="T83" fmla="*/ 120 h 960"/>
                <a:gd name="T84" fmla="*/ 1808 w 2048"/>
                <a:gd name="T85" fmla="*/ 300 h 960"/>
                <a:gd name="T86" fmla="*/ 1628 w 2048"/>
                <a:gd name="T87" fmla="*/ 480 h 960"/>
                <a:gd name="T88" fmla="*/ 1444 w 2048"/>
                <a:gd name="T89" fmla="*/ 300 h 960"/>
                <a:gd name="T90" fmla="*/ 1628 w 2048"/>
                <a:gd name="T91" fmla="*/ 120 h 960"/>
                <a:gd name="T92" fmla="*/ 1440 w 2048"/>
                <a:gd name="T93" fmla="*/ 840 h 960"/>
                <a:gd name="T94" fmla="*/ 1396 w 2048"/>
                <a:gd name="T95" fmla="*/ 705 h 960"/>
                <a:gd name="T96" fmla="*/ 1628 w 2048"/>
                <a:gd name="T97" fmla="*/ 600 h 960"/>
                <a:gd name="T98" fmla="*/ 1922 w 2048"/>
                <a:gd name="T99" fmla="*/ 840 h 960"/>
                <a:gd name="T100" fmla="*/ 1440 w 2048"/>
                <a:gd name="T101" fmla="*/ 840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48" h="960">
                  <a:moveTo>
                    <a:pt x="1823" y="528"/>
                  </a:moveTo>
                  <a:cubicBezTo>
                    <a:pt x="1887" y="473"/>
                    <a:pt x="1928" y="391"/>
                    <a:pt x="1928" y="300"/>
                  </a:cubicBezTo>
                  <a:cubicBezTo>
                    <a:pt x="1928" y="135"/>
                    <a:pt x="1793" y="0"/>
                    <a:pt x="1628" y="0"/>
                  </a:cubicBezTo>
                  <a:cubicBezTo>
                    <a:pt x="1462" y="0"/>
                    <a:pt x="1324" y="134"/>
                    <a:pt x="1324" y="300"/>
                  </a:cubicBezTo>
                  <a:cubicBezTo>
                    <a:pt x="1324" y="387"/>
                    <a:pt x="1362" y="469"/>
                    <a:pt x="1432" y="528"/>
                  </a:cubicBezTo>
                  <a:cubicBezTo>
                    <a:pt x="1392" y="548"/>
                    <a:pt x="1355" y="575"/>
                    <a:pt x="1324" y="606"/>
                  </a:cubicBezTo>
                  <a:cubicBezTo>
                    <a:pt x="1293" y="575"/>
                    <a:pt x="1258" y="549"/>
                    <a:pt x="1219" y="528"/>
                  </a:cubicBezTo>
                  <a:cubicBezTo>
                    <a:pt x="1283" y="473"/>
                    <a:pt x="1324" y="391"/>
                    <a:pt x="1324" y="300"/>
                  </a:cubicBezTo>
                  <a:cubicBezTo>
                    <a:pt x="1324" y="135"/>
                    <a:pt x="1189" y="0"/>
                    <a:pt x="1024" y="0"/>
                  </a:cubicBezTo>
                  <a:cubicBezTo>
                    <a:pt x="859" y="0"/>
                    <a:pt x="724" y="135"/>
                    <a:pt x="724" y="300"/>
                  </a:cubicBezTo>
                  <a:cubicBezTo>
                    <a:pt x="724" y="391"/>
                    <a:pt x="765" y="473"/>
                    <a:pt x="829" y="528"/>
                  </a:cubicBezTo>
                  <a:cubicBezTo>
                    <a:pt x="790" y="548"/>
                    <a:pt x="755" y="575"/>
                    <a:pt x="724" y="606"/>
                  </a:cubicBezTo>
                  <a:cubicBezTo>
                    <a:pt x="693" y="574"/>
                    <a:pt x="658" y="548"/>
                    <a:pt x="619" y="528"/>
                  </a:cubicBezTo>
                  <a:cubicBezTo>
                    <a:pt x="683" y="473"/>
                    <a:pt x="724" y="391"/>
                    <a:pt x="724" y="300"/>
                  </a:cubicBezTo>
                  <a:cubicBezTo>
                    <a:pt x="724" y="135"/>
                    <a:pt x="589" y="0"/>
                    <a:pt x="424" y="0"/>
                  </a:cubicBezTo>
                  <a:cubicBezTo>
                    <a:pt x="259" y="0"/>
                    <a:pt x="124" y="135"/>
                    <a:pt x="124" y="300"/>
                  </a:cubicBezTo>
                  <a:cubicBezTo>
                    <a:pt x="124" y="391"/>
                    <a:pt x="165" y="472"/>
                    <a:pt x="229" y="527"/>
                  </a:cubicBezTo>
                  <a:cubicBezTo>
                    <a:pt x="93" y="597"/>
                    <a:pt x="0" y="738"/>
                    <a:pt x="0" y="900"/>
                  </a:cubicBezTo>
                  <a:cubicBezTo>
                    <a:pt x="0" y="933"/>
                    <a:pt x="27" y="960"/>
                    <a:pt x="60" y="960"/>
                  </a:cubicBezTo>
                  <a:cubicBezTo>
                    <a:pt x="70" y="960"/>
                    <a:pt x="1948" y="960"/>
                    <a:pt x="1988" y="960"/>
                  </a:cubicBezTo>
                  <a:cubicBezTo>
                    <a:pt x="2021" y="960"/>
                    <a:pt x="2048" y="933"/>
                    <a:pt x="2048" y="900"/>
                  </a:cubicBezTo>
                  <a:cubicBezTo>
                    <a:pt x="2048" y="739"/>
                    <a:pt x="1957" y="598"/>
                    <a:pt x="1823" y="528"/>
                  </a:cubicBezTo>
                  <a:close/>
                  <a:moveTo>
                    <a:pt x="424" y="120"/>
                  </a:moveTo>
                  <a:cubicBezTo>
                    <a:pt x="523" y="120"/>
                    <a:pt x="604" y="201"/>
                    <a:pt x="604" y="300"/>
                  </a:cubicBezTo>
                  <a:cubicBezTo>
                    <a:pt x="604" y="399"/>
                    <a:pt x="523" y="480"/>
                    <a:pt x="424" y="480"/>
                  </a:cubicBezTo>
                  <a:cubicBezTo>
                    <a:pt x="325" y="480"/>
                    <a:pt x="244" y="399"/>
                    <a:pt x="244" y="300"/>
                  </a:cubicBezTo>
                  <a:cubicBezTo>
                    <a:pt x="244" y="201"/>
                    <a:pt x="325" y="120"/>
                    <a:pt x="424" y="120"/>
                  </a:cubicBezTo>
                  <a:close/>
                  <a:moveTo>
                    <a:pt x="608" y="840"/>
                  </a:moveTo>
                  <a:cubicBezTo>
                    <a:pt x="126" y="840"/>
                    <a:pt x="126" y="840"/>
                    <a:pt x="126" y="840"/>
                  </a:cubicBezTo>
                  <a:cubicBezTo>
                    <a:pt x="154" y="703"/>
                    <a:pt x="277" y="600"/>
                    <a:pt x="424" y="600"/>
                  </a:cubicBezTo>
                  <a:cubicBezTo>
                    <a:pt x="512" y="600"/>
                    <a:pt x="595" y="639"/>
                    <a:pt x="652" y="705"/>
                  </a:cubicBezTo>
                  <a:cubicBezTo>
                    <a:pt x="630" y="746"/>
                    <a:pt x="615" y="792"/>
                    <a:pt x="608" y="840"/>
                  </a:cubicBezTo>
                  <a:close/>
                  <a:moveTo>
                    <a:pt x="1024" y="120"/>
                  </a:moveTo>
                  <a:cubicBezTo>
                    <a:pt x="1123" y="120"/>
                    <a:pt x="1204" y="201"/>
                    <a:pt x="1204" y="300"/>
                  </a:cubicBezTo>
                  <a:cubicBezTo>
                    <a:pt x="1204" y="399"/>
                    <a:pt x="1123" y="480"/>
                    <a:pt x="1024" y="480"/>
                  </a:cubicBezTo>
                  <a:cubicBezTo>
                    <a:pt x="925" y="480"/>
                    <a:pt x="844" y="399"/>
                    <a:pt x="844" y="300"/>
                  </a:cubicBezTo>
                  <a:cubicBezTo>
                    <a:pt x="844" y="201"/>
                    <a:pt x="925" y="120"/>
                    <a:pt x="1024" y="120"/>
                  </a:cubicBezTo>
                  <a:close/>
                  <a:moveTo>
                    <a:pt x="730" y="840"/>
                  </a:moveTo>
                  <a:cubicBezTo>
                    <a:pt x="758" y="703"/>
                    <a:pt x="879" y="600"/>
                    <a:pt x="1024" y="600"/>
                  </a:cubicBezTo>
                  <a:cubicBezTo>
                    <a:pt x="1169" y="600"/>
                    <a:pt x="1290" y="703"/>
                    <a:pt x="1318" y="840"/>
                  </a:cubicBezTo>
                  <a:cubicBezTo>
                    <a:pt x="1298" y="840"/>
                    <a:pt x="755" y="840"/>
                    <a:pt x="730" y="840"/>
                  </a:cubicBezTo>
                  <a:close/>
                  <a:moveTo>
                    <a:pt x="1628" y="120"/>
                  </a:moveTo>
                  <a:cubicBezTo>
                    <a:pt x="1727" y="120"/>
                    <a:pt x="1808" y="201"/>
                    <a:pt x="1808" y="300"/>
                  </a:cubicBezTo>
                  <a:cubicBezTo>
                    <a:pt x="1808" y="399"/>
                    <a:pt x="1727" y="480"/>
                    <a:pt x="1628" y="480"/>
                  </a:cubicBezTo>
                  <a:cubicBezTo>
                    <a:pt x="1528" y="480"/>
                    <a:pt x="1444" y="398"/>
                    <a:pt x="1444" y="300"/>
                  </a:cubicBezTo>
                  <a:cubicBezTo>
                    <a:pt x="1444" y="202"/>
                    <a:pt x="1528" y="120"/>
                    <a:pt x="1628" y="120"/>
                  </a:cubicBezTo>
                  <a:close/>
                  <a:moveTo>
                    <a:pt x="1440" y="840"/>
                  </a:moveTo>
                  <a:cubicBezTo>
                    <a:pt x="1433" y="792"/>
                    <a:pt x="1418" y="747"/>
                    <a:pt x="1396" y="705"/>
                  </a:cubicBezTo>
                  <a:cubicBezTo>
                    <a:pt x="1453" y="640"/>
                    <a:pt x="1539" y="600"/>
                    <a:pt x="1628" y="600"/>
                  </a:cubicBezTo>
                  <a:cubicBezTo>
                    <a:pt x="1773" y="600"/>
                    <a:pt x="1894" y="703"/>
                    <a:pt x="1922" y="840"/>
                  </a:cubicBezTo>
                  <a:lnTo>
                    <a:pt x="1440" y="84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11"/>
            <p:cNvSpPr>
              <a:spLocks/>
            </p:cNvSpPr>
            <p:nvPr/>
          </p:nvSpPr>
          <p:spPr bwMode="auto">
            <a:xfrm>
              <a:off x="3784600" y="3768725"/>
              <a:ext cx="101600" cy="74612"/>
            </a:xfrm>
            <a:custGeom>
              <a:avLst/>
              <a:gdLst>
                <a:gd name="T0" fmla="*/ 468 w 492"/>
                <a:gd name="T1" fmla="*/ 24 h 366"/>
                <a:gd name="T2" fmla="*/ 384 w 492"/>
                <a:gd name="T3" fmla="*/ 24 h 366"/>
                <a:gd name="T4" fmla="*/ 186 w 492"/>
                <a:gd name="T5" fmla="*/ 221 h 366"/>
                <a:gd name="T6" fmla="*/ 108 w 492"/>
                <a:gd name="T7" fmla="*/ 144 h 366"/>
                <a:gd name="T8" fmla="*/ 24 w 492"/>
                <a:gd name="T9" fmla="*/ 144 h 366"/>
                <a:gd name="T10" fmla="*/ 24 w 492"/>
                <a:gd name="T11" fmla="*/ 228 h 366"/>
                <a:gd name="T12" fmla="*/ 144 w 492"/>
                <a:gd name="T13" fmla="*/ 348 h 366"/>
                <a:gd name="T14" fmla="*/ 186 w 492"/>
                <a:gd name="T15" fmla="*/ 366 h 366"/>
                <a:gd name="T16" fmla="*/ 228 w 492"/>
                <a:gd name="T17" fmla="*/ 348 h 366"/>
                <a:gd name="T18" fmla="*/ 468 w 492"/>
                <a:gd name="T19" fmla="*/ 108 h 366"/>
                <a:gd name="T20" fmla="*/ 468 w 492"/>
                <a:gd name="T21" fmla="*/ 24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2" h="366">
                  <a:moveTo>
                    <a:pt x="468" y="24"/>
                  </a:moveTo>
                  <a:cubicBezTo>
                    <a:pt x="445" y="0"/>
                    <a:pt x="407" y="0"/>
                    <a:pt x="384" y="24"/>
                  </a:cubicBezTo>
                  <a:cubicBezTo>
                    <a:pt x="186" y="221"/>
                    <a:pt x="186" y="221"/>
                    <a:pt x="186" y="221"/>
                  </a:cubicBezTo>
                  <a:cubicBezTo>
                    <a:pt x="108" y="144"/>
                    <a:pt x="108" y="144"/>
                    <a:pt x="108" y="144"/>
                  </a:cubicBezTo>
                  <a:cubicBezTo>
                    <a:pt x="85" y="120"/>
                    <a:pt x="47" y="120"/>
                    <a:pt x="24" y="144"/>
                  </a:cubicBezTo>
                  <a:cubicBezTo>
                    <a:pt x="0" y="167"/>
                    <a:pt x="0" y="205"/>
                    <a:pt x="24" y="228"/>
                  </a:cubicBezTo>
                  <a:cubicBezTo>
                    <a:pt x="144" y="348"/>
                    <a:pt x="144" y="348"/>
                    <a:pt x="144" y="348"/>
                  </a:cubicBezTo>
                  <a:cubicBezTo>
                    <a:pt x="155" y="360"/>
                    <a:pt x="171" y="366"/>
                    <a:pt x="186" y="366"/>
                  </a:cubicBezTo>
                  <a:cubicBezTo>
                    <a:pt x="201" y="366"/>
                    <a:pt x="217" y="360"/>
                    <a:pt x="228" y="348"/>
                  </a:cubicBezTo>
                  <a:cubicBezTo>
                    <a:pt x="468" y="108"/>
                    <a:pt x="468" y="108"/>
                    <a:pt x="468" y="108"/>
                  </a:cubicBezTo>
                  <a:cubicBezTo>
                    <a:pt x="492" y="85"/>
                    <a:pt x="492" y="47"/>
                    <a:pt x="468" y="2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12"/>
            <p:cNvSpPr>
              <a:spLocks noEditPoints="1"/>
            </p:cNvSpPr>
            <p:nvPr/>
          </p:nvSpPr>
          <p:spPr bwMode="auto">
            <a:xfrm>
              <a:off x="3736975" y="3706813"/>
              <a:ext cx="198438" cy="198437"/>
            </a:xfrm>
            <a:custGeom>
              <a:avLst/>
              <a:gdLst>
                <a:gd name="T0" fmla="*/ 480 w 964"/>
                <a:gd name="T1" fmla="*/ 0 h 968"/>
                <a:gd name="T2" fmla="*/ 0 w 964"/>
                <a:gd name="T3" fmla="*/ 484 h 968"/>
                <a:gd name="T4" fmla="*/ 480 w 964"/>
                <a:gd name="T5" fmla="*/ 968 h 968"/>
                <a:gd name="T6" fmla="*/ 964 w 964"/>
                <a:gd name="T7" fmla="*/ 484 h 968"/>
                <a:gd name="T8" fmla="*/ 480 w 964"/>
                <a:gd name="T9" fmla="*/ 0 h 968"/>
                <a:gd name="T10" fmla="*/ 480 w 964"/>
                <a:gd name="T11" fmla="*/ 848 h 968"/>
                <a:gd name="T12" fmla="*/ 120 w 964"/>
                <a:gd name="T13" fmla="*/ 484 h 968"/>
                <a:gd name="T14" fmla="*/ 480 w 964"/>
                <a:gd name="T15" fmla="*/ 120 h 968"/>
                <a:gd name="T16" fmla="*/ 844 w 964"/>
                <a:gd name="T17" fmla="*/ 484 h 968"/>
                <a:gd name="T18" fmla="*/ 480 w 964"/>
                <a:gd name="T19" fmla="*/ 848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4" h="968">
                  <a:moveTo>
                    <a:pt x="480" y="0"/>
                  </a:moveTo>
                  <a:cubicBezTo>
                    <a:pt x="215" y="0"/>
                    <a:pt x="0" y="217"/>
                    <a:pt x="0" y="484"/>
                  </a:cubicBezTo>
                  <a:cubicBezTo>
                    <a:pt x="0" y="751"/>
                    <a:pt x="215" y="968"/>
                    <a:pt x="480" y="968"/>
                  </a:cubicBezTo>
                  <a:cubicBezTo>
                    <a:pt x="745" y="968"/>
                    <a:pt x="964" y="750"/>
                    <a:pt x="964" y="484"/>
                  </a:cubicBezTo>
                  <a:cubicBezTo>
                    <a:pt x="964" y="219"/>
                    <a:pt x="746" y="0"/>
                    <a:pt x="480" y="0"/>
                  </a:cubicBezTo>
                  <a:close/>
                  <a:moveTo>
                    <a:pt x="480" y="848"/>
                  </a:moveTo>
                  <a:cubicBezTo>
                    <a:pt x="281" y="848"/>
                    <a:pt x="120" y="685"/>
                    <a:pt x="120" y="484"/>
                  </a:cubicBezTo>
                  <a:cubicBezTo>
                    <a:pt x="120" y="283"/>
                    <a:pt x="281" y="120"/>
                    <a:pt x="480" y="120"/>
                  </a:cubicBezTo>
                  <a:cubicBezTo>
                    <a:pt x="677" y="120"/>
                    <a:pt x="844" y="287"/>
                    <a:pt x="844" y="484"/>
                  </a:cubicBezTo>
                  <a:cubicBezTo>
                    <a:pt x="844" y="681"/>
                    <a:pt x="677" y="848"/>
                    <a:pt x="480" y="8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cxnSp>
        <p:nvCxnSpPr>
          <p:cNvPr id="65" name="Straight Connector 64">
            <a:extLst>
              <a:ext uri="{C183D7F6-B498-43B3-948B-1728B52AA6E4}">
                <adec:decorative xmlns:adec="http://schemas.microsoft.com/office/drawing/2017/decorative" val="1"/>
              </a:ext>
            </a:extLst>
          </p:cNvPr>
          <p:cNvCxnSpPr/>
          <p:nvPr/>
        </p:nvCxnSpPr>
        <p:spPr>
          <a:xfrm>
            <a:off x="7334070" y="4755759"/>
            <a:ext cx="0" cy="705734"/>
          </a:xfrm>
          <a:prstGeom prst="line">
            <a:avLst/>
          </a:prstGeom>
          <a:ln w="19050">
            <a:solidFill>
              <a:srgbClr val="98A3AD"/>
            </a:solidFill>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64151" y="3966192"/>
            <a:ext cx="339838" cy="215444"/>
          </a:xfrm>
          <a:prstGeom prst="rect">
            <a:avLst/>
          </a:prstGeom>
          <a:noFill/>
        </p:spPr>
        <p:txBody>
          <a:bodyPr wrap="none" lIns="0" tIns="0" rIns="0" bIns="0" rtlCol="0">
            <a:spAutoFit/>
          </a:bodyPr>
          <a:lstStyle/>
          <a:p>
            <a:pPr algn="ctr"/>
            <a:r>
              <a:rPr lang="en-US" sz="1400" b="1" dirty="0">
                <a:solidFill>
                  <a:srgbClr val="98A3AD"/>
                </a:solidFill>
              </a:rPr>
              <a:t>2017</a:t>
            </a:r>
          </a:p>
        </p:txBody>
      </p:sp>
      <p:sp>
        <p:nvSpPr>
          <p:cNvPr id="69" name="Oval 68">
            <a:extLst>
              <a:ext uri="{C183D7F6-B498-43B3-948B-1728B52AA6E4}">
                <adec:decorative xmlns:adec="http://schemas.microsoft.com/office/drawing/2017/decorative" val="1"/>
              </a:ext>
            </a:extLst>
          </p:cNvPr>
          <p:cNvSpPr/>
          <p:nvPr/>
        </p:nvSpPr>
        <p:spPr>
          <a:xfrm>
            <a:off x="7018870" y="4286158"/>
            <a:ext cx="630400" cy="630398"/>
          </a:xfrm>
          <a:prstGeom prst="ellipse">
            <a:avLst/>
          </a:prstGeom>
          <a:solidFill>
            <a:srgbClr val="98A3AD"/>
          </a:solidFill>
          <a:ln w="254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TextBox 60"/>
          <p:cNvSpPr txBox="1"/>
          <p:nvPr/>
        </p:nvSpPr>
        <p:spPr>
          <a:xfrm>
            <a:off x="6258405" y="6012981"/>
            <a:ext cx="2151326" cy="246221"/>
          </a:xfrm>
          <a:prstGeom prst="rect">
            <a:avLst/>
          </a:prstGeom>
          <a:noFill/>
        </p:spPr>
        <p:txBody>
          <a:bodyPr wrap="square" lIns="0" tIns="0" rIns="0" bIns="0" rtlCol="0">
            <a:spAutoFit/>
          </a:bodyPr>
          <a:lstStyle/>
          <a:p>
            <a:pPr algn="ctr"/>
            <a:r>
              <a:rPr lang="en-US" sz="1600" dirty="0">
                <a:latin typeface="+mj-lt"/>
              </a:rPr>
              <a:t>$ 385 / share</a:t>
            </a:r>
            <a:endParaRPr lang="en-US" sz="1600" dirty="0">
              <a:solidFill>
                <a:srgbClr val="30353F"/>
              </a:solidFill>
              <a:latin typeface="+mj-lt"/>
            </a:endParaRPr>
          </a:p>
        </p:txBody>
      </p:sp>
      <p:sp>
        <p:nvSpPr>
          <p:cNvPr id="62" name="TextBox 61"/>
          <p:cNvSpPr txBox="1"/>
          <p:nvPr/>
        </p:nvSpPr>
        <p:spPr>
          <a:xfrm>
            <a:off x="6656000" y="5530521"/>
            <a:ext cx="1356140" cy="246221"/>
          </a:xfrm>
          <a:prstGeom prst="rect">
            <a:avLst/>
          </a:prstGeom>
          <a:noFill/>
        </p:spPr>
        <p:txBody>
          <a:bodyPr wrap="none" lIns="0" tIns="0" rIns="0" bIns="0" rtlCol="0">
            <a:spAutoFit/>
          </a:bodyPr>
          <a:lstStyle/>
          <a:p>
            <a:pPr algn="ctr"/>
            <a:r>
              <a:rPr lang="en-US" sz="1600" b="1" dirty="0">
                <a:solidFill>
                  <a:srgbClr val="98A3AD"/>
                </a:solidFill>
                <a:latin typeface="+mj-lt"/>
              </a:rPr>
              <a:t>LIFETIME HIGH</a:t>
            </a:r>
          </a:p>
        </p:txBody>
      </p:sp>
      <p:pic>
        <p:nvPicPr>
          <p:cNvPr id="99" name="Picture 98" descr="This is an icon of a human being. "/>
          <p:cNvPicPr>
            <a:picLocks noChangeAspect="1"/>
          </p:cNvPicPr>
          <p:nvPr/>
        </p:nvPicPr>
        <p:blipFill>
          <a:blip r:embed="rId3"/>
          <a:stretch>
            <a:fillRect/>
          </a:stretch>
        </p:blipFill>
        <p:spPr>
          <a:xfrm>
            <a:off x="7194693" y="4442732"/>
            <a:ext cx="278755" cy="317251"/>
          </a:xfrm>
          <a:prstGeom prst="rect">
            <a:avLst/>
          </a:prstGeom>
        </p:spPr>
      </p:pic>
      <p:sp>
        <p:nvSpPr>
          <p:cNvPr id="104" name="TextBox 103"/>
          <p:cNvSpPr txBox="1"/>
          <p:nvPr/>
        </p:nvSpPr>
        <p:spPr>
          <a:xfrm>
            <a:off x="11907454" y="6481180"/>
            <a:ext cx="280846" cy="307777"/>
          </a:xfrm>
          <a:prstGeom prst="rect">
            <a:avLst/>
          </a:prstGeom>
          <a:noFill/>
        </p:spPr>
        <p:txBody>
          <a:bodyPr wrap="none" rtlCol="0">
            <a:spAutoFit/>
          </a:bodyPr>
          <a:lstStyle/>
          <a:p>
            <a:r>
              <a:rPr lang="en-US" sz="1400" b="1" dirty="0">
                <a:solidFill>
                  <a:schemeClr val="bg1"/>
                </a:solidFill>
              </a:rPr>
              <a:t>4</a:t>
            </a:r>
          </a:p>
        </p:txBody>
      </p:sp>
      <p:sp>
        <p:nvSpPr>
          <p:cNvPr id="45" name="TextBox 44">
            <a:extLst>
              <a:ext uri="{FF2B5EF4-FFF2-40B4-BE49-F238E27FC236}">
                <a16:creationId xmlns:a16="http://schemas.microsoft.com/office/drawing/2014/main" id="{6972FD61-A278-4E69-85DE-75B38C250625}"/>
              </a:ext>
            </a:extLst>
          </p:cNvPr>
          <p:cNvSpPr txBox="1"/>
          <p:nvPr/>
        </p:nvSpPr>
        <p:spPr>
          <a:xfrm>
            <a:off x="3943973" y="165381"/>
            <a:ext cx="4304063"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TESLA STOCK TIMELINE</a:t>
            </a:r>
          </a:p>
        </p:txBody>
      </p:sp>
      <p:sp>
        <p:nvSpPr>
          <p:cNvPr id="2" name="Title 1" hidden="1">
            <a:extLst>
              <a:ext uri="{FF2B5EF4-FFF2-40B4-BE49-F238E27FC236}">
                <a16:creationId xmlns:a16="http://schemas.microsoft.com/office/drawing/2014/main" id="{9028B554-C211-4B28-93B1-C6D82314B444}"/>
              </a:ext>
            </a:extLst>
          </p:cNvPr>
          <p:cNvSpPr>
            <a:spLocks noGrp="1"/>
          </p:cNvSpPr>
          <p:nvPr>
            <p:ph type="title"/>
          </p:nvPr>
        </p:nvSpPr>
        <p:spPr/>
        <p:txBody>
          <a:bodyPr/>
          <a:lstStyle/>
          <a:p>
            <a:r>
              <a:rPr lang="en-US" dirty="0"/>
              <a:t>Slide 9</a:t>
            </a:r>
          </a:p>
        </p:txBody>
      </p:sp>
      <p:pic>
        <p:nvPicPr>
          <p:cNvPr id="4" name="Picture 3" descr="A screenshot of a cell phone&#10;&#10;Description automatically generated">
            <a:extLst>
              <a:ext uri="{FF2B5EF4-FFF2-40B4-BE49-F238E27FC236}">
                <a16:creationId xmlns:a16="http://schemas.microsoft.com/office/drawing/2014/main" id="{B4877E27-24DC-45AE-86EA-66EEF6412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6511" y="1068901"/>
            <a:ext cx="6675946" cy="2532785"/>
          </a:xfrm>
          <a:prstGeom prst="rect">
            <a:avLst/>
          </a:prstGeom>
        </p:spPr>
      </p:pic>
    </p:spTree>
    <p:extLst>
      <p:ext uri="{BB962C8B-B14F-4D97-AF65-F5344CB8AC3E}">
        <p14:creationId xmlns:p14="http://schemas.microsoft.com/office/powerpoint/2010/main" val="326388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4244525" y="265954"/>
            <a:ext cx="3702938"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BUSINESS PROBLEM</a:t>
            </a: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3" name="Rectangle 2">
            <a:extLst>
              <a:ext uri="{FF2B5EF4-FFF2-40B4-BE49-F238E27FC236}">
                <a16:creationId xmlns:a16="http://schemas.microsoft.com/office/drawing/2014/main" id="{A1C71910-D227-477B-B1DD-BE2901E1492B}"/>
              </a:ext>
            </a:extLst>
          </p:cNvPr>
          <p:cNvSpPr/>
          <p:nvPr/>
        </p:nvSpPr>
        <p:spPr>
          <a:xfrm>
            <a:off x="1060622" y="1973125"/>
            <a:ext cx="10070756" cy="3139321"/>
          </a:xfrm>
          <a:prstGeom prst="rect">
            <a:avLst/>
          </a:prstGeom>
        </p:spPr>
        <p:txBody>
          <a:bodyPr wrap="square">
            <a:spAutoFit/>
          </a:bodyPr>
          <a:lstStyle/>
          <a:p>
            <a:r>
              <a:rPr lang="en-US" dirty="0"/>
              <a:t>Money managers are forever trying to figure out what makes stocks change. A few factors are easy to explain, such as the price gain after a company reports surprisingly strong earnings. But experts are still trying to de-mystify other behaviors. </a:t>
            </a:r>
          </a:p>
          <a:p>
            <a:endParaRPr lang="en-US" dirty="0"/>
          </a:p>
          <a:p>
            <a:r>
              <a:rPr lang="en-US" dirty="0"/>
              <a:t>Do the stock prices change with the sentiment of news? </a:t>
            </a:r>
          </a:p>
          <a:p>
            <a:endParaRPr lang="en-US" dirty="0"/>
          </a:p>
          <a:p>
            <a:r>
              <a:rPr lang="en-US" dirty="0"/>
              <a:t>Is there any impact of what investors are talking about the current news of a company? </a:t>
            </a:r>
          </a:p>
          <a:p>
            <a:endParaRPr lang="en-US" dirty="0"/>
          </a:p>
          <a:p>
            <a:r>
              <a:rPr lang="en-US" dirty="0"/>
              <a:t>Tesla receives its fair share of mention in comments on Reddit and in the news. Analyzing these comments and news pieces and comparing them would provide insights on the movement of stock, thus helping Tesla investors better place their money. </a:t>
            </a:r>
          </a:p>
        </p:txBody>
      </p:sp>
    </p:spTree>
    <p:extLst>
      <p:ext uri="{BB962C8B-B14F-4D97-AF65-F5344CB8AC3E}">
        <p14:creationId xmlns:p14="http://schemas.microsoft.com/office/powerpoint/2010/main" val="3162622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4938627" y="265954"/>
            <a:ext cx="2314736"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HYPOTHESIS</a:t>
            </a: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6" name="Rectangle 5">
            <a:extLst>
              <a:ext uri="{FF2B5EF4-FFF2-40B4-BE49-F238E27FC236}">
                <a16:creationId xmlns:a16="http://schemas.microsoft.com/office/drawing/2014/main" id="{1F4D99F0-E4EC-4904-99EF-DDAED8B5D8D3}"/>
              </a:ext>
            </a:extLst>
          </p:cNvPr>
          <p:cNvSpPr/>
          <p:nvPr/>
        </p:nvSpPr>
        <p:spPr>
          <a:xfrm>
            <a:off x="2217985" y="2025128"/>
            <a:ext cx="10070756" cy="369332"/>
          </a:xfrm>
          <a:prstGeom prst="rect">
            <a:avLst/>
          </a:prstGeom>
        </p:spPr>
        <p:txBody>
          <a:bodyPr wrap="square">
            <a:spAutoFit/>
          </a:bodyPr>
          <a:lstStyle/>
          <a:p>
            <a:r>
              <a:rPr lang="en-US" dirty="0"/>
              <a:t>Sentiments of the investors on a company affect the stock prices of that company   </a:t>
            </a:r>
          </a:p>
        </p:txBody>
      </p:sp>
    </p:spTree>
    <p:extLst>
      <p:ext uri="{BB962C8B-B14F-4D97-AF65-F5344CB8AC3E}">
        <p14:creationId xmlns:p14="http://schemas.microsoft.com/office/powerpoint/2010/main" val="1257966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3982437" y="265954"/>
            <a:ext cx="4227119"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METHODOLOGY USED</a:t>
            </a: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6" name="Rectangle 5">
            <a:extLst>
              <a:ext uri="{FF2B5EF4-FFF2-40B4-BE49-F238E27FC236}">
                <a16:creationId xmlns:a16="http://schemas.microsoft.com/office/drawing/2014/main" id="{1F4D99F0-E4EC-4904-99EF-DDAED8B5D8D3}"/>
              </a:ext>
            </a:extLst>
          </p:cNvPr>
          <p:cNvSpPr/>
          <p:nvPr/>
        </p:nvSpPr>
        <p:spPr>
          <a:xfrm>
            <a:off x="1883076" y="1802708"/>
            <a:ext cx="4863714" cy="2585323"/>
          </a:xfrm>
          <a:prstGeom prst="rect">
            <a:avLst/>
          </a:prstGeom>
        </p:spPr>
        <p:txBody>
          <a:bodyPr wrap="square">
            <a:spAutoFit/>
          </a:bodyPr>
          <a:lstStyle/>
          <a:p>
            <a:r>
              <a:rPr lang="en-US" dirty="0"/>
              <a:t>Extraction of data</a:t>
            </a:r>
          </a:p>
          <a:p>
            <a:r>
              <a:rPr lang="en-US" dirty="0"/>
              <a:t>          Investors’ opinions: Reddit comments</a:t>
            </a:r>
            <a:br>
              <a:rPr lang="en-US" dirty="0"/>
            </a:br>
            <a:r>
              <a:rPr lang="en-US" dirty="0"/>
              <a:t>          News</a:t>
            </a:r>
          </a:p>
          <a:p>
            <a:endParaRPr lang="en-US" dirty="0"/>
          </a:p>
          <a:p>
            <a:r>
              <a:rPr lang="en-US" dirty="0"/>
              <a:t>Sentiment analysis</a:t>
            </a:r>
          </a:p>
          <a:p>
            <a:endParaRPr lang="en-US" dirty="0"/>
          </a:p>
          <a:p>
            <a:r>
              <a:rPr lang="en-US" dirty="0"/>
              <a:t>Modeling</a:t>
            </a:r>
            <a:br>
              <a:rPr lang="en-US" dirty="0"/>
            </a:br>
            <a:r>
              <a:rPr lang="en-US" dirty="0"/>
              <a:t>          Linear Regression</a:t>
            </a:r>
          </a:p>
          <a:p>
            <a:r>
              <a:rPr lang="en-US" dirty="0"/>
              <a:t>      </a:t>
            </a:r>
          </a:p>
        </p:txBody>
      </p:sp>
    </p:spTree>
    <p:extLst>
      <p:ext uri="{BB962C8B-B14F-4D97-AF65-F5344CB8AC3E}">
        <p14:creationId xmlns:p14="http://schemas.microsoft.com/office/powerpoint/2010/main" val="2026920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3406DE-0AAC-4C52-AD56-4AD62B57C06A}"/>
              </a:ext>
            </a:extLst>
          </p:cNvPr>
          <p:cNvSpPr/>
          <p:nvPr/>
        </p:nvSpPr>
        <p:spPr>
          <a:xfrm>
            <a:off x="1989449" y="2270527"/>
            <a:ext cx="3384524" cy="29687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756006-926F-45AE-9DF3-4A12F2B0695A}"/>
              </a:ext>
            </a:extLst>
          </p:cNvPr>
          <p:cNvSpPr/>
          <p:nvPr/>
        </p:nvSpPr>
        <p:spPr>
          <a:xfrm>
            <a:off x="6888063" y="2270528"/>
            <a:ext cx="3384524" cy="29687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p:cNvSpPr txBox="1"/>
          <p:nvPr/>
        </p:nvSpPr>
        <p:spPr>
          <a:xfrm>
            <a:off x="11907454" y="6481180"/>
            <a:ext cx="290464" cy="307777"/>
          </a:xfrm>
          <a:prstGeom prst="rect">
            <a:avLst/>
          </a:prstGeom>
          <a:noFill/>
        </p:spPr>
        <p:txBody>
          <a:bodyPr wrap="none" rtlCol="0">
            <a:spAutoFit/>
          </a:bodyPr>
          <a:lstStyle/>
          <a:p>
            <a:r>
              <a:rPr lang="en-US" sz="1400" b="1" dirty="0">
                <a:solidFill>
                  <a:schemeClr val="bg1"/>
                </a:solidFill>
              </a:rPr>
              <a:t>9</a:t>
            </a:r>
          </a:p>
        </p:txBody>
      </p:sp>
      <p:sp>
        <p:nvSpPr>
          <p:cNvPr id="45" name="TextBox 44">
            <a:extLst>
              <a:ext uri="{FF2B5EF4-FFF2-40B4-BE49-F238E27FC236}">
                <a16:creationId xmlns:a16="http://schemas.microsoft.com/office/drawing/2014/main" id="{6972FD61-A278-4E69-85DE-75B38C250625}"/>
              </a:ext>
            </a:extLst>
          </p:cNvPr>
          <p:cNvSpPr txBox="1"/>
          <p:nvPr/>
        </p:nvSpPr>
        <p:spPr>
          <a:xfrm>
            <a:off x="5562994" y="265954"/>
            <a:ext cx="1065997" cy="492443"/>
          </a:xfrm>
          <a:prstGeom prst="rect">
            <a:avLst/>
          </a:prstGeom>
          <a:noFill/>
        </p:spPr>
        <p:txBody>
          <a:bodyPr wrap="none" lIns="0" tIns="0" rIns="0" bIns="0" rtlCol="0">
            <a:spAutoFit/>
          </a:bodyPr>
          <a:lstStyle/>
          <a:p>
            <a:pPr algn="ctr">
              <a:tabLst>
                <a:tab pos="347663" algn="l"/>
              </a:tabLst>
            </a:pPr>
            <a:r>
              <a:rPr lang="en-US" sz="3200" b="1" dirty="0">
                <a:solidFill>
                  <a:srgbClr val="30353F"/>
                </a:solidFill>
                <a:latin typeface="+mj-lt"/>
              </a:rPr>
              <a:t>DATA</a:t>
            </a:r>
          </a:p>
        </p:txBody>
      </p:sp>
      <p:pic>
        <p:nvPicPr>
          <p:cNvPr id="49" name="Picture 48" descr="This is a logo that reads &quot;24Slides.&quot;">
            <a:hlinkClick r:id="rId2"/>
            <a:extLst>
              <a:ext uri="{FF2B5EF4-FFF2-40B4-BE49-F238E27FC236}">
                <a16:creationId xmlns:a16="http://schemas.microsoft.com/office/drawing/2014/main" id="{4252D655-5F2C-F447-B537-8C72930D0F51}"/>
              </a:ext>
            </a:extLst>
          </p:cNvPr>
          <p:cNvPicPr>
            <a:picLocks noChangeAspect="1"/>
          </p:cNvPicPr>
          <p:nvPr/>
        </p:nvPicPr>
        <p:blipFill>
          <a:blip r:embed="rId3"/>
          <a:stretch>
            <a:fillRect/>
          </a:stretch>
        </p:blipFill>
        <p:spPr>
          <a:xfrm>
            <a:off x="463550" y="6209088"/>
            <a:ext cx="1028700" cy="293902"/>
          </a:xfrm>
          <a:prstGeom prst="rect">
            <a:avLst/>
          </a:prstGeom>
          <a:effectLst/>
        </p:spPr>
      </p:pic>
      <p:sp>
        <p:nvSpPr>
          <p:cNvPr id="2" name="Title 1" hidden="1">
            <a:extLst>
              <a:ext uri="{FF2B5EF4-FFF2-40B4-BE49-F238E27FC236}">
                <a16:creationId xmlns:a16="http://schemas.microsoft.com/office/drawing/2014/main" id="{9197F7D1-3F80-4C57-BE5E-6B2971CB1586}"/>
              </a:ext>
            </a:extLst>
          </p:cNvPr>
          <p:cNvSpPr>
            <a:spLocks noGrp="1"/>
          </p:cNvSpPr>
          <p:nvPr>
            <p:ph type="title"/>
          </p:nvPr>
        </p:nvSpPr>
        <p:spPr/>
        <p:txBody>
          <a:bodyPr/>
          <a:lstStyle/>
          <a:p>
            <a:r>
              <a:rPr lang="en-US" dirty="0"/>
              <a:t>Slide 12</a:t>
            </a:r>
          </a:p>
        </p:txBody>
      </p:sp>
      <p:sp>
        <p:nvSpPr>
          <p:cNvPr id="3" name="Rectangle 2">
            <a:extLst>
              <a:ext uri="{FF2B5EF4-FFF2-40B4-BE49-F238E27FC236}">
                <a16:creationId xmlns:a16="http://schemas.microsoft.com/office/drawing/2014/main" id="{8D9B0611-196A-4AF0-A387-0362B4E8AA25}"/>
              </a:ext>
            </a:extLst>
          </p:cNvPr>
          <p:cNvSpPr/>
          <p:nvPr/>
        </p:nvSpPr>
        <p:spPr>
          <a:xfrm>
            <a:off x="1989448" y="2307599"/>
            <a:ext cx="2917862" cy="3416320"/>
          </a:xfrm>
          <a:prstGeom prst="rect">
            <a:avLst/>
          </a:prstGeom>
        </p:spPr>
        <p:txBody>
          <a:bodyPr wrap="square">
            <a:spAutoFit/>
          </a:bodyPr>
          <a:lstStyle/>
          <a:p>
            <a:r>
              <a:rPr lang="en-US" dirty="0"/>
              <a:t>Reddit comments </a:t>
            </a:r>
          </a:p>
          <a:p>
            <a:endParaRPr lang="en-US" dirty="0"/>
          </a:p>
          <a:p>
            <a:r>
              <a:rPr lang="en-US" dirty="0"/>
              <a:t>‘</a:t>
            </a:r>
            <a:r>
              <a:rPr lang="en-US" dirty="0" err="1"/>
              <a:t>teslainvestorclub</a:t>
            </a:r>
            <a:r>
              <a:rPr lang="en-US" dirty="0"/>
              <a:t>’ subreddit</a:t>
            </a:r>
          </a:p>
          <a:p>
            <a:endParaRPr lang="en-US" dirty="0"/>
          </a:p>
          <a:p>
            <a:r>
              <a:rPr lang="en-US" dirty="0"/>
              <a:t>May to July</a:t>
            </a:r>
          </a:p>
          <a:p>
            <a:endParaRPr lang="en-US" dirty="0"/>
          </a:p>
          <a:p>
            <a:r>
              <a:rPr lang="en-US" dirty="0"/>
              <a:t>Data sourced from Google Big data query</a:t>
            </a:r>
          </a:p>
          <a:p>
            <a:endParaRPr lang="en-US" dirty="0"/>
          </a:p>
          <a:p>
            <a:r>
              <a:rPr lang="en-US" dirty="0"/>
              <a:t>45k+ comments</a:t>
            </a:r>
          </a:p>
          <a:p>
            <a:endParaRPr lang="en-US" dirty="0"/>
          </a:p>
          <a:p>
            <a:endParaRPr lang="en-US" dirty="0"/>
          </a:p>
        </p:txBody>
      </p:sp>
      <p:sp>
        <p:nvSpPr>
          <p:cNvPr id="8" name="Rectangle 7">
            <a:extLst>
              <a:ext uri="{FF2B5EF4-FFF2-40B4-BE49-F238E27FC236}">
                <a16:creationId xmlns:a16="http://schemas.microsoft.com/office/drawing/2014/main" id="{FDD7DD3F-915F-4B7E-9336-116EE1501DA1}"/>
              </a:ext>
            </a:extLst>
          </p:cNvPr>
          <p:cNvSpPr/>
          <p:nvPr/>
        </p:nvSpPr>
        <p:spPr>
          <a:xfrm>
            <a:off x="4528529" y="2052319"/>
            <a:ext cx="3259731" cy="646331"/>
          </a:xfrm>
          <a:prstGeom prst="rect">
            <a:avLst/>
          </a:prstGeom>
        </p:spPr>
        <p:txBody>
          <a:bodyPr wrap="square">
            <a:spAutoFit/>
          </a:bodyPr>
          <a:lstStyle/>
          <a:p>
            <a:endParaRPr lang="en-US" dirty="0"/>
          </a:p>
          <a:p>
            <a:endParaRPr lang="en-US" dirty="0"/>
          </a:p>
        </p:txBody>
      </p:sp>
      <p:sp>
        <p:nvSpPr>
          <p:cNvPr id="7" name="TextBox 6">
            <a:extLst>
              <a:ext uri="{FF2B5EF4-FFF2-40B4-BE49-F238E27FC236}">
                <a16:creationId xmlns:a16="http://schemas.microsoft.com/office/drawing/2014/main" id="{F634A385-1846-4085-930C-E3C6B0B8CB3B}"/>
              </a:ext>
            </a:extLst>
          </p:cNvPr>
          <p:cNvSpPr txBox="1"/>
          <p:nvPr/>
        </p:nvSpPr>
        <p:spPr>
          <a:xfrm>
            <a:off x="2335437" y="1841157"/>
            <a:ext cx="2571873" cy="369332"/>
          </a:xfrm>
          <a:prstGeom prst="rect">
            <a:avLst/>
          </a:prstGeom>
          <a:noFill/>
        </p:spPr>
        <p:txBody>
          <a:bodyPr wrap="square" rtlCol="0">
            <a:spAutoFit/>
          </a:bodyPr>
          <a:lstStyle/>
          <a:p>
            <a:pPr algn="ctr"/>
            <a:r>
              <a:rPr lang="en-US" b="1" dirty="0"/>
              <a:t>Investors’ Sentiment</a:t>
            </a:r>
          </a:p>
        </p:txBody>
      </p:sp>
      <p:sp>
        <p:nvSpPr>
          <p:cNvPr id="15" name="TextBox 14">
            <a:extLst>
              <a:ext uri="{FF2B5EF4-FFF2-40B4-BE49-F238E27FC236}">
                <a16:creationId xmlns:a16="http://schemas.microsoft.com/office/drawing/2014/main" id="{43E96CE3-6E3A-440C-B6D9-E480AD5CA02C}"/>
              </a:ext>
            </a:extLst>
          </p:cNvPr>
          <p:cNvSpPr txBox="1"/>
          <p:nvPr/>
        </p:nvSpPr>
        <p:spPr>
          <a:xfrm>
            <a:off x="7308077" y="1841157"/>
            <a:ext cx="2571873" cy="369332"/>
          </a:xfrm>
          <a:prstGeom prst="rect">
            <a:avLst/>
          </a:prstGeom>
          <a:noFill/>
        </p:spPr>
        <p:txBody>
          <a:bodyPr wrap="square" rtlCol="0">
            <a:spAutoFit/>
          </a:bodyPr>
          <a:lstStyle/>
          <a:p>
            <a:pPr algn="ctr"/>
            <a:r>
              <a:rPr lang="en-US" b="1" dirty="0"/>
              <a:t>News’ Sentiment</a:t>
            </a:r>
          </a:p>
        </p:txBody>
      </p:sp>
      <p:sp>
        <p:nvSpPr>
          <p:cNvPr id="18" name="Rectangle 17">
            <a:extLst>
              <a:ext uri="{FF2B5EF4-FFF2-40B4-BE49-F238E27FC236}">
                <a16:creationId xmlns:a16="http://schemas.microsoft.com/office/drawing/2014/main" id="{36118B7B-CE06-4129-9D99-2350B05B6C4E}"/>
              </a:ext>
            </a:extLst>
          </p:cNvPr>
          <p:cNvSpPr/>
          <p:nvPr/>
        </p:nvSpPr>
        <p:spPr>
          <a:xfrm>
            <a:off x="6900640" y="2360011"/>
            <a:ext cx="3421766" cy="1477328"/>
          </a:xfrm>
          <a:prstGeom prst="rect">
            <a:avLst/>
          </a:prstGeom>
        </p:spPr>
        <p:txBody>
          <a:bodyPr wrap="square">
            <a:spAutoFit/>
          </a:bodyPr>
          <a:lstStyle/>
          <a:p>
            <a:r>
              <a:rPr lang="en-US" dirty="0"/>
              <a:t>News articles on Tesla for these 3 months</a:t>
            </a:r>
          </a:p>
          <a:p>
            <a:endParaRPr lang="en-US" dirty="0"/>
          </a:p>
          <a:p>
            <a:r>
              <a:rPr lang="en-US" dirty="0"/>
              <a:t>9k+ news</a:t>
            </a:r>
          </a:p>
          <a:p>
            <a:endParaRPr lang="en-US" dirty="0"/>
          </a:p>
        </p:txBody>
      </p:sp>
    </p:spTree>
    <p:extLst>
      <p:ext uri="{BB962C8B-B14F-4D97-AF65-F5344CB8AC3E}">
        <p14:creationId xmlns:p14="http://schemas.microsoft.com/office/powerpoint/2010/main" val="2440046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103">
            <a:extLst>
              <a:ext uri="{C183D7F6-B498-43B3-948B-1728B52AA6E4}">
                <adec:decorative xmlns:adec="http://schemas.microsoft.com/office/drawing/2017/decorative" val="1"/>
              </a:ext>
            </a:extLst>
          </p:cNvPr>
          <p:cNvSpPr/>
          <p:nvPr/>
        </p:nvSpPr>
        <p:spPr>
          <a:xfrm>
            <a:off x="0" y="0"/>
            <a:ext cx="12192000" cy="6857999"/>
          </a:xfrm>
          <a:prstGeom prst="rect">
            <a:avLst/>
          </a:prstGeom>
          <a:solidFill>
            <a:srgbClr val="30353F">
              <a:alpha val="8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3" name="TextBox 102"/>
          <p:cNvSpPr txBox="1"/>
          <p:nvPr/>
        </p:nvSpPr>
        <p:spPr>
          <a:xfrm>
            <a:off x="3558621" y="2680720"/>
            <a:ext cx="5074757" cy="492443"/>
          </a:xfrm>
          <a:prstGeom prst="rect">
            <a:avLst/>
          </a:prstGeom>
          <a:noFill/>
        </p:spPr>
        <p:txBody>
          <a:bodyPr wrap="square" lIns="0" tIns="0" rIns="0" bIns="0" rtlCol="0">
            <a:spAutoFit/>
          </a:bodyPr>
          <a:lstStyle/>
          <a:p>
            <a:pPr algn="ctr">
              <a:tabLst>
                <a:tab pos="347663" algn="l"/>
              </a:tabLst>
            </a:pPr>
            <a:r>
              <a:rPr lang="en-US" sz="3200" b="1" dirty="0">
                <a:solidFill>
                  <a:srgbClr val="FFFFFF"/>
                </a:solidFill>
                <a:latin typeface="+mj-lt"/>
              </a:rPr>
              <a:t>MODELING AND INSIGHTS</a:t>
            </a:r>
          </a:p>
        </p:txBody>
      </p:sp>
      <p:sp>
        <p:nvSpPr>
          <p:cNvPr id="5" name="Title 4" hidden="1">
            <a:extLst>
              <a:ext uri="{FF2B5EF4-FFF2-40B4-BE49-F238E27FC236}">
                <a16:creationId xmlns:a16="http://schemas.microsoft.com/office/drawing/2014/main" id="{B353CF45-7FD3-4F2B-B046-D14200DBD7E2}"/>
              </a:ext>
            </a:extLst>
          </p:cNvPr>
          <p:cNvSpPr>
            <a:spLocks noGrp="1"/>
          </p:cNvSpPr>
          <p:nvPr>
            <p:ph type="title"/>
          </p:nvPr>
        </p:nvSpPr>
        <p:spPr/>
        <p:txBody>
          <a:bodyPr/>
          <a:lstStyle/>
          <a:p>
            <a:r>
              <a:rPr lang="en-US" dirty="0"/>
              <a:t>Slide 10</a:t>
            </a:r>
          </a:p>
        </p:txBody>
      </p:sp>
    </p:spTree>
    <p:extLst>
      <p:ext uri="{BB962C8B-B14F-4D97-AF65-F5344CB8AC3E}">
        <p14:creationId xmlns:p14="http://schemas.microsoft.com/office/powerpoint/2010/main" val="2357913950"/>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Data-driven presentation, from 24Slides</Template>
  <TotalTime>0</TotalTime>
  <Words>1418</Words>
  <Application>Microsoft Office PowerPoint</Application>
  <PresentationFormat>Widescreen</PresentationFormat>
  <Paragraphs>307</Paragraphs>
  <Slides>23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Bahnschrift Light Condensed</vt:lpstr>
      <vt:lpstr>Calibri</vt:lpstr>
      <vt:lpstr>Century Gothic</vt:lpstr>
      <vt:lpstr>Gill Sans MT</vt:lpstr>
      <vt:lpstr>Segoe UI Light</vt:lpstr>
      <vt:lpstr>Office Theme</vt:lpstr>
      <vt:lpstr>Slide 1</vt:lpstr>
      <vt:lpstr>Slide 2</vt:lpstr>
      <vt:lpstr>Slide 3</vt:lpstr>
      <vt:lpstr>Slide 9</vt:lpstr>
      <vt:lpstr>Slide 12</vt:lpstr>
      <vt:lpstr>Slide 12</vt:lpstr>
      <vt:lpstr>Slide 12</vt:lpstr>
      <vt:lpstr>Slide 12</vt:lpstr>
      <vt:lpstr>Slide 10</vt:lpstr>
      <vt:lpstr>Slide 10</vt:lpstr>
      <vt:lpstr>Slide 10</vt:lpstr>
      <vt:lpstr>Slide 10</vt:lpstr>
      <vt:lpstr>Slide 10</vt:lpstr>
      <vt:lpstr>Slide 10</vt:lpstr>
      <vt:lpstr>Slide 12</vt:lpstr>
      <vt:lpstr>Slide 12</vt:lpstr>
      <vt:lpstr>Slide 10</vt:lpstr>
      <vt:lpstr>Slide 12</vt:lpstr>
      <vt:lpstr>Slide 12</vt:lpstr>
      <vt:lpstr>Slide 12</vt:lpstr>
      <vt:lpstr>Slide 12</vt:lpstr>
      <vt:lpstr>Slide 12</vt:lpstr>
      <vt:lpstr>Slide 12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2019-12-01T21:37:23Z</dcterms:created>
  <dcterms:modified xsi:type="dcterms:W3CDTF">2019-12-03T02:56:48Z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2018-11-28T19:57:57.0463439Z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