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742" r:id="rId5"/>
  </p:sldMasterIdLst>
  <p:notesMasterIdLst>
    <p:notesMasterId r:id="rId15"/>
  </p:notesMasterIdLst>
  <p:handoutMasterIdLst>
    <p:handoutMasterId r:id="rId16"/>
  </p:handoutMasterIdLst>
  <p:sldIdLst>
    <p:sldId id="1719" r:id="rId6"/>
    <p:sldId id="1874" r:id="rId7"/>
    <p:sldId id="1875" r:id="rId8"/>
    <p:sldId id="1876" r:id="rId9"/>
    <p:sldId id="1877" r:id="rId10"/>
    <p:sldId id="1886" r:id="rId11"/>
    <p:sldId id="1857" r:id="rId12"/>
    <p:sldId id="1879" r:id="rId13"/>
    <p:sldId id="1887"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874"/>
            <p14:sldId id="1875"/>
            <p14:sldId id="1876"/>
            <p14:sldId id="1877"/>
            <p14:sldId id="1886"/>
            <p14:sldId id="1857"/>
            <p14:sldId id="1879"/>
            <p14:sldId id="188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0078D4"/>
    <a:srgbClr val="1A1A1A"/>
    <a:srgbClr val="FFFFFF"/>
    <a:srgbClr val="00BCF2"/>
    <a:srgbClr val="40CDF5"/>
    <a:srgbClr val="40587C"/>
    <a:srgbClr val="00B0E3"/>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64" autoAdjust="0"/>
  </p:normalViewPr>
  <p:slideViewPr>
    <p:cSldViewPr snapToGrid="0">
      <p:cViewPr varScale="1">
        <p:scale>
          <a:sx n="95" d="100"/>
          <a:sy n="95" d="100"/>
        </p:scale>
        <p:origin x="1158" y="96"/>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3/1/2021 12:32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3/1/2021 12:32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Adjust the cover title for either AZ-900T01 or AZ-900T00.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3/1/2021 12:32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3/1/2021 12:32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479912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Point out that some study outside the class may be required to ensure you can pass the exam.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AZ-900 Certification Areas - </a:t>
            </a:r>
            <a:r>
              <a:rPr lang="en-IE" sz="882" u="sng" kern="1200" dirty="0">
                <a:solidFill>
                  <a:schemeClr val="tx1"/>
                </a:solidFill>
                <a:effectLst/>
                <a:latin typeface="Segoe UI Light" pitchFamily="34" charset="0"/>
                <a:ea typeface="+mn-ea"/>
                <a:cs typeface="+mn-cs"/>
              </a:rPr>
              <a:t>https://www.microsoft.com/en-us/learning/exam-az-900.aspx. </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3/1/2021 12:32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388083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specific to the 2-day version where the students do the walk-throughs. Edit the slide to remove one of the two descriptions.  If the student has an Azure Pass, or is using an Azure Subscription – keep the Azure Pass text.  If the student will be doing labs in the free MS Learn Sandbox – keep the Sandbox text.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3/1/2021 12:32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1080547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6723320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389112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4118198574"/>
      </p:ext>
    </p:extLst>
  </p:cSld>
  <p:clrMapOvr>
    <a:masterClrMapping/>
  </p:clrMapOvr>
  <p:transition>
    <p:fade/>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11171486"/>
      </p:ext>
    </p:extLst>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642576174"/>
      </p:ext>
    </p:extLst>
  </p:cSld>
  <p:clrMapOvr>
    <a:masterClrMapping/>
  </p:clrMapOvr>
  <p:transition>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446298"/>
      </p:ext>
    </p:extLst>
  </p:cSld>
  <p:clrMapOvr>
    <a:masterClrMapping/>
  </p:clrMapOvr>
  <p:transition>
    <p:fade/>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74174133"/>
      </p:ext>
    </p:extLst>
  </p:cSld>
  <p:clrMapOvr>
    <a:masterClrMapping/>
  </p:clrMapOvr>
  <p:transitio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b="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03475237"/>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54899687"/>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59096983"/>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5125072"/>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2544286"/>
          </a:xfrm>
        </p:spPr>
        <p:txBody>
          <a:bodyPr/>
          <a:lstStyle>
            <a:lvl1pPr>
              <a:spcBef>
                <a:spcPts val="392"/>
              </a:spcBef>
              <a:spcAft>
                <a:spcPts val="588"/>
              </a:spcAft>
              <a:defRPr sz="2400" b="0">
                <a:latin typeface="+mn-lt"/>
              </a:defRPr>
            </a:lvl1pPr>
            <a:lvl2pPr marL="336145" indent="-224097">
              <a:spcBef>
                <a:spcPts val="392"/>
              </a:spcBef>
              <a:spcAft>
                <a:spcPts val="588"/>
              </a:spcAft>
              <a:buFont typeface="Arial" panose="020B0604020202020204" pitchFamily="34" charset="0"/>
              <a:buChar char="•"/>
              <a:defRPr sz="2400" b="0">
                <a:solidFill>
                  <a:schemeClr val="tx1"/>
                </a:solidFill>
                <a:latin typeface="+mn-lt"/>
              </a:defRPr>
            </a:lvl2pPr>
            <a:lvl3pPr marL="280121" indent="-280121">
              <a:spcBef>
                <a:spcPts val="392"/>
              </a:spcBef>
              <a:spcAft>
                <a:spcPts val="588"/>
              </a:spcAft>
              <a:buFont typeface="Arial" panose="020B0604020202020204" pitchFamily="34" charset="0"/>
              <a:buChar char="•"/>
              <a:defRPr sz="2400" b="0">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sz="2400" b="0">
                <a:solidFill>
                  <a:schemeClr val="tx1"/>
                </a:solidFill>
                <a:latin typeface="+mn-lt"/>
              </a:defRPr>
            </a:lvl4pPr>
            <a:lvl5pPr marL="168072" indent="-168072">
              <a:spcBef>
                <a:spcPts val="392"/>
              </a:spcBef>
              <a:spcAft>
                <a:spcPts val="588"/>
              </a:spcAft>
              <a:buFont typeface="Arial" panose="020B0604020202020204" pitchFamily="34" charset="0"/>
              <a:buChar char="•"/>
              <a:defRPr sz="2400" b="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544286"/>
          </a:xfrm>
        </p:spPr>
        <p:txBody>
          <a:bodyPr/>
          <a:lstStyle>
            <a:lvl1pPr>
              <a:spcBef>
                <a:spcPts val="392"/>
              </a:spcBef>
              <a:spcAft>
                <a:spcPts val="588"/>
              </a:spcAft>
              <a:defRPr sz="2400" b="0">
                <a:latin typeface="+mn-lt"/>
              </a:defRPr>
            </a:lvl1pPr>
            <a:lvl2pPr marL="336145" indent="-224097">
              <a:spcBef>
                <a:spcPts val="392"/>
              </a:spcBef>
              <a:spcAft>
                <a:spcPts val="588"/>
              </a:spcAft>
              <a:buFont typeface="Arial" panose="020B0604020202020204" pitchFamily="34" charset="0"/>
              <a:buChar char="•"/>
              <a:defRPr sz="2400" b="0">
                <a:solidFill>
                  <a:schemeClr val="tx1"/>
                </a:solidFill>
                <a:latin typeface="+mn-lt"/>
              </a:defRPr>
            </a:lvl2pPr>
            <a:lvl3pPr marL="280121" indent="-280121">
              <a:spcBef>
                <a:spcPts val="392"/>
              </a:spcBef>
              <a:spcAft>
                <a:spcPts val="588"/>
              </a:spcAft>
              <a:buFont typeface="Arial" panose="020B0604020202020204" pitchFamily="34" charset="0"/>
              <a:buChar char="•"/>
              <a:defRPr sz="2400" b="0">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sz="2400" b="0">
                <a:solidFill>
                  <a:schemeClr val="tx1"/>
                </a:solidFill>
                <a:latin typeface="+mn-lt"/>
              </a:defRPr>
            </a:lvl4pPr>
            <a:lvl5pPr marL="168072" indent="-168072">
              <a:spcBef>
                <a:spcPts val="392"/>
              </a:spcBef>
              <a:spcAft>
                <a:spcPts val="588"/>
              </a:spcAft>
              <a:buFont typeface="Arial" panose="020B0604020202020204" pitchFamily="34" charset="0"/>
              <a:buChar char="•"/>
              <a:defRPr sz="2400" b="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16810003"/>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33136030"/>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9757122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3826621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6399762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30090325"/>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5931839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50001306"/>
      </p:ext>
    </p:extLst>
  </p:cSld>
  <p:clrMapOvr>
    <a:masterClrMapping/>
  </p:clrMapOvr>
  <p:transition>
    <p:fade/>
  </p:transition>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25130206"/>
      </p:ext>
    </p:extLst>
  </p:cSld>
  <p:clrMapOvr>
    <a:masterClrMapping/>
  </p:clrMapOvr>
  <p:transition>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id="{3484146F-B82A-434C-9C4F-0832F9A133E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1121767512"/>
      </p:ext>
    </p:extLst>
  </p:cSld>
  <p:clrMapOvr>
    <a:masterClrMapping/>
  </p:clrMapOvr>
  <p:transition>
    <p:fade/>
  </p:transition>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65053345"/>
      </p:ext>
    </p:extLst>
  </p:cSld>
  <p:clrMapOvr>
    <a:masterClrMapping/>
  </p:clrMapOvr>
  <p:transition>
    <p:fade/>
  </p:transition>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324275441"/>
      </p:ext>
    </p:extLst>
  </p:cSld>
  <p:clrMapOvr>
    <a:masterClrMapping/>
  </p:clrMapOvr>
  <p:transition>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8019727"/>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15567550"/>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97804248"/>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1549099"/>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293493924"/>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81606519"/>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1777403"/>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26A21282-FB9F-47D6-81D7-B96F191BF53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184404"/>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77758471"/>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4298124"/>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5671331"/>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71665268"/>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08765799"/>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45857059"/>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85619527"/>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2008338"/>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88512068"/>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12648577"/>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4922718"/>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08990204"/>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66149874"/>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3485828621"/>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839903117"/>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972092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id="{3484146F-B82A-434C-9C4F-0832F9A133E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7852272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26A21282-FB9F-47D6-81D7-B96F191BF53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158112610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9" Type="http://schemas.openxmlformats.org/officeDocument/2006/relationships/slideLayout" Target="../slideLayouts/slideLayout48.xml"/><Relationship Id="rId21" Type="http://schemas.openxmlformats.org/officeDocument/2006/relationships/slideLayout" Target="../slideLayouts/slideLayout30.xml"/><Relationship Id="rId34" Type="http://schemas.openxmlformats.org/officeDocument/2006/relationships/slideLayout" Target="../slideLayouts/slideLayout43.xml"/><Relationship Id="rId42" Type="http://schemas.openxmlformats.org/officeDocument/2006/relationships/slideLayout" Target="../slideLayouts/slideLayout51.xml"/><Relationship Id="rId47" Type="http://schemas.openxmlformats.org/officeDocument/2006/relationships/slideLayout" Target="../slideLayouts/slideLayout56.xml"/><Relationship Id="rId50" Type="http://schemas.openxmlformats.org/officeDocument/2006/relationships/theme" Target="../theme/theme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9" Type="http://schemas.openxmlformats.org/officeDocument/2006/relationships/slideLayout" Target="../slideLayouts/slideLayout38.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32" Type="http://schemas.openxmlformats.org/officeDocument/2006/relationships/slideLayout" Target="../slideLayouts/slideLayout41.xml"/><Relationship Id="rId37" Type="http://schemas.openxmlformats.org/officeDocument/2006/relationships/slideLayout" Target="../slideLayouts/slideLayout46.xml"/><Relationship Id="rId40" Type="http://schemas.openxmlformats.org/officeDocument/2006/relationships/slideLayout" Target="../slideLayouts/slideLayout49.xml"/><Relationship Id="rId45" Type="http://schemas.openxmlformats.org/officeDocument/2006/relationships/slideLayout" Target="../slideLayouts/slideLayout54.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36" Type="http://schemas.openxmlformats.org/officeDocument/2006/relationships/slideLayout" Target="../slideLayouts/slideLayout45.xml"/><Relationship Id="rId49" Type="http://schemas.openxmlformats.org/officeDocument/2006/relationships/slideLayout" Target="../slideLayouts/slideLayout58.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31" Type="http://schemas.openxmlformats.org/officeDocument/2006/relationships/slideLayout" Target="../slideLayouts/slideLayout40.xml"/><Relationship Id="rId44" Type="http://schemas.openxmlformats.org/officeDocument/2006/relationships/slideLayout" Target="../slideLayouts/slideLayout53.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30" Type="http://schemas.openxmlformats.org/officeDocument/2006/relationships/slideLayout" Target="../slideLayouts/slideLayout39.xml"/><Relationship Id="rId35" Type="http://schemas.openxmlformats.org/officeDocument/2006/relationships/slideLayout" Target="../slideLayouts/slideLayout44.xml"/><Relationship Id="rId43" Type="http://schemas.openxmlformats.org/officeDocument/2006/relationships/slideLayout" Target="../slideLayouts/slideLayout52.xml"/><Relationship Id="rId48" Type="http://schemas.openxmlformats.org/officeDocument/2006/relationships/slideLayout" Target="../slideLayouts/slideLayout57.xml"/><Relationship Id="rId8" Type="http://schemas.openxmlformats.org/officeDocument/2006/relationships/slideLayout" Target="../slideLayouts/slideLayout17.xml"/><Relationship Id="rId3" Type="http://schemas.openxmlformats.org/officeDocument/2006/relationships/slideLayout" Target="../slideLayouts/slideLayout12.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33" Type="http://schemas.openxmlformats.org/officeDocument/2006/relationships/slideLayout" Target="../slideLayouts/slideLayout42.xml"/><Relationship Id="rId38" Type="http://schemas.openxmlformats.org/officeDocument/2006/relationships/slideLayout" Target="../slideLayouts/slideLayout47.xml"/><Relationship Id="rId46" Type="http://schemas.openxmlformats.org/officeDocument/2006/relationships/slideLayout" Target="../slideLayouts/slideLayout55.xml"/><Relationship Id="rId20" Type="http://schemas.openxmlformats.org/officeDocument/2006/relationships/slideLayout" Target="../slideLayouts/slideLayout29.xml"/><Relationship Id="rId41" Type="http://schemas.openxmlformats.org/officeDocument/2006/relationships/slideLayout" Target="../slideLayouts/slideLayout50.xml"/><Relationship Id="rId1" Type="http://schemas.openxmlformats.org/officeDocument/2006/relationships/slideLayout" Target="../slideLayouts/slideLayout10.xml"/><Relationship Id="rId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09" r:id="rId1"/>
    <p:sldLayoutId id="2147484741" r:id="rId2"/>
    <p:sldLayoutId id="2147484240" r:id="rId3"/>
    <p:sldLayoutId id="2147484241" r:id="rId4"/>
    <p:sldLayoutId id="2147484474" r:id="rId5"/>
    <p:sldLayoutId id="2147484247" r:id="rId6"/>
    <p:sldLayoutId id="2147484603" r:id="rId7"/>
    <p:sldLayoutId id="2147484584" r:id="rId8"/>
    <p:sldLayoutId id="2147484583" r:id="rId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20F47F7E-C74A-4A65-B7A5-D72925334A6D}"/>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2DDB1D2F-AB16-47E2-AEA2-52185EE73E2E}"/>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F9854452-BEE2-4D6F-AF3F-EDE5557096F1}"/>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E5B85046-081D-4F59-AEE2-421B029011B3}"/>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FC44EF8-B27F-4536-ACB0-198F36C24F28}"/>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7DC5FA7-6F36-409D-BC70-62B33BEA3FD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017990B-24FF-4B5B-8D31-3B2FFE93BAC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A01494-B921-437B-A423-AB20FB069A42}"/>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C5C73E5-7B00-44E0-9374-3355B7B7201B}"/>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93BFEA6-004B-4D27-A931-C1D54015C4F3}"/>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0E74427-0B0E-421F-8E29-397FC22F231F}"/>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CD8DBD4-596F-472F-8D6A-66B6C274E3DF}"/>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1450DF-6901-4582-9532-25A53162441A}"/>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C5A3584-CF26-4747-B278-677319D4F5F6}"/>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9375F60-25F0-4830-8906-5E8E350BEED9}"/>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176288-D3AA-4B9F-BE31-BDDA09A81BA6}"/>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F258125-1DFC-4512-95B3-0998DFA64EAB}"/>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DA43343-B730-49DC-BA20-1E52B159B080}"/>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1ED16F1-E23F-4744-A1BF-CF4C7350A3ED}"/>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F4F339E-35EA-4535-B93C-146BA9AC868C}"/>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290CBD8-D61A-42FF-A80D-1B39B8CF84B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79BA91F-3BDA-4288-AD5C-BE8833317BE5}"/>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AD3ED5C-8E8E-4AEB-B653-841CD702D9BF}"/>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9B79AD9-D798-492D-A2EA-B588782BF4FD}"/>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1DB1ED9-9E7F-467D-9DE9-636913529AA9}"/>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3FA38F7-7F1D-4E37-B549-8AB0776470DE}"/>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687F059-BB79-41C0-9779-9B93BE85C3B6}"/>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EE6E387-635E-4E7F-A3FD-2A08F62BB9D5}"/>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536BD53-4F5F-4462-BD2A-4B7F301C5103}"/>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0A9654B-7FA0-421D-A086-C1E9D47EBCA7}"/>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F5D5440-94C3-43FF-A2DE-CD15659C8C50}"/>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F3DE375-635E-4C10-AEAA-85CC8F812963}"/>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0705675-F654-42B7-907F-2BFF4E429FD1}"/>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6072DA8-81A3-427C-BA87-555E7E805F3D}"/>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9ACDFF9-1C2A-4022-8D7B-669B8129D1C4}"/>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7089712-815B-4793-B41B-371863CAA2CE}"/>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E111DF8-2BAC-4D3A-9F9B-37CBD53CCD6F}"/>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09588731-E1A9-4E7F-BFCF-F3E5C777D026}"/>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5536126-1068-4215-B543-D243D41DF7D3}"/>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40566296"/>
      </p:ext>
    </p:extLst>
  </p:cSld>
  <p:clrMap bg1="lt1" tx1="dk1" bg2="lt2" tx2="dk2" accent1="accent1" accent2="accent2" accent3="accent3" accent4="accent4" accent5="accent5" accent6="accent6" hlink="hlink" folHlink="folHlink"/>
  <p:sldLayoutIdLst>
    <p:sldLayoutId id="2147484743" r:id="rId1"/>
    <p:sldLayoutId id="2147484744" r:id="rId2"/>
    <p:sldLayoutId id="2147484745" r:id="rId3"/>
    <p:sldLayoutId id="2147484746" r:id="rId4"/>
    <p:sldLayoutId id="2147484747" r:id="rId5"/>
    <p:sldLayoutId id="2147484748" r:id="rId6"/>
    <p:sldLayoutId id="2147484749" r:id="rId7"/>
    <p:sldLayoutId id="2147484750" r:id="rId8"/>
    <p:sldLayoutId id="2147484751" r:id="rId9"/>
    <p:sldLayoutId id="2147484752" r:id="rId10"/>
    <p:sldLayoutId id="2147484753" r:id="rId11"/>
    <p:sldLayoutId id="2147484754" r:id="rId12"/>
    <p:sldLayoutId id="2147484755" r:id="rId13"/>
    <p:sldLayoutId id="2147484756" r:id="rId14"/>
    <p:sldLayoutId id="2147484757" r:id="rId15"/>
    <p:sldLayoutId id="2147484758" r:id="rId16"/>
    <p:sldLayoutId id="2147484759" r:id="rId17"/>
    <p:sldLayoutId id="2147484760" r:id="rId18"/>
    <p:sldLayoutId id="2147484761" r:id="rId19"/>
    <p:sldLayoutId id="2147484762" r:id="rId20"/>
    <p:sldLayoutId id="2147484763" r:id="rId21"/>
    <p:sldLayoutId id="2147484764" r:id="rId22"/>
    <p:sldLayoutId id="2147484765" r:id="rId23"/>
    <p:sldLayoutId id="2147484766" r:id="rId24"/>
    <p:sldLayoutId id="2147484767" r:id="rId25"/>
    <p:sldLayoutId id="2147484768" r:id="rId26"/>
    <p:sldLayoutId id="2147484769" r:id="rId27"/>
    <p:sldLayoutId id="2147484770" r:id="rId28"/>
    <p:sldLayoutId id="2147484771" r:id="rId29"/>
    <p:sldLayoutId id="2147484772" r:id="rId30"/>
    <p:sldLayoutId id="2147484773" r:id="rId31"/>
    <p:sldLayoutId id="2147484774" r:id="rId32"/>
    <p:sldLayoutId id="2147484775" r:id="rId33"/>
    <p:sldLayoutId id="2147484776" r:id="rId34"/>
    <p:sldLayoutId id="2147484777" r:id="rId35"/>
    <p:sldLayoutId id="2147484778" r:id="rId36"/>
    <p:sldLayoutId id="2147484779" r:id="rId37"/>
    <p:sldLayoutId id="2147484780" r:id="rId38"/>
    <p:sldLayoutId id="2147484781" r:id="rId39"/>
    <p:sldLayoutId id="2147484782" r:id="rId40"/>
    <p:sldLayoutId id="2147484783" r:id="rId41"/>
    <p:sldLayoutId id="2147484784" r:id="rId42"/>
    <p:sldLayoutId id="2147484785" r:id="rId43"/>
    <p:sldLayoutId id="2147484786" r:id="rId44"/>
    <p:sldLayoutId id="2147484787" r:id="rId45"/>
    <p:sldLayoutId id="2147484788" r:id="rId46"/>
    <p:sldLayoutId id="2147484789" r:id="rId47"/>
    <p:sldLayoutId id="2147484790" r:id="rId48"/>
    <p:sldLayoutId id="2147484791" r:id="rId49"/>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0.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learn/paths/azure-fundamentals/" TargetMode="External"/><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681" y="2532448"/>
            <a:ext cx="5428936" cy="1793104"/>
          </a:xfrm>
        </p:spPr>
        <p:txBody>
          <a:bodyPr wrap="square" anchor="b">
            <a:normAutofit/>
          </a:bodyPr>
          <a:lstStyle/>
          <a:p>
            <a:r>
              <a:rPr lang="en-US" sz="4400"/>
              <a:t>AZ-900T0x: Microsoft Azure Fundamentals</a:t>
            </a:r>
          </a:p>
        </p:txBody>
      </p:sp>
      <p:sp>
        <p:nvSpPr>
          <p:cNvPr id="9" name="Text Placeholder 2">
            <a:extLst>
              <a:ext uri="{FF2B5EF4-FFF2-40B4-BE49-F238E27FC236}">
                <a16:creationId xmlns:a16="http://schemas.microsoft.com/office/drawing/2014/main" id="{8848064B-FC48-415A-9E8A-F3C013233869}"/>
              </a:ext>
            </a:extLst>
          </p:cNvPr>
          <p:cNvSpPr>
            <a:spLocks noGrp="1"/>
          </p:cNvSpPr>
          <p:nvPr>
            <p:ph type="body" sz="quarter" idx="15"/>
          </p:nvPr>
        </p:nvSpPr>
        <p:spPr>
          <a:xfrm>
            <a:off x="442466" y="4350114"/>
            <a:ext cx="5413375" cy="738664"/>
          </a:xfrm>
        </p:spPr>
        <p:txBody>
          <a:bodyPr/>
          <a:lstStyle/>
          <a:p>
            <a:r>
              <a:rPr lang="en-US" dirty="0"/>
              <a:t>Morten la Cour</a:t>
            </a:r>
          </a:p>
          <a:p>
            <a:r>
              <a:rPr lang="en-US" dirty="0"/>
              <a:t>March 2021</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B34AD-5CA0-463B-8945-5A34D71E77EE}"/>
              </a:ext>
            </a:extLst>
          </p:cNvPr>
          <p:cNvSpPr>
            <a:spLocks noGrp="1"/>
          </p:cNvSpPr>
          <p:nvPr>
            <p:ph type="title"/>
          </p:nvPr>
        </p:nvSpPr>
        <p:spPr/>
        <p:txBody>
          <a:bodyPr/>
          <a:lstStyle/>
          <a:p>
            <a:r>
              <a:rPr lang="en-US" dirty="0"/>
              <a:t>Welcome</a:t>
            </a:r>
          </a:p>
        </p:txBody>
      </p:sp>
      <p:graphicFrame>
        <p:nvGraphicFramePr>
          <p:cNvPr id="4" name="Table 6">
            <a:extLst>
              <a:ext uri="{FF2B5EF4-FFF2-40B4-BE49-F238E27FC236}">
                <a16:creationId xmlns:a16="http://schemas.microsoft.com/office/drawing/2014/main" id="{37FD6B94-AC03-4160-A1B8-18C16DC1240A}"/>
              </a:ext>
            </a:extLst>
          </p:cNvPr>
          <p:cNvGraphicFramePr>
            <a:graphicFrameLocks noGrp="1"/>
          </p:cNvGraphicFramePr>
          <p:nvPr>
            <p:extLst>
              <p:ext uri="{D42A27DB-BD31-4B8C-83A1-F6EECF244321}">
                <p14:modId xmlns:p14="http://schemas.microsoft.com/office/powerpoint/2010/main" val="4176238935"/>
              </p:ext>
            </p:extLst>
          </p:nvPr>
        </p:nvGraphicFramePr>
        <p:xfrm>
          <a:off x="432089" y="1120690"/>
          <a:ext cx="11341268" cy="4109466"/>
        </p:xfrm>
        <a:graphic>
          <a:graphicData uri="http://schemas.openxmlformats.org/drawingml/2006/table">
            <a:tbl>
              <a:tblPr firstRow="1" bandRow="1">
                <a:tableStyleId>{5C22544A-7EE6-4342-B048-85BDC9FD1C3A}</a:tableStyleId>
              </a:tblPr>
              <a:tblGrid>
                <a:gridCol w="5670634">
                  <a:extLst>
                    <a:ext uri="{9D8B030D-6E8A-4147-A177-3AD203B41FA5}">
                      <a16:colId xmlns:a16="http://schemas.microsoft.com/office/drawing/2014/main" val="2255807720"/>
                    </a:ext>
                  </a:extLst>
                </a:gridCol>
                <a:gridCol w="5670634">
                  <a:extLst>
                    <a:ext uri="{9D8B030D-6E8A-4147-A177-3AD203B41FA5}">
                      <a16:colId xmlns:a16="http://schemas.microsoft.com/office/drawing/2014/main" val="2856454902"/>
                    </a:ext>
                  </a:extLst>
                </a:gridCol>
              </a:tblGrid>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rgbClr val="0070C0"/>
                          </a:solidFill>
                          <a:latin typeface="+mj-lt"/>
                          <a:ea typeface="+mn-ea"/>
                          <a:cs typeface="+mn-cs"/>
                        </a:rPr>
                        <a:t>Thank you for joining us today.</a:t>
                      </a:r>
                      <a:endParaRPr lang="en-US" sz="2000" b="0" kern="1200" dirty="0">
                        <a:solidFill>
                          <a:schemeClr val="lt1"/>
                        </a:solidFill>
                        <a:latin typeface="+mj-lt"/>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Segoe UI" panose="020B0502040204020203" pitchFamily="34" charset="0"/>
                          <a:cs typeface="Segoe UI" panose="020B0502040204020203" pitchFamily="34" charset="0"/>
                        </a:rPr>
                        <a:t>We’ve worked together with the Microsoft Partner Network and Microsoft IT Academies to bring you a world-class learning experience. </a:t>
                      </a:r>
                    </a:p>
                    <a:p>
                      <a:pPr marL="0" marR="0" lvl="0" indent="0" algn="l" defTabSz="914367" rtl="0" eaLnBrk="1" fontAlgn="auto" latinLnBrk="0" hangingPunct="1">
                        <a:lnSpc>
                          <a:spcPct val="100000"/>
                        </a:lnSpc>
                        <a:spcBef>
                          <a:spcPts val="0"/>
                        </a:spcBef>
                        <a:spcAft>
                          <a:spcPts val="0"/>
                        </a:spcAft>
                        <a:buClrTx/>
                        <a:buSzTx/>
                        <a:buFontTx/>
                        <a:buNone/>
                        <a:tabLst/>
                        <a:defRPr/>
                      </a:pPr>
                      <a:endParaRPr lang="en-US" dirty="0"/>
                    </a:p>
                  </a:txBody>
                  <a:tcPr>
                    <a:solidFill>
                      <a:schemeClr val="bg2"/>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rgbClr val="0070C0"/>
                          </a:solidFill>
                          <a:latin typeface="+mj-lt"/>
                          <a:ea typeface="+mn-ea"/>
                          <a:cs typeface="+mn-cs"/>
                        </a:rPr>
                        <a:t>Microsoft Certified Trainers + Instructors.</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Segoe UI" panose="020B0502040204020203" pitchFamily="34" charset="0"/>
                          <a:ea typeface="+mn-ea"/>
                          <a:cs typeface="Segoe UI" panose="020B0502040204020203" pitchFamily="34" charset="0"/>
                        </a:rPr>
                        <a:t>Your instructor is a premier technical and instructional expert who meets ongoing certification requirements. </a:t>
                      </a:r>
                    </a:p>
                  </a:txBody>
                  <a:tcPr>
                    <a:solidFill>
                      <a:schemeClr val="bg2"/>
                    </a:solidFill>
                  </a:tcPr>
                </a:tc>
                <a:extLst>
                  <a:ext uri="{0D108BD9-81ED-4DB2-BD59-A6C34878D82A}">
                    <a16:rowId xmlns:a16="http://schemas.microsoft.com/office/drawing/2014/main" val="3074192712"/>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rgbClr val="0070C0"/>
                          </a:solidFill>
                          <a:latin typeface="+mj-lt"/>
                          <a:ea typeface="+mn-ea"/>
                          <a:cs typeface="+mn-cs"/>
                        </a:rPr>
                        <a:t>Customer Satisfaction Guarantee.</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Segoe UI" panose="020B0502040204020203" pitchFamily="34" charset="0"/>
                          <a:ea typeface="+mn-ea"/>
                          <a:cs typeface="Segoe UI" panose="020B0502040204020203" pitchFamily="34" charset="0"/>
                        </a:rPr>
                        <a:t>Our partners offer a satisfaction guarantee, and we hold them accountable for it. </a:t>
                      </a:r>
                      <a:br>
                        <a:rPr lang="en-US" sz="2000" b="0" kern="1200" dirty="0">
                          <a:solidFill>
                            <a:schemeClr val="tx1"/>
                          </a:solidFill>
                          <a:latin typeface="Segoe UI" panose="020B0502040204020203" pitchFamily="34" charset="0"/>
                          <a:ea typeface="+mn-ea"/>
                          <a:cs typeface="Segoe UI" panose="020B0502040204020203" pitchFamily="34" charset="0"/>
                        </a:rPr>
                      </a:br>
                      <a:endParaRPr lang="en-US" sz="2000" b="0" kern="1200" dirty="0">
                        <a:solidFill>
                          <a:schemeClr val="tx1"/>
                        </a:solidFill>
                        <a:latin typeface="Segoe UI" panose="020B0502040204020203" pitchFamily="34" charset="0"/>
                        <a:ea typeface="+mn-ea"/>
                        <a:cs typeface="Segoe UI" panose="020B05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Segoe UI" panose="020B0502040204020203" pitchFamily="34" charset="0"/>
                          <a:ea typeface="+mn-ea"/>
                          <a:cs typeface="Segoe UI" panose="020B0502040204020203" pitchFamily="34" charset="0"/>
                        </a:rPr>
                        <a:t>At the end of class, please complete an evaluation of today’s experience. We value your feedback!  </a:t>
                      </a:r>
                    </a:p>
                  </a:txBody>
                  <a:tcPr>
                    <a:solidFill>
                      <a:schemeClr val="bg2"/>
                    </a:solidFill>
                  </a:tcPr>
                </a:tc>
                <a:tc>
                  <a:txBody>
                    <a:bodyPr/>
                    <a:lstStyle/>
                    <a:p>
                      <a:pPr marL="0" indent="0">
                        <a:spcBef>
                          <a:spcPts val="0"/>
                        </a:spcBef>
                        <a:buFont typeface="Wingdings" panose="05000000000000000000" pitchFamily="2" charset="2"/>
                        <a:buNone/>
                      </a:pPr>
                      <a:r>
                        <a:rPr lang="en-US" sz="2000" b="0" kern="1200" dirty="0">
                          <a:solidFill>
                            <a:srgbClr val="0070C0"/>
                          </a:solidFill>
                          <a:latin typeface="+mj-lt"/>
                          <a:ea typeface="+mn-ea"/>
                          <a:cs typeface="+mn-cs"/>
                        </a:rPr>
                        <a:t>Certification Exam Benefits.</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Segoe UI" panose="020B0502040204020203" pitchFamily="34" charset="0"/>
                          <a:ea typeface="+mn-ea"/>
                          <a:cs typeface="Segoe UI" panose="020B0502040204020203" pitchFamily="34" charset="0"/>
                        </a:rPr>
                        <a:t>After training, consider pursuing a Microsoft Certification to help distinguish your technical expertise and experience. Ask your instructor about available exam promotions and discounts.</a:t>
                      </a:r>
                    </a:p>
                    <a:p>
                      <a:pPr marL="0" marR="0" lvl="0" indent="0" algn="l" defTabSz="914367" rtl="0" eaLnBrk="1" fontAlgn="auto" latinLnBrk="0" hangingPunct="1">
                        <a:lnSpc>
                          <a:spcPct val="100000"/>
                        </a:lnSpc>
                        <a:spcBef>
                          <a:spcPts val="0"/>
                        </a:spcBef>
                        <a:spcAft>
                          <a:spcPts val="0"/>
                        </a:spcAft>
                        <a:buClrTx/>
                        <a:buSzTx/>
                        <a:buFontTx/>
                        <a:buNone/>
                        <a:tabLst/>
                        <a:defRPr/>
                      </a:pPr>
                      <a:endParaRPr lang="en-US" sz="2000" b="0" kern="1200" dirty="0">
                        <a:solidFill>
                          <a:schemeClr val="tx1"/>
                        </a:solidFill>
                        <a:latin typeface="Segoe UI" panose="020B0502040204020203" pitchFamily="34" charset="0"/>
                        <a:ea typeface="+mn-ea"/>
                        <a:cs typeface="Segoe UI" panose="020B05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Segoe UI" panose="020B0502040204020203" pitchFamily="34" charset="0"/>
                          <a:ea typeface="+mn-ea"/>
                          <a:cs typeface="Segoe UI" panose="020B0502040204020203" pitchFamily="34" charset="0"/>
                        </a:rPr>
                        <a:t>We wish you a great learning experience and ongoing career success!</a:t>
                      </a:r>
                      <a:endParaRPr lang="en-US" dirty="0">
                        <a:solidFill>
                          <a:schemeClr val="tx1"/>
                        </a:solidFill>
                      </a:endParaRPr>
                    </a:p>
                  </a:txBody>
                  <a:tcPr>
                    <a:solidFill>
                      <a:schemeClr val="bg2"/>
                    </a:solidFill>
                  </a:tcPr>
                </a:tc>
                <a:extLst>
                  <a:ext uri="{0D108BD9-81ED-4DB2-BD59-A6C34878D82A}">
                    <a16:rowId xmlns:a16="http://schemas.microsoft.com/office/drawing/2014/main" val="382848287"/>
                  </a:ext>
                </a:extLst>
              </a:tr>
            </a:tbl>
          </a:graphicData>
        </a:graphic>
      </p:graphicFrame>
    </p:spTree>
    <p:extLst>
      <p:ext uri="{BB962C8B-B14F-4D97-AF65-F5344CB8AC3E}">
        <p14:creationId xmlns:p14="http://schemas.microsoft.com/office/powerpoint/2010/main" val="321900275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2FEE7-5008-4DA1-892C-91635126B322}"/>
              </a:ext>
            </a:extLst>
          </p:cNvPr>
          <p:cNvSpPr>
            <a:spLocks noGrp="1"/>
          </p:cNvSpPr>
          <p:nvPr>
            <p:ph type="title"/>
          </p:nvPr>
        </p:nvSpPr>
        <p:spPr/>
        <p:txBody>
          <a:bodyPr/>
          <a:lstStyle/>
          <a:p>
            <a:r>
              <a:rPr lang="en-US" dirty="0"/>
              <a:t>Hello! Instructor Introduction</a:t>
            </a:r>
          </a:p>
        </p:txBody>
      </p:sp>
      <p:sp>
        <p:nvSpPr>
          <p:cNvPr id="12" name="Text Placeholder 11">
            <a:extLst>
              <a:ext uri="{FF2B5EF4-FFF2-40B4-BE49-F238E27FC236}">
                <a16:creationId xmlns:a16="http://schemas.microsoft.com/office/drawing/2014/main" id="{07BCCABA-E2B3-4E60-8DF7-9DE67965D7C3}"/>
              </a:ext>
            </a:extLst>
          </p:cNvPr>
          <p:cNvSpPr>
            <a:spLocks noGrp="1"/>
          </p:cNvSpPr>
          <p:nvPr>
            <p:ph sz="quarter" idx="10"/>
          </p:nvPr>
        </p:nvSpPr>
        <p:spPr>
          <a:xfrm>
            <a:off x="418643" y="1456897"/>
            <a:ext cx="5394960" cy="3652282"/>
          </a:xfrm>
        </p:spPr>
        <p:txBody>
          <a:bodyPr/>
          <a:lstStyle/>
          <a:p>
            <a:pPr marL="342900" indent="-342900">
              <a:buFont typeface="Arial" panose="020B0604020202020204" pitchFamily="34" charset="0"/>
              <a:buChar char="•"/>
            </a:pPr>
            <a:r>
              <a:rPr lang="en-US" dirty="0">
                <a:latin typeface="+mn-lt"/>
              </a:rPr>
              <a:t>Instructor: Morten la Cour</a:t>
            </a:r>
          </a:p>
          <a:p>
            <a:pPr marL="342900" indent="-342900">
              <a:buFont typeface="Arial" panose="020B0604020202020204" pitchFamily="34" charset="0"/>
              <a:buChar char="•"/>
            </a:pPr>
            <a:r>
              <a:rPr lang="en-US" dirty="0">
                <a:latin typeface="+mn-lt"/>
              </a:rPr>
              <a:t>Azure, Integration and PIM Technical Lead @ vertica.dk (E-commerce and Integration)</a:t>
            </a:r>
          </a:p>
          <a:p>
            <a:pPr marL="342900" indent="-342900">
              <a:buFont typeface="Arial" panose="020B0604020202020204" pitchFamily="34" charset="0"/>
              <a:buChar char="•"/>
            </a:pPr>
            <a:r>
              <a:rPr lang="en-US" dirty="0">
                <a:latin typeface="+mn-lt"/>
              </a:rPr>
              <a:t>Vertica A/S</a:t>
            </a:r>
          </a:p>
          <a:p>
            <a:pPr marL="342900" indent="-342900">
              <a:buFont typeface="Arial" panose="020B0604020202020204" pitchFamily="34" charset="0"/>
              <a:buChar char="•"/>
            </a:pPr>
            <a:r>
              <a:rPr lang="en-US" dirty="0">
                <a:latin typeface="+mn-lt"/>
              </a:rPr>
              <a:t>Working with MS BizTalk, SQL Server, .NET and Azure for 22 years.</a:t>
            </a:r>
          </a:p>
          <a:p>
            <a:pPr marL="342900" indent="-342900">
              <a:buFont typeface="Arial" panose="020B0604020202020204" pitchFamily="34" charset="0"/>
              <a:buChar char="•"/>
            </a:pPr>
            <a:endParaRPr lang="en-US" dirty="0">
              <a:latin typeface="+mn-lt"/>
            </a:endParaRPr>
          </a:p>
        </p:txBody>
      </p:sp>
      <p:pic>
        <p:nvPicPr>
          <p:cNvPr id="3" name="Picture 2" descr="Hello badge. ">
            <a:extLst>
              <a:ext uri="{FF2B5EF4-FFF2-40B4-BE49-F238E27FC236}">
                <a16:creationId xmlns:a16="http://schemas.microsoft.com/office/drawing/2014/main" id="{8C416332-8E30-452A-89EC-38E582D24070}"/>
              </a:ext>
            </a:extLst>
          </p:cNvPr>
          <p:cNvPicPr>
            <a:picLocks noChangeAspect="1"/>
          </p:cNvPicPr>
          <p:nvPr/>
        </p:nvPicPr>
        <p:blipFill>
          <a:blip r:embed="rId2"/>
          <a:stretch>
            <a:fillRect/>
          </a:stretch>
        </p:blipFill>
        <p:spPr>
          <a:xfrm>
            <a:off x="8585200" y="1987550"/>
            <a:ext cx="2438400" cy="1562100"/>
          </a:xfrm>
          <a:prstGeom prst="rect">
            <a:avLst/>
          </a:prstGeom>
        </p:spPr>
      </p:pic>
    </p:spTree>
    <p:extLst>
      <p:ext uri="{BB962C8B-B14F-4D97-AF65-F5344CB8AC3E}">
        <p14:creationId xmlns:p14="http://schemas.microsoft.com/office/powerpoint/2010/main" val="145539405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25493-FCF3-4310-89AD-8D2366C7C3E5}"/>
              </a:ext>
            </a:extLst>
          </p:cNvPr>
          <p:cNvSpPr>
            <a:spLocks noGrp="1"/>
          </p:cNvSpPr>
          <p:nvPr>
            <p:ph type="title"/>
          </p:nvPr>
        </p:nvSpPr>
        <p:spPr/>
        <p:txBody>
          <a:bodyPr/>
          <a:lstStyle/>
          <a:p>
            <a:r>
              <a:rPr lang="en-US" dirty="0"/>
              <a:t>Hello! Student Introductions</a:t>
            </a:r>
          </a:p>
        </p:txBody>
      </p:sp>
      <p:sp>
        <p:nvSpPr>
          <p:cNvPr id="3" name="Text Placeholder 2">
            <a:extLst>
              <a:ext uri="{FF2B5EF4-FFF2-40B4-BE49-F238E27FC236}">
                <a16:creationId xmlns:a16="http://schemas.microsoft.com/office/drawing/2014/main" id="{82791BD5-DD42-4211-AC55-9AE143C30DA2}"/>
              </a:ext>
            </a:extLst>
          </p:cNvPr>
          <p:cNvSpPr>
            <a:spLocks noGrp="1"/>
          </p:cNvSpPr>
          <p:nvPr>
            <p:ph sz="quarter" idx="10"/>
          </p:nvPr>
        </p:nvSpPr>
        <p:spPr/>
        <p:txBody>
          <a:bodyPr/>
          <a:lstStyle/>
          <a:p>
            <a:r>
              <a:rPr lang="en-US" dirty="0"/>
              <a:t>Let’s get acquainted:</a:t>
            </a:r>
          </a:p>
          <a:p>
            <a:pPr marL="457200" indent="-457200">
              <a:buFont typeface="Arial" panose="020B0604020202020204" pitchFamily="34" charset="0"/>
              <a:buChar char="•"/>
            </a:pPr>
            <a:r>
              <a:rPr lang="en-US" dirty="0"/>
              <a:t>Your name</a:t>
            </a:r>
          </a:p>
          <a:p>
            <a:pPr marL="457200" indent="-457200">
              <a:buFont typeface="Arial" panose="020B0604020202020204" pitchFamily="34" charset="0"/>
              <a:buChar char="•"/>
            </a:pPr>
            <a:r>
              <a:rPr lang="en-US" dirty="0"/>
              <a:t>Company affiliation</a:t>
            </a:r>
          </a:p>
          <a:p>
            <a:pPr marL="457200" indent="-457200">
              <a:buFont typeface="Arial" panose="020B0604020202020204" pitchFamily="34" charset="0"/>
              <a:buChar char="•"/>
            </a:pPr>
            <a:r>
              <a:rPr lang="en-US" dirty="0"/>
              <a:t>Title/function</a:t>
            </a:r>
          </a:p>
          <a:p>
            <a:pPr marL="457200" indent="-457200">
              <a:buFont typeface="Arial" panose="020B0604020202020204" pitchFamily="34" charset="0"/>
              <a:buChar char="•"/>
            </a:pPr>
            <a:r>
              <a:rPr lang="en-US" dirty="0"/>
              <a:t>Microsoft Azure experience</a:t>
            </a:r>
          </a:p>
          <a:p>
            <a:pPr marL="457200" indent="-457200">
              <a:buFont typeface="Arial" panose="020B0604020202020204" pitchFamily="34" charset="0"/>
              <a:buChar char="•"/>
            </a:pPr>
            <a:r>
              <a:rPr lang="en-US" dirty="0"/>
              <a:t>Your expectations for the course</a:t>
            </a:r>
          </a:p>
          <a:p>
            <a:endParaRPr lang="en-US" dirty="0"/>
          </a:p>
        </p:txBody>
      </p:sp>
      <p:pic>
        <p:nvPicPr>
          <p:cNvPr id="10" name="Picture 9" descr="Hello badge.">
            <a:extLst>
              <a:ext uri="{FF2B5EF4-FFF2-40B4-BE49-F238E27FC236}">
                <a16:creationId xmlns:a16="http://schemas.microsoft.com/office/drawing/2014/main" id="{1BEB5A76-C667-4BD5-BA7C-04A1CD08CAB8}"/>
              </a:ext>
            </a:extLst>
          </p:cNvPr>
          <p:cNvPicPr>
            <a:picLocks noChangeAspect="1"/>
          </p:cNvPicPr>
          <p:nvPr/>
        </p:nvPicPr>
        <p:blipFill>
          <a:blip r:embed="rId2"/>
          <a:stretch>
            <a:fillRect/>
          </a:stretch>
        </p:blipFill>
        <p:spPr>
          <a:xfrm>
            <a:off x="8188642" y="1943100"/>
            <a:ext cx="2276475" cy="1485900"/>
          </a:xfrm>
          <a:prstGeom prst="rect">
            <a:avLst/>
          </a:prstGeom>
        </p:spPr>
      </p:pic>
    </p:spTree>
    <p:extLst>
      <p:ext uri="{BB962C8B-B14F-4D97-AF65-F5344CB8AC3E}">
        <p14:creationId xmlns:p14="http://schemas.microsoft.com/office/powerpoint/2010/main" val="268668138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1ACE-0577-4609-8287-8147FCBE1655}"/>
              </a:ext>
            </a:extLst>
          </p:cNvPr>
          <p:cNvSpPr>
            <a:spLocks noGrp="1"/>
          </p:cNvSpPr>
          <p:nvPr>
            <p:ph type="title"/>
          </p:nvPr>
        </p:nvSpPr>
        <p:spPr/>
        <p:txBody>
          <a:bodyPr/>
          <a:lstStyle/>
          <a:p>
            <a:r>
              <a:rPr lang="en-US" dirty="0"/>
              <a:t>Facilities</a:t>
            </a:r>
          </a:p>
        </p:txBody>
      </p:sp>
      <p:sp>
        <p:nvSpPr>
          <p:cNvPr id="3" name="Text Placeholder 2">
            <a:extLst>
              <a:ext uri="{FF2B5EF4-FFF2-40B4-BE49-F238E27FC236}">
                <a16:creationId xmlns:a16="http://schemas.microsoft.com/office/drawing/2014/main" id="{B60ABB6F-B94C-4150-89BD-BEC2A743FDC7}"/>
              </a:ext>
            </a:extLst>
          </p:cNvPr>
          <p:cNvSpPr>
            <a:spLocks noGrp="1"/>
          </p:cNvSpPr>
          <p:nvPr>
            <p:ph sz="quarter" idx="10"/>
          </p:nvPr>
        </p:nvSpPr>
        <p:spPr>
          <a:xfrm>
            <a:off x="418643" y="1456897"/>
            <a:ext cx="2619525" cy="2785378"/>
          </a:xfrm>
        </p:spPr>
        <p:txBody>
          <a:bodyPr/>
          <a:lstStyle/>
          <a:p>
            <a:pPr marL="342900" indent="-342900">
              <a:spcBef>
                <a:spcPts val="0"/>
              </a:spcBef>
              <a:spcAft>
                <a:spcPts val="600"/>
              </a:spcAft>
              <a:buFont typeface="Arial" panose="020B0604020202020204" pitchFamily="34" charset="0"/>
              <a:buChar char="•"/>
            </a:pPr>
            <a:r>
              <a:rPr lang="en-US" sz="2400" dirty="0">
                <a:latin typeface="+mn-lt"/>
              </a:rPr>
              <a:t>Class hours</a:t>
            </a:r>
          </a:p>
          <a:p>
            <a:pPr marL="342900" indent="-342900">
              <a:spcBef>
                <a:spcPts val="0"/>
              </a:spcBef>
              <a:spcAft>
                <a:spcPts val="600"/>
              </a:spcAft>
              <a:buFont typeface="Arial" panose="020B0604020202020204" pitchFamily="34" charset="0"/>
              <a:buChar char="•"/>
            </a:pPr>
            <a:r>
              <a:rPr lang="en-US" sz="2400" dirty="0">
                <a:latin typeface="+mn-lt"/>
              </a:rPr>
              <a:t>Building hours</a:t>
            </a:r>
          </a:p>
          <a:p>
            <a:pPr marL="342900" indent="-342900">
              <a:spcBef>
                <a:spcPts val="0"/>
              </a:spcBef>
              <a:spcAft>
                <a:spcPts val="600"/>
              </a:spcAft>
              <a:buFont typeface="Arial" panose="020B0604020202020204" pitchFamily="34" charset="0"/>
              <a:buChar char="•"/>
            </a:pPr>
            <a:r>
              <a:rPr lang="en-US" sz="2400" dirty="0">
                <a:latin typeface="+mn-lt"/>
              </a:rPr>
              <a:t>Parking</a:t>
            </a:r>
          </a:p>
          <a:p>
            <a:pPr marL="342900" indent="-342900">
              <a:spcBef>
                <a:spcPts val="0"/>
              </a:spcBef>
              <a:spcAft>
                <a:spcPts val="600"/>
              </a:spcAft>
              <a:buFont typeface="Arial" panose="020B0604020202020204" pitchFamily="34" charset="0"/>
              <a:buChar char="•"/>
            </a:pPr>
            <a:r>
              <a:rPr lang="en-US" sz="2400" dirty="0">
                <a:latin typeface="+mn-lt"/>
              </a:rPr>
              <a:t>Restrooms</a:t>
            </a:r>
          </a:p>
          <a:p>
            <a:pPr marL="342900" indent="-342900">
              <a:spcBef>
                <a:spcPts val="0"/>
              </a:spcBef>
              <a:spcAft>
                <a:spcPts val="600"/>
              </a:spcAft>
              <a:buFont typeface="Arial" panose="020B0604020202020204" pitchFamily="34" charset="0"/>
              <a:buChar char="•"/>
            </a:pPr>
            <a:r>
              <a:rPr lang="en-US" sz="2400" dirty="0">
                <a:latin typeface="+mn-lt"/>
              </a:rPr>
              <a:t>Meals</a:t>
            </a:r>
          </a:p>
          <a:p>
            <a:pPr marL="342900" indent="-342900">
              <a:spcBef>
                <a:spcPts val="0"/>
              </a:spcBef>
              <a:spcAft>
                <a:spcPts val="600"/>
              </a:spcAft>
              <a:buFont typeface="Arial" panose="020B0604020202020204" pitchFamily="34" charset="0"/>
              <a:buChar char="•"/>
            </a:pPr>
            <a:r>
              <a:rPr lang="en-US" sz="2400" dirty="0">
                <a:latin typeface="+mn-lt"/>
              </a:rPr>
              <a:t>Phones</a:t>
            </a:r>
          </a:p>
        </p:txBody>
      </p:sp>
      <p:sp>
        <p:nvSpPr>
          <p:cNvPr id="15" name="Text Placeholder 2">
            <a:extLst>
              <a:ext uri="{FF2B5EF4-FFF2-40B4-BE49-F238E27FC236}">
                <a16:creationId xmlns:a16="http://schemas.microsoft.com/office/drawing/2014/main" id="{E59D03C4-9BD5-46A2-AC3F-BC9AD7406700}"/>
              </a:ext>
            </a:extLst>
          </p:cNvPr>
          <p:cNvSpPr txBox="1">
            <a:spLocks/>
          </p:cNvSpPr>
          <p:nvPr/>
        </p:nvSpPr>
        <p:spPr>
          <a:xfrm>
            <a:off x="3076541" y="1453704"/>
            <a:ext cx="2619525" cy="2708434"/>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336145" marR="0" indent="-224097"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sz="2000" kern="1200" spc="0" baseline="0">
                <a:solidFill>
                  <a:schemeClr val="tx1"/>
                </a:solidFill>
                <a:latin typeface="+mn-lt"/>
                <a:ea typeface="+mn-ea"/>
                <a:cs typeface="+mn-cs"/>
              </a:defRPr>
            </a:lvl2pPr>
            <a:lvl3pPr marL="280121" marR="0" indent="-280121"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sz="1600" kern="1200" spc="0" baseline="0">
                <a:solidFill>
                  <a:schemeClr val="tx1"/>
                </a:solidFill>
                <a:latin typeface="+mn-lt"/>
                <a:ea typeface="+mn-ea"/>
                <a:cs typeface="+mn-cs"/>
              </a:defRPr>
            </a:lvl3pPr>
            <a:lvl4pPr marL="672290" marR="0"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600" kern="1200" spc="0" baseline="0">
                <a:solidFill>
                  <a:schemeClr val="tx1"/>
                </a:solidFill>
                <a:latin typeface="+mn-lt"/>
                <a:ea typeface="+mn-ea"/>
                <a:cs typeface="+mn-cs"/>
              </a:defRPr>
            </a:lvl4pPr>
            <a:lvl5pPr marL="168072" marR="0" indent="-168072"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Bef>
                <a:spcPts val="0"/>
              </a:spcBef>
              <a:spcAft>
                <a:spcPts val="600"/>
              </a:spcAft>
              <a:buFont typeface="Arial" panose="020B0604020202020204" pitchFamily="34" charset="0"/>
              <a:buChar char="•"/>
            </a:pPr>
            <a:r>
              <a:rPr lang="en-US" dirty="0">
                <a:latin typeface="+mn-lt"/>
              </a:rPr>
              <a:t>Messages</a:t>
            </a:r>
          </a:p>
          <a:p>
            <a:pPr marL="342900" indent="-342900">
              <a:spcBef>
                <a:spcPts val="0"/>
              </a:spcBef>
              <a:spcAft>
                <a:spcPts val="600"/>
              </a:spcAft>
              <a:buFont typeface="Arial" panose="020B0604020202020204" pitchFamily="34" charset="0"/>
              <a:buChar char="•"/>
            </a:pPr>
            <a:r>
              <a:rPr lang="en-US" dirty="0">
                <a:latin typeface="+mn-lt"/>
              </a:rPr>
              <a:t>Smoking</a:t>
            </a:r>
          </a:p>
          <a:p>
            <a:pPr marL="342900" indent="-342900">
              <a:spcBef>
                <a:spcPts val="0"/>
              </a:spcBef>
              <a:spcAft>
                <a:spcPts val="600"/>
              </a:spcAft>
              <a:buFont typeface="Arial" panose="020B0604020202020204" pitchFamily="34" charset="0"/>
              <a:buChar char="•"/>
            </a:pPr>
            <a:r>
              <a:rPr lang="en-US" dirty="0">
                <a:latin typeface="+mn-lt"/>
              </a:rPr>
              <a:t>Internet access </a:t>
            </a:r>
          </a:p>
          <a:p>
            <a:pPr marL="342900" indent="-342900">
              <a:spcBef>
                <a:spcPts val="0"/>
              </a:spcBef>
              <a:spcAft>
                <a:spcPts val="600"/>
              </a:spcAft>
              <a:buFont typeface="Arial" panose="020B0604020202020204" pitchFamily="34" charset="0"/>
              <a:buChar char="•"/>
            </a:pPr>
            <a:r>
              <a:rPr lang="en-US" dirty="0">
                <a:latin typeface="+mn-lt"/>
              </a:rPr>
              <a:t>Recycling</a:t>
            </a:r>
          </a:p>
          <a:p>
            <a:pPr marL="342900" indent="-342900">
              <a:spcBef>
                <a:spcPts val="0"/>
              </a:spcBef>
              <a:spcAft>
                <a:spcPts val="600"/>
              </a:spcAft>
              <a:buFont typeface="Arial" panose="020B0604020202020204" pitchFamily="34" charset="0"/>
              <a:buChar char="•"/>
            </a:pPr>
            <a:r>
              <a:rPr lang="en-US" dirty="0">
                <a:latin typeface="+mn-lt"/>
              </a:rPr>
              <a:t>Emergency procedures</a:t>
            </a:r>
          </a:p>
        </p:txBody>
      </p:sp>
      <p:pic>
        <p:nvPicPr>
          <p:cNvPr id="4" name="Picture 3" descr="Clock.">
            <a:extLst>
              <a:ext uri="{FF2B5EF4-FFF2-40B4-BE49-F238E27FC236}">
                <a16:creationId xmlns:a16="http://schemas.microsoft.com/office/drawing/2014/main" id="{44743720-0B99-40D2-A2A7-A2D2392F9408}"/>
              </a:ext>
            </a:extLst>
          </p:cNvPr>
          <p:cNvPicPr>
            <a:picLocks noChangeAspect="1"/>
          </p:cNvPicPr>
          <p:nvPr/>
        </p:nvPicPr>
        <p:blipFill>
          <a:blip r:embed="rId2"/>
          <a:stretch>
            <a:fillRect/>
          </a:stretch>
        </p:blipFill>
        <p:spPr>
          <a:xfrm>
            <a:off x="7176469" y="2028242"/>
            <a:ext cx="1202732" cy="1202732"/>
          </a:xfrm>
          <a:prstGeom prst="rect">
            <a:avLst/>
          </a:prstGeom>
        </p:spPr>
      </p:pic>
      <p:pic>
        <p:nvPicPr>
          <p:cNvPr id="5" name="Picture 4" descr="Coffee mug.">
            <a:extLst>
              <a:ext uri="{FF2B5EF4-FFF2-40B4-BE49-F238E27FC236}">
                <a16:creationId xmlns:a16="http://schemas.microsoft.com/office/drawing/2014/main" id="{51F8449F-EE12-45EF-AD13-C132060A56C7}"/>
              </a:ext>
            </a:extLst>
          </p:cNvPr>
          <p:cNvPicPr>
            <a:picLocks noChangeAspect="1"/>
          </p:cNvPicPr>
          <p:nvPr/>
        </p:nvPicPr>
        <p:blipFill>
          <a:blip r:embed="rId3"/>
          <a:stretch>
            <a:fillRect/>
          </a:stretch>
        </p:blipFill>
        <p:spPr>
          <a:xfrm>
            <a:off x="9694043" y="1469968"/>
            <a:ext cx="1082875" cy="1686193"/>
          </a:xfrm>
          <a:prstGeom prst="rect">
            <a:avLst/>
          </a:prstGeom>
        </p:spPr>
      </p:pic>
      <p:grpSp>
        <p:nvGrpSpPr>
          <p:cNvPr id="6" name="Group 5" descr="Laptop.">
            <a:extLst>
              <a:ext uri="{FF2B5EF4-FFF2-40B4-BE49-F238E27FC236}">
                <a16:creationId xmlns:a16="http://schemas.microsoft.com/office/drawing/2014/main" id="{1E664AD6-F76D-4BBE-8051-87694F425CDC}"/>
              </a:ext>
            </a:extLst>
          </p:cNvPr>
          <p:cNvGrpSpPr>
            <a:grpSpLocks noChangeAspect="1"/>
          </p:cNvGrpSpPr>
          <p:nvPr/>
        </p:nvGrpSpPr>
        <p:grpSpPr>
          <a:xfrm>
            <a:off x="7052965" y="3616842"/>
            <a:ext cx="1424169" cy="1015708"/>
            <a:chOff x="975600" y="4290620"/>
            <a:chExt cx="2006088" cy="1430728"/>
          </a:xfrm>
        </p:grpSpPr>
        <p:grpSp>
          <p:nvGrpSpPr>
            <p:cNvPr id="7" name="Group 6">
              <a:extLst>
                <a:ext uri="{FF2B5EF4-FFF2-40B4-BE49-F238E27FC236}">
                  <a16:creationId xmlns:a16="http://schemas.microsoft.com/office/drawing/2014/main" id="{C266FFDC-864B-4446-BC0A-AC123E8CD036}"/>
                </a:ext>
              </a:extLst>
            </p:cNvPr>
            <p:cNvGrpSpPr>
              <a:grpSpLocks noChangeAspect="1"/>
            </p:cNvGrpSpPr>
            <p:nvPr/>
          </p:nvGrpSpPr>
          <p:grpSpPr>
            <a:xfrm>
              <a:off x="975600" y="4290620"/>
              <a:ext cx="2006088" cy="1430728"/>
              <a:chOff x="1918853" y="3044496"/>
              <a:chExt cx="666391" cy="475141"/>
            </a:xfrm>
          </p:grpSpPr>
          <p:sp>
            <p:nvSpPr>
              <p:cNvPr id="9" name="Round Same Side Corner Rectangle 11">
                <a:extLst>
                  <a:ext uri="{FF2B5EF4-FFF2-40B4-BE49-F238E27FC236}">
                    <a16:creationId xmlns:a16="http://schemas.microsoft.com/office/drawing/2014/main" id="{9407393F-05BA-40DD-84A9-948927489712}"/>
                  </a:ext>
                </a:extLst>
              </p:cNvPr>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Segoe"/>
                  <a:ea typeface="+mn-ea"/>
                  <a:cs typeface="+mn-cs"/>
                </a:endParaRPr>
              </a:p>
            </p:txBody>
          </p:sp>
          <p:sp>
            <p:nvSpPr>
              <p:cNvPr id="10" name="Trapezoid 12">
                <a:extLst>
                  <a:ext uri="{FF2B5EF4-FFF2-40B4-BE49-F238E27FC236}">
                    <a16:creationId xmlns:a16="http://schemas.microsoft.com/office/drawing/2014/main" id="{34F9318E-A458-4C17-9A98-599BE7D6DE7A}"/>
                  </a:ext>
                </a:extLst>
              </p:cNvPr>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Segoe"/>
                  <a:ea typeface="+mn-ea"/>
                  <a:cs typeface="+mn-cs"/>
                </a:endParaRPr>
              </a:p>
            </p:txBody>
          </p:sp>
          <p:sp>
            <p:nvSpPr>
              <p:cNvPr id="11" name="Rectangle 10">
                <a:extLst>
                  <a:ext uri="{FF2B5EF4-FFF2-40B4-BE49-F238E27FC236}">
                    <a16:creationId xmlns:a16="http://schemas.microsoft.com/office/drawing/2014/main" id="{7CEDA283-111F-4587-A497-5714908E72C7}"/>
                  </a:ext>
                </a:extLst>
              </p:cNvPr>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Segoe"/>
                  <a:ea typeface="+mn-ea"/>
                  <a:cs typeface="+mn-cs"/>
                </a:endParaRPr>
              </a:p>
            </p:txBody>
          </p:sp>
        </p:grpSp>
        <p:sp>
          <p:nvSpPr>
            <p:cNvPr id="8" name="Rectangle 7">
              <a:extLst>
                <a:ext uri="{FF2B5EF4-FFF2-40B4-BE49-F238E27FC236}">
                  <a16:creationId xmlns:a16="http://schemas.microsoft.com/office/drawing/2014/main" id="{DEF5667B-B7F7-4F98-B49B-B36839589752}"/>
                </a:ext>
              </a:extLst>
            </p:cNvPr>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pic>
        <p:nvPicPr>
          <p:cNvPr id="12" name="Picture 11" descr="Female icon. ">
            <a:extLst>
              <a:ext uri="{FF2B5EF4-FFF2-40B4-BE49-F238E27FC236}">
                <a16:creationId xmlns:a16="http://schemas.microsoft.com/office/drawing/2014/main" id="{6759F110-7E4B-4D8A-86F9-0F8C2F845CF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9245136" y="3336149"/>
            <a:ext cx="758815" cy="1500602"/>
          </a:xfrm>
          <a:prstGeom prst="rect">
            <a:avLst/>
          </a:prstGeom>
        </p:spPr>
      </p:pic>
      <p:pic>
        <p:nvPicPr>
          <p:cNvPr id="13" name="Picture 12" descr="Male icon. ">
            <a:extLst>
              <a:ext uri="{FF2B5EF4-FFF2-40B4-BE49-F238E27FC236}">
                <a16:creationId xmlns:a16="http://schemas.microsoft.com/office/drawing/2014/main" id="{D2B8E8B4-D937-4DB4-8616-0A9411847AC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10017689" y="3393108"/>
            <a:ext cx="609600" cy="1402080"/>
          </a:xfrm>
          <a:prstGeom prst="rect">
            <a:avLst/>
          </a:prstGeom>
        </p:spPr>
      </p:pic>
    </p:spTree>
    <p:extLst>
      <p:ext uri="{BB962C8B-B14F-4D97-AF65-F5344CB8AC3E}">
        <p14:creationId xmlns:p14="http://schemas.microsoft.com/office/powerpoint/2010/main" val="114318526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E70478-E774-40C4-8729-EFEB83E0DAFF}"/>
              </a:ext>
            </a:extLst>
          </p:cNvPr>
          <p:cNvSpPr>
            <a:spLocks noGrp="1"/>
          </p:cNvSpPr>
          <p:nvPr>
            <p:ph type="title"/>
          </p:nvPr>
        </p:nvSpPr>
        <p:spPr/>
        <p:txBody>
          <a:bodyPr/>
          <a:lstStyle/>
          <a:p>
            <a:r>
              <a:rPr lang="en-US" dirty="0"/>
              <a:t>About this course</a:t>
            </a:r>
          </a:p>
        </p:txBody>
      </p:sp>
      <p:sp>
        <p:nvSpPr>
          <p:cNvPr id="3" name="Text Placeholder 2">
            <a:extLst>
              <a:ext uri="{FF2B5EF4-FFF2-40B4-BE49-F238E27FC236}">
                <a16:creationId xmlns:a16="http://schemas.microsoft.com/office/drawing/2014/main" id="{C7800266-E237-4CBA-8E39-3A0C482C87E3}"/>
              </a:ext>
            </a:extLst>
          </p:cNvPr>
          <p:cNvSpPr>
            <a:spLocks noGrp="1"/>
          </p:cNvSpPr>
          <p:nvPr>
            <p:ph sz="quarter" idx="10"/>
          </p:nvPr>
        </p:nvSpPr>
        <p:spPr>
          <a:xfrm>
            <a:off x="419100" y="1456896"/>
            <a:ext cx="11340811" cy="3960058"/>
          </a:xfrm>
        </p:spPr>
        <p:txBody>
          <a:bodyPr/>
          <a:lstStyle/>
          <a:p>
            <a:pPr marL="342900" indent="-342900">
              <a:spcAft>
                <a:spcPts val="1200"/>
              </a:spcAft>
              <a:buFont typeface="Arial" panose="020B0604020202020204" pitchFamily="34" charset="0"/>
              <a:buChar char="•"/>
            </a:pPr>
            <a:r>
              <a:rPr lang="en-US" sz="2400" dirty="0">
                <a:latin typeface="+mn-lt"/>
              </a:rPr>
              <a:t>This course provides foundational level knowledge on cloud concepts; core Azure services; security, privacy, compliance, and trust; and Azure pricing and support.</a:t>
            </a:r>
          </a:p>
          <a:p>
            <a:pPr marL="342900" indent="-342900">
              <a:spcAft>
                <a:spcPts val="1200"/>
              </a:spcAft>
              <a:buFont typeface="Arial" panose="020B0604020202020204" pitchFamily="34" charset="0"/>
              <a:buChar char="•"/>
            </a:pPr>
            <a:r>
              <a:rPr lang="en-US" sz="2400" dirty="0">
                <a:latin typeface="+mn-lt"/>
              </a:rPr>
              <a:t>The audience for this course is just beginning to learn about cloud computing and how Microsoft Azure provides that service. </a:t>
            </a:r>
          </a:p>
          <a:p>
            <a:pPr marL="342900" indent="-342900">
              <a:spcAft>
                <a:spcPts val="1200"/>
              </a:spcAft>
              <a:buFont typeface="Arial" panose="020B0604020202020204" pitchFamily="34" charset="0"/>
              <a:buChar char="•"/>
            </a:pPr>
            <a:r>
              <a:rPr lang="en-US" sz="2400" dirty="0">
                <a:latin typeface="+mn-lt"/>
              </a:rPr>
              <a:t>There are two versions of this course a one-day version and a two-day version.</a:t>
            </a:r>
          </a:p>
          <a:p>
            <a:pPr marL="342900" indent="-342900">
              <a:spcAft>
                <a:spcPts val="1200"/>
              </a:spcAft>
              <a:buFont typeface="Arial" panose="020B0604020202020204" pitchFamily="34" charset="0"/>
              <a:buChar char="•"/>
            </a:pPr>
            <a:r>
              <a:rPr lang="en-US" sz="2400" dirty="0">
                <a:latin typeface="+mn-lt"/>
              </a:rPr>
              <a:t>The content for both courses aligns to the AZ-900 exam objective domain.</a:t>
            </a:r>
          </a:p>
          <a:p>
            <a:pPr marL="342900" indent="-342900">
              <a:spcAft>
                <a:spcPts val="1200"/>
              </a:spcAft>
              <a:buFont typeface="Arial" panose="020B0604020202020204" pitchFamily="34" charset="0"/>
              <a:buChar char="•"/>
            </a:pPr>
            <a:r>
              <a:rPr lang="en-US" sz="2400" dirty="0">
                <a:latin typeface="+mn-lt"/>
              </a:rPr>
              <a:t>There are no prerequisites for the course, but students with an IT background will find the concepts easier to understand. </a:t>
            </a:r>
            <a:endParaRPr lang="en-US" sz="2400" dirty="0"/>
          </a:p>
        </p:txBody>
      </p:sp>
    </p:spTree>
    <p:extLst>
      <p:ext uri="{BB962C8B-B14F-4D97-AF65-F5344CB8AC3E}">
        <p14:creationId xmlns:p14="http://schemas.microsoft.com/office/powerpoint/2010/main" val="342360164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Course Agenda</a:t>
            </a:r>
          </a:p>
        </p:txBody>
      </p:sp>
      <p:graphicFrame>
        <p:nvGraphicFramePr>
          <p:cNvPr id="8" name="Table 8">
            <a:extLst>
              <a:ext uri="{FF2B5EF4-FFF2-40B4-BE49-F238E27FC236}">
                <a16:creationId xmlns:a16="http://schemas.microsoft.com/office/drawing/2014/main" id="{8B2F1288-01AD-49EA-A5AB-78D86FC6AF45}"/>
              </a:ext>
            </a:extLst>
          </p:cNvPr>
          <p:cNvGraphicFramePr>
            <a:graphicFrameLocks noGrp="1"/>
          </p:cNvGraphicFramePr>
          <p:nvPr>
            <p:extLst>
              <p:ext uri="{D42A27DB-BD31-4B8C-83A1-F6EECF244321}">
                <p14:modId xmlns:p14="http://schemas.microsoft.com/office/powerpoint/2010/main" val="2796412506"/>
              </p:ext>
            </p:extLst>
          </p:nvPr>
        </p:nvGraphicFramePr>
        <p:xfrm>
          <a:off x="3038476" y="515985"/>
          <a:ext cx="9021710" cy="4909188"/>
        </p:xfrm>
        <a:graphic>
          <a:graphicData uri="http://schemas.openxmlformats.org/drawingml/2006/table">
            <a:tbl>
              <a:tblPr firstRow="1" bandRow="1">
                <a:tableStyleId>{5C22544A-7EE6-4342-B048-85BDC9FD1C3A}</a:tableStyleId>
              </a:tblPr>
              <a:tblGrid>
                <a:gridCol w="9021710">
                  <a:extLst>
                    <a:ext uri="{9D8B030D-6E8A-4147-A177-3AD203B41FA5}">
                      <a16:colId xmlns:a16="http://schemas.microsoft.com/office/drawing/2014/main" val="929034746"/>
                    </a:ext>
                  </a:extLst>
                </a:gridCol>
              </a:tblGrid>
              <a:tr h="81819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400" b="0" dirty="0">
                          <a:solidFill>
                            <a:schemeClr val="tx1"/>
                          </a:solidFill>
                          <a:latin typeface="+mn-lt"/>
                        </a:rPr>
                        <a:t>Module 01 – Cloud concepts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0551441"/>
                  </a:ext>
                </a:extLst>
              </a:tr>
              <a:tr h="81819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400" dirty="0">
                          <a:latin typeface="+mn-lt"/>
                        </a:rPr>
                        <a:t>Module 02 – Core Azure services</a:t>
                      </a:r>
                      <a:endParaRPr lang="en-US" sz="240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39519469"/>
                  </a:ext>
                </a:extLst>
              </a:tr>
              <a:tr h="81819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400" dirty="0">
                          <a:latin typeface="+mn-lt"/>
                        </a:rPr>
                        <a:t>Module 03 – Core solutions and management tools</a:t>
                      </a:r>
                      <a:endParaRPr lang="en-US" sz="240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179017"/>
                  </a:ext>
                </a:extLst>
              </a:tr>
              <a:tr h="81819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400" dirty="0">
                          <a:latin typeface="+mn-lt"/>
                        </a:rPr>
                        <a:t>Module 04 – General security and network security</a:t>
                      </a:r>
                      <a:endParaRPr lang="en-US" sz="240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077841"/>
                  </a:ext>
                </a:extLst>
              </a:tr>
              <a:tr h="81819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400" spc="-49" dirty="0">
                          <a:solidFill>
                            <a:srgbClr val="000000"/>
                          </a:solidFill>
                          <a:latin typeface="+mn-lt"/>
                        </a:rPr>
                        <a:t>Module 05 – Identity, governance, privacy, and compliance</a:t>
                      </a:r>
                      <a:endParaRPr lang="en-US" sz="240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3064497"/>
                  </a:ext>
                </a:extLst>
              </a:tr>
              <a:tr h="81819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400" spc="-49" dirty="0">
                          <a:solidFill>
                            <a:srgbClr val="000000"/>
                          </a:solidFill>
                          <a:latin typeface="+mn-lt"/>
                        </a:rPr>
                        <a:t>Module 06 – Azure cost management and Service Level Agreements</a:t>
                      </a:r>
                      <a:endParaRPr lang="en-US" sz="240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862170"/>
                  </a:ext>
                </a:extLst>
              </a:tr>
            </a:tbl>
          </a:graphicData>
        </a:graphic>
      </p:graphicFrame>
    </p:spTree>
    <p:extLst>
      <p:ext uri="{BB962C8B-B14F-4D97-AF65-F5344CB8AC3E}">
        <p14:creationId xmlns:p14="http://schemas.microsoft.com/office/powerpoint/2010/main" val="2793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33E7F-60A8-4B4D-AB34-946E22228B75}"/>
              </a:ext>
            </a:extLst>
          </p:cNvPr>
          <p:cNvSpPr>
            <a:spLocks noGrp="1"/>
          </p:cNvSpPr>
          <p:nvPr>
            <p:ph type="title"/>
          </p:nvPr>
        </p:nvSpPr>
        <p:spPr>
          <a:xfrm>
            <a:off x="418643" y="400302"/>
            <a:ext cx="11341268" cy="680196"/>
          </a:xfrm>
        </p:spPr>
        <p:txBody>
          <a:bodyPr/>
          <a:lstStyle/>
          <a:p>
            <a:r>
              <a:rPr lang="en-US" dirty="0"/>
              <a:t>Certification areas (AZ-900)</a:t>
            </a:r>
          </a:p>
        </p:txBody>
      </p:sp>
      <p:sp>
        <p:nvSpPr>
          <p:cNvPr id="3" name="Text Placeholder 2">
            <a:extLst>
              <a:ext uri="{FF2B5EF4-FFF2-40B4-BE49-F238E27FC236}">
                <a16:creationId xmlns:a16="http://schemas.microsoft.com/office/drawing/2014/main" id="{9D908B94-7199-45B4-9E23-E1987CF9EA32}"/>
              </a:ext>
            </a:extLst>
          </p:cNvPr>
          <p:cNvSpPr>
            <a:spLocks noGrp="1"/>
          </p:cNvSpPr>
          <p:nvPr>
            <p:ph sz="quarter" idx="10"/>
          </p:nvPr>
        </p:nvSpPr>
        <p:spPr>
          <a:xfrm>
            <a:off x="698822" y="4067186"/>
            <a:ext cx="11340811" cy="1364476"/>
          </a:xfrm>
        </p:spPr>
        <p:txBody>
          <a:bodyPr/>
          <a:lstStyle/>
          <a:p>
            <a:pPr marL="457200" indent="-457200">
              <a:buFont typeface="Arial" panose="020B0604020202020204" pitchFamily="34" charset="0"/>
              <a:buChar char="•"/>
            </a:pPr>
            <a:r>
              <a:rPr lang="en-US" altLang="en-US" sz="2000" dirty="0">
                <a:latin typeface="+mn-lt"/>
              </a:rPr>
              <a:t>This course maps directly to the exam AZ-900 Microsoft Azure Fundamentals. </a:t>
            </a:r>
          </a:p>
          <a:p>
            <a:pPr marL="457200" indent="-457200">
              <a:buFont typeface="Arial" panose="020B0604020202020204" pitchFamily="34" charset="0"/>
              <a:buChar char="•"/>
            </a:pPr>
            <a:r>
              <a:rPr lang="en-US" altLang="en-US" sz="2000" dirty="0">
                <a:latin typeface="+mn-lt"/>
              </a:rPr>
              <a:t>Percentages indicate the relative weight of each area on the exam.</a:t>
            </a:r>
          </a:p>
          <a:p>
            <a:pPr marL="457200" indent="-457200">
              <a:buFont typeface="Arial" panose="020B0604020202020204" pitchFamily="34" charset="0"/>
              <a:buChar char="•"/>
            </a:pPr>
            <a:r>
              <a:rPr lang="en-US" altLang="en-US" sz="2000" dirty="0">
                <a:latin typeface="+mn-lt"/>
              </a:rPr>
              <a:t>The higher the percentage, the more questions you are likely to see in that area.</a:t>
            </a:r>
          </a:p>
        </p:txBody>
      </p:sp>
      <p:graphicFrame>
        <p:nvGraphicFramePr>
          <p:cNvPr id="4" name="Table 3">
            <a:extLst>
              <a:ext uri="{FF2B5EF4-FFF2-40B4-BE49-F238E27FC236}">
                <a16:creationId xmlns:a16="http://schemas.microsoft.com/office/drawing/2014/main" id="{6B3CBC4B-6977-4442-95F5-F0528C34F890}"/>
              </a:ext>
            </a:extLst>
          </p:cNvPr>
          <p:cNvGraphicFramePr>
            <a:graphicFrameLocks noGrp="1"/>
          </p:cNvGraphicFramePr>
          <p:nvPr>
            <p:extLst>
              <p:ext uri="{D42A27DB-BD31-4B8C-83A1-F6EECF244321}">
                <p14:modId xmlns:p14="http://schemas.microsoft.com/office/powerpoint/2010/main" val="134424220"/>
              </p:ext>
            </p:extLst>
          </p:nvPr>
        </p:nvGraphicFramePr>
        <p:xfrm>
          <a:off x="709645" y="1040537"/>
          <a:ext cx="10695774" cy="2691451"/>
        </p:xfrm>
        <a:graphic>
          <a:graphicData uri="http://schemas.openxmlformats.org/drawingml/2006/table">
            <a:tbl>
              <a:tblPr firstRow="1" bandRow="1">
                <a:tableStyleId>{5C22544A-7EE6-4342-B048-85BDC9FD1C3A}</a:tableStyleId>
              </a:tblPr>
              <a:tblGrid>
                <a:gridCol w="9053787">
                  <a:extLst>
                    <a:ext uri="{9D8B030D-6E8A-4147-A177-3AD203B41FA5}">
                      <a16:colId xmlns:a16="http://schemas.microsoft.com/office/drawing/2014/main" val="3164179288"/>
                    </a:ext>
                  </a:extLst>
                </a:gridCol>
                <a:gridCol w="1641987">
                  <a:extLst>
                    <a:ext uri="{9D8B030D-6E8A-4147-A177-3AD203B41FA5}">
                      <a16:colId xmlns:a16="http://schemas.microsoft.com/office/drawing/2014/main" val="3081981001"/>
                    </a:ext>
                  </a:extLst>
                </a:gridCol>
              </a:tblGrid>
              <a:tr h="271760">
                <a:tc>
                  <a:txBody>
                    <a:bodyPr/>
                    <a:lstStyle/>
                    <a:p>
                      <a:pPr marL="0" marR="0" algn="just">
                        <a:lnSpc>
                          <a:spcPct val="115000"/>
                        </a:lnSpc>
                        <a:spcBef>
                          <a:spcPts val="0"/>
                        </a:spcBef>
                        <a:spcAft>
                          <a:spcPts val="0"/>
                        </a:spcAft>
                      </a:pPr>
                      <a:r>
                        <a:rPr lang="en-US" sz="2400" b="0">
                          <a:effectLst/>
                          <a:latin typeface="Segoe UI Semibold" panose="020B0702040204020203" pitchFamily="34" charset="0"/>
                          <a:cs typeface="Segoe UI Semibold" panose="020B0702040204020203" pitchFamily="34" charset="0"/>
                        </a:rPr>
                        <a:t>Study areas</a:t>
                      </a:r>
                      <a:endParaRPr lang="en-US" sz="2400" b="0" dirty="0">
                        <a:effectLst/>
                        <a:latin typeface="Segoe UI Semibold" panose="020B0702040204020203" pitchFamily="34" charset="0"/>
                        <a:ea typeface="Calibri" panose="020F0502020204030204" pitchFamily="34" charset="0"/>
                        <a:cs typeface="Segoe UI Semibold" panose="020B07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2400" b="0">
                          <a:effectLst/>
                          <a:latin typeface="Segoe UI Semilight"/>
                          <a:cs typeface="Segoe UI Semilight"/>
                        </a:rPr>
                        <a:t>Weight</a:t>
                      </a:r>
                      <a:endParaRPr lang="en-US" sz="2400" b="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70724735"/>
                  </a:ext>
                </a:extLst>
              </a:tr>
              <a:tr h="370840">
                <a:tc>
                  <a:txBody>
                    <a:bodyPr/>
                    <a:lstStyle/>
                    <a:p>
                      <a:pPr marL="0" marR="0" lvl="0" algn="just">
                        <a:lnSpc>
                          <a:spcPct val="114999"/>
                        </a:lnSpc>
                        <a:spcBef>
                          <a:spcPts val="0"/>
                        </a:spcBef>
                        <a:spcAft>
                          <a:spcPts val="0"/>
                        </a:spcAft>
                        <a:buNone/>
                      </a:pPr>
                      <a:r>
                        <a:rPr lang="en-US" sz="2400" b="0" i="0" u="none" strike="noStrike" noProof="0" dirty="0">
                          <a:effectLst/>
                        </a:rPr>
                        <a:t>Describe Cloud Concepts</a:t>
                      </a:r>
                      <a:endParaRPr lang="en-US" sz="2400" b="0" dirty="0">
                        <a:effectLst/>
                        <a:latin typeface="Segoe UI Semilight"/>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2400" b="0">
                          <a:effectLst/>
                          <a:latin typeface="Segoe UI Semilight"/>
                          <a:cs typeface="Segoe UI Semilight"/>
                        </a:rPr>
                        <a:t>20-25%</a:t>
                      </a:r>
                      <a:endParaRPr lang="en-US" sz="2400" b="0">
                        <a:effectLst/>
                        <a:latin typeface="Segoe UI Semilight"/>
                        <a:ea typeface="Calibri" panose="020F0502020204030204" pitchFamily="34"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85770943"/>
                  </a:ext>
                </a:extLst>
              </a:tr>
              <a:tr h="370840">
                <a:tc>
                  <a:txBody>
                    <a:bodyPr/>
                    <a:lstStyle/>
                    <a:p>
                      <a:pPr marL="0" marR="0" lvl="0" algn="just">
                        <a:lnSpc>
                          <a:spcPct val="114999"/>
                        </a:lnSpc>
                        <a:spcBef>
                          <a:spcPts val="0"/>
                        </a:spcBef>
                        <a:spcAft>
                          <a:spcPts val="0"/>
                        </a:spcAft>
                        <a:buNone/>
                      </a:pPr>
                      <a:r>
                        <a:rPr lang="en-US" sz="2400" b="0" i="0" u="none" strike="noStrike" noProof="0" dirty="0">
                          <a:effectLst/>
                        </a:rPr>
                        <a:t>Describe Core Azure Services</a:t>
                      </a:r>
                      <a:endParaRPr lang="en-US"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2400" b="0">
                          <a:effectLst/>
                          <a:latin typeface="Segoe UI Semilight"/>
                          <a:cs typeface="Segoe UI Semilight"/>
                        </a:rPr>
                        <a:t>15-20%</a:t>
                      </a:r>
                      <a:endParaRPr lang="en-US" sz="2400" b="0">
                        <a:effectLst/>
                        <a:latin typeface="Segoe UI Semilight"/>
                        <a:ea typeface="Calibri" panose="020F0502020204030204" pitchFamily="34"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1171256"/>
                  </a:ext>
                </a:extLst>
              </a:tr>
              <a:tr h="370840">
                <a:tc>
                  <a:txBody>
                    <a:bodyPr/>
                    <a:lstStyle/>
                    <a:p>
                      <a:pPr marL="0" marR="0" lvl="0" algn="l">
                        <a:lnSpc>
                          <a:spcPct val="114999"/>
                        </a:lnSpc>
                        <a:spcBef>
                          <a:spcPts val="0"/>
                        </a:spcBef>
                        <a:spcAft>
                          <a:spcPts val="0"/>
                        </a:spcAft>
                        <a:buNone/>
                      </a:pPr>
                      <a:r>
                        <a:rPr lang="en-IE" sz="2400" b="0" i="0" u="none" strike="noStrike" kern="1200" noProof="0" dirty="0">
                          <a:solidFill>
                            <a:schemeClr val="dk1"/>
                          </a:solidFill>
                          <a:effectLst/>
                          <a:latin typeface="+mn-lt"/>
                          <a:ea typeface="+mn-ea"/>
                          <a:cs typeface="+mn-cs"/>
                        </a:rPr>
                        <a:t>Describe Core Solutions and Management Tools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2400" b="0">
                          <a:effectLst/>
                          <a:latin typeface="Segoe UI Semilight"/>
                          <a:cs typeface="Segoe UI Semilight"/>
                        </a:rPr>
                        <a:t>10-15%</a:t>
                      </a:r>
                      <a:endParaRPr lang="en-US" sz="2400" b="0">
                        <a:effectLst/>
                        <a:latin typeface="Segoe UI Semilight"/>
                        <a:ea typeface="Calibri" panose="020F0502020204030204" pitchFamily="34"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6306879"/>
                  </a:ext>
                </a:extLst>
              </a:tr>
              <a:tr h="370840">
                <a:tc>
                  <a:txBody>
                    <a:bodyPr/>
                    <a:lstStyle/>
                    <a:p>
                      <a:pPr marL="0" marR="0" lvl="0" algn="l">
                        <a:lnSpc>
                          <a:spcPct val="114999"/>
                        </a:lnSpc>
                        <a:spcBef>
                          <a:spcPts val="0"/>
                        </a:spcBef>
                        <a:spcAft>
                          <a:spcPts val="0"/>
                        </a:spcAft>
                        <a:buNone/>
                      </a:pPr>
                      <a:r>
                        <a:rPr lang="en-IE" sz="2400" b="0" i="0" u="none" strike="noStrike" kern="1200" noProof="0" dirty="0">
                          <a:effectLst/>
                        </a:rPr>
                        <a:t>Describe General Security and Network Security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2400" b="0">
                          <a:effectLst/>
                          <a:latin typeface="Segoe UI Semilight"/>
                          <a:cs typeface="Segoe UI Semilight"/>
                        </a:rPr>
                        <a:t>10-15%</a:t>
                      </a:r>
                      <a:endParaRPr lang="en-US" sz="2400" b="0">
                        <a:effectLst/>
                        <a:latin typeface="Segoe UI Semilight"/>
                        <a:ea typeface="Calibri" panose="020F0502020204030204" pitchFamily="34"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6760210"/>
                  </a:ext>
                </a:extLst>
              </a:tr>
              <a:tr h="370839">
                <a:tc>
                  <a:txBody>
                    <a:bodyPr/>
                    <a:lstStyle/>
                    <a:p>
                      <a:pPr marL="0" lvl="0" algn="l">
                        <a:lnSpc>
                          <a:spcPct val="114999"/>
                        </a:lnSpc>
                        <a:spcBef>
                          <a:spcPts val="0"/>
                        </a:spcBef>
                        <a:spcAft>
                          <a:spcPts val="0"/>
                        </a:spcAft>
                        <a:buNone/>
                      </a:pPr>
                      <a:r>
                        <a:rPr lang="en-IE" sz="2400" b="0" i="0" u="none" strike="noStrike" kern="1200" noProof="0" dirty="0">
                          <a:effectLst/>
                          <a:latin typeface="Segoe UI"/>
                        </a:rPr>
                        <a:t>Describe Identity, Governance, Privacy and Compliance</a:t>
                      </a:r>
                      <a:endParaRPr lang="en-US"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a:lnSpc>
                          <a:spcPct val="114999"/>
                        </a:lnSpc>
                        <a:spcBef>
                          <a:spcPts val="0"/>
                        </a:spcBef>
                        <a:spcAft>
                          <a:spcPts val="0"/>
                        </a:spcAft>
                        <a:buNone/>
                      </a:pPr>
                      <a:r>
                        <a:rPr lang="en-US" sz="2400" b="0">
                          <a:effectLst/>
                          <a:latin typeface="Segoe UI Semilight"/>
                          <a:cs typeface="Segoe UI Semilight"/>
                        </a:rPr>
                        <a:t>20-25%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4991040"/>
                  </a:ext>
                </a:extLst>
              </a:tr>
              <a:tr h="370838">
                <a:tc>
                  <a:txBody>
                    <a:bodyPr/>
                    <a:lstStyle/>
                    <a:p>
                      <a:pPr marL="0" lvl="0" algn="l">
                        <a:lnSpc>
                          <a:spcPct val="114999"/>
                        </a:lnSpc>
                        <a:spcBef>
                          <a:spcPts val="0"/>
                        </a:spcBef>
                        <a:spcAft>
                          <a:spcPts val="0"/>
                        </a:spcAft>
                        <a:buNone/>
                      </a:pPr>
                      <a:r>
                        <a:rPr lang="en-IE" sz="2400" b="0" i="0" u="none" strike="noStrike" kern="1200" noProof="0" dirty="0">
                          <a:effectLst/>
                        </a:rPr>
                        <a:t>Describe Azure cost management and Service Level Agreements</a:t>
                      </a:r>
                      <a:endParaRPr lang="en-US"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a:lnSpc>
                          <a:spcPct val="114999"/>
                        </a:lnSpc>
                        <a:spcBef>
                          <a:spcPts val="0"/>
                        </a:spcBef>
                        <a:spcAft>
                          <a:spcPts val="0"/>
                        </a:spcAft>
                        <a:buNone/>
                      </a:pPr>
                      <a:r>
                        <a:rPr lang="en-US" sz="2400" b="0" dirty="0">
                          <a:effectLst/>
                          <a:latin typeface="Segoe UI Semilight"/>
                          <a:cs typeface="Segoe UI Semilight"/>
                        </a:rPr>
                        <a:t>10-15%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40715334"/>
                  </a:ext>
                </a:extLst>
              </a:tr>
            </a:tbl>
          </a:graphicData>
        </a:graphic>
      </p:graphicFrame>
      <p:pic>
        <p:nvPicPr>
          <p:cNvPr id="6" name="Picture 5" descr="Microsoft Learn online training platform icon.">
            <a:hlinkClick r:id="rId3"/>
            <a:extLst>
              <a:ext uri="{FF2B5EF4-FFF2-40B4-BE49-F238E27FC236}">
                <a16:creationId xmlns:a16="http://schemas.microsoft.com/office/drawing/2014/main" id="{2513603B-848E-4C42-B19E-0E685FF8E1FD}"/>
              </a:ext>
            </a:extLst>
          </p:cNvPr>
          <p:cNvPicPr>
            <a:picLocks noChangeAspect="1"/>
          </p:cNvPicPr>
          <p:nvPr/>
        </p:nvPicPr>
        <p:blipFill>
          <a:blip r:embed="rId4"/>
          <a:stretch>
            <a:fillRect/>
          </a:stretch>
        </p:blipFill>
        <p:spPr>
          <a:xfrm>
            <a:off x="10335089" y="404146"/>
            <a:ext cx="1070330" cy="336254"/>
          </a:xfrm>
          <a:prstGeom prst="rect">
            <a:avLst/>
          </a:prstGeom>
        </p:spPr>
      </p:pic>
    </p:spTree>
    <p:extLst>
      <p:ext uri="{BB962C8B-B14F-4D97-AF65-F5344CB8AC3E}">
        <p14:creationId xmlns:p14="http://schemas.microsoft.com/office/powerpoint/2010/main" val="258127879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8BC93-6A6E-4DE3-BEA2-9D78CE4D87C4}"/>
              </a:ext>
            </a:extLst>
          </p:cNvPr>
          <p:cNvSpPr>
            <a:spLocks noGrp="1"/>
          </p:cNvSpPr>
          <p:nvPr>
            <p:ph type="title"/>
          </p:nvPr>
        </p:nvSpPr>
        <p:spPr>
          <a:xfrm>
            <a:off x="418643" y="410350"/>
            <a:ext cx="11705702" cy="680196"/>
          </a:xfrm>
        </p:spPr>
        <p:txBody>
          <a:bodyPr/>
          <a:lstStyle/>
          <a:p>
            <a:r>
              <a:rPr lang="en-US" sz="2800" dirty="0">
                <a:cs typeface="Segoe UI"/>
              </a:rPr>
              <a:t>Labs – Microsoft Learn Sandbox or Microsoft Learning Azure Pass </a:t>
            </a:r>
            <a:r>
              <a:rPr lang="en-US" sz="1800" dirty="0">
                <a:cs typeface="Segoe UI"/>
              </a:rPr>
              <a:t>(Optional)</a:t>
            </a:r>
          </a:p>
        </p:txBody>
      </p:sp>
      <p:sp>
        <p:nvSpPr>
          <p:cNvPr id="3" name="Text Placeholder 2">
            <a:extLst>
              <a:ext uri="{FF2B5EF4-FFF2-40B4-BE49-F238E27FC236}">
                <a16:creationId xmlns:a16="http://schemas.microsoft.com/office/drawing/2014/main" id="{044F7A24-61F2-4785-B8E3-BD77F782E8C9}"/>
              </a:ext>
            </a:extLst>
          </p:cNvPr>
          <p:cNvSpPr>
            <a:spLocks noGrp="1"/>
          </p:cNvSpPr>
          <p:nvPr>
            <p:ph sz="quarter" idx="10"/>
          </p:nvPr>
        </p:nvSpPr>
        <p:spPr>
          <a:xfrm>
            <a:off x="419100" y="1136273"/>
            <a:ext cx="11340811" cy="4519186"/>
          </a:xfrm>
        </p:spPr>
        <p:txBody>
          <a:bodyPr/>
          <a:lstStyle/>
          <a:p>
            <a:pPr>
              <a:tabLst>
                <a:tab pos="1430338" algn="l"/>
              </a:tabLst>
            </a:pPr>
            <a:r>
              <a:rPr lang="en-IE" sz="2400" b="1" dirty="0">
                <a:latin typeface="+mj-lt"/>
              </a:rPr>
              <a:t>MS Learn Sandbox </a:t>
            </a:r>
            <a:r>
              <a:rPr lang="en-IE" sz="2400" dirty="0"/>
              <a:t>– </a:t>
            </a:r>
            <a:r>
              <a:rPr lang="en-IE" sz="2400" dirty="0">
                <a:latin typeface="+mn-lt"/>
              </a:rPr>
              <a:t>The majority of the labs work from the Sandbox on Microsoft Learn, and will have a link from the course materials.  A few labs are optional and require a Microsoft Learning Azure Pass.</a:t>
            </a:r>
          </a:p>
          <a:p>
            <a:pPr>
              <a:spcBef>
                <a:spcPts val="0"/>
              </a:spcBef>
              <a:spcAft>
                <a:spcPts val="0"/>
              </a:spcAft>
              <a:tabLst>
                <a:tab pos="1430338" algn="l"/>
              </a:tabLst>
            </a:pPr>
            <a:endParaRPr lang="en-IE" sz="2400" dirty="0">
              <a:latin typeface="+mn-lt"/>
            </a:endParaRPr>
          </a:p>
          <a:p>
            <a:pPr>
              <a:tabLst>
                <a:tab pos="1430338" algn="l"/>
              </a:tabLst>
            </a:pPr>
            <a:r>
              <a:rPr lang="en-IE" sz="2400" b="1" dirty="0">
                <a:latin typeface="+mj-lt"/>
              </a:rPr>
              <a:t>Microsoft Learning Azure Pass </a:t>
            </a:r>
            <a:r>
              <a:rPr lang="en-IE" sz="2400" dirty="0"/>
              <a:t>– </a:t>
            </a:r>
            <a:r>
              <a:rPr lang="en-IE" sz="2400" dirty="0">
                <a:latin typeface="+mn-lt"/>
              </a:rPr>
              <a:t>to provide access to Microsoft Azure.</a:t>
            </a:r>
          </a:p>
          <a:p>
            <a:r>
              <a:rPr lang="en-US" sz="2400" dirty="0">
                <a:latin typeface="+mn-lt"/>
              </a:rPr>
              <a:t>Check the dollar balance of you Azure Pass within Microsoft Azure once you have set up your subscription and be aware of how much you are consuming as you proceed.</a:t>
            </a:r>
            <a:endParaRPr lang="en-IE" sz="2400" dirty="0">
              <a:latin typeface="+mn-lt"/>
            </a:endParaRPr>
          </a:p>
          <a:p>
            <a:r>
              <a:rPr lang="en-US" sz="2400" dirty="0">
                <a:latin typeface="+mn-lt"/>
              </a:rPr>
              <a:t>Do not allow Microsoft Azure components to run overnight or for extended periods.</a:t>
            </a:r>
            <a:endParaRPr lang="en-IE" sz="2400" dirty="0">
              <a:latin typeface="+mn-lt"/>
            </a:endParaRPr>
          </a:p>
          <a:p>
            <a:r>
              <a:rPr lang="en-US" sz="2400" dirty="0">
                <a:latin typeface="+mn-lt"/>
              </a:rPr>
              <a:t>Each lab creates a new resource group. To minimize costs, remove the resource group at the end of the lab. </a:t>
            </a:r>
          </a:p>
        </p:txBody>
      </p:sp>
    </p:spTree>
    <p:extLst>
      <p:ext uri="{BB962C8B-B14F-4D97-AF65-F5344CB8AC3E}">
        <p14:creationId xmlns:p14="http://schemas.microsoft.com/office/powerpoint/2010/main" val="1691780948"/>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4CCE59-3094-4FC2-BA90-278E491ADC24}">
  <ds:schemaRefs>
    <ds:schemaRef ds:uri="e7cc3f53-dbdf-4ffb-90f1-33d3d1806439"/>
    <ds:schemaRef ds:uri="http://purl.org/dc/terms/"/>
    <ds:schemaRef ds:uri="http://purl.org/dc/dcmitype/"/>
    <ds:schemaRef ds:uri="http://schemas.microsoft.com/office/infopath/2007/PartnerControls"/>
    <ds:schemaRef ds:uri="http://www.w3.org/XML/1998/namespace"/>
    <ds:schemaRef ds:uri="http://schemas.microsoft.com/office/2006/documentManagement/types"/>
    <ds:schemaRef ds:uri="http://purl.org/dc/elements/1.1/"/>
    <ds:schemaRef ds:uri="http://schemas.openxmlformats.org/package/2006/metadata/core-properties"/>
    <ds:schemaRef ds:uri="6656ffad-92b0-4efb-bc78-5d5af2c7fd93"/>
    <ds:schemaRef ds:uri="http://schemas.microsoft.com/office/2006/metadata/properties"/>
  </ds:schemaRefs>
</ds:datastoreItem>
</file>

<file path=customXml/itemProps2.xml><?xml version="1.0" encoding="utf-8"?>
<ds:datastoreItem xmlns:ds="http://schemas.openxmlformats.org/officeDocument/2006/customXml" ds:itemID="{B7F77E01-1251-46DC-9B37-0450F0E39E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F385C1-2E82-45AF-B7AA-67D8857994F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837</Words>
  <Application>Microsoft Office PowerPoint</Application>
  <PresentationFormat>Widescreen</PresentationFormat>
  <Paragraphs>93</Paragraphs>
  <Slides>9</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Segoe</vt:lpstr>
      <vt:lpstr>Segoe UI</vt:lpstr>
      <vt:lpstr>Segoe UI Light</vt:lpstr>
      <vt:lpstr>Segoe UI Semibold</vt:lpstr>
      <vt:lpstr>Segoe UI Semilight</vt:lpstr>
      <vt:lpstr>Wingdings</vt:lpstr>
      <vt:lpstr>WHITE TEMPLATE</vt:lpstr>
      <vt:lpstr>Microsoft Power Platform Template</vt:lpstr>
      <vt:lpstr>AZ-900T0x: Microsoft Azure Fundamentals</vt:lpstr>
      <vt:lpstr>Welcome</vt:lpstr>
      <vt:lpstr>Hello! Instructor Introduction</vt:lpstr>
      <vt:lpstr>Hello! Student Introductions</vt:lpstr>
      <vt:lpstr>Facilities</vt:lpstr>
      <vt:lpstr>About this course</vt:lpstr>
      <vt:lpstr>Course Agenda</vt:lpstr>
      <vt:lpstr>Certification areas (AZ-900)</vt:lpstr>
      <vt:lpstr>Labs – Microsoft Learn Sandbox or Microsoft Learning Azure Pass (Optional)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Microsoft Azure Fundamentals</dc:title>
  <dc:creator/>
  <cp:lastModifiedBy/>
  <cp:revision>1</cp:revision>
  <dcterms:created xsi:type="dcterms:W3CDTF">2020-08-21T18:56:51Z</dcterms:created>
  <dcterms:modified xsi:type="dcterms:W3CDTF">2021-03-01T11:42:27Z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ies>
</file>