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9" r:id="rId3"/>
    <p:sldId id="258" r:id="rId4"/>
    <p:sldId id="260" r:id="rId5"/>
    <p:sldId id="270" r:id="rId6"/>
    <p:sldId id="259" r:id="rId7"/>
    <p:sldId id="280" r:id="rId8"/>
    <p:sldId id="281" r:id="rId9"/>
    <p:sldId id="264" r:id="rId10"/>
    <p:sldId id="262" r:id="rId11"/>
    <p:sldId id="263" r:id="rId12"/>
    <p:sldId id="282" r:id="rId13"/>
    <p:sldId id="284" r:id="rId14"/>
    <p:sldId id="265" r:id="rId15"/>
    <p:sldId id="283" r:id="rId16"/>
    <p:sldId id="266" r:id="rId17"/>
    <p:sldId id="285" r:id="rId18"/>
    <p:sldId id="286" r:id="rId19"/>
    <p:sldId id="287" r:id="rId20"/>
    <p:sldId id="288" r:id="rId21"/>
    <p:sldId id="271" r:id="rId22"/>
    <p:sldId id="289" r:id="rId23"/>
    <p:sldId id="268" r:id="rId24"/>
    <p:sldId id="290" r:id="rId25"/>
    <p:sldId id="291" r:id="rId26"/>
    <p:sldId id="272" r:id="rId27"/>
    <p:sldId id="292" r:id="rId28"/>
    <p:sldId id="293" r:id="rId29"/>
    <p:sldId id="294" r:id="rId30"/>
    <p:sldId id="295" r:id="rId31"/>
    <p:sldId id="296" r:id="rId32"/>
    <p:sldId id="274" r:id="rId33"/>
    <p:sldId id="297" r:id="rId34"/>
    <p:sldId id="299" r:id="rId35"/>
    <p:sldId id="298" r:id="rId36"/>
    <p:sldId id="300" r:id="rId37"/>
    <p:sldId id="275" r:id="rId38"/>
    <p:sldId id="301" r:id="rId39"/>
    <p:sldId id="276" r:id="rId40"/>
    <p:sldId id="304" r:id="rId41"/>
    <p:sldId id="305" r:id="rId42"/>
    <p:sldId id="306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6A92C2"/>
    <a:srgbClr val="385C88"/>
    <a:srgbClr val="4674AC"/>
    <a:srgbClr val="D5E1EF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2" autoAdjust="0"/>
    <p:restoredTop sz="94717" autoAdjust="0"/>
  </p:normalViewPr>
  <p:slideViewPr>
    <p:cSldViewPr>
      <p:cViewPr>
        <p:scale>
          <a:sx n="75" d="100"/>
          <a:sy n="75" d="100"/>
        </p:scale>
        <p:origin x="-1317" y="-525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D1F2CA2-589F-4236-BB00-5A613630BDF5}" type="datetimeFigureOut">
              <a:rPr lang="he-IL" smtClean="0"/>
              <a:t>ג'/תמוז/תשע"ז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94A04E3-5CB2-4E1E-A091-7834782745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88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A04E3-5CB2-4E1E-A091-78347827451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388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A04E3-5CB2-4E1E-A091-78347827451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95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4.emf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305800" cy="1470025"/>
          </a:xfrm>
        </p:spPr>
        <p:txBody>
          <a:bodyPr/>
          <a:lstStyle/>
          <a:p>
            <a:r>
              <a:rPr lang="en-US" b="1" dirty="0"/>
              <a:t>Bootstrapping time series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/>
              <a:t>Hongyi Li &amp; G.S. Maddala'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160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Methods to Construct Confidence intervals</a:t>
            </a:r>
          </a:p>
          <a:p>
            <a:pPr>
              <a:buNone/>
            </a:pPr>
            <a:endParaRPr lang="en-US" sz="600" b="1" dirty="0"/>
          </a:p>
          <a:p>
            <a:pPr marL="457200" indent="-457200">
              <a:lnSpc>
                <a:spcPct val="1700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sz="1400" dirty="0">
                <a:noFill/>
              </a:rPr>
              <a:t>.</a:t>
            </a:r>
            <a:r>
              <a:rPr lang="en-US" sz="14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752600" y="2819400"/>
                <a:ext cx="3810000" cy="1600200"/>
              </a:xfrm>
              <a:prstGeom prst="roundRect">
                <a:avLst>
                  <a:gd name="adj" fmla="val 10417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two-sided confidence interval is: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az-Cyrl-AZ" sz="3200" b="1" i="1" dirty="0" smtClean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200" b="1" dirty="0"/>
                  <a:t> ± z</a:t>
                </a:r>
                <a:r>
                  <a:rPr lang="el-GR" sz="3200" b="1" baseline="-25000" dirty="0"/>
                  <a:t>α</a:t>
                </a:r>
                <a:r>
                  <a:rPr lang="en-US" sz="3200" b="1" dirty="0"/>
                  <a:t>·SE(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2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az-Cyrl-AZ" sz="3200" b="1" i="1" dirty="0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200" b="1" dirty="0"/>
                  <a:t>)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19400"/>
                <a:ext cx="3810000" cy="1600200"/>
              </a:xfrm>
              <a:prstGeom prst="roundRect">
                <a:avLst>
                  <a:gd name="adj" fmla="val 10417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0" y="1600200"/>
                <a:ext cx="388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Use the asymptotic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38862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8600" y="4800600"/>
            <a:ext cx="3810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z</a:t>
            </a:r>
            <a:r>
              <a:rPr lang="el-GR" b="1" baseline="-25000" dirty="0">
                <a:solidFill>
                  <a:sysClr val="windowText" lastClr="000000"/>
                </a:solidFill>
              </a:rPr>
              <a:t>α</a:t>
            </a:r>
            <a:r>
              <a:rPr lang="en-US" dirty="0">
                <a:solidFill>
                  <a:sysClr val="windowText" lastClr="000000"/>
                </a:solidFill>
              </a:rPr>
              <a:t>  - the (100 -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r>
              <a:rPr lang="en-US" dirty="0">
                <a:solidFill>
                  <a:sysClr val="windowText" lastClr="000000"/>
                </a:solidFill>
              </a:rPr>
              <a:t>) percentile from the standard normal distribution</a:t>
            </a:r>
            <a:endParaRPr lang="en-US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2895600"/>
            <a:ext cx="2209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Symmetric Interval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7400" y="34290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124200" y="4419600"/>
            <a:ext cx="533400" cy="76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3924300" y="4305300"/>
            <a:ext cx="685800" cy="457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77000" y="37338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Coverage error = O(n-1/2)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19600" y="4800600"/>
                <a:ext cx="25146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ysClr val="windowText" lastClr="000000"/>
                    </a:solidFill>
                  </a:rPr>
                  <a:t>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) 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- the asymptotic standard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800600"/>
                <a:ext cx="25146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160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Methods to Construct Confidence intervals</a:t>
            </a:r>
          </a:p>
          <a:p>
            <a:pPr>
              <a:buNone/>
            </a:pPr>
            <a:endParaRPr lang="en-US" sz="600" b="1" dirty="0"/>
          </a:p>
          <a:p>
            <a:pPr marL="457200" indent="-457200">
              <a:lnSpc>
                <a:spcPct val="1700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The percentile method </a:t>
            </a:r>
          </a:p>
          <a:p>
            <a:pPr marL="457200" indent="-457200">
              <a:lnSpc>
                <a:spcPct val="170000"/>
              </a:lnSpc>
              <a:buNone/>
            </a:pPr>
            <a:r>
              <a:rPr lang="en-US" sz="1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143000" y="3505200"/>
                <a:ext cx="4038600" cy="1828800"/>
              </a:xfrm>
              <a:prstGeom prst="roundRect">
                <a:avLst>
                  <a:gd name="adj" fmla="val 10417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514350" algn="ctr">
                  <a:lnSpc>
                    <a:spcPct val="170000"/>
                  </a:lnSpc>
                  <a:buNone/>
                </a:pPr>
                <a:r>
                  <a:rPr lang="en-US" dirty="0"/>
                  <a:t>The two-sided (100 - 2·</a:t>
                </a:r>
                <a:r>
                  <a:rPr lang="el-GR" dirty="0"/>
                  <a:t>α</a:t>
                </a:r>
                <a:r>
                  <a:rPr lang="en-US" dirty="0"/>
                  <a:t>) confidence interval for </a:t>
                </a:r>
                <a:r>
                  <a:rPr lang="el-GR" dirty="0"/>
                  <a:t>θ</a:t>
                </a:r>
                <a:r>
                  <a:rPr lang="en-US" dirty="0"/>
                  <a:t> is </a:t>
                </a:r>
                <a:br>
                  <a:rPr lang="en-US" dirty="0"/>
                </a:b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2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sz="3200" b="1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200" b="1" dirty="0"/>
                  <a:t> – z*</a:t>
                </a:r>
                <a:r>
                  <a:rPr lang="en-US" sz="3200" b="1" baseline="-25000" dirty="0"/>
                  <a:t>1-</a:t>
                </a:r>
                <a:r>
                  <a:rPr lang="el-GR" sz="3200" b="1" baseline="-25000" dirty="0"/>
                  <a:t>α</a:t>
                </a:r>
                <a:r>
                  <a:rPr lang="en-US" sz="3200" b="1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200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sz="3200" b="1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200" b="1" dirty="0"/>
                  <a:t> + z*</a:t>
                </a:r>
                <a:r>
                  <a:rPr lang="el-GR" sz="3200" b="1" baseline="-25000" dirty="0"/>
                  <a:t>α</a:t>
                </a:r>
                <a:r>
                  <a:rPr lang="en-US" sz="3200" b="1" dirty="0"/>
                  <a:t>) </a:t>
                </a:r>
              </a:p>
              <a:p>
                <a:pPr algn="ctr"/>
                <a:endParaRPr lang="en-US" b="1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05200"/>
                <a:ext cx="4038600" cy="1828800"/>
              </a:xfrm>
              <a:prstGeom prst="roundRect">
                <a:avLst>
                  <a:gd name="adj" fmla="val 10417"/>
                </a:avLst>
              </a:prstGeom>
              <a:blipFill rotWithShape="1"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2438400"/>
                <a:ext cx="388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Use the bootstrap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  <m:r>
                      <a:rPr lang="az-Cyrl-AZ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8400"/>
                <a:ext cx="38862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91200" y="4343400"/>
            <a:ext cx="3200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nominal coverage </a:t>
            </a:r>
            <a:r>
              <a:rPr lang="en-US" dirty="0">
                <a:solidFill>
                  <a:schemeClr val="tx1"/>
                </a:solidFill>
              </a:rPr>
              <a:t>of this interval is </a:t>
            </a:r>
            <a:r>
              <a:rPr lang="en-US" b="1" dirty="0">
                <a:solidFill>
                  <a:schemeClr val="tx1"/>
                </a:solidFill>
              </a:rPr>
              <a:t>(100 - 2</a:t>
            </a:r>
            <a:r>
              <a:rPr lang="el-GR" b="1" dirty="0">
                <a:solidFill>
                  <a:schemeClr val="tx1"/>
                </a:solidFill>
              </a:rPr>
              <a:t>α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0" y="5791200"/>
                <a:ext cx="31623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z*</a:t>
                </a:r>
                <a:r>
                  <a:rPr lang="el-GR" b="1" baseline="-25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α</a:t>
                </a:r>
                <a:r>
                  <a:rPr lang="el-GR" baseline="-25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 the 100</a:t>
                </a:r>
                <a:r>
                  <a:rPr lang="el-G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α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percentile of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Cyrl-AZ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z-Cyrl-AZ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az-Cyrl-AZ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91200"/>
                <a:ext cx="31623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791200" y="3352800"/>
            <a:ext cx="3200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Two-sided equal-tailed interval (often non-symmetric)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57800" y="38100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2095500" y="5372100"/>
            <a:ext cx="838200" cy="1524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90800" y="5029200"/>
            <a:ext cx="1447800" cy="838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3"/>
          <p:cNvSpPr/>
          <p:nvPr/>
        </p:nvSpPr>
        <p:spPr>
          <a:xfrm>
            <a:off x="5791200" y="5334000"/>
            <a:ext cx="3200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Coverage error = O(n-1/2)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4"/>
              <p:cNvSpPr/>
              <p:nvPr/>
            </p:nvSpPr>
            <p:spPr>
              <a:xfrm>
                <a:off x="1226346" y="4129118"/>
                <a:ext cx="582713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46" y="4129118"/>
                <a:ext cx="582713" cy="678641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4"/>
              <p:cNvSpPr/>
              <p:nvPr/>
            </p:nvSpPr>
            <p:spPr>
              <a:xfrm>
                <a:off x="1114425" y="4731559"/>
                <a:ext cx="582713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3000" b="1" i="1" dirty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sz="3000" b="1" i="1" dirty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4731559"/>
                <a:ext cx="582713" cy="678641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4"/>
              <p:cNvSpPr/>
              <p:nvPr/>
            </p:nvSpPr>
            <p:spPr>
              <a:xfrm>
                <a:off x="1226346" y="5417359"/>
                <a:ext cx="582713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z-Cyrl-AZ" sz="3000" b="1" i="1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az-Cyrl-AZ" sz="3000" b="1" i="1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46" y="5417359"/>
                <a:ext cx="582713" cy="678641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/>
          <p:nvPr/>
        </p:nvSpPr>
        <p:spPr>
          <a:xfrm>
            <a:off x="1905000" y="4214843"/>
            <a:ext cx="5486400" cy="5204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- The parameter’s value under the null hypothesis</a:t>
            </a:r>
          </a:p>
        </p:txBody>
      </p:sp>
      <p:sp>
        <p:nvSpPr>
          <p:cNvPr id="10" name="Rectangle 5"/>
          <p:cNvSpPr/>
          <p:nvPr/>
        </p:nvSpPr>
        <p:spPr>
          <a:xfrm>
            <a:off x="1972056" y="4820703"/>
            <a:ext cx="6638544" cy="5204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- An estimation of the parameter’s value using the original samples</a:t>
            </a:r>
          </a:p>
        </p:txBody>
      </p:sp>
      <p:sp>
        <p:nvSpPr>
          <p:cNvPr id="11" name="Rectangle 5"/>
          <p:cNvSpPr/>
          <p:nvPr/>
        </p:nvSpPr>
        <p:spPr>
          <a:xfrm>
            <a:off x="1971675" y="5506503"/>
            <a:ext cx="6477000" cy="5204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- An estimation of the parameter’s value using the BS resamples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745" y="3667453"/>
            <a:ext cx="1460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i="1" dirty="0"/>
              <a:t>Reminder: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4"/>
              <p:cNvSpPr/>
              <p:nvPr/>
            </p:nvSpPr>
            <p:spPr>
              <a:xfrm>
                <a:off x="1635921" y="1622107"/>
                <a:ext cx="2326479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az-Cyrl-AZ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21" y="1622107"/>
                <a:ext cx="2326479" cy="678641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4"/>
              <p:cNvSpPr/>
              <p:nvPr/>
            </p:nvSpPr>
            <p:spPr>
              <a:xfrm>
                <a:off x="1626089" y="2400987"/>
                <a:ext cx="2326479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az-Cyrl-AZ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az-Cyrl-AZ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89" y="2400987"/>
                <a:ext cx="2326479" cy="678641"/>
              </a:xfrm>
              <a:prstGeom prst="roundRect">
                <a:avLst>
                  <a:gd name="adj" fmla="val 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8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Hypothesis Testing</a:t>
            </a:r>
          </a:p>
          <a:p>
            <a:r>
              <a:rPr lang="en-US" sz="2400" dirty="0"/>
              <a:t>Two important issues concerning hypothesis testing using bootstrap methods relate to the questions about:</a:t>
            </a:r>
          </a:p>
          <a:p>
            <a:pPr marL="0" indent="0">
              <a:buNone/>
            </a:pPr>
            <a:endParaRPr lang="en-US" sz="12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What test statistic to bootstrap?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How to generate the bootstrap samples?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76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Hypothesis Testing</a:t>
            </a:r>
          </a:p>
          <a:p>
            <a:r>
              <a:rPr lang="en-US" sz="2400" dirty="0"/>
              <a:t>Two important issues concerning hypothesis testing using bootstrap methods relate to the questions about:</a:t>
            </a:r>
          </a:p>
          <a:p>
            <a:pPr marL="0" indent="0">
              <a:buNone/>
            </a:pPr>
            <a:endParaRPr lang="en-US" sz="12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000" b="1" dirty="0"/>
              <a:t>What test statistic to bootstrap?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How to generate the bootstrap samples?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576853" y="3736016"/>
                <a:ext cx="1511405" cy="678641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az-Cyrl-AZ" sz="2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az-Cyrl-AZ" sz="28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</a:rPr>
                          <m:t>− </m:t>
                        </m:r>
                        <m:acc>
                          <m:accPr>
                            <m:chr m:val="̂"/>
                            <m:ctrlPr>
                              <a:rPr lang="az-Cyrl-AZ" sz="28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az-Cyrl-AZ" sz="2800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853" y="3736016"/>
                <a:ext cx="1511405" cy="678641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4"/>
              <p:cNvSpPr/>
              <p:nvPr/>
            </p:nvSpPr>
            <p:spPr>
              <a:xfrm>
                <a:off x="7310003" y="3734192"/>
                <a:ext cx="1586347" cy="678641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az-Cyrl-AZ" sz="2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az-Cyrl-AZ" sz="28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sz="2800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03" y="3734192"/>
                <a:ext cx="1586347" cy="678641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42321" y="55626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BUT NOT:</a:t>
            </a:r>
            <a:endParaRPr lang="he-IL" sz="2400" b="1" dirty="0"/>
          </a:p>
        </p:txBody>
      </p:sp>
      <p:sp>
        <p:nvSpPr>
          <p:cNvPr id="9" name="Rectangle 5"/>
          <p:cNvSpPr/>
          <p:nvPr/>
        </p:nvSpPr>
        <p:spPr>
          <a:xfrm>
            <a:off x="457200" y="5562600"/>
            <a:ext cx="3733800" cy="520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Use the properly </a:t>
            </a:r>
            <a:r>
              <a:rPr lang="en-US" dirty="0" err="1">
                <a:solidFill>
                  <a:sysClr val="windowText" lastClr="000000"/>
                </a:solidFill>
              </a:rPr>
              <a:t>studentized</a:t>
            </a:r>
            <a:r>
              <a:rPr lang="en-US" dirty="0">
                <a:solidFill>
                  <a:sysClr val="windowText" lastClr="000000"/>
                </a:solidFill>
              </a:rPr>
              <a:t> statistic: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4"/>
              <p:cNvSpPr/>
              <p:nvPr/>
            </p:nvSpPr>
            <p:spPr>
              <a:xfrm>
                <a:off x="4343400" y="5412249"/>
                <a:ext cx="1249095" cy="821156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az-Cyrl-AZ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az-Cyrl-AZ" sz="2400" dirty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bg1"/>
                                    </a:solidFill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az-Cyrl-AZ" sz="24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az-Cyrl-AZ" sz="2400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12249"/>
                <a:ext cx="1249095" cy="821156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791200" y="3842681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BUT NOT:</a:t>
            </a:r>
            <a:endParaRPr lang="he-I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4"/>
              <p:cNvSpPr/>
              <p:nvPr/>
            </p:nvSpPr>
            <p:spPr>
              <a:xfrm>
                <a:off x="7677149" y="6026959"/>
                <a:ext cx="1249096" cy="678641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az-Cyrl-AZ" sz="24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az-Cyrl-AZ" sz="2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</a:rPr>
                          <m:t>− </m:t>
                        </m:r>
                        <m:acc>
                          <m:accPr>
                            <m:chr m:val="̂"/>
                            <m:ctrlPr>
                              <a:rPr lang="az-Cyrl-AZ" sz="2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az-Cyrl-AZ" sz="2400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49" y="6026959"/>
                <a:ext cx="1249096" cy="678641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4"/>
              <p:cNvSpPr/>
              <p:nvPr/>
            </p:nvSpPr>
            <p:spPr>
              <a:xfrm>
                <a:off x="7677150" y="4876800"/>
                <a:ext cx="1249095" cy="821156"/>
              </a:xfrm>
              <a:prstGeom prst="roundRect">
                <a:avLst>
                  <a:gd name="adj" fmla="val 0"/>
                </a:avLst>
              </a:prstGeom>
              <a:solidFill>
                <a:srgbClr val="7099CA"/>
              </a:solidFill>
              <a:ln>
                <a:solidFill>
                  <a:srgbClr val="6A92C2"/>
                </a:solidFill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az-Cyrl-AZ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az-Cyrl-AZ" sz="2400" dirty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𝜽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chemeClr val="bg1"/>
                                    </a:solidFill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az-Cyrl-AZ" sz="24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az-Cyrl-AZ" sz="2400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</m:acc>
                          </m:den>
                        </m:f>
                      </m:e>
                    </m:box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0" y="4876800"/>
                <a:ext cx="1249095" cy="821156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6A92C2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מחבר חץ ישר 14"/>
          <p:cNvCxnSpPr/>
          <p:nvPr/>
        </p:nvCxnSpPr>
        <p:spPr>
          <a:xfrm flipV="1">
            <a:off x="7233352" y="5383865"/>
            <a:ext cx="319973" cy="31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7234672" y="5929168"/>
            <a:ext cx="319973" cy="31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צורה חופשית 18"/>
          <p:cNvSpPr/>
          <p:nvPr/>
        </p:nvSpPr>
        <p:spPr>
          <a:xfrm rot="21238997">
            <a:off x="76009" y="2112808"/>
            <a:ext cx="857152" cy="3467820"/>
          </a:xfrm>
          <a:custGeom>
            <a:avLst/>
            <a:gdLst>
              <a:gd name="connsiteX0" fmla="*/ 476266 w 476266"/>
              <a:gd name="connsiteY0" fmla="*/ 207996 h 1436721"/>
              <a:gd name="connsiteX1" fmla="*/ 133366 w 476266"/>
              <a:gd name="connsiteY1" fmla="*/ 55596 h 1436721"/>
              <a:gd name="connsiteX2" fmla="*/ 16 w 476266"/>
              <a:gd name="connsiteY2" fmla="*/ 1036671 h 1436721"/>
              <a:gd name="connsiteX3" fmla="*/ 123841 w 476266"/>
              <a:gd name="connsiteY3" fmla="*/ 1436721 h 143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66" h="1436721">
                <a:moveTo>
                  <a:pt x="476266" y="207996"/>
                </a:moveTo>
                <a:cubicBezTo>
                  <a:pt x="344503" y="62740"/>
                  <a:pt x="212741" y="-82516"/>
                  <a:pt x="133366" y="55596"/>
                </a:cubicBezTo>
                <a:cubicBezTo>
                  <a:pt x="53991" y="193708"/>
                  <a:pt x="1603" y="806484"/>
                  <a:pt x="16" y="1036671"/>
                </a:cubicBezTo>
                <a:cubicBezTo>
                  <a:pt x="-1572" y="1266859"/>
                  <a:pt x="111141" y="1403384"/>
                  <a:pt x="123841" y="143672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04585" y="3814106"/>
            <a:ext cx="2709129" cy="520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Use the BS distribution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"/>
              <p:cNvSpPr/>
              <p:nvPr/>
            </p:nvSpPr>
            <p:spPr>
              <a:xfrm>
                <a:off x="3048000" y="6369764"/>
                <a:ext cx="3946225" cy="4301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- the estimate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𝝈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from the BS sample</a:t>
                </a:r>
                <a:endParaRPr lang="en-US" sz="16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369764"/>
                <a:ext cx="3946225" cy="430129"/>
              </a:xfrm>
              <a:prstGeom prst="rect">
                <a:avLst/>
              </a:prstGeom>
              <a:blipFill rotWithShape="1">
                <a:blip r:embed="rId8"/>
                <a:stretch>
                  <a:fillRect b="-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צורה חופשית 17"/>
          <p:cNvSpPr/>
          <p:nvPr/>
        </p:nvSpPr>
        <p:spPr>
          <a:xfrm rot="21238997">
            <a:off x="314624" y="2337583"/>
            <a:ext cx="538891" cy="1683413"/>
          </a:xfrm>
          <a:custGeom>
            <a:avLst/>
            <a:gdLst>
              <a:gd name="connsiteX0" fmla="*/ 476266 w 476266"/>
              <a:gd name="connsiteY0" fmla="*/ 207996 h 1436721"/>
              <a:gd name="connsiteX1" fmla="*/ 133366 w 476266"/>
              <a:gd name="connsiteY1" fmla="*/ 55596 h 1436721"/>
              <a:gd name="connsiteX2" fmla="*/ 16 w 476266"/>
              <a:gd name="connsiteY2" fmla="*/ 1036671 h 1436721"/>
              <a:gd name="connsiteX3" fmla="*/ 123841 w 476266"/>
              <a:gd name="connsiteY3" fmla="*/ 1436721 h 143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66" h="1436721">
                <a:moveTo>
                  <a:pt x="476266" y="207996"/>
                </a:moveTo>
                <a:cubicBezTo>
                  <a:pt x="344503" y="62740"/>
                  <a:pt x="212741" y="-82516"/>
                  <a:pt x="133366" y="55596"/>
                </a:cubicBezTo>
                <a:cubicBezTo>
                  <a:pt x="53991" y="193708"/>
                  <a:pt x="1603" y="806484"/>
                  <a:pt x="16" y="1036671"/>
                </a:cubicBezTo>
                <a:cubicBezTo>
                  <a:pt x="-1572" y="1266859"/>
                  <a:pt x="111141" y="1403384"/>
                  <a:pt x="123841" y="143672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Hypothesis Testing</a:t>
            </a:r>
          </a:p>
          <a:p>
            <a:r>
              <a:rPr lang="en-US" sz="2400" dirty="0"/>
              <a:t>Two important issues concerning hypothesis testing using bootstrap methods relate to the questions about:</a:t>
            </a:r>
          </a:p>
          <a:p>
            <a:pPr marL="0" indent="0">
              <a:buNone/>
            </a:pPr>
            <a:endParaRPr lang="en-US" sz="12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What test statistic to bootstrap?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b="1" dirty="0"/>
              <a:t>How to generate the bootstrap samples?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745" y="3352800"/>
            <a:ext cx="5915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i="1" dirty="0"/>
              <a:t>The Model we’ll discuss is </a:t>
            </a:r>
            <a:r>
              <a:rPr lang="en-US" sz="2400" b="1" i="1" dirty="0"/>
              <a:t>simple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4"/>
              <p:cNvSpPr/>
              <p:nvPr/>
            </p:nvSpPr>
            <p:spPr>
              <a:xfrm>
                <a:off x="2261165" y="4045759"/>
                <a:ext cx="5435035" cy="67864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000" b="1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𝒊𝒊𝒅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3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165" y="4045759"/>
                <a:ext cx="5435035" cy="678641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" y="4897478"/>
                <a:ext cx="6169061" cy="1651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sz="24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are OLS estimators for</a:t>
                </a:r>
              </a:p>
              <a:p>
                <a:pPr>
                  <a:buNone/>
                </a:pPr>
                <a:r>
                  <a:rPr lang="en-US" sz="1400" i="1" dirty="0"/>
                  <a:t/>
                </a:r>
                <a:br>
                  <a:rPr lang="en-US" sz="1400" i="1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acc>
                  </m:oMath>
                </a14:m>
                <a:r>
                  <a:rPr lang="en-US" sz="2400" i="1" dirty="0"/>
                  <a:t> - the OLS residuals</a:t>
                </a:r>
              </a:p>
              <a:p>
                <a:pPr>
                  <a:buNone/>
                </a:pPr>
                <a:r>
                  <a:rPr lang="en-US" sz="1400" i="1" dirty="0"/>
                  <a:t/>
                </a:r>
                <a:br>
                  <a:rPr lang="en-US" sz="1400" i="1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i="1" dirty="0"/>
                  <a:t>the BS residuals, obtained by resampling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acc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97478"/>
                <a:ext cx="6169061" cy="1651029"/>
              </a:xfrm>
              <a:prstGeom prst="rect">
                <a:avLst/>
              </a:prstGeom>
              <a:blipFill>
                <a:blip r:embed="rId4"/>
                <a:stretch>
                  <a:fillRect l="-99" t="-1845" r="-5440" b="-7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/>
          <p:cNvSpPr/>
          <p:nvPr/>
        </p:nvSpPr>
        <p:spPr>
          <a:xfrm>
            <a:off x="3529780" y="4630994"/>
            <a:ext cx="649423" cy="553991"/>
          </a:xfrm>
          <a:custGeom>
            <a:avLst/>
            <a:gdLst>
              <a:gd name="connsiteX0" fmla="*/ 432619 w 649423"/>
              <a:gd name="connsiteY0" fmla="*/ 550606 h 553991"/>
              <a:gd name="connsiteX1" fmla="*/ 629265 w 649423"/>
              <a:gd name="connsiteY1" fmla="*/ 471948 h 553991"/>
              <a:gd name="connsiteX2" fmla="*/ 0 w 649423"/>
              <a:gd name="connsiteY2" fmla="*/ 0 h 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23" h="553991">
                <a:moveTo>
                  <a:pt x="432619" y="550606"/>
                </a:moveTo>
                <a:cubicBezTo>
                  <a:pt x="566993" y="557161"/>
                  <a:pt x="701368" y="563716"/>
                  <a:pt x="629265" y="471948"/>
                </a:cubicBezTo>
                <a:cubicBezTo>
                  <a:pt x="557162" y="380180"/>
                  <a:pt x="278581" y="19009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/>
          <p:nvPr/>
        </p:nvSpPr>
        <p:spPr>
          <a:xfrm>
            <a:off x="3957077" y="4548768"/>
            <a:ext cx="3424491" cy="814728"/>
          </a:xfrm>
          <a:custGeom>
            <a:avLst/>
            <a:gdLst>
              <a:gd name="connsiteX0" fmla="*/ 0 w 3424491"/>
              <a:gd name="connsiteY0" fmla="*/ 570271 h 673329"/>
              <a:gd name="connsiteX1" fmla="*/ 3146323 w 3424491"/>
              <a:gd name="connsiteY1" fmla="*/ 629265 h 673329"/>
              <a:gd name="connsiteX2" fmla="*/ 3067665 w 3424491"/>
              <a:gd name="connsiteY2" fmla="*/ 0 h 67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4491" h="673329">
                <a:moveTo>
                  <a:pt x="0" y="570271"/>
                </a:moveTo>
                <a:cubicBezTo>
                  <a:pt x="1317523" y="647290"/>
                  <a:pt x="2635046" y="724310"/>
                  <a:pt x="3146323" y="629265"/>
                </a:cubicBezTo>
                <a:cubicBezTo>
                  <a:pt x="3657600" y="534220"/>
                  <a:pt x="3362632" y="267110"/>
                  <a:pt x="3067665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4425" y="914400"/>
            <a:ext cx="8143776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Methods of BS Samples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600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two sampling schemes for the generation of the bootstrap samples: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4"/>
              <p:cNvSpPr/>
              <p:nvPr/>
            </p:nvSpPr>
            <p:spPr>
              <a:xfrm>
                <a:off x="2310551" y="2052891"/>
                <a:ext cx="3606235" cy="190950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3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000" b="1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endParaRPr lang="en-US" sz="3000" b="1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51" y="2052891"/>
                <a:ext cx="3606235" cy="190950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510951" y="2731533"/>
            <a:ext cx="762000" cy="94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567487" y="3569515"/>
            <a:ext cx="685800" cy="31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72951" y="3669268"/>
                <a:ext cx="1270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Both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51" y="3669268"/>
                <a:ext cx="1270849" cy="369332"/>
              </a:xfrm>
              <a:prstGeom prst="rect">
                <a:avLst/>
              </a:prstGeom>
              <a:blipFill>
                <a:blip r:embed="rId4"/>
                <a:stretch>
                  <a:fillRect l="-38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2000" y="4267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each</a:t>
            </a:r>
            <a:r>
              <a:rPr lang="en-US" dirty="0"/>
              <a:t> sampling scheme, consider two test t-statistics: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4"/>
              <p:cNvSpPr/>
              <p:nvPr/>
            </p:nvSpPr>
            <p:spPr>
              <a:xfrm>
                <a:off x="2286000" y="4796091"/>
                <a:ext cx="5334000" cy="190950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3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sz="3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000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0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  <a:p>
                <a:endParaRPr lang="en-US" sz="3000" b="1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3000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000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96091"/>
                <a:ext cx="5334000" cy="1909509"/>
              </a:xfrm>
              <a:prstGeom prst="roundRect">
                <a:avLst>
                  <a:gd name="adj" fmla="val 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50" y="76200"/>
            <a:ext cx="8915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2. General guidelines for using the bootstrap approach</a:t>
            </a:r>
            <a:endParaRPr lang="en-US" sz="3000" b="1" dirty="0"/>
          </a:p>
        </p:txBody>
      </p:sp>
      <p:sp>
        <p:nvSpPr>
          <p:cNvPr id="2" name="Arrow: Right 1"/>
          <p:cNvSpPr/>
          <p:nvPr/>
        </p:nvSpPr>
        <p:spPr>
          <a:xfrm rot="1335947">
            <a:off x="604866" y="1162636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359327" y="1556855"/>
            <a:ext cx="6108273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/>
              <a:t>4 versions of the t-statistic can be defined: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  <a:blipFill>
                <a:blip r:embed="rId3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  <a:blipFill>
                <a:blip r:embed="rId4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  <a:blipFill>
                <a:blip r:embed="rId6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  <a:blipFill>
                <a:blip r:embed="rId7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4"/>
          <p:cNvCxnSpPr>
            <a:cxnSpLocks/>
          </p:cNvCxnSpPr>
          <p:nvPr/>
        </p:nvCxnSpPr>
        <p:spPr>
          <a:xfrm flipV="1">
            <a:off x="4489850" y="2785775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</p:cNvCxnSpPr>
          <p:nvPr/>
        </p:nvCxnSpPr>
        <p:spPr>
          <a:xfrm>
            <a:off x="4489850" y="3351320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4"/>
          <p:cNvCxnSpPr>
            <a:cxnSpLocks/>
          </p:cNvCxnSpPr>
          <p:nvPr/>
        </p:nvCxnSpPr>
        <p:spPr>
          <a:xfrm flipV="1">
            <a:off x="4489850" y="5200197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4"/>
          <p:cNvCxnSpPr>
            <a:cxnSpLocks/>
          </p:cNvCxnSpPr>
          <p:nvPr/>
        </p:nvCxnSpPr>
        <p:spPr>
          <a:xfrm>
            <a:off x="4489850" y="5765742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5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50" y="76200"/>
            <a:ext cx="8915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2. General guidelines for using the bootstrap approach</a:t>
            </a:r>
            <a:endParaRPr lang="en-US" sz="3000" b="1" dirty="0"/>
          </a:p>
        </p:txBody>
      </p:sp>
      <p:sp>
        <p:nvSpPr>
          <p:cNvPr id="2" name="Arrow: Right 1"/>
          <p:cNvSpPr/>
          <p:nvPr/>
        </p:nvSpPr>
        <p:spPr>
          <a:xfrm rot="1335947">
            <a:off x="604866" y="1162636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359327" y="1556855"/>
            <a:ext cx="6108273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/>
              <a:t>4 versions of the t-statistic can be defined: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  <a:blipFill>
                <a:blip r:embed="rId3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  <a:blipFill>
                <a:blip r:embed="rId4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  <a:blipFill>
                <a:blip r:embed="rId6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  <a:blipFill>
                <a:blip r:embed="rId7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4"/>
          <p:cNvCxnSpPr>
            <a:cxnSpLocks/>
          </p:cNvCxnSpPr>
          <p:nvPr/>
        </p:nvCxnSpPr>
        <p:spPr>
          <a:xfrm flipV="1">
            <a:off x="4489850" y="2785775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</p:cNvCxnSpPr>
          <p:nvPr/>
        </p:nvCxnSpPr>
        <p:spPr>
          <a:xfrm>
            <a:off x="4489850" y="3351320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4"/>
          <p:cNvCxnSpPr>
            <a:cxnSpLocks/>
          </p:cNvCxnSpPr>
          <p:nvPr/>
        </p:nvCxnSpPr>
        <p:spPr>
          <a:xfrm flipV="1">
            <a:off x="4489850" y="5200197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4"/>
          <p:cNvCxnSpPr>
            <a:cxnSpLocks/>
          </p:cNvCxnSpPr>
          <p:nvPr/>
        </p:nvCxnSpPr>
        <p:spPr>
          <a:xfrm>
            <a:off x="4489850" y="5765742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21093367">
            <a:off x="1810836" y="2315290"/>
            <a:ext cx="6705600" cy="1077150"/>
          </a:xfrm>
          <a:prstGeom prst="ellipse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152400" y="3586134"/>
            <a:ext cx="2032503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i="1" dirty="0">
                <a:solidFill>
                  <a:srgbClr val="385D8A"/>
                </a:solidFill>
              </a:rPr>
              <a:t>Hall &amp; Wilson</a:t>
            </a:r>
          </a:p>
        </p:txBody>
      </p:sp>
      <p:sp>
        <p:nvSpPr>
          <p:cNvPr id="20" name="Oval 19"/>
          <p:cNvSpPr/>
          <p:nvPr/>
        </p:nvSpPr>
        <p:spPr>
          <a:xfrm rot="413257" flipV="1">
            <a:off x="1864609" y="5274989"/>
            <a:ext cx="6705600" cy="1077150"/>
          </a:xfrm>
          <a:prstGeom prst="ellipse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/>
          <p:cNvSpPr txBox="1">
            <a:spLocks/>
          </p:cNvSpPr>
          <p:nvPr/>
        </p:nvSpPr>
        <p:spPr>
          <a:xfrm>
            <a:off x="72213" y="5867400"/>
            <a:ext cx="2975787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i="1" dirty="0" err="1">
                <a:solidFill>
                  <a:srgbClr val="385D8A"/>
                </a:solidFill>
              </a:rPr>
              <a:t>Giersbergen</a:t>
            </a:r>
            <a:r>
              <a:rPr lang="en-US" sz="2400" i="1" dirty="0">
                <a:solidFill>
                  <a:srgbClr val="385D8A"/>
                </a:solidFill>
              </a:rPr>
              <a:t> &amp; </a:t>
            </a:r>
            <a:r>
              <a:rPr lang="en-US" sz="2400" i="1" dirty="0" err="1">
                <a:solidFill>
                  <a:srgbClr val="385D8A"/>
                </a:solidFill>
              </a:rPr>
              <a:t>Kiviet</a:t>
            </a:r>
            <a:endParaRPr lang="en-US" sz="2400" i="1" dirty="0">
              <a:solidFill>
                <a:srgbClr val="385D8A"/>
              </a:solidFill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485393" y="6324600"/>
            <a:ext cx="5001007" cy="4163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Based on Monte-Carlo study of an AR(1) model</a:t>
            </a:r>
          </a:p>
        </p:txBody>
      </p:sp>
    </p:spTree>
    <p:extLst>
      <p:ext uri="{BB962C8B-B14F-4D97-AF65-F5344CB8AC3E}">
        <p14:creationId xmlns:p14="http://schemas.microsoft.com/office/powerpoint/2010/main" val="12688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50" y="76200"/>
            <a:ext cx="8915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2. General guidelines for using the bootstrap approach</a:t>
            </a:r>
            <a:endParaRPr lang="en-US" sz="3000" b="1" dirty="0"/>
          </a:p>
        </p:txBody>
      </p:sp>
      <p:sp>
        <p:nvSpPr>
          <p:cNvPr id="2" name="Arrow: Right 1"/>
          <p:cNvSpPr/>
          <p:nvPr/>
        </p:nvSpPr>
        <p:spPr>
          <a:xfrm rot="1335947">
            <a:off x="604866" y="1162636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359327" y="1556855"/>
            <a:ext cx="6108273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/>
              <a:t>4 versions of the t-statistic can be defined: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  <a:blipFill>
                <a:blip r:embed="rId3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3361926"/>
                <a:ext cx="2963312" cy="406458"/>
              </a:xfrm>
              <a:prstGeom prst="rect">
                <a:avLst/>
              </a:prstGeom>
              <a:blipFill>
                <a:blip r:embed="rId4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5399960"/>
                <a:ext cx="22009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4964470"/>
                <a:ext cx="2757999" cy="406458"/>
              </a:xfrm>
              <a:prstGeom prst="rect">
                <a:avLst/>
              </a:prstGeom>
              <a:blipFill>
                <a:blip r:embed="rId6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5765742"/>
                <a:ext cx="2963312" cy="406458"/>
              </a:xfrm>
              <a:prstGeom prst="rect">
                <a:avLst/>
              </a:prstGeom>
              <a:blipFill>
                <a:blip r:embed="rId7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4"/>
          <p:cNvCxnSpPr>
            <a:cxnSpLocks/>
          </p:cNvCxnSpPr>
          <p:nvPr/>
        </p:nvCxnSpPr>
        <p:spPr>
          <a:xfrm flipV="1">
            <a:off x="4489850" y="2785775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</p:cNvCxnSpPr>
          <p:nvPr/>
        </p:nvCxnSpPr>
        <p:spPr>
          <a:xfrm>
            <a:off x="4489850" y="3351320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4"/>
          <p:cNvCxnSpPr>
            <a:cxnSpLocks/>
          </p:cNvCxnSpPr>
          <p:nvPr/>
        </p:nvCxnSpPr>
        <p:spPr>
          <a:xfrm flipV="1">
            <a:off x="4489850" y="5200197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4"/>
          <p:cNvCxnSpPr>
            <a:cxnSpLocks/>
          </p:cNvCxnSpPr>
          <p:nvPr/>
        </p:nvCxnSpPr>
        <p:spPr>
          <a:xfrm>
            <a:off x="4489850" y="5765742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413257" flipV="1">
            <a:off x="1864609" y="5274989"/>
            <a:ext cx="6705600" cy="1077150"/>
          </a:xfrm>
          <a:prstGeom prst="ellipse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/>
          <p:cNvSpPr txBox="1">
            <a:spLocks/>
          </p:cNvSpPr>
          <p:nvPr/>
        </p:nvSpPr>
        <p:spPr>
          <a:xfrm>
            <a:off x="72213" y="5867400"/>
            <a:ext cx="2975787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i="1" dirty="0" err="1">
                <a:solidFill>
                  <a:srgbClr val="385D8A"/>
                </a:solidFill>
              </a:rPr>
              <a:t>Giersbergen</a:t>
            </a:r>
            <a:r>
              <a:rPr lang="en-US" sz="2400" i="1" dirty="0">
                <a:solidFill>
                  <a:srgbClr val="385D8A"/>
                </a:solidFill>
              </a:rPr>
              <a:t> &amp; </a:t>
            </a:r>
            <a:r>
              <a:rPr lang="en-US" sz="2400" i="1" dirty="0" err="1">
                <a:solidFill>
                  <a:srgbClr val="385D8A"/>
                </a:solidFill>
              </a:rPr>
              <a:t>Kiviet</a:t>
            </a:r>
            <a:endParaRPr lang="en-US" sz="2400" i="1" dirty="0">
              <a:solidFill>
                <a:srgbClr val="385D8A"/>
              </a:solidFill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485393" y="6324600"/>
            <a:ext cx="5001007" cy="4163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Based on Monte-Carlo study of an AR(1) model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7802" y="3314700"/>
            <a:ext cx="324398" cy="312995"/>
            <a:chOff x="1054100" y="3535803"/>
            <a:chExt cx="1231900" cy="1188597"/>
          </a:xfrm>
        </p:grpSpPr>
        <p:sp>
          <p:nvSpPr>
            <p:cNvPr id="12" name="Diagonal Stripe 11"/>
            <p:cNvSpPr/>
            <p:nvPr/>
          </p:nvSpPr>
          <p:spPr>
            <a:xfrm>
              <a:off x="1066800" y="3535803"/>
              <a:ext cx="1219200" cy="1188597"/>
            </a:xfrm>
            <a:prstGeom prst="diagStripe">
              <a:avLst>
                <a:gd name="adj" fmla="val 809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Diagonal Stripe 22"/>
            <p:cNvSpPr/>
            <p:nvPr/>
          </p:nvSpPr>
          <p:spPr>
            <a:xfrm flipH="1">
              <a:off x="1054100" y="3535803"/>
              <a:ext cx="1219200" cy="1188597"/>
            </a:xfrm>
            <a:prstGeom prst="diagStripe">
              <a:avLst>
                <a:gd name="adj" fmla="val 809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03202" y="5160705"/>
            <a:ext cx="324398" cy="312995"/>
            <a:chOff x="1054100" y="3535803"/>
            <a:chExt cx="1231900" cy="1188597"/>
          </a:xfrm>
        </p:grpSpPr>
        <p:sp>
          <p:nvSpPr>
            <p:cNvPr id="25" name="Diagonal Stripe 24"/>
            <p:cNvSpPr/>
            <p:nvPr/>
          </p:nvSpPr>
          <p:spPr>
            <a:xfrm>
              <a:off x="1066800" y="3535803"/>
              <a:ext cx="1219200" cy="1188597"/>
            </a:xfrm>
            <a:prstGeom prst="diagStripe">
              <a:avLst>
                <a:gd name="adj" fmla="val 809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iagonal Stripe 25"/>
            <p:cNvSpPr/>
            <p:nvPr/>
          </p:nvSpPr>
          <p:spPr>
            <a:xfrm flipH="1">
              <a:off x="1054100" y="3535803"/>
              <a:ext cx="1219200" cy="1188597"/>
            </a:xfrm>
            <a:prstGeom prst="diagStripe">
              <a:avLst>
                <a:gd name="adj" fmla="val 809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06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1 -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5450" y="76200"/>
            <a:ext cx="8915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2. General guidelines for using the bootstrap approach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2967112"/>
                <a:ext cx="2090444" cy="384208"/>
              </a:xfrm>
              <a:prstGeom prst="rect">
                <a:avLst/>
              </a:prstGeom>
              <a:blipFill>
                <a:blip r:embed="rId2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2560654"/>
                <a:ext cx="2757999" cy="406458"/>
              </a:xfrm>
              <a:prstGeom prst="rect">
                <a:avLst/>
              </a:prstGeom>
              <a:blipFill>
                <a:blip r:embed="rId3"/>
                <a:stretch>
                  <a:fillRect t="-100000" r="-11726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688" y="3733800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8" y="3733800"/>
                <a:ext cx="220098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13888" y="4099582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88" y="4099582"/>
                <a:ext cx="2963312" cy="406458"/>
              </a:xfrm>
              <a:prstGeom prst="rect">
                <a:avLst/>
              </a:prstGeom>
              <a:blipFill>
                <a:blip r:embed="rId5"/>
                <a:stretch>
                  <a:fillRect t="-101515" r="-10700" b="-16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4"/>
          <p:cNvCxnSpPr>
            <a:cxnSpLocks/>
          </p:cNvCxnSpPr>
          <p:nvPr/>
        </p:nvCxnSpPr>
        <p:spPr>
          <a:xfrm flipV="1">
            <a:off x="4489850" y="2785775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4"/>
          <p:cNvCxnSpPr>
            <a:cxnSpLocks/>
          </p:cNvCxnSpPr>
          <p:nvPr/>
        </p:nvCxnSpPr>
        <p:spPr>
          <a:xfrm>
            <a:off x="4489850" y="4099582"/>
            <a:ext cx="514453" cy="18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0"/>
          <p:cNvSpPr txBox="1">
            <a:spLocks/>
          </p:cNvSpPr>
          <p:nvPr/>
        </p:nvSpPr>
        <p:spPr>
          <a:xfrm>
            <a:off x="457200" y="1354495"/>
            <a:ext cx="2975787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i="1" dirty="0" err="1">
                <a:solidFill>
                  <a:srgbClr val="385D8A"/>
                </a:solidFill>
              </a:rPr>
              <a:t>Giersbergen</a:t>
            </a:r>
            <a:r>
              <a:rPr lang="en-US" sz="2400" i="1" dirty="0">
                <a:solidFill>
                  <a:srgbClr val="385D8A"/>
                </a:solidFill>
              </a:rPr>
              <a:t> &amp; </a:t>
            </a:r>
            <a:r>
              <a:rPr lang="en-US" sz="2400" i="1" dirty="0" err="1">
                <a:solidFill>
                  <a:srgbClr val="385D8A"/>
                </a:solidFill>
              </a:rPr>
              <a:t>Kiviet</a:t>
            </a:r>
            <a:endParaRPr lang="en-US" sz="2400" i="1" dirty="0">
              <a:solidFill>
                <a:srgbClr val="385D8A"/>
              </a:solidFill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870380" y="1811695"/>
            <a:ext cx="5001007" cy="4163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Based on Monte-Carlo study of an AR(1) model</a:t>
            </a:r>
          </a:p>
        </p:txBody>
      </p:sp>
      <p:sp>
        <p:nvSpPr>
          <p:cNvPr id="27" name="Content Placeholder 10"/>
          <p:cNvSpPr txBox="1">
            <a:spLocks/>
          </p:cNvSpPr>
          <p:nvPr/>
        </p:nvSpPr>
        <p:spPr>
          <a:xfrm>
            <a:off x="1295400" y="4885420"/>
            <a:ext cx="5001007" cy="4163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Equivalent in non-dynamic models</a:t>
            </a:r>
          </a:p>
          <a:p>
            <a:pPr>
              <a:buFont typeface="Arial" pitchFamily="34" charset="0"/>
              <a:buNone/>
            </a:pPr>
            <a:endParaRPr lang="en-US" sz="1800" dirty="0">
              <a:solidFill>
                <a:srgbClr val="385D8A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sz="1800" dirty="0">
                <a:solidFill>
                  <a:srgbClr val="385D8A"/>
                </a:solidFill>
              </a:rPr>
              <a:t>In dynamic models 		          is better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90510" y="5527798"/>
            <a:ext cx="1185496" cy="375342"/>
            <a:chOff x="3422260" y="5527798"/>
            <a:chExt cx="1185496" cy="375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3422260" y="5527798"/>
                  <a:ext cx="479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260" y="5527798"/>
                  <a:ext cx="4795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115377" y="5533808"/>
                  <a:ext cx="4923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77" y="5533808"/>
                  <a:ext cx="49237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מחבר חץ ישר 14"/>
            <p:cNvCxnSpPr>
              <a:cxnSpLocks/>
            </p:cNvCxnSpPr>
            <p:nvPr/>
          </p:nvCxnSpPr>
          <p:spPr>
            <a:xfrm>
              <a:off x="3882765" y="5724824"/>
              <a:ext cx="2135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1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906713"/>
            <a:ext cx="8458199" cy="1500187"/>
          </a:xfrm>
        </p:spPr>
        <p:txBody>
          <a:bodyPr anchor="t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3 - Structured Time Series Models: </a:t>
            </a:r>
          </a:p>
          <a:p>
            <a:pPr>
              <a:spcBef>
                <a:spcPct val="0"/>
              </a:spcBef>
            </a:pPr>
            <a:r>
              <a:rPr lang="en-US" sz="22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5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Recursive BS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ARMA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2133600"/>
            <a:ext cx="7273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i="1" dirty="0"/>
              <a:t>ARMA – </a:t>
            </a:r>
            <a:r>
              <a:rPr lang="en-US" sz="3200" b="1" i="1" dirty="0"/>
              <a:t>A</a:t>
            </a:r>
            <a:r>
              <a:rPr lang="en-US" sz="3200" i="1" dirty="0"/>
              <a:t>uto</a:t>
            </a:r>
            <a:r>
              <a:rPr lang="en-US" sz="3200" b="1" i="1" dirty="0"/>
              <a:t>R</a:t>
            </a:r>
            <a:r>
              <a:rPr lang="en-US" sz="3200" i="1" dirty="0"/>
              <a:t>egressive + </a:t>
            </a:r>
            <a:r>
              <a:rPr lang="en-US" sz="3200" b="1" i="1" dirty="0"/>
              <a:t>M</a:t>
            </a:r>
            <a:r>
              <a:rPr lang="en-US" sz="3200" i="1" dirty="0"/>
              <a:t>oving </a:t>
            </a:r>
            <a:r>
              <a:rPr lang="en-US" sz="3200" b="1" i="1" dirty="0"/>
              <a:t>A</a:t>
            </a:r>
            <a:r>
              <a:rPr lang="en-US" sz="3200" i="1" dirty="0"/>
              <a:t>verage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3565" y="2959387"/>
            <a:ext cx="7337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i="1" dirty="0"/>
              <a:t>ARMA(p,q) models with known p and q</a:t>
            </a:r>
          </a:p>
        </p:txBody>
      </p:sp>
    </p:spTree>
    <p:extLst>
      <p:ext uri="{BB962C8B-B14F-4D97-AF65-F5344CB8AC3E}">
        <p14:creationId xmlns:p14="http://schemas.microsoft.com/office/powerpoint/2010/main" val="1856612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ARMA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530" y="2143780"/>
            <a:ext cx="556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Consider the stationary AR(p)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34915" y="2743200"/>
                <a:ext cx="6189067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15" y="2743200"/>
                <a:ext cx="6189067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71600" y="4114800"/>
                <a:ext cx="7391400" cy="423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Given data on n + p observations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14800"/>
                <a:ext cx="7391400" cy="423770"/>
              </a:xfrm>
              <a:prstGeom prst="rect">
                <a:avLst/>
              </a:prstGeom>
              <a:blipFill>
                <a:blip r:embed="rId3"/>
                <a:stretch>
                  <a:fillRect l="-824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47800" y="4746486"/>
                <a:ext cx="7391400" cy="103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Our objective is to get:</a:t>
                </a:r>
              </a:p>
              <a:p>
                <a:pPr marL="635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confidence intervals for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or </a:t>
                </a:r>
              </a:p>
              <a:p>
                <a:pPr marL="635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some smooth function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) of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746486"/>
                <a:ext cx="7391400" cy="1039323"/>
              </a:xfrm>
              <a:prstGeom prst="rect">
                <a:avLst/>
              </a:prstGeom>
              <a:blipFill>
                <a:blip r:embed="rId4"/>
                <a:stretch>
                  <a:fillRect l="-908" t="-3529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stationary AR(p)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4400" y="1905000"/>
                <a:ext cx="6189067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05000"/>
                <a:ext cx="6189067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3422882"/>
                <a:ext cx="7848600" cy="423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– Estimate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) by OLS based on n observations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422882"/>
                <a:ext cx="7848600" cy="423770"/>
              </a:xfrm>
              <a:prstGeom prst="rect">
                <a:avLst/>
              </a:prstGeom>
              <a:blipFill>
                <a:blip r:embed="rId3"/>
                <a:stretch>
                  <a:fillRect l="-855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/>
          <p:cNvSpPr/>
          <p:nvPr/>
        </p:nvSpPr>
        <p:spPr>
          <a:xfrm rot="5400000">
            <a:off x="1733550" y="3829050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0600" y="4267200"/>
                <a:ext cx="6400800" cy="423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We 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. . .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) and the least squares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67200"/>
                <a:ext cx="6400800" cy="423770"/>
              </a:xfrm>
              <a:prstGeom prst="rect">
                <a:avLst/>
              </a:prstGeom>
              <a:blipFill>
                <a:blip r:embed="rId4"/>
                <a:stretch>
                  <a:fillRect l="-1048"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990600" y="4531987"/>
            <a:ext cx="8153400" cy="909095"/>
            <a:chOff x="990600" y="5380093"/>
            <a:chExt cx="8153400" cy="909095"/>
          </a:xfrm>
        </p:grpSpPr>
        <p:sp>
          <p:nvSpPr>
            <p:cNvPr id="13" name="Rectangle 12"/>
            <p:cNvSpPr/>
            <p:nvPr/>
          </p:nvSpPr>
          <p:spPr>
            <a:xfrm>
              <a:off x="990600" y="5622549"/>
              <a:ext cx="7848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2 – Define the centered and scaled residuals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632975" y="5380093"/>
                  <a:ext cx="3511025" cy="9090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975" y="5380093"/>
                  <a:ext cx="3511025" cy="9090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Content Placeholder 10"/>
          <p:cNvSpPr txBox="1">
            <a:spLocks/>
          </p:cNvSpPr>
          <p:nvPr/>
        </p:nvSpPr>
        <p:spPr>
          <a:xfrm>
            <a:off x="1359981" y="5370187"/>
            <a:ext cx="7479219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i="1" dirty="0">
                <a:solidFill>
                  <a:srgbClr val="385D8A"/>
                </a:solidFill>
              </a:rPr>
              <a:t>Bickel &amp; Freedman – </a:t>
            </a:r>
            <a:r>
              <a:rPr lang="en-US" sz="1800" dirty="0">
                <a:solidFill>
                  <a:srgbClr val="385D8A"/>
                </a:solidFill>
              </a:rPr>
              <a:t>residuals tend to be smaller than the true errors</a:t>
            </a:r>
            <a:endParaRPr lang="en-US" sz="2400" i="1" dirty="0">
              <a:solidFill>
                <a:srgbClr val="385D8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90600" y="6005187"/>
                <a:ext cx="6705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3 – Resample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with replacement to get the BS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005187"/>
                <a:ext cx="6705600" cy="400110"/>
              </a:xfrm>
              <a:prstGeom prst="rect">
                <a:avLst/>
              </a:prstGeom>
              <a:blipFill>
                <a:blip r:embed="rId6"/>
                <a:stretch>
                  <a:fillRect l="-10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16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stationary AR(p)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13082" y="3334572"/>
            <a:ext cx="6705600" cy="932628"/>
            <a:chOff x="1066800" y="3334572"/>
            <a:chExt cx="6705600" cy="932628"/>
          </a:xfrm>
        </p:grpSpPr>
        <p:sp>
          <p:nvSpPr>
            <p:cNvPr id="19" name="Rectangle 18"/>
            <p:cNvSpPr/>
            <p:nvPr/>
          </p:nvSpPr>
          <p:spPr>
            <a:xfrm>
              <a:off x="1066800" y="3615420"/>
              <a:ext cx="6705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4 – Construct the BS sample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234357" y="3334572"/>
                  <a:ext cx="2508251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357" y="3334572"/>
                  <a:ext cx="2508251" cy="9326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55982" y="4324290"/>
                <a:ext cx="761181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(done recursively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in each BS iteration)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82" y="4324290"/>
                <a:ext cx="7611818" cy="400110"/>
              </a:xfrm>
              <a:prstGeom prst="rect">
                <a:avLst/>
              </a:prstGeom>
              <a:blipFill>
                <a:blip r:embed="rId3"/>
                <a:stretch>
                  <a:fillRect l="-881" t="-7576" r="-24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14400" y="1905000"/>
                <a:ext cx="6189067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05000"/>
                <a:ext cx="6189067" cy="126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0"/>
              <p:cNvSpPr txBox="1">
                <a:spLocks/>
              </p:cNvSpPr>
              <p:nvPr/>
            </p:nvSpPr>
            <p:spPr>
              <a:xfrm>
                <a:off x="1795154" y="4983242"/>
                <a:ext cx="7479219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i="1" dirty="0">
                    <a:solidFill>
                      <a:srgbClr val="385D8A"/>
                    </a:solidFill>
                  </a:rPr>
                  <a:t>Bose – </a:t>
                </a:r>
                <a:r>
                  <a:rPr lang="en-US" sz="1800" dirty="0">
                    <a:solidFill>
                      <a:srgbClr val="385D8A"/>
                    </a:solidFill>
                  </a:rPr>
                  <a:t>the LS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80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85D8A"/>
                    </a:solidFill>
                  </a:rPr>
                  <a:t>can be BS-</a:t>
                </a:r>
                <a:r>
                  <a:rPr lang="en-US" sz="1800" dirty="0" err="1">
                    <a:solidFill>
                      <a:srgbClr val="385D8A"/>
                    </a:solidFill>
                  </a:rPr>
                  <a:t>ed</a:t>
                </a:r>
                <a:r>
                  <a:rPr lang="en-US" sz="1800" dirty="0">
                    <a:solidFill>
                      <a:srgbClr val="385D8A"/>
                    </a:solidFill>
                  </a:rPr>
                  <a:t> with accuracy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385D8A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rgbClr val="385D8A"/>
                    </a:solidFill>
                  </a:rPr>
                  <a:t> </a:t>
                </a:r>
                <a:r>
                  <a:rPr lang="en-US" sz="1800" dirty="0">
                    <a:solidFill>
                      <a:srgbClr val="385D8A"/>
                    </a:solidFill>
                  </a:rPr>
                  <a:t>- </a:t>
                </a:r>
                <a:r>
                  <a:rPr lang="en-US" sz="1800" b="1" dirty="0">
                    <a:solidFill>
                      <a:srgbClr val="385D8A"/>
                    </a:solidFill>
                  </a:rPr>
                  <a:t>Little o</a:t>
                </a:r>
              </a:p>
              <a:p>
                <a:pPr>
                  <a:buNone/>
                </a:pPr>
                <a:r>
                  <a:rPr lang="en-US" sz="1800" b="1" dirty="0">
                    <a:solidFill>
                      <a:srgbClr val="385D8A"/>
                    </a:solidFill>
                  </a:rPr>
                  <a:t>		</a:t>
                </a:r>
                <a:r>
                  <a:rPr lang="en-US" sz="1800" dirty="0">
                    <a:solidFill>
                      <a:srgbClr val="385D8A"/>
                    </a:solidFill>
                  </a:rPr>
                  <a:t>improving the normal approximation error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85D8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385D8A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385D8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</m:e>
                    </m:d>
                  </m:oMath>
                </a14:m>
                <a:r>
                  <a:rPr lang="en-US" sz="1800" b="1" dirty="0">
                    <a:solidFill>
                      <a:srgbClr val="385D8A"/>
                    </a:solidFill>
                  </a:rPr>
                  <a:t> </a:t>
                </a:r>
                <a:r>
                  <a:rPr lang="en-US" sz="2400" i="1" dirty="0">
                    <a:solidFill>
                      <a:srgbClr val="385D8A"/>
                    </a:solidFill>
                  </a:rPr>
                  <a:t> </a:t>
                </a:r>
                <a:r>
                  <a:rPr lang="en-US" sz="1800" dirty="0">
                    <a:solidFill>
                      <a:srgbClr val="385D8A"/>
                    </a:solidFill>
                  </a:rPr>
                  <a:t>- </a:t>
                </a:r>
                <a:r>
                  <a:rPr lang="en-US" sz="1800" b="1" dirty="0">
                    <a:solidFill>
                      <a:srgbClr val="385D8A"/>
                    </a:solidFill>
                  </a:rPr>
                  <a:t>Big o</a:t>
                </a:r>
              </a:p>
              <a:p>
                <a:pPr>
                  <a:buNone/>
                </a:pPr>
                <a:endParaRPr lang="en-US" sz="1800" b="1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54" y="4983242"/>
                <a:ext cx="7479219" cy="609600"/>
              </a:xfrm>
              <a:prstGeom prst="rect">
                <a:avLst/>
              </a:prstGeom>
              <a:blipFill>
                <a:blip r:embed="rId5"/>
                <a:stretch>
                  <a:fillRect l="-1222" t="-6000" b="-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6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248350" y="3505200"/>
            <a:ext cx="2595707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AR(</a:t>
            </a:r>
            <a:r>
              <a:rPr lang="en-US" sz="3600" b="1" i="1" dirty="0"/>
              <a:t>1</a:t>
            </a:r>
            <a:r>
              <a:rPr lang="en-US" sz="3600" b="1" dirty="0"/>
              <a:t>)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905000"/>
            <a:ext cx="4667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600" b="1" i="1" dirty="0"/>
              <a:t>Stationary</a:t>
            </a:r>
            <a:r>
              <a:rPr lang="en-US" sz="3600" b="1" dirty="0"/>
              <a:t> AR(</a:t>
            </a:r>
            <a:r>
              <a:rPr lang="en-US" sz="3600" b="1" i="1" dirty="0"/>
              <a:t>p</a:t>
            </a:r>
            <a:r>
              <a:rPr lang="en-US" sz="3600" b="1" dirty="0"/>
              <a:t>) model</a:t>
            </a:r>
          </a:p>
        </p:txBody>
      </p:sp>
      <p:sp>
        <p:nvSpPr>
          <p:cNvPr id="5" name="Arrow: Circular 4"/>
          <p:cNvSpPr/>
          <p:nvPr/>
        </p:nvSpPr>
        <p:spPr>
          <a:xfrm rot="5400000" flipV="1">
            <a:off x="3115707" y="1913493"/>
            <a:ext cx="1941731" cy="2381945"/>
          </a:xfrm>
          <a:prstGeom prst="circularArrow">
            <a:avLst>
              <a:gd name="adj1" fmla="val 7884"/>
              <a:gd name="adj2" fmla="val 1142319"/>
              <a:gd name="adj3" fmla="val 20382886"/>
              <a:gd name="adj4" fmla="val 1517081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7230058" y="2819400"/>
            <a:ext cx="177290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i="1" dirty="0"/>
              <a:t>Stationary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7239000" y="3657600"/>
            <a:ext cx="177290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i="1" dirty="0"/>
              <a:t>Unstable</a:t>
            </a: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7239000" y="4419600"/>
            <a:ext cx="177290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i="1" dirty="0"/>
              <a:t>Explosive</a:t>
            </a:r>
          </a:p>
        </p:txBody>
      </p:sp>
      <p:sp>
        <p:nvSpPr>
          <p:cNvPr id="6" name="Left Brace 5"/>
          <p:cNvSpPr/>
          <p:nvPr/>
        </p:nvSpPr>
        <p:spPr>
          <a:xfrm>
            <a:off x="6844057" y="2755900"/>
            <a:ext cx="394943" cy="2209800"/>
          </a:xfrm>
          <a:prstGeom prst="leftBrace">
            <a:avLst>
              <a:gd name="adj1" fmla="val 308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47244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68931" y="3352800"/>
                <a:ext cx="2313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31" y="3352800"/>
                <a:ext cx="2313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5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47244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68931" y="3352800"/>
                <a:ext cx="23278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2800" b="1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800" b="1" i="1" smtClean="0">
                          <a:solidFill>
                            <a:srgbClr val="385D8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800" b="1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31" y="3352800"/>
                <a:ext cx="232781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79804" y="4470500"/>
                <a:ext cx="1274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04" y="4470500"/>
                <a:ext cx="1274388" cy="523220"/>
              </a:xfrm>
              <a:prstGeom prst="rect">
                <a:avLst/>
              </a:prstGeom>
              <a:blipFill>
                <a:blip r:embed="rId6"/>
                <a:stretch>
                  <a:fillRect t="-10465" r="-81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479804" y="5250240"/>
                <a:ext cx="1272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04" y="5250240"/>
                <a:ext cx="1272784" cy="523220"/>
              </a:xfrm>
              <a:prstGeom prst="rect">
                <a:avLst/>
              </a:prstGeom>
              <a:blipFill>
                <a:blip r:embed="rId7"/>
                <a:stretch>
                  <a:fillRect t="-10465" r="-81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78200" y="6029980"/>
                <a:ext cx="1274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00" y="6029980"/>
                <a:ext cx="1274388" cy="523220"/>
              </a:xfrm>
              <a:prstGeom prst="rect">
                <a:avLst/>
              </a:prstGeom>
              <a:blipFill>
                <a:blip r:embed="rId8"/>
                <a:stretch>
                  <a:fillRect t="-10465" r="-81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מחבר חץ ישר 14"/>
          <p:cNvCxnSpPr>
            <a:cxnSpLocks/>
          </p:cNvCxnSpPr>
          <p:nvPr/>
        </p:nvCxnSpPr>
        <p:spPr>
          <a:xfrm flipV="1">
            <a:off x="4017339" y="473211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06411" y="4470500"/>
                <a:ext cx="26373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is stationary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11" y="4470500"/>
                <a:ext cx="2637389" cy="523220"/>
              </a:xfrm>
              <a:prstGeom prst="rect">
                <a:avLst/>
              </a:prstGeom>
              <a:blipFill>
                <a:blip r:embed="rId9"/>
                <a:stretch>
                  <a:fillRect t="-10465" r="-277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מחבר חץ ישר 14"/>
          <p:cNvCxnSpPr>
            <a:cxnSpLocks/>
          </p:cNvCxnSpPr>
          <p:nvPr/>
        </p:nvCxnSpPr>
        <p:spPr>
          <a:xfrm flipV="1">
            <a:off x="4017339" y="552712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06411" y="5265510"/>
                <a:ext cx="242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is unstable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11" y="5265510"/>
                <a:ext cx="2427396" cy="523220"/>
              </a:xfrm>
              <a:prstGeom prst="rect">
                <a:avLst/>
              </a:prstGeom>
              <a:blipFill>
                <a:blip r:embed="rId10"/>
                <a:stretch>
                  <a:fillRect t="-11628" r="-326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מחבר חץ ישר 14"/>
          <p:cNvCxnSpPr>
            <a:cxnSpLocks/>
          </p:cNvCxnSpPr>
          <p:nvPr/>
        </p:nvCxnSpPr>
        <p:spPr>
          <a:xfrm flipV="1">
            <a:off x="4017339" y="626624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906411" y="6004630"/>
                <a:ext cx="2522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is explosive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11" y="6004630"/>
                <a:ext cx="2522998" cy="523220"/>
              </a:xfrm>
              <a:prstGeom prst="rect">
                <a:avLst/>
              </a:prstGeom>
              <a:blipFill>
                <a:blip r:embed="rId11"/>
                <a:stretch>
                  <a:fillRect t="-10465" r="-33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71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47244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96180"/>
                <a:ext cx="27306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52800"/>
                <a:ext cx="12890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40" y="3352800"/>
                <a:ext cx="23431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68931" y="3352800"/>
                <a:ext cx="2313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31" y="3352800"/>
                <a:ext cx="2313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673699" y="4104620"/>
                <a:ext cx="8013101" cy="609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i="1" dirty="0">
                    <a:solidFill>
                      <a:srgbClr val="385D8A"/>
                    </a:solidFill>
                  </a:rPr>
                  <a:t>Rubin(1950) – </a:t>
                </a:r>
                <a:r>
                  <a:rPr lang="en-US" sz="1800" dirty="0">
                    <a:solidFill>
                      <a:srgbClr val="385D8A"/>
                    </a:solidFill>
                  </a:rPr>
                  <a:t>the OLS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a:rPr lang="en-US" sz="1800">
                        <a:solidFill>
                          <a:srgbClr val="385D8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85D8A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rgbClr val="385D8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l-GR" sz="1800" i="1">
                        <a:solidFill>
                          <a:srgbClr val="385D8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85D8A"/>
                    </a:solidFill>
                  </a:rPr>
                  <a:t>is consistent in the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385D8A"/>
                    </a:solidFill>
                  </a:rPr>
                  <a:t>	</a:t>
                </a:r>
              </a:p>
              <a:p>
                <a:pPr>
                  <a:buNone/>
                </a:pPr>
                <a:endParaRPr lang="en-US" sz="1800" b="1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9" y="4104620"/>
                <a:ext cx="8013101" cy="609600"/>
              </a:xfrm>
              <a:prstGeom prst="rect">
                <a:avLst/>
              </a:prstGeom>
              <a:blipFill>
                <a:blip r:embed="rId6"/>
                <a:stretch>
                  <a:fillRect l="-1218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808" y="4857690"/>
                <a:ext cx="8858041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However, </a:t>
                </a:r>
                <a:r>
                  <a:rPr lang="en-US" sz="2000" b="1" dirty="0"/>
                  <a:t>the asymptotic distributions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the different ranges are different:</a:t>
                </a:r>
              </a:p>
              <a:p>
                <a:pPr marL="5715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the stationary case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dirty="0"/>
                  <a:t> 1 - the asymptotic distribution is normal</a:t>
                </a:r>
              </a:p>
              <a:p>
                <a:pPr marL="5715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the explosive case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1 - </a:t>
                </a:r>
                <a:r>
                  <a:rPr lang="en-US" sz="2400" i="1" dirty="0">
                    <a:solidFill>
                      <a:srgbClr val="385D8A"/>
                    </a:solidFill>
                  </a:rPr>
                  <a:t>Anderson (1959) </a:t>
                </a:r>
                <a:r>
                  <a:rPr lang="en-US" dirty="0">
                    <a:solidFill>
                      <a:srgbClr val="385D8A"/>
                    </a:solidFill>
                  </a:rPr>
                  <a:t>- the limiting distribution is a Cauchy distribution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8" y="4857690"/>
                <a:ext cx="8858041" cy="1354217"/>
              </a:xfrm>
              <a:prstGeom prst="rect">
                <a:avLst/>
              </a:prstGeom>
              <a:blipFill>
                <a:blip r:embed="rId7"/>
                <a:stretch>
                  <a:fillRect l="-688" t="-2703" r="-826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28700" y="5211618"/>
            <a:ext cx="2870200" cy="312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purposes of this paper are:</a:t>
            </a:r>
          </a:p>
          <a:p>
            <a:pPr marL="514350" indent="-514350">
              <a:buAutoNum type="arabicPeriod"/>
            </a:pPr>
            <a:r>
              <a:rPr lang="en-US" dirty="0"/>
              <a:t>To provide a survey of bootstrap procedures applied to time series </a:t>
            </a:r>
            <a:r>
              <a:rPr lang="en-US" b="1" dirty="0"/>
              <a:t>econometric models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To present some guidelines for empirical researchers in this area</a:t>
            </a:r>
          </a:p>
          <a:p>
            <a:endParaRPr lang="en-US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066635" y="3429000"/>
            <a:ext cx="6543965" cy="1200330"/>
            <a:chOff x="1533236" y="3636815"/>
            <a:chExt cx="6543965" cy="1200330"/>
          </a:xfrm>
        </p:grpSpPr>
        <p:pic>
          <p:nvPicPr>
            <p:cNvPr id="2050" name="Picture 2" descr="https://upload.wikimedia.org/wikipedia/commons/d/db/Okuns_law_differences_1948_to_mid_201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1" y="3636815"/>
              <a:ext cx="167640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4" name="מלבן 3"/>
            <p:cNvSpPr/>
            <p:nvPr/>
          </p:nvSpPr>
          <p:spPr>
            <a:xfrm>
              <a:off x="1533236" y="3636816"/>
              <a:ext cx="480060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b="1" i="1" u="sng" dirty="0"/>
                <a:t>Econometrics</a:t>
              </a:r>
              <a:r>
                <a:rPr lang="en-US" b="1" i="1" dirty="0"/>
                <a:t/>
              </a:r>
              <a:br>
                <a:rPr lang="en-US" b="1" i="1" dirty="0"/>
              </a:br>
              <a:r>
                <a:rPr lang="en-US" b="1" i="1" dirty="0"/>
                <a:t> </a:t>
              </a:r>
              <a:r>
                <a:rPr lang="en-US" i="1" dirty="0"/>
                <a:t>the application of statistical and mathematical theories in economics for the purpose of</a:t>
              </a:r>
              <a:r>
                <a:rPr lang="en-US" b="1" i="1" dirty="0"/>
                <a:t> testing hypotheses and forecasting future trends</a:t>
              </a:r>
              <a:endParaRPr lang="he-IL" b="1" i="1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61722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 with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0" y="2296180"/>
                <a:ext cx="5954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𝑖𝑖𝑑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296180"/>
                <a:ext cx="5954707" cy="523220"/>
              </a:xfrm>
              <a:prstGeom prst="rect">
                <a:avLst/>
              </a:prstGeom>
              <a:blipFill>
                <a:blip r:embed="rId2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2513" y="3105835"/>
                <a:ext cx="7708087" cy="384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Since the distribution of the OLS estimator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invariant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13" y="3105835"/>
                <a:ext cx="7708087" cy="384336"/>
              </a:xfrm>
              <a:prstGeom prst="rect">
                <a:avLst/>
              </a:prstGeom>
              <a:blipFill>
                <a:blip r:embed="rId3"/>
                <a:stretch>
                  <a:fillRect l="-632" t="-7813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/>
          <p:cNvSpPr/>
          <p:nvPr/>
        </p:nvSpPr>
        <p:spPr>
          <a:xfrm rot="5400000">
            <a:off x="1733550" y="3671920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02513" y="4126468"/>
                <a:ext cx="74032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get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13" y="4126468"/>
                <a:ext cx="7403287" cy="369332"/>
              </a:xfrm>
              <a:prstGeom prst="rect">
                <a:avLst/>
              </a:prstGeom>
              <a:blipFill>
                <a:blip r:embed="rId4"/>
                <a:stretch>
                  <a:fillRect l="-65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62400" y="4048780"/>
                <a:ext cx="47721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𝑖𝑖𝑑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048780"/>
                <a:ext cx="477214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0"/>
          <p:cNvSpPr txBox="1">
            <a:spLocks/>
          </p:cNvSpPr>
          <p:nvPr/>
        </p:nvSpPr>
        <p:spPr>
          <a:xfrm>
            <a:off x="902513" y="4753244"/>
            <a:ext cx="7479219" cy="10799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solidFill>
                  <a:srgbClr val="385D8A"/>
                </a:solidFill>
              </a:rPr>
              <a:t>Dufour (1990) &amp; Andrews (1993) – </a:t>
            </a:r>
            <a:r>
              <a:rPr lang="en-US" sz="1800" dirty="0">
                <a:solidFill>
                  <a:srgbClr val="385D8A"/>
                </a:solidFill>
              </a:rPr>
              <a:t>developed exact inference procedures for the AR(1) parameter but these </a:t>
            </a:r>
            <a:r>
              <a:rPr lang="en-US" sz="1800" b="1" dirty="0">
                <a:solidFill>
                  <a:srgbClr val="385D8A"/>
                </a:solidFill>
              </a:rPr>
              <a:t>depend on the normality assumption of the errors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830669"/>
            <a:ext cx="7479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While, the </a:t>
            </a:r>
            <a:r>
              <a:rPr lang="en-US" b="1" dirty="0"/>
              <a:t>BS methods </a:t>
            </a:r>
            <a:r>
              <a:rPr lang="en-US" dirty="0"/>
              <a:t>which are robust to distributional assumptions of the errors, hold promise</a:t>
            </a:r>
          </a:p>
        </p:txBody>
      </p:sp>
    </p:spTree>
    <p:extLst>
      <p:ext uri="{BB962C8B-B14F-4D97-AF65-F5344CB8AC3E}">
        <p14:creationId xmlns:p14="http://schemas.microsoft.com/office/powerpoint/2010/main" val="255140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859669" y="3430185"/>
            <a:ext cx="7903331" cy="16233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3. </a:t>
            </a:r>
            <a:r>
              <a:rPr lang="en-US" sz="3200" b="1" dirty="0"/>
              <a:t>Structured Time Series Models: The Recursive BS</a:t>
            </a:r>
            <a:endParaRPr lang="en-US" sz="3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3400" y="1219200"/>
            <a:ext cx="61722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AR(1) Model with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0" y="2057400"/>
                <a:ext cx="5954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𝑖𝑖𝑑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57400"/>
                <a:ext cx="5954707" cy="523220"/>
              </a:xfrm>
              <a:prstGeom prst="rect">
                <a:avLst/>
              </a:prstGeom>
              <a:blipFill>
                <a:blip r:embed="rId2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43937" y="5529032"/>
                <a:ext cx="2200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937" y="5529032"/>
                <a:ext cx="220098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172694" y="5491906"/>
                <a:ext cx="2963312" cy="40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94" y="5491906"/>
                <a:ext cx="2963312" cy="406458"/>
              </a:xfrm>
              <a:prstGeom prst="rect">
                <a:avLst/>
              </a:prstGeom>
              <a:blipFill>
                <a:blip r:embed="rId4"/>
                <a:stretch>
                  <a:fillRect t="-100000" r="-10700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מחבר חץ ישר 14"/>
          <p:cNvCxnSpPr>
            <a:cxnSpLocks/>
          </p:cNvCxnSpPr>
          <p:nvPr/>
        </p:nvCxnSpPr>
        <p:spPr>
          <a:xfrm>
            <a:off x="3945418" y="5715000"/>
            <a:ext cx="555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67704" y="2809220"/>
            <a:ext cx="7846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procedure for the generation of the BS samples is the </a:t>
            </a:r>
            <a:r>
              <a:rPr lang="en-US" b="1" dirty="0"/>
              <a:t>recursive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6800" y="3505200"/>
                <a:ext cx="227812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505200"/>
                <a:ext cx="2278124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08476" y="3705730"/>
                <a:ext cx="33275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76" y="3705730"/>
                <a:ext cx="332753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5437" y="4570660"/>
                <a:ext cx="170085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437" y="4570660"/>
                <a:ext cx="1700850" cy="390748"/>
              </a:xfrm>
              <a:prstGeom prst="rect">
                <a:avLst/>
              </a:prstGeom>
              <a:blipFill>
                <a:blip r:embed="rId7"/>
                <a:stretch>
                  <a:fillRect l="-2867" t="-7813" r="-2151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rrow: Right 24"/>
              <p:cNvSpPr/>
              <p:nvPr/>
            </p:nvSpPr>
            <p:spPr>
              <a:xfrm>
                <a:off x="3581400" y="3798244"/>
                <a:ext cx="990600" cy="998358"/>
              </a:xfrm>
              <a:prstGeom prst="rightArrow">
                <a:avLst>
                  <a:gd name="adj1" fmla="val 38889"/>
                  <a:gd name="adj2" fmla="val 444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Arrow: Righ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98244"/>
                <a:ext cx="990600" cy="998358"/>
              </a:xfrm>
              <a:prstGeom prst="rightArrow">
                <a:avLst>
                  <a:gd name="adj1" fmla="val 38889"/>
                  <a:gd name="adj2" fmla="val 44444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808476" y="4583668"/>
                <a:ext cx="1287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76" y="4583668"/>
                <a:ext cx="1287524" cy="369332"/>
              </a:xfrm>
              <a:prstGeom prst="rect">
                <a:avLst/>
              </a:prstGeom>
              <a:blipFill>
                <a:blip r:embed="rId9"/>
                <a:stretch>
                  <a:fillRect l="-1422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08475" y="4149790"/>
                <a:ext cx="3954525" cy="396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are recursively BS calculated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75" y="4149790"/>
                <a:ext cx="3954525" cy="396006"/>
              </a:xfrm>
              <a:prstGeom prst="rect">
                <a:avLst/>
              </a:prstGeom>
              <a:blipFill>
                <a:blip r:embed="rId10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859669" y="5182902"/>
            <a:ext cx="2804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sampling scheme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30600" y="5182902"/>
            <a:ext cx="2804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 t-statistic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0"/>
              <p:cNvSpPr txBox="1">
                <a:spLocks/>
              </p:cNvSpPr>
              <p:nvPr/>
            </p:nvSpPr>
            <p:spPr>
              <a:xfrm>
                <a:off x="228600" y="6019800"/>
                <a:ext cx="9220200" cy="73761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385D8A"/>
                    </a:solidFill>
                  </a:rPr>
                  <a:t>Rayner (1990) </a:t>
                </a:r>
                <a:r>
                  <a:rPr lang="en-US" sz="1400" dirty="0">
                    <a:solidFill>
                      <a:srgbClr val="385D8A"/>
                    </a:solidFill>
                  </a:rPr>
                  <a:t>– the use of the student-t approximation is not satisfactory, particularly for high values of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385D8A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rgbClr val="385D8A"/>
                    </a:solidFill>
                  </a:rPr>
                  <a:t> </a:t>
                </a:r>
                <a:br>
                  <a:rPr lang="en-US" sz="1400" dirty="0">
                    <a:solidFill>
                      <a:srgbClr val="385D8A"/>
                    </a:solidFill>
                  </a:rPr>
                </a:br>
                <a:r>
                  <a:rPr lang="en-US" sz="1400" dirty="0">
                    <a:solidFill>
                      <a:srgbClr val="385D8A"/>
                    </a:solidFill>
                  </a:rPr>
                  <a:t>                                     the bootstrap-t performs very well in samples of sizes 5-10, even when mixtures of normal </a:t>
                </a:r>
                <a:br>
                  <a:rPr lang="en-US" sz="1400" dirty="0">
                    <a:solidFill>
                      <a:srgbClr val="385D8A"/>
                    </a:solidFill>
                  </a:rPr>
                </a:br>
                <a:r>
                  <a:rPr lang="en-US" sz="1400" dirty="0">
                    <a:solidFill>
                      <a:srgbClr val="385D8A"/>
                    </a:solidFill>
                  </a:rPr>
                  <a:t>	              distributions are used for the errors</a:t>
                </a:r>
              </a:p>
            </p:txBody>
          </p:sp>
        </mc:Choice>
        <mc:Fallback xmlns="">
          <p:sp>
            <p:nvSpPr>
              <p:cNvPr id="30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19800"/>
                <a:ext cx="9220200" cy="737616"/>
              </a:xfrm>
              <a:prstGeom prst="rect">
                <a:avLst/>
              </a:prstGeom>
              <a:blipFill>
                <a:blip r:embed="rId11"/>
                <a:stretch>
                  <a:fillRect l="-595" t="-4959" b="-1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3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2895600"/>
            <a:ext cx="8763000" cy="1500187"/>
          </a:xfrm>
        </p:spPr>
        <p:txBody>
          <a:bodyPr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4 - General error structures - The Moving Block Bootstrap (MBB)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Moving Block Bootstrap</a:t>
            </a: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1066800" y="4343400"/>
            <a:ext cx="7944050" cy="7376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rgbClr val="385D8A"/>
                </a:solidFill>
              </a:rPr>
              <a:t>Carlstein (1986) </a:t>
            </a:r>
            <a:r>
              <a:rPr lang="en-US" sz="1600" dirty="0">
                <a:solidFill>
                  <a:srgbClr val="385D8A"/>
                </a:solidFill>
              </a:rPr>
              <a:t>– first discussed the idea of </a:t>
            </a:r>
            <a:r>
              <a:rPr lang="en-US" sz="1600" b="1" dirty="0">
                <a:solidFill>
                  <a:srgbClr val="385D8A"/>
                </a:solidFill>
              </a:rPr>
              <a:t>bootstrapping blocks of observations </a:t>
            </a:r>
            <a:r>
              <a:rPr lang="en-US" sz="1600" dirty="0">
                <a:solidFill>
                  <a:srgbClr val="385D8A"/>
                </a:solidFill>
              </a:rPr>
              <a:t>rather </a:t>
            </a:r>
            <a:br>
              <a:rPr lang="en-US" sz="1600" dirty="0">
                <a:solidFill>
                  <a:srgbClr val="385D8A"/>
                </a:solidFill>
              </a:rPr>
            </a:br>
            <a:r>
              <a:rPr lang="en-US" sz="1600" dirty="0">
                <a:solidFill>
                  <a:srgbClr val="385D8A"/>
                </a:solidFill>
              </a:rPr>
              <a:t>than the individual observations. </a:t>
            </a:r>
            <a:r>
              <a:rPr lang="en-US" sz="1600" b="1" dirty="0">
                <a:solidFill>
                  <a:srgbClr val="385D8A"/>
                </a:solidFill>
              </a:rPr>
              <a:t>The blocks are nonoverlapping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1530" y="2143780"/>
            <a:ext cx="1911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829580"/>
            <a:ext cx="7696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 of the </a:t>
            </a:r>
            <a:r>
              <a:rPr lang="en-US" b="1" dirty="0"/>
              <a:t>residual based bootstrap </a:t>
            </a:r>
            <a:r>
              <a:rPr lang="en-US" dirty="0"/>
              <a:t>methods is straightforward if the error distribution is specified to be an ARMA(p,q) process with known p and q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/>
              <a:t>However, if the structure of serial correlation is not tractable or is </a:t>
            </a:r>
            <a:r>
              <a:rPr lang="en-US" dirty="0" err="1"/>
              <a:t>misspecified</a:t>
            </a:r>
            <a:r>
              <a:rPr lang="en-US" dirty="0"/>
              <a:t>, the </a:t>
            </a:r>
            <a:r>
              <a:rPr lang="en-US" b="1" dirty="0"/>
              <a:t>residual based methods will give inconsistent estimates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1066800" y="5242631"/>
            <a:ext cx="7944050" cy="1066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rgbClr val="385D8A"/>
                </a:solidFill>
              </a:rPr>
              <a:t>Künsch (1989) and Singh (1992) </a:t>
            </a:r>
            <a:r>
              <a:rPr lang="en-US" sz="1600" dirty="0">
                <a:solidFill>
                  <a:srgbClr val="385D8A"/>
                </a:solidFill>
              </a:rPr>
              <a:t>– independently introduced a more general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85D8A"/>
                </a:solidFill>
              </a:rPr>
              <a:t>procedure, </a:t>
            </a:r>
            <a:r>
              <a:rPr lang="en-US" sz="1600" b="1" dirty="0">
                <a:solidFill>
                  <a:srgbClr val="385D8A"/>
                </a:solidFill>
              </a:rPr>
              <a:t>the moving block BS </a:t>
            </a:r>
            <a:r>
              <a:rPr lang="en-US" sz="1600" dirty="0">
                <a:solidFill>
                  <a:srgbClr val="385D8A"/>
                </a:solidFill>
              </a:rPr>
              <a:t>(MBB) which is applicable to </a:t>
            </a:r>
            <a:r>
              <a:rPr lang="en-US" sz="1600" b="1" dirty="0">
                <a:solidFill>
                  <a:srgbClr val="385D8A"/>
                </a:solidFill>
              </a:rPr>
              <a:t>stationary time series data</a:t>
            </a:r>
            <a:r>
              <a:rPr lang="en-US" sz="1600" dirty="0">
                <a:solidFill>
                  <a:srgbClr val="385D8A"/>
                </a:solidFill>
              </a:rPr>
              <a:t>. In this method the </a:t>
            </a:r>
            <a:r>
              <a:rPr lang="en-US" sz="1600" b="1" dirty="0">
                <a:solidFill>
                  <a:srgbClr val="385D8A"/>
                </a:solidFill>
              </a:rPr>
              <a:t>blocks of observations are overlapping</a:t>
            </a:r>
            <a:r>
              <a:rPr lang="en-US" sz="1600" dirty="0">
                <a:solidFill>
                  <a:srgbClr val="385D8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90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838200"/>
            <a:ext cx="8143776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Moving Block Bootstrap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426" y="1592282"/>
            <a:ext cx="8203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Divide the data of n observations into blocks of length </a:t>
            </a:r>
            <a:r>
              <a:rPr lang="en-US" dirty="0">
                <a:latin typeface="Gigi" panose="04040504061007020D02" pitchFamily="82" charset="0"/>
              </a:rPr>
              <a:t>l </a:t>
            </a:r>
            <a:r>
              <a:rPr lang="en-US" dirty="0"/>
              <a:t>and select b of these blocks (with repeats allowed) by resampling with replacement all the possible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74226" y="2610765"/>
                <a:ext cx="3098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simplicity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26" y="2610765"/>
                <a:ext cx="3098374" cy="369332"/>
              </a:xfrm>
              <a:prstGeom prst="rect">
                <a:avLst/>
              </a:prstGeom>
              <a:blipFill>
                <a:blip r:embed="rId2"/>
                <a:stretch>
                  <a:fillRect l="-15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2590800"/>
                <a:ext cx="381000" cy="401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381000" cy="401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3000" y="2590800"/>
                <a:ext cx="381000" cy="401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590800"/>
                <a:ext cx="381000" cy="401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050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10200" y="2590800"/>
                <a:ext cx="381000" cy="401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90800"/>
                <a:ext cx="381000" cy="401895"/>
              </a:xfrm>
              <a:prstGeom prst="rect">
                <a:avLst/>
              </a:prstGeom>
              <a:blipFill>
                <a:blip r:embed="rId5"/>
                <a:stretch>
                  <a:fillRect l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791200" y="2590800"/>
                <a:ext cx="381000" cy="401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90800"/>
                <a:ext cx="381000" cy="401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886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8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29200" y="259080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354333" y="2455667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5245851" y="2455667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04317" y="338733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gi" panose="04040504061007020D02" pitchFamily="82" charset="0"/>
              </a:rPr>
              <a:t>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6851" y="338750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gi" panose="04040504061007020D02" pitchFamily="82" charset="0"/>
              </a:rPr>
              <a:t>l</a:t>
            </a:r>
          </a:p>
        </p:txBody>
      </p:sp>
      <p:sp>
        <p:nvSpPr>
          <p:cNvPr id="27" name="Left Brace 26"/>
          <p:cNvSpPr/>
          <p:nvPr/>
        </p:nvSpPr>
        <p:spPr>
          <a:xfrm rot="16200000">
            <a:off x="2148009" y="2628487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72363" y="35751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gi" panose="04040504061007020D02" pitchFamily="82" charset="0"/>
              </a:rPr>
              <a:t>l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1735334" y="2539662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77852" y="345149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gi" panose="04040504061007020D02" pitchFamily="82" charset="0"/>
              </a:rPr>
              <a:t>l</a:t>
            </a:r>
          </a:p>
        </p:txBody>
      </p:sp>
      <p:sp>
        <p:nvSpPr>
          <p:cNvPr id="31" name="Left Brace 30"/>
          <p:cNvSpPr/>
          <p:nvPr/>
        </p:nvSpPr>
        <p:spPr>
          <a:xfrm rot="16200000">
            <a:off x="2884206" y="2466319"/>
            <a:ext cx="339335" cy="1524002"/>
          </a:xfrm>
          <a:prstGeom prst="leftBrace">
            <a:avLst>
              <a:gd name="adj1" fmla="val 302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52400" y="3886200"/>
                <a:ext cx="4169603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sz="2000" i="1" dirty="0">
                    <a:solidFill>
                      <a:srgbClr val="385D8A"/>
                    </a:solidFill>
                  </a:rPr>
                  <a:t>Carlstein</a:t>
                </a:r>
                <a:r>
                  <a:rPr lang="en-US" dirty="0"/>
                  <a:t> procedure</a:t>
                </a:r>
                <a:r>
                  <a:rPr lang="en-US" dirty="0">
                    <a:sym typeface="Wingdings" panose="05000000000000000000" pitchFamily="2" charset="2"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blocks 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86200"/>
                <a:ext cx="4169603" cy="462947"/>
              </a:xfrm>
              <a:prstGeom prst="rect">
                <a:avLst/>
              </a:prstGeom>
              <a:blipFill>
                <a:blip r:embed="rId7"/>
                <a:stretch>
                  <a:fillRect l="-1170" t="-5333" r="-14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24688" y="3943290"/>
                <a:ext cx="43463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sz="2000" i="1" dirty="0">
                    <a:solidFill>
                      <a:srgbClr val="385D8A"/>
                    </a:solidFill>
                  </a:rPr>
                  <a:t>Künsch</a:t>
                </a:r>
                <a:r>
                  <a:rPr lang="en-US" dirty="0"/>
                  <a:t> procedure</a:t>
                </a:r>
                <a:r>
                  <a:rPr lang="en-US" dirty="0">
                    <a:sym typeface="Wingdings" panose="05000000000000000000" pitchFamily="2" charset="2"/>
                  </a:rPr>
                  <a:t>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blocks 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88" y="3943290"/>
                <a:ext cx="4346383" cy="400110"/>
              </a:xfrm>
              <a:prstGeom prst="rect">
                <a:avLst/>
              </a:prstGeom>
              <a:blipFill>
                <a:blip r:embed="rId8"/>
                <a:stretch>
                  <a:fillRect l="-1122" t="-9091" r="-28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655201" y="5612602"/>
            <a:ext cx="8107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 with n = 6 and I = 3 suppose the data are: </a:t>
            </a:r>
            <a:r>
              <a:rPr lang="en-US" dirty="0" err="1"/>
              <a:t>xt</a:t>
            </a:r>
            <a:r>
              <a:rPr lang="en-US" dirty="0"/>
              <a:t> = {3,6,7,2,1,5).</a:t>
            </a:r>
          </a:p>
          <a:p>
            <a:r>
              <a:rPr lang="en-US" dirty="0"/>
              <a:t>The blocks according to Carlstein are {(3,6,7), (2,1,5)). The blocks according</a:t>
            </a:r>
          </a:p>
          <a:p>
            <a:r>
              <a:rPr lang="en-US" dirty="0"/>
              <a:t>to </a:t>
            </a:r>
            <a:r>
              <a:rPr lang="en-US" dirty="0" err="1"/>
              <a:t>Kiinsch</a:t>
            </a:r>
            <a:r>
              <a:rPr lang="en-US" dirty="0"/>
              <a:t> are {(3,6,7), (6,7,2), (7,2, l), (2,1,5)).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105400" y="4495800"/>
                <a:ext cx="3950927" cy="774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block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sz="1000" dirty="0"/>
              </a:p>
              <a:p>
                <a:pPr algn="l"/>
                <a:r>
                  <a:rPr lang="en-US" sz="1600" dirty="0"/>
                  <a:t>  	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,…,(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495800"/>
                <a:ext cx="3950927" cy="774379"/>
              </a:xfrm>
              <a:prstGeom prst="rect">
                <a:avLst/>
              </a:prstGeom>
              <a:blipFill>
                <a:blip r:embed="rId9"/>
                <a:stretch>
                  <a:fillRect l="-1389" t="-3937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94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/>
          <p:cNvSpPr/>
          <p:nvPr/>
        </p:nvSpPr>
        <p:spPr>
          <a:xfrm>
            <a:off x="105984" y="1447800"/>
            <a:ext cx="8790366" cy="2218027"/>
          </a:xfrm>
          <a:prstGeom prst="roundRect">
            <a:avLst>
              <a:gd name="adj" fmla="val 76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838200"/>
            <a:ext cx="8143776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Moving Block Bootstrap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400" y="2307735"/>
            <a:ext cx="253210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blocks in the </a:t>
            </a:r>
            <a:br>
              <a:rPr lang="en-US" dirty="0"/>
            </a:br>
            <a:r>
              <a:rPr lang="en-US" sz="2000" i="1" dirty="0">
                <a:solidFill>
                  <a:srgbClr val="385D8A"/>
                </a:solidFill>
              </a:rPr>
              <a:t>Carlstein</a:t>
            </a:r>
            <a:r>
              <a:rPr lang="en-US" dirty="0"/>
              <a:t> procedure are: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2307735"/>
            <a:ext cx="26057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blocks in the </a:t>
            </a:r>
            <a:r>
              <a:rPr lang="en-US" sz="2000" i="1" dirty="0">
                <a:solidFill>
                  <a:srgbClr val="385D8A"/>
                </a:solidFill>
              </a:rPr>
              <a:t>Künsch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procedure are: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5426" y="1456101"/>
            <a:ext cx="8203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10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91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86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8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29200" y="17534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570732" y="1646760"/>
                <a:ext cx="413486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32" y="1646760"/>
                <a:ext cx="413486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916519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97519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9600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90600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35519" y="3125040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26886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07886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57600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8600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19600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45886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38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148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528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9673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483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86305" y="3070858"/>
            <a:ext cx="381000" cy="40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562600"/>
            <a:ext cx="8782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Higher probability of missing entire blocks in the </a:t>
            </a:r>
            <a:r>
              <a:rPr lang="en-US" i="1" dirty="0">
                <a:solidFill>
                  <a:srgbClr val="385D8A"/>
                </a:solidFill>
              </a:rPr>
              <a:t>Carlstein</a:t>
            </a:r>
            <a:r>
              <a:rPr lang="en-US" dirty="0"/>
              <a:t> scheme (non overlapping blocks)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6825" y="3767203"/>
            <a:ext cx="6200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Draw a sample of </a:t>
            </a:r>
            <a:r>
              <a:rPr lang="en-US" b="1" dirty="0"/>
              <a:t>two blocks </a:t>
            </a:r>
            <a:r>
              <a:rPr lang="en-US" dirty="0"/>
              <a:t>with replacement in each case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5181" y="5105400"/>
            <a:ext cx="151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385D8A"/>
                </a:solidFill>
              </a:rPr>
              <a:t>Carlstein: </a:t>
            </a:r>
            <a:r>
              <a:rPr lang="en-US" dirty="0"/>
              <a:t>50%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48345" y="5105400"/>
            <a:ext cx="135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385D8A"/>
                </a:solidFill>
              </a:rPr>
              <a:t>Künsch: </a:t>
            </a:r>
            <a:r>
              <a:rPr lang="en-US" dirty="0"/>
              <a:t>25%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66824" y="4170105"/>
            <a:ext cx="5438775" cy="413619"/>
            <a:chOff x="1266824" y="4277211"/>
            <a:chExt cx="5438775" cy="413619"/>
          </a:xfrm>
        </p:grpSpPr>
        <p:sp>
          <p:nvSpPr>
            <p:cNvPr id="50" name="Rectangle 49"/>
            <p:cNvSpPr/>
            <p:nvPr/>
          </p:nvSpPr>
          <p:spPr>
            <a:xfrm>
              <a:off x="4076700" y="4288935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57700" y="4288935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38700" y="4288935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66824" y="4277211"/>
              <a:ext cx="54387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Suppose, the first draw gave		       (WLOG)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6824" y="4627305"/>
            <a:ext cx="5514976" cy="401895"/>
            <a:chOff x="1266824" y="4847878"/>
            <a:chExt cx="5514976" cy="401895"/>
          </a:xfrm>
        </p:grpSpPr>
        <p:sp>
          <p:nvSpPr>
            <p:cNvPr id="65" name="Rectangle 64"/>
            <p:cNvSpPr/>
            <p:nvPr/>
          </p:nvSpPr>
          <p:spPr>
            <a:xfrm>
              <a:off x="5410200" y="4847878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1200" y="4847878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9200" y="4847878"/>
              <a:ext cx="381000" cy="4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66824" y="4868108"/>
              <a:ext cx="55149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Than, The probability of missing all of 		       is: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52599" y="6183868"/>
            <a:ext cx="5262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385D8A"/>
                </a:solidFill>
              </a:rPr>
              <a:t>Carlstein</a:t>
            </a:r>
            <a:r>
              <a:rPr lang="en-US" dirty="0"/>
              <a:t> scheme is not popular and not often used</a:t>
            </a:r>
          </a:p>
        </p:txBody>
      </p:sp>
      <p:sp>
        <p:nvSpPr>
          <p:cNvPr id="14" name="Arrow: Bent 13"/>
          <p:cNvSpPr/>
          <p:nvPr/>
        </p:nvSpPr>
        <p:spPr>
          <a:xfrm flipV="1">
            <a:off x="1113651" y="5946452"/>
            <a:ext cx="609600" cy="6010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43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14500" y="2673582"/>
            <a:ext cx="8877100" cy="3346218"/>
          </a:xfrm>
          <a:prstGeom prst="roundRect">
            <a:avLst>
              <a:gd name="adj" fmla="val 67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7" y="2895600"/>
            <a:ext cx="4984273" cy="285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619224" y="838200"/>
            <a:ext cx="8143776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The Moving Block Bootstrap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752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comparison of four different block bootstrap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2111573"/>
            <a:ext cx="3435012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rgbClr val="385D8A"/>
                </a:solidFill>
              </a:rPr>
              <a:t> Boris </a:t>
            </a:r>
            <a:r>
              <a:rPr lang="en-US" sz="1400" i="1" dirty="0" err="1">
                <a:solidFill>
                  <a:srgbClr val="385D8A"/>
                </a:solidFill>
              </a:rPr>
              <a:t>Radovanov</a:t>
            </a:r>
            <a:r>
              <a:rPr lang="en-US" sz="1400" i="1" dirty="0">
                <a:solidFill>
                  <a:srgbClr val="385D8A"/>
                </a:solidFill>
              </a:rPr>
              <a:t> &amp; Aleksandra </a:t>
            </a:r>
            <a:r>
              <a:rPr lang="en-US" sz="1400" i="1" dirty="0" err="1">
                <a:solidFill>
                  <a:srgbClr val="385D8A"/>
                </a:solidFill>
              </a:rPr>
              <a:t>Marcikić</a:t>
            </a:r>
            <a:endParaRPr lang="en-US" sz="1400" i="1" dirty="0">
              <a:solidFill>
                <a:srgbClr val="385D8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17887" y="3799582"/>
            <a:ext cx="3473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M Roman 12"/>
              </a:rPr>
              <a:t>MBB – Moving block bootstrap </a:t>
            </a:r>
            <a:br>
              <a:rPr lang="en-US" sz="1600" dirty="0">
                <a:solidFill>
                  <a:srgbClr val="000000"/>
                </a:solidFill>
                <a:latin typeface="LM Roman 12"/>
              </a:rPr>
            </a:br>
            <a:r>
              <a:rPr lang="en-US" sz="1600" dirty="0">
                <a:solidFill>
                  <a:srgbClr val="000000"/>
                </a:solidFill>
                <a:latin typeface="LM Roman 12"/>
              </a:rPr>
              <a:t>NBB – Non-overlapping block bootstrap </a:t>
            </a:r>
            <a:br>
              <a:rPr lang="en-US" sz="1600" dirty="0">
                <a:solidFill>
                  <a:srgbClr val="000000"/>
                </a:solidFill>
                <a:latin typeface="LM Roman 12"/>
              </a:rPr>
            </a:br>
            <a:r>
              <a:rPr lang="en-US" sz="1600" dirty="0">
                <a:solidFill>
                  <a:srgbClr val="000000"/>
                </a:solidFill>
                <a:latin typeface="LM Roman 12"/>
              </a:rPr>
              <a:t>SBB – Stationary block bootstrap </a:t>
            </a:r>
            <a:br>
              <a:rPr lang="en-US" sz="1600" dirty="0">
                <a:solidFill>
                  <a:srgbClr val="000000"/>
                </a:solidFill>
                <a:latin typeface="LM Roman 12"/>
              </a:rPr>
            </a:br>
            <a:r>
              <a:rPr lang="en-US" sz="1600" dirty="0">
                <a:solidFill>
                  <a:srgbClr val="000000"/>
                </a:solidFill>
                <a:latin typeface="LM Roman 12"/>
              </a:rPr>
              <a:t>SS - Subsampling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9739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1219200"/>
            <a:ext cx="8143776" cy="6974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Problems with MBB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9783" y="4765633"/>
            <a:ext cx="5267017" cy="1787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stationary bootstrap method</a:t>
            </a:r>
          </a:p>
          <a:p>
            <a:r>
              <a:rPr lang="en-US" dirty="0"/>
              <a:t>The suggested method involves sampling blocks of random length, where the length of each block has a geometric distribution. They show that the pseudo time series generated by the stationary bootstrap method is indeed stationary.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1666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some important problems worth noting about the MBB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20" y="25908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1600" y="2713672"/>
                <a:ext cx="3048000" cy="14773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pseudo time series generated by the moving block method is not stationary, even if the original 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is stationary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13672"/>
                <a:ext cx="3048000" cy="1477328"/>
              </a:xfrm>
              <a:prstGeom prst="rect">
                <a:avLst/>
              </a:prstGeom>
              <a:blipFill>
                <a:blip r:embed="rId2"/>
                <a:stretch>
                  <a:fillRect l="-160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9701" y="4721423"/>
            <a:ext cx="2141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>
                <a:solidFill>
                  <a:srgbClr val="385D8A"/>
                </a:solidFill>
              </a:rPr>
              <a:t>Politis</a:t>
            </a:r>
            <a:r>
              <a:rPr lang="en-US" sz="1400" i="1" dirty="0">
                <a:solidFill>
                  <a:srgbClr val="385D8A"/>
                </a:solidFill>
              </a:rPr>
              <a:t> and Romano (1994) </a:t>
            </a:r>
          </a:p>
        </p:txBody>
      </p:sp>
      <p:sp>
        <p:nvSpPr>
          <p:cNvPr id="10" name="Arrow: Bent 9"/>
          <p:cNvSpPr/>
          <p:nvPr/>
        </p:nvSpPr>
        <p:spPr>
          <a:xfrm flipV="1">
            <a:off x="2590800" y="4511730"/>
            <a:ext cx="609600" cy="6010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162325" y="4128194"/>
            <a:ext cx="8877100" cy="2643297"/>
          </a:xfrm>
          <a:prstGeom prst="roundRect">
            <a:avLst>
              <a:gd name="adj" fmla="val 67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974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Problems with MBB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1186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some important problems worth noting about the MBB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20" y="22860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1600" y="2362200"/>
                <a:ext cx="7086600" cy="8617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of the moving block bootstrap is biased in the sense that: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62200"/>
                <a:ext cx="7086600" cy="861774"/>
              </a:xfrm>
              <a:prstGeom prst="rect">
                <a:avLst/>
              </a:prstGeom>
              <a:blipFill>
                <a:blip r:embed="rId2"/>
                <a:stretch>
                  <a:fillRect l="-688" t="-425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12820" y="3528774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71600" y="3604974"/>
                <a:ext cx="7086600" cy="3724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MBB estimator of the variance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also biased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04974"/>
                <a:ext cx="7086600" cy="372410"/>
              </a:xfrm>
              <a:prstGeom prst="rect">
                <a:avLst/>
              </a:prstGeom>
              <a:blipFill>
                <a:blip r:embed="rId3"/>
                <a:stretch>
                  <a:fillRect l="-68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52600" y="4992101"/>
                <a:ext cx="2590800" cy="950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usual estimator: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5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92101"/>
                <a:ext cx="2590800" cy="950388"/>
              </a:xfrm>
              <a:prstGeom prst="rect">
                <a:avLst/>
              </a:prstGeom>
              <a:blipFill>
                <a:blip r:embed="rId4"/>
                <a:stretch>
                  <a:fillRect l="-2118" t="-31410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49621" y="4188023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385D8A"/>
                </a:solidFill>
              </a:rPr>
              <a:t>Davidson and Hall (1993) </a:t>
            </a:r>
          </a:p>
        </p:txBody>
      </p:sp>
      <p:sp>
        <p:nvSpPr>
          <p:cNvPr id="16" name="Arrow: Bent 15"/>
          <p:cNvSpPr/>
          <p:nvPr/>
        </p:nvSpPr>
        <p:spPr>
          <a:xfrm flipV="1">
            <a:off x="1371600" y="4848225"/>
            <a:ext cx="304800" cy="3743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4431268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creates problems in using the percentile-t method with the MBB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95800" y="4992101"/>
                <a:ext cx="3962400" cy="958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Should be modified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992101"/>
                <a:ext cx="3962400" cy="958917"/>
              </a:xfrm>
              <a:prstGeom prst="rect">
                <a:avLst/>
              </a:prstGeom>
              <a:blipFill>
                <a:blip r:embed="rId5"/>
                <a:stretch>
                  <a:fillRect l="-1385" t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752600" y="6125160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this modification the bootstrap-t can improve substantially on the normal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434489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752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Several rules that have been suggested are based on different criteria. However, the rules are useful as rough guides to selecting the optimal sized blocks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9718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990671"/>
            <a:ext cx="35052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385D8A"/>
                </a:solidFill>
              </a:rPr>
              <a:t>Carlstein’s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non-overlapping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2990671"/>
            <a:ext cx="231737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385D8A"/>
                </a:solidFill>
              </a:rPr>
              <a:t>Künsch’s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moving blocks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29200" y="3075656"/>
            <a:ext cx="1050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&lt;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4958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799" y="4572744"/>
                <a:ext cx="7117975" cy="16560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solidFill>
                      <a:srgbClr val="385D8A"/>
                    </a:solidFill>
                  </a:rPr>
                  <a:t>Politis and Romano‘s </a:t>
                </a:r>
                <a:r>
                  <a:rPr lang="en-US" dirty="0"/>
                  <a:t>stationary bootstrap method</a:t>
                </a:r>
              </a:p>
              <a:p>
                <a:endParaRPr lang="en-US" sz="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average length of a block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, where p is the parameter of the </a:t>
                </a:r>
                <a:br>
                  <a:rPr lang="en-US" dirty="0"/>
                </a:br>
                <a:r>
                  <a:rPr lang="en-US" dirty="0"/>
                  <a:t>geometric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application of </a:t>
                </a:r>
                <a:r>
                  <a:rPr lang="en-US" b="1" dirty="0"/>
                  <a:t>stationary bootstrap </a:t>
                </a:r>
                <a:r>
                  <a:rPr lang="en-US" dirty="0"/>
                  <a:t>is less sensitive to the choice of p than the application of </a:t>
                </a:r>
                <a:r>
                  <a:rPr lang="en-US" b="1" dirty="0"/>
                  <a:t>moving block bootstrap </a:t>
                </a:r>
                <a:r>
                  <a:rPr lang="en-US" dirty="0"/>
                  <a:t>is to the choice of </a:t>
                </a:r>
                <a:r>
                  <a:rPr lang="en-US" i="1" dirty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9" y="4572744"/>
                <a:ext cx="7117975" cy="1656031"/>
              </a:xfrm>
              <a:prstGeom prst="rect">
                <a:avLst/>
              </a:prstGeom>
              <a:blipFill>
                <a:blip r:embed="rId2"/>
                <a:stretch>
                  <a:fillRect l="-685" t="-1838" r="-1027" b="-4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Autofit/>
          </a:bodyPr>
          <a:lstStyle/>
          <a:p>
            <a:r>
              <a:rPr lang="en-US" sz="2100" b="1" dirty="0"/>
              <a:t>Most of the inferential procedures available in the analysis of time series data are asymptotic</a:t>
            </a:r>
          </a:p>
          <a:p>
            <a:r>
              <a:rPr lang="en-US" sz="2100" dirty="0"/>
              <a:t>Although analytic small sample results are available in a few cases, there is currently, </a:t>
            </a:r>
            <a:r>
              <a:rPr lang="en-US" sz="2100" b="1" dirty="0"/>
              <a:t>no widely applicable and easily accessible method that can be used to make small sample inferences.</a:t>
            </a:r>
            <a:r>
              <a:rPr lang="en-US" sz="2100" dirty="0"/>
              <a:t> Methods like </a:t>
            </a:r>
            <a:r>
              <a:rPr lang="en-US" sz="2100" dirty="0" err="1"/>
              <a:t>Edgeworth</a:t>
            </a:r>
            <a:r>
              <a:rPr lang="en-US" sz="2100" dirty="0"/>
              <a:t> expansions involve a lot of algebra and are also applicable in very special cases. </a:t>
            </a:r>
          </a:p>
          <a:p>
            <a:r>
              <a:rPr lang="en-US" sz="2100" b="1" dirty="0"/>
              <a:t>The bootstrap technique introduced by </a:t>
            </a:r>
            <a:r>
              <a:rPr lang="en-US" sz="2100" b="1" dirty="0" err="1"/>
              <a:t>Efron</a:t>
            </a:r>
            <a:r>
              <a:rPr lang="en-US" sz="2100" b="1" dirty="0"/>
              <a:t> </a:t>
            </a:r>
            <a:r>
              <a:rPr lang="en-US" sz="2100" b="1" i="1" dirty="0"/>
              <a:t>(1979) could possibly be a </a:t>
            </a:r>
            <a:r>
              <a:rPr lang="en-US" sz="2100" b="1" dirty="0"/>
              <a:t>potential alternative in estimation and inference from time series models in finite samples.</a:t>
            </a:r>
            <a:r>
              <a:rPr lang="en-US" sz="2100" dirty="0"/>
              <a:t> However, in time series regressions, the standard bootstrap resampling method </a:t>
            </a:r>
            <a:r>
              <a:rPr lang="en-US" sz="2100" b="1" dirty="0"/>
              <a:t>designed for independent and identically distributed </a:t>
            </a:r>
            <a:r>
              <a:rPr lang="en-US" sz="2100" b="1" i="1" dirty="0"/>
              <a:t>(IID) </a:t>
            </a:r>
            <a:r>
              <a:rPr lang="en-US" sz="2100" b="1" dirty="0"/>
              <a:t>errors is not applicable because in most situations the assumption of </a:t>
            </a:r>
            <a:r>
              <a:rPr lang="en-US" sz="2100" b="1" i="1" dirty="0"/>
              <a:t>IID </a:t>
            </a:r>
            <a:r>
              <a:rPr lang="en-US" sz="2100" b="1" dirty="0"/>
              <a:t>errors is violated.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0574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076271"/>
            <a:ext cx="711797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85D8A"/>
                </a:solidFill>
              </a:rPr>
              <a:t>Carlstein’s</a:t>
            </a:r>
            <a:r>
              <a:rPr lang="en-US" sz="2400" dirty="0"/>
              <a:t> rules for non-overlapping blocks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47798" y="2720608"/>
                <a:ext cx="71179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Interested in minimizing the MSE of the block bootstrap estimate</a:t>
                </a:r>
              </a:p>
              <a:p>
                <a:r>
                  <a:rPr lang="en-US" sz="2000" dirty="0"/>
                  <a:t>of the variance of a general statistic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8" y="2720608"/>
                <a:ext cx="7117975" cy="707886"/>
              </a:xfrm>
              <a:prstGeom prst="rect">
                <a:avLst/>
              </a:prstGeom>
              <a:blipFill>
                <a:blip r:embed="rId2"/>
                <a:stretch>
                  <a:fillRect l="-85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057400" y="4290417"/>
            <a:ext cx="27432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As the block size increases</a:t>
            </a:r>
            <a:endParaRPr lang="en-US" sz="2400" dirty="0"/>
          </a:p>
        </p:txBody>
      </p:sp>
      <p:sp>
        <p:nvSpPr>
          <p:cNvPr id="18" name="Arrow: Right 17"/>
          <p:cNvSpPr/>
          <p:nvPr/>
        </p:nvSpPr>
        <p:spPr>
          <a:xfrm>
            <a:off x="5006785" y="4246482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5638800" y="3842743"/>
            <a:ext cx="201224" cy="1219200"/>
          </a:xfrm>
          <a:prstGeom prst="leftBracket">
            <a:avLst>
              <a:gd name="adj" fmla="val 367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rot="5400000">
            <a:off x="6370090" y="3988951"/>
            <a:ext cx="662583" cy="1722715"/>
          </a:xfrm>
          <a:prstGeom prst="rightArrow">
            <a:avLst>
              <a:gd name="adj1" fmla="val 69118"/>
              <a:gd name="adj2" fmla="val 44444"/>
            </a:avLst>
          </a:prstGeom>
          <a:solidFill>
            <a:schemeClr val="bg1">
              <a:lumMod val="85000"/>
            </a:schemeClr>
          </a:solidFill>
        </p:spPr>
        <p:txBody>
          <a:bodyPr vert="vert270"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22" name="Arrow: Right 21"/>
          <p:cNvSpPr/>
          <p:nvPr/>
        </p:nvSpPr>
        <p:spPr>
          <a:xfrm rot="16200000">
            <a:off x="6353717" y="3199090"/>
            <a:ext cx="662583" cy="1722715"/>
          </a:xfrm>
          <a:prstGeom prst="rightArrow">
            <a:avLst>
              <a:gd name="adj1" fmla="val 69118"/>
              <a:gd name="adj2" fmla="val 44444"/>
            </a:avLst>
          </a:prstGeom>
          <a:solidFill>
            <a:schemeClr val="bg1">
              <a:lumMod val="85000"/>
            </a:schemeClr>
          </a:solidFill>
        </p:spPr>
        <p:txBody>
          <a:bodyPr vert="vert"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57400" y="5678269"/>
                <a:ext cx="2819400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As the dependency among </a:t>
                </a:r>
                <a:br>
                  <a:rPr lang="en-US" dirty="0"/>
                </a:b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gets stronger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678269"/>
                <a:ext cx="2819400" cy="646331"/>
              </a:xfrm>
              <a:prstGeom prst="rect">
                <a:avLst/>
              </a:prstGeom>
              <a:blipFill>
                <a:blip r:embed="rId3"/>
                <a:stretch>
                  <a:fillRect l="-194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715000" y="5678269"/>
            <a:ext cx="228743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longer block size is needed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5006785" y="5772833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6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/>
          <p:cNvSpPr/>
          <p:nvPr/>
        </p:nvSpPr>
        <p:spPr>
          <a:xfrm>
            <a:off x="1068379" y="5714343"/>
            <a:ext cx="6932621" cy="1057148"/>
          </a:xfrm>
          <a:prstGeom prst="roundRect">
            <a:avLst>
              <a:gd name="adj" fmla="val 67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771471"/>
            <a:ext cx="711797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85D8A"/>
                </a:solidFill>
              </a:rPr>
              <a:t>Carlstein’s</a:t>
            </a:r>
            <a:r>
              <a:rPr lang="en-US" sz="2400" dirty="0"/>
              <a:t> rules for non-overlapping blocks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19198" y="2415808"/>
                <a:ext cx="71179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Interested in minimizing the MSE of the block bootstrap estimate</a:t>
                </a:r>
              </a:p>
              <a:p>
                <a:r>
                  <a:rPr lang="en-US" sz="2000" dirty="0"/>
                  <a:t>of the variance of a general statistic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8" y="2415808"/>
                <a:ext cx="7117975" cy="707886"/>
              </a:xfrm>
              <a:prstGeom prst="rect">
                <a:avLst/>
              </a:prstGeom>
              <a:blipFill>
                <a:blip r:embed="rId2"/>
                <a:stretch>
                  <a:fillRect l="-85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828800" y="3761662"/>
            <a:ext cx="27432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As the block size increases</a:t>
            </a:r>
            <a:endParaRPr lang="en-US" sz="2400" dirty="0"/>
          </a:p>
        </p:txBody>
      </p:sp>
      <p:sp>
        <p:nvSpPr>
          <p:cNvPr id="18" name="Arrow: Right 17"/>
          <p:cNvSpPr/>
          <p:nvPr/>
        </p:nvSpPr>
        <p:spPr>
          <a:xfrm>
            <a:off x="4778185" y="3717727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5410200" y="3313988"/>
            <a:ext cx="201224" cy="1219200"/>
          </a:xfrm>
          <a:prstGeom prst="leftBracket">
            <a:avLst>
              <a:gd name="adj" fmla="val 367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rot="5400000">
            <a:off x="6141490" y="3460196"/>
            <a:ext cx="662583" cy="1722715"/>
          </a:xfrm>
          <a:prstGeom prst="rightArrow">
            <a:avLst>
              <a:gd name="adj1" fmla="val 69118"/>
              <a:gd name="adj2" fmla="val 44444"/>
            </a:avLst>
          </a:prstGeom>
          <a:solidFill>
            <a:schemeClr val="bg1">
              <a:lumMod val="85000"/>
            </a:schemeClr>
          </a:solidFill>
        </p:spPr>
        <p:txBody>
          <a:bodyPr vert="vert270"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22" name="Arrow: Right 21"/>
          <p:cNvSpPr/>
          <p:nvPr/>
        </p:nvSpPr>
        <p:spPr>
          <a:xfrm rot="16200000">
            <a:off x="6125117" y="2670335"/>
            <a:ext cx="662583" cy="1722715"/>
          </a:xfrm>
          <a:prstGeom prst="rightArrow">
            <a:avLst>
              <a:gd name="adj1" fmla="val 69118"/>
              <a:gd name="adj2" fmla="val 44444"/>
            </a:avLst>
          </a:prstGeom>
          <a:solidFill>
            <a:schemeClr val="bg1">
              <a:lumMod val="85000"/>
            </a:schemeClr>
          </a:solidFill>
        </p:spPr>
        <p:txBody>
          <a:bodyPr vert="vert"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828800" y="4800600"/>
                <a:ext cx="2819400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As the dependency among </a:t>
                </a:r>
                <a:br>
                  <a:rPr lang="en-US" dirty="0"/>
                </a:b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gets stronger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00600"/>
                <a:ext cx="2819400" cy="646331"/>
              </a:xfrm>
              <a:prstGeom prst="rect">
                <a:avLst/>
              </a:prstGeom>
              <a:blipFill>
                <a:blip r:embed="rId3"/>
                <a:stretch>
                  <a:fillRect l="-1728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486400" y="4800600"/>
            <a:ext cx="228743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longer block size is needed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778185" y="4895164"/>
            <a:ext cx="342901" cy="457201"/>
          </a:xfrm>
          <a:prstGeom prst="rightArrow">
            <a:avLst>
              <a:gd name="adj1" fmla="val 38889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71600" y="5772090"/>
                <a:ext cx="64708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optimal block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for the AR(1)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is: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772090"/>
                <a:ext cx="6470886" cy="400110"/>
              </a:xfrm>
              <a:prstGeom prst="rect">
                <a:avLst/>
              </a:prstGeom>
              <a:blipFill>
                <a:blip r:embed="rId4"/>
                <a:stretch>
                  <a:fillRect l="-754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6248400"/>
                <a:ext cx="2843214" cy="385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𝝋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6248400"/>
                <a:ext cx="2843214" cy="385298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384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771471"/>
            <a:ext cx="711797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85D8A"/>
                </a:solidFill>
              </a:rPr>
              <a:t>Hall and Horowitz’s</a:t>
            </a:r>
            <a:r>
              <a:rPr lang="en-US" sz="2400" dirty="0"/>
              <a:t> rules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1827" y="2415808"/>
            <a:ext cx="7829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</a:t>
            </a:r>
            <a:r>
              <a:rPr lang="en-US" sz="2000" i="1" dirty="0">
                <a:solidFill>
                  <a:srgbClr val="385D8A"/>
                </a:solidFill>
              </a:rPr>
              <a:t>Carlstein</a:t>
            </a:r>
            <a:r>
              <a:rPr lang="en-US" sz="2000" dirty="0"/>
              <a:t> – They’re interested in minimizing the MSE of the variance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61827" y="2846521"/>
            <a:ext cx="7829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</a:t>
            </a:r>
            <a:r>
              <a:rPr lang="en-US" sz="2000" i="1" dirty="0">
                <a:solidFill>
                  <a:srgbClr val="385D8A"/>
                </a:solidFill>
              </a:rPr>
              <a:t>Künsch</a:t>
            </a:r>
            <a:r>
              <a:rPr lang="en-US" sz="2000" dirty="0"/>
              <a:t> – They’re interested in minimizing the MSE of the bias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61827" y="3352800"/>
            <a:ext cx="782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They argue that the rules are similar both for </a:t>
            </a:r>
            <a:r>
              <a:rPr lang="en-US" i="1" dirty="0">
                <a:solidFill>
                  <a:srgbClr val="385D8A"/>
                </a:solidFill>
              </a:rPr>
              <a:t>Künsch’s</a:t>
            </a:r>
            <a:r>
              <a:rPr lang="en-US" dirty="0"/>
              <a:t> moving block scheme and</a:t>
            </a:r>
          </a:p>
          <a:p>
            <a:r>
              <a:rPr lang="en-US" dirty="0"/>
              <a:t>For </a:t>
            </a:r>
            <a:r>
              <a:rPr lang="en-US" i="1" dirty="0">
                <a:solidFill>
                  <a:srgbClr val="385D8A"/>
                </a:solidFill>
              </a:rPr>
              <a:t>Carlstein’s</a:t>
            </a:r>
            <a:r>
              <a:rPr lang="en-US" dirty="0"/>
              <a:t> non-overlapping block scheme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371600" y="4395192"/>
                <a:ext cx="2819400" cy="8626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rgbClr val="385D8A"/>
                    </a:solidFill>
                  </a:rPr>
                  <a:t>Carlstein’s Model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95192"/>
                <a:ext cx="2819400" cy="862608"/>
              </a:xfrm>
              <a:prstGeom prst="rect">
                <a:avLst/>
              </a:prstGeom>
              <a:blipFill>
                <a:blip r:embed="rId2"/>
                <a:stretch>
                  <a:fillRect t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953000" y="4395192"/>
                <a:ext cx="3536575" cy="8626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rgbClr val="385D8A"/>
                    </a:solidFill>
                  </a:rPr>
                  <a:t>Künsch’s</a:t>
                </a:r>
                <a:r>
                  <a:rPr lang="en-US" sz="2400" dirty="0"/>
                  <a:t> </a:t>
                </a:r>
                <a:r>
                  <a:rPr lang="en-US" sz="2400" i="1" dirty="0">
                    <a:solidFill>
                      <a:srgbClr val="385D8A"/>
                    </a:solidFill>
                  </a:rPr>
                  <a:t> Model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95192"/>
                <a:ext cx="3536575" cy="862608"/>
              </a:xfrm>
              <a:prstGeom prst="rect">
                <a:avLst/>
              </a:prstGeom>
              <a:blipFill>
                <a:blip r:embed="rId3"/>
                <a:stretch>
                  <a:fillRect t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5849802"/>
                <a:ext cx="2469714" cy="703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49802"/>
                <a:ext cx="2469714" cy="703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603950" y="6001446"/>
                <a:ext cx="387466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–the covariance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at lag j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950" y="6001446"/>
                <a:ext cx="3874663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374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/>
          <p:cNvSpPr/>
          <p:nvPr/>
        </p:nvSpPr>
        <p:spPr>
          <a:xfrm>
            <a:off x="1600200" y="3819045"/>
            <a:ext cx="5867400" cy="2952446"/>
          </a:xfrm>
          <a:prstGeom prst="roundRect">
            <a:avLst>
              <a:gd name="adj" fmla="val 67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4. General error structures – The MBB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771471"/>
            <a:ext cx="711797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85D8A"/>
                </a:solidFill>
              </a:rPr>
              <a:t>Hall and Horowitz’s</a:t>
            </a:r>
            <a:r>
              <a:rPr lang="en-US" sz="2400" dirty="0"/>
              <a:t> rules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619224" y="914400"/>
            <a:ext cx="8143776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Optimal Length of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11945" y="2362200"/>
                <a:ext cx="28625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For the </a:t>
                </a:r>
                <a:r>
                  <a:rPr lang="en-US" b="1" dirty="0"/>
                  <a:t>AR(1) process</a:t>
                </a:r>
                <a:r>
                  <a:rPr lang="en-US" dirty="0"/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45" y="2362200"/>
                <a:ext cx="2862509" cy="646331"/>
              </a:xfrm>
              <a:prstGeom prst="rect">
                <a:avLst/>
              </a:prstGeom>
              <a:blipFill>
                <a:blip r:embed="rId2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78892" y="2362200"/>
                <a:ext cx="24411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For the </a:t>
                </a:r>
                <a:r>
                  <a:rPr lang="en-US" b="1" dirty="0"/>
                  <a:t>MA(1) process </a:t>
                </a:r>
                <a:br>
                  <a:rPr lang="en-US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92" y="2362200"/>
                <a:ext cx="2441108" cy="646331"/>
              </a:xfrm>
              <a:prstGeom prst="rect">
                <a:avLst/>
              </a:prstGeom>
              <a:blipFill>
                <a:blip r:embed="rId3"/>
                <a:stretch>
                  <a:fillRect t="-566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04127" y="3229122"/>
                <a:ext cx="1878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127" y="3229122"/>
                <a:ext cx="1878143" cy="369332"/>
              </a:xfrm>
              <a:prstGeom prst="rect">
                <a:avLst/>
              </a:prstGeom>
              <a:blipFill>
                <a:blip r:embed="rId4"/>
                <a:stretch>
                  <a:fillRect t="-118333" r="-220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460374" y="3229122"/>
                <a:ext cx="1878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74" y="3229122"/>
                <a:ext cx="1878143" cy="369332"/>
              </a:xfrm>
              <a:prstGeom prst="rect">
                <a:avLst/>
              </a:prstGeom>
              <a:blipFill>
                <a:blip r:embed="rId5"/>
                <a:stretch>
                  <a:fillRect t="-118333" r="-220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3974068"/>
                <a:ext cx="3054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Computed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for n=200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974068"/>
                <a:ext cx="3054487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343400"/>
            <a:ext cx="5043016" cy="2237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7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2 - General guidelines for using the bootstrap 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4" name="Flowchart: Card 3"/>
          <p:cNvSpPr/>
          <p:nvPr/>
        </p:nvSpPr>
        <p:spPr>
          <a:xfrm>
            <a:off x="685800" y="1752600"/>
            <a:ext cx="2895600" cy="1828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b="1" dirty="0"/>
              <a:t>The basic bootstrap approach consists of </a:t>
            </a:r>
            <a:r>
              <a:rPr lang="en-US" b="1" dirty="0">
                <a:solidFill>
                  <a:srgbClr val="FFFF00"/>
                </a:solidFill>
              </a:rPr>
              <a:t>drawing repeated samples (with replacement)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685800" y="3810000"/>
            <a:ext cx="2895600" cy="838200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600" dirty="0">
                <a:solidFill>
                  <a:srgbClr val="D5E1EF"/>
                </a:solidFill>
              </a:rPr>
              <a:t>the simplest one that is </a:t>
            </a:r>
            <a:r>
              <a:rPr lang="en-US" sz="1600" dirty="0">
                <a:solidFill>
                  <a:srgbClr val="FFFF00"/>
                </a:solidFill>
              </a:rPr>
              <a:t>valid for IID observations</a:t>
            </a: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5638800" y="1752600"/>
            <a:ext cx="2743200" cy="1828800"/>
          </a:xfrm>
          <a:prstGeom prst="snipRoundRect">
            <a:avLst>
              <a:gd name="adj1" fmla="val 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00"/>
                </a:solidFill>
              </a:rPr>
              <a:t>Time series models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638800" y="3810000"/>
            <a:ext cx="2743200" cy="838200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00"/>
                </a:solidFill>
              </a:rPr>
              <a:t>IID assumption is </a:t>
            </a:r>
            <a:r>
              <a:rPr lang="en-US" sz="1600" b="1" dirty="0">
                <a:solidFill>
                  <a:srgbClr val="FFFF00"/>
                </a:solidFill>
              </a:rPr>
              <a:t>not</a:t>
            </a:r>
            <a:r>
              <a:rPr lang="en-US" sz="1600" dirty="0">
                <a:solidFill>
                  <a:srgbClr val="FFFF00"/>
                </a:solidFill>
              </a:rPr>
              <a:t> satisfied</a:t>
            </a:r>
          </a:p>
        </p:txBody>
      </p:sp>
      <p:sp>
        <p:nvSpPr>
          <p:cNvPr id="9" name="Trapezoid 8"/>
          <p:cNvSpPr/>
          <p:nvPr/>
        </p:nvSpPr>
        <p:spPr>
          <a:xfrm>
            <a:off x="2895600" y="5638800"/>
            <a:ext cx="3352800" cy="990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/>
              <a:t>The method needs to be modified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267200" y="510540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סוגר מרובע ימני 2"/>
          <p:cNvSpPr/>
          <p:nvPr/>
        </p:nvSpPr>
        <p:spPr>
          <a:xfrm rot="5400000">
            <a:off x="4419600" y="838199"/>
            <a:ext cx="228600" cy="8001000"/>
          </a:xfrm>
          <a:prstGeom prst="rightBracket">
            <a:avLst>
              <a:gd name="adj" fmla="val 4469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524001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Estimating Standard Errors</a:t>
            </a:r>
            <a:endParaRPr lang="he-IL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5" name="מלבן מעוגל 4"/>
          <p:cNvSpPr/>
          <p:nvPr/>
        </p:nvSpPr>
        <p:spPr>
          <a:xfrm>
            <a:off x="457200" y="2904836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Small Sample Size</a:t>
            </a:r>
            <a:endParaRPr lang="he-IL" b="1" dirty="0"/>
          </a:p>
        </p:txBody>
      </p:sp>
      <p:cxnSp>
        <p:nvCxnSpPr>
          <p:cNvPr id="8" name="מחבר חץ ישר 7"/>
          <p:cNvCxnSpPr/>
          <p:nvPr/>
        </p:nvCxnSpPr>
        <p:spPr>
          <a:xfrm flipV="1">
            <a:off x="2667000" y="2890404"/>
            <a:ext cx="533400" cy="31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apezoid 8"/>
          <p:cNvSpPr/>
          <p:nvPr/>
        </p:nvSpPr>
        <p:spPr>
          <a:xfrm>
            <a:off x="6922653" y="2514600"/>
            <a:ext cx="1905000" cy="7738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/>
              <a:t>Better </a:t>
            </a:r>
            <a:br>
              <a:rPr lang="en-US" sz="1600" b="1" dirty="0"/>
            </a:br>
            <a:r>
              <a:rPr lang="en-US" sz="1600" b="1" dirty="0"/>
              <a:t>Estimation  of SE </a:t>
            </a:r>
          </a:p>
        </p:txBody>
      </p:sp>
      <p:sp>
        <p:nvSpPr>
          <p:cNvPr id="13" name="Flowchart: Process 4"/>
          <p:cNvSpPr/>
          <p:nvPr/>
        </p:nvSpPr>
        <p:spPr>
          <a:xfrm>
            <a:off x="3276600" y="3514436"/>
            <a:ext cx="3276600" cy="629752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asymptotic distribution</a:t>
            </a:r>
            <a:r>
              <a:rPr lang="en-US" sz="1600" dirty="0">
                <a:solidFill>
                  <a:srgbClr val="D5E1EF"/>
                </a:solidFill>
              </a:rPr>
              <a:t> to Estimate SE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4" name="Flowchart: Process 4"/>
          <p:cNvSpPr/>
          <p:nvPr/>
        </p:nvSpPr>
        <p:spPr>
          <a:xfrm>
            <a:off x="3276600" y="2571173"/>
            <a:ext cx="3276600" cy="638463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BS distribution</a:t>
            </a:r>
            <a:r>
              <a:rPr lang="en-US" sz="1600" dirty="0">
                <a:solidFill>
                  <a:srgbClr val="D5E1EF"/>
                </a:solidFill>
              </a:rPr>
              <a:t> to Estimate SE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9" name="חץ שמאלה 18"/>
          <p:cNvSpPr/>
          <p:nvPr/>
        </p:nvSpPr>
        <p:spPr>
          <a:xfrm>
            <a:off x="6705600" y="2752436"/>
            <a:ext cx="152400" cy="314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2667000" y="3454757"/>
            <a:ext cx="533400" cy="31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4739" y="5371133"/>
            <a:ext cx="144780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BUT</a:t>
            </a:r>
            <a:endParaRPr lang="he-IL" sz="4000" b="1" dirty="0"/>
          </a:p>
        </p:txBody>
      </p:sp>
      <p:sp>
        <p:nvSpPr>
          <p:cNvPr id="27" name="Trapezoid 8"/>
          <p:cNvSpPr/>
          <p:nvPr/>
        </p:nvSpPr>
        <p:spPr>
          <a:xfrm>
            <a:off x="2743200" y="5338160"/>
            <a:ext cx="5486400" cy="7738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D5E1EF"/>
                </a:solidFill>
              </a:rPr>
              <a:t>The “Small Sample Size” distribution</a:t>
            </a:r>
            <a:endParaRPr lang="he-IL" sz="1600" dirty="0">
              <a:solidFill>
                <a:srgbClr val="D5E1EF"/>
              </a:solidFill>
            </a:endParaRPr>
          </a:p>
          <a:p>
            <a:pPr algn="ctr">
              <a:buNone/>
            </a:pPr>
            <a:endParaRPr lang="en-US" sz="800" b="1" dirty="0"/>
          </a:p>
          <a:p>
            <a:pPr algn="ctr">
              <a:buNone/>
            </a:pPr>
            <a:r>
              <a:rPr lang="en-US" sz="1600" b="1" dirty="0"/>
              <a:t>Must be NORMAL</a:t>
            </a:r>
          </a:p>
        </p:txBody>
      </p:sp>
    </p:spTree>
    <p:extLst>
      <p:ext uri="{BB962C8B-B14F-4D97-AF65-F5344CB8AC3E}">
        <p14:creationId xmlns:p14="http://schemas.microsoft.com/office/powerpoint/2010/main" val="372779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39449"/>
            <a:ext cx="1447800" cy="54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p:sp>
        <p:nvSpPr>
          <p:cNvPr id="6" name="Flowchart: Process 4"/>
          <p:cNvSpPr/>
          <p:nvPr/>
        </p:nvSpPr>
        <p:spPr>
          <a:xfrm>
            <a:off x="2362200" y="2546402"/>
            <a:ext cx="3276600" cy="629752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asymptotic distribution</a:t>
            </a:r>
            <a:r>
              <a:rPr lang="en-US" sz="1600" dirty="0">
                <a:solidFill>
                  <a:srgbClr val="D5E1EF"/>
                </a:solidFill>
              </a:rPr>
              <a:t> to Estimate SE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" name="Flowchart: Process 4"/>
          <p:cNvSpPr/>
          <p:nvPr/>
        </p:nvSpPr>
        <p:spPr>
          <a:xfrm>
            <a:off x="2362200" y="1603139"/>
            <a:ext cx="3276600" cy="638463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BS distribution</a:t>
            </a:r>
            <a:r>
              <a:rPr lang="en-US" sz="1600" dirty="0">
                <a:solidFill>
                  <a:srgbClr val="D5E1EF"/>
                </a:solidFill>
              </a:rPr>
              <a:t> to Estimate SE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057400"/>
            <a:ext cx="182880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Even if</a:t>
            </a:r>
            <a:endParaRPr lang="he-IL" sz="4000" b="1" dirty="0"/>
          </a:p>
        </p:txBody>
      </p:sp>
      <p:sp>
        <p:nvSpPr>
          <p:cNvPr id="9" name="Trapezoid 8"/>
          <p:cNvSpPr/>
          <p:nvPr/>
        </p:nvSpPr>
        <p:spPr>
          <a:xfrm>
            <a:off x="6236853" y="1951314"/>
            <a:ext cx="1905000" cy="7738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/>
              <a:t>Same</a:t>
            </a:r>
          </a:p>
        </p:txBody>
      </p:sp>
      <p:sp>
        <p:nvSpPr>
          <p:cNvPr id="10" name="חץ שמאלה 9"/>
          <p:cNvSpPr/>
          <p:nvPr/>
        </p:nvSpPr>
        <p:spPr>
          <a:xfrm flipH="1">
            <a:off x="5867400" y="2189150"/>
            <a:ext cx="152400" cy="314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ציין מיקום תוכן 2"/>
          <p:cNvSpPr>
            <a:spLocks noGrp="1"/>
          </p:cNvSpPr>
          <p:nvPr>
            <p:ph idx="1"/>
          </p:nvPr>
        </p:nvSpPr>
        <p:spPr>
          <a:xfrm>
            <a:off x="254000" y="3581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Confidence Interval statements</a:t>
            </a:r>
            <a:endParaRPr lang="he-IL" sz="2800" dirty="0"/>
          </a:p>
        </p:txBody>
      </p:sp>
      <p:sp>
        <p:nvSpPr>
          <p:cNvPr id="12" name="Flowchart: Process 4"/>
          <p:cNvSpPr/>
          <p:nvPr/>
        </p:nvSpPr>
        <p:spPr>
          <a:xfrm>
            <a:off x="457200" y="5410200"/>
            <a:ext cx="3276600" cy="629752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asymptotic distribution</a:t>
            </a:r>
            <a:r>
              <a:rPr lang="en-US" sz="1600" dirty="0">
                <a:solidFill>
                  <a:srgbClr val="D5E1EF"/>
                </a:solidFill>
              </a:rPr>
              <a:t> to Estimate CI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3" name="Flowchart: Process 4"/>
          <p:cNvSpPr/>
          <p:nvPr/>
        </p:nvSpPr>
        <p:spPr>
          <a:xfrm>
            <a:off x="457200" y="4466937"/>
            <a:ext cx="3276600" cy="638463"/>
          </a:xfrm>
          <a:prstGeom prst="flowChartProcess">
            <a:avLst/>
          </a:prstGeom>
          <a:solidFill>
            <a:srgbClr val="7099CA"/>
          </a:solidFill>
          <a:ln>
            <a:solidFill>
              <a:srgbClr val="6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>
                <a:solidFill>
                  <a:srgbClr val="D5E1EF"/>
                </a:solidFill>
              </a:rPr>
              <a:t>Using </a:t>
            </a:r>
            <a:r>
              <a:rPr lang="en-US" sz="1600" dirty="0">
                <a:solidFill>
                  <a:srgbClr val="FFFF00"/>
                </a:solidFill>
              </a:rPr>
              <a:t>BS distribution</a:t>
            </a:r>
            <a:r>
              <a:rPr lang="en-US" sz="1600" dirty="0">
                <a:solidFill>
                  <a:srgbClr val="D5E1EF"/>
                </a:solidFill>
              </a:rPr>
              <a:t> to Estimate CI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2380" y="4413690"/>
            <a:ext cx="364319" cy="5850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rgbClr val="6A92C2"/>
                </a:solidFill>
              </a:rPr>
              <a:t>+</a:t>
            </a:r>
            <a:endParaRPr lang="he-IL" sz="4000" b="1" dirty="0">
              <a:solidFill>
                <a:srgbClr val="6A92C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8620" y="4362450"/>
            <a:ext cx="1828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200" b="1" i="1" dirty="0"/>
              <a:t>BS distribution is skewed</a:t>
            </a:r>
            <a:endParaRPr lang="he-IL" sz="1200" b="1" i="1" dirty="0"/>
          </a:p>
        </p:txBody>
      </p:sp>
      <p:sp>
        <p:nvSpPr>
          <p:cNvPr id="17" name="Trapezoid 8"/>
          <p:cNvSpPr/>
          <p:nvPr/>
        </p:nvSpPr>
        <p:spPr>
          <a:xfrm>
            <a:off x="6553200" y="4800600"/>
            <a:ext cx="1905000" cy="7738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/>
              <a:t>Different CI</a:t>
            </a:r>
          </a:p>
        </p:txBody>
      </p:sp>
      <p:sp>
        <p:nvSpPr>
          <p:cNvPr id="18" name="חץ שמאלה 17"/>
          <p:cNvSpPr/>
          <p:nvPr/>
        </p:nvSpPr>
        <p:spPr>
          <a:xfrm flipH="1">
            <a:off x="6236853" y="5103781"/>
            <a:ext cx="152400" cy="314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87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000" b="1" dirty="0"/>
              <a:t>2. General guidelines for using the bootstrap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66824" y="914400"/>
                <a:ext cx="8143776" cy="4572000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endParaRPr lang="en-US" sz="600" b="1" dirty="0"/>
              </a:p>
              <a:p>
                <a:pPr>
                  <a:buNone/>
                </a:pPr>
                <a:endParaRPr lang="en-US" sz="600" b="1" dirty="0"/>
              </a:p>
              <a:p>
                <a:pPr>
                  <a:buNone/>
                </a:pPr>
                <a:endParaRPr lang="en-US" sz="600" b="1" dirty="0"/>
              </a:p>
              <a:p>
                <a:pPr>
                  <a:buNone/>
                </a:pPr>
                <a:endParaRPr lang="en-US" sz="600" b="1" dirty="0"/>
              </a:p>
              <a:p>
                <a:pPr>
                  <a:buNone/>
                </a:pPr>
                <a:endParaRPr lang="en-US" sz="600" b="1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2"/>
                    </a:solidFill>
                  </a:rPr>
                  <a:t>Using the asymptotic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z-Cyrl-AZ" sz="2400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az-Cyrl-AZ" sz="2400" b="1" i="1" dirty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percentile method</a:t>
                </a:r>
                <a:endParaRPr lang="en-US" sz="24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Bias-corrected (BC) percentile interval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Accelerated bias-corrected (BC</a:t>
                </a:r>
                <a:r>
                  <a:rPr lang="el-GR" sz="2400" baseline="-25000" dirty="0"/>
                  <a:t>α</a:t>
                </a:r>
                <a:r>
                  <a:rPr lang="en-US" sz="2400" dirty="0"/>
                  <a:t>) percentile interval</a:t>
                </a:r>
                <a:r>
                  <a:rPr lang="en-US" sz="1200" dirty="0"/>
                  <a:t>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The percentile-t (or bootstrap-t) method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 err="1"/>
                  <a:t>Beran’s</a:t>
                </a:r>
                <a:r>
                  <a:rPr lang="en-US" sz="2400" dirty="0"/>
                  <a:t> pivotal method (iterative, BS      </a:t>
                </a:r>
                <a:r>
                  <a:rPr lang="en-US" sz="900" dirty="0"/>
                  <a:t> 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824" y="914400"/>
                <a:ext cx="8143776" cy="4572000"/>
              </a:xfrm>
              <a:blipFill rotWithShape="1">
                <a:blip r:embed="rId2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998861" y="986135"/>
            <a:ext cx="2145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Coverage error 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781800" y="1676400"/>
            <a:ext cx="457200" cy="160020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01000" y="2184400"/>
            <a:ext cx="1143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ysClr val="windowText" lastClr="000000"/>
                </a:solidFill>
              </a:rPr>
              <a:t>O(n</a:t>
            </a:r>
            <a:r>
              <a:rPr lang="en-US" b="1" i="1" baseline="30000" dirty="0">
                <a:solidFill>
                  <a:sysClr val="windowText" lastClr="000000"/>
                </a:solidFill>
              </a:rPr>
              <a:t>-1/2</a:t>
            </a:r>
            <a:r>
              <a:rPr lang="en-US" b="1" i="1" dirty="0">
                <a:solidFill>
                  <a:sysClr val="windowText" lastClr="000000"/>
                </a:solidFill>
              </a:rPr>
              <a:t>)</a:t>
            </a:r>
            <a:endParaRPr lang="en-US" b="1" i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543800" y="3429000"/>
            <a:ext cx="457200" cy="106680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3657600"/>
            <a:ext cx="9144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ysClr val="windowText" lastClr="000000"/>
                </a:solidFill>
              </a:rPr>
              <a:t>O(n</a:t>
            </a:r>
            <a:r>
              <a:rPr lang="en-US" b="1" i="1" baseline="30000" dirty="0">
                <a:solidFill>
                  <a:sysClr val="windowText" lastClr="000000"/>
                </a:solidFill>
              </a:rPr>
              <a:t>-1</a:t>
            </a:r>
            <a:r>
              <a:rPr lang="en-US" b="1" i="1" dirty="0">
                <a:solidFill>
                  <a:sysClr val="windowText" lastClr="000000"/>
                </a:solidFill>
              </a:rPr>
              <a:t>)</a:t>
            </a:r>
            <a:endParaRPr lang="en-US" b="1" i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400" y="4648200"/>
            <a:ext cx="9144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ysClr val="windowText" lastClr="000000"/>
                </a:solidFill>
              </a:rPr>
              <a:t>O(n</a:t>
            </a:r>
            <a:r>
              <a:rPr lang="en-US" b="1" i="1" baseline="30000" dirty="0">
                <a:solidFill>
                  <a:sysClr val="windowText" lastClr="000000"/>
                </a:solidFill>
              </a:rPr>
              <a:t>-3</a:t>
            </a:r>
            <a:r>
              <a:rPr lang="en-US" b="1" i="1" dirty="0">
                <a:solidFill>
                  <a:sysClr val="windowText" lastClr="000000"/>
                </a:solidFill>
              </a:rPr>
              <a:t>)</a:t>
            </a:r>
            <a:endParaRPr lang="en-US" b="1" i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חץ מעגלי 2"/>
          <p:cNvSpPr/>
          <p:nvPr/>
        </p:nvSpPr>
        <p:spPr>
          <a:xfrm rot="9755091">
            <a:off x="5587381" y="4803907"/>
            <a:ext cx="434505" cy="434505"/>
          </a:xfrm>
          <a:prstGeom prst="circularArrow">
            <a:avLst>
              <a:gd name="adj1" fmla="val 7057"/>
              <a:gd name="adj2" fmla="val 1142319"/>
              <a:gd name="adj3" fmla="val 19924419"/>
              <a:gd name="adj4" fmla="val 3319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87586" y="4960937"/>
            <a:ext cx="1736217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305576" y="986135"/>
            <a:ext cx="5645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/>
              <a:t>Methods to Construct Confidence intervals</a:t>
            </a:r>
          </a:p>
        </p:txBody>
      </p:sp>
      <p:sp>
        <p:nvSpPr>
          <p:cNvPr id="18" name="Rectangle 19"/>
          <p:cNvSpPr/>
          <p:nvPr/>
        </p:nvSpPr>
        <p:spPr>
          <a:xfrm>
            <a:off x="5410200" y="5751496"/>
            <a:ext cx="3520441" cy="916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Coverage Error 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The difference between the actual coverage and nominal coverage</a:t>
            </a:r>
            <a:endParaRPr 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3955</Words>
  <Application>Microsoft Office PowerPoint</Application>
  <PresentationFormat>‫הצגה על המסך (4:3)</PresentationFormat>
  <Paragraphs>429</Paragraphs>
  <Slides>43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4" baseType="lpstr">
      <vt:lpstr>Office Theme</vt:lpstr>
      <vt:lpstr>Bootstrapping time series models</vt:lpstr>
      <vt:lpstr>מצגת של PowerPoint</vt:lpstr>
      <vt:lpstr>1. Introduction</vt:lpstr>
      <vt:lpstr>1. Introduction</vt:lpstr>
      <vt:lpstr>מצגת של PowerPoint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2. General guidelines for using the bootstrap approach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3. Structured Time Series Models: The Recursive BS</vt:lpstr>
      <vt:lpstr>מצגת של PowerPoint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  <vt:lpstr>4. General error structures – The MBB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time series models</dc:title>
  <dc:creator>username</dc:creator>
  <cp:lastModifiedBy>Haim Aharon</cp:lastModifiedBy>
  <cp:revision>138</cp:revision>
  <dcterms:created xsi:type="dcterms:W3CDTF">2006-08-16T00:00:00Z</dcterms:created>
  <dcterms:modified xsi:type="dcterms:W3CDTF">2017-06-26T23:11:49Z</dcterms:modified>
</cp:coreProperties>
</file>