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257" r:id="rId3"/>
    <p:sldId id="27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92" r:id="rId12"/>
    <p:sldId id="274" r:id="rId13"/>
    <p:sldId id="285" r:id="rId14"/>
    <p:sldId id="286" r:id="rId15"/>
    <p:sldId id="287" r:id="rId16"/>
    <p:sldId id="288" r:id="rId17"/>
    <p:sldId id="284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9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572346-48ED-46AE-8DAF-B2DFEB6E7AD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193051-1A6D-4EAD-A2ED-56F865A4C299}" type="slidenum">
              <a:rPr lang="ru-RU" altLang="ru-RU" smtClean="0">
                <a:latin typeface="Arial" charset="0"/>
              </a:rPr>
              <a:pPr/>
              <a:t>4</a:t>
            </a:fld>
            <a:endParaRPr lang="ru-RU" altLang="ru-RU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85740-88AC-4952-8076-E9E7CD132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5B79D-54D5-489C-9219-E16C6E5A84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35B0-152D-4C55-92D9-CAC153DC36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7CD78-F898-49EC-A789-872A124E803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41092-B9EF-4D03-8158-D0BA24A7B7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FF568-9A7C-4660-BE68-CDBA5746732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67801-A4AD-4E5E-ABDE-01A4C1B553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4E164-935E-465B-B108-6AAB508BE19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7789-4FA9-47EE-9515-59BB1D6497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2B9A2-3491-43C4-8ADF-08204B68F1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30ABE-9394-427E-B042-2CB2185E3D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06C9-57A2-4456-A9C1-ED8E340D9A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5C6D7-35F4-4753-BE6F-3FA1C96234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A18B26-527D-46E2-806B-63BECD810C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boot/index.html" TargetMode="External"/><Relationship Id="rId2" Type="http://schemas.openxmlformats.org/officeDocument/2006/relationships/hyperlink" Target="http://quantile.ru/03/03-S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ru-RU" altLang="ru-RU"/>
              <a:t>Введение в бутстрап (</a:t>
            </a:r>
            <a:r>
              <a:rPr lang="en-US" altLang="ru-RU"/>
              <a:t>bootstrap</a:t>
            </a:r>
            <a:r>
              <a:rPr lang="ru-RU" altLang="ru-RU"/>
              <a:t>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ru-RU" altLang="ru-RU"/>
              <a:t>Эконометрика -2</a:t>
            </a:r>
          </a:p>
          <a:p>
            <a:pPr marL="0" indent="0" algn="ctr" eaLnBrk="1" hangingPunct="1">
              <a:buFontTx/>
              <a:buNone/>
            </a:pPr>
            <a:r>
              <a:rPr lang="ru-RU" altLang="ru-RU"/>
              <a:t>26 февраля 2018г.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Симуляции: доверительный интервал</a:t>
            </a: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1"/>
          </p:nvPr>
        </p:nvSpPr>
        <p:spPr>
          <a:xfrm>
            <a:off x="457200" y="2057400"/>
            <a:ext cx="8001000" cy="4525963"/>
          </a:xfrm>
          <a:blipFill rotWithShape="0">
            <a:blip r:embed="rId2"/>
            <a:stretch>
              <a:fillRect l="-990" t="-943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Симуляции: каким должно быть </a:t>
            </a:r>
            <a:r>
              <a:rPr lang="en-US" sz="3600"/>
              <a:t>B</a:t>
            </a:r>
            <a:r>
              <a:rPr lang="ru-RU" sz="3600"/>
              <a:t>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ru-RU" sz="2400">
                <a:latin typeface="Calibri" pitchFamily="34" charset="0"/>
              </a:rPr>
              <a:t>Правило «большого пальца» (Кэмерон, Триведи, гл. 11):</a:t>
            </a:r>
          </a:p>
          <a:p>
            <a:endParaRPr lang="ru-RU" sz="2400">
              <a:latin typeface="Calibri" pitchFamily="34" charset="0"/>
            </a:endParaRPr>
          </a:p>
          <a:p>
            <a:endParaRPr lang="ru-RU" sz="2400">
              <a:latin typeface="Calibri" pitchFamily="34" charset="0"/>
            </a:endParaRPr>
          </a:p>
          <a:p>
            <a:r>
              <a:rPr lang="ru-RU" sz="2400">
                <a:latin typeface="Calibri" pitchFamily="34" charset="0"/>
              </a:rPr>
              <a:t>Обеспечивает относительное отклонение бутстраповской статистики от статистики, посчитанной при бесконечном числе повторений, меньше чем на 10% в вероятностью не менее 95%</a:t>
            </a:r>
            <a:r>
              <a:rPr lang="ru-RU"/>
              <a:t>.</a:t>
            </a:r>
          </a:p>
          <a:p>
            <a:pPr>
              <a:buFontTx/>
              <a:buNone/>
            </a:pPr>
            <a:r>
              <a:rPr lang="ru-RU" sz="2400">
                <a:latin typeface="Calibri" pitchFamily="34" charset="0"/>
              </a:rPr>
              <a:t>      - коэффициент эксцесса – мера островершинности распределения относительно нормального распределения:</a:t>
            </a:r>
          </a:p>
          <a:p>
            <a:pPr>
              <a:buFontTx/>
              <a:buNone/>
            </a:pPr>
            <a:endParaRPr lang="ru-RU" sz="2400">
              <a:latin typeface="Calibri" pitchFamily="34" charset="0"/>
            </a:endParaRPr>
          </a:p>
          <a:p>
            <a:pPr>
              <a:buFontTx/>
              <a:buNone/>
            </a:pPr>
            <a:r>
              <a:rPr lang="ru-RU" sz="2400">
                <a:latin typeface="Calibri" pitchFamily="34" charset="0"/>
              </a:rPr>
              <a:t>В=384*(2+0)/4=960 для нормального распределения. </a:t>
            </a:r>
          </a:p>
          <a:p>
            <a:pPr>
              <a:buFontTx/>
              <a:buNone/>
            </a:pPr>
            <a:r>
              <a:rPr lang="ru-RU" sz="2400">
                <a:latin typeface="Calibri" pitchFamily="34" charset="0"/>
              </a:rPr>
              <a:t>Автоматические значения в пакетах 1000, 3000, 5000.</a:t>
            </a:r>
          </a:p>
          <a:p>
            <a:pPr>
              <a:buFontTx/>
              <a:buNone/>
            </a:pPr>
            <a:endParaRPr lang="ru-RU" sz="2400">
              <a:latin typeface="Calibri" pitchFamily="34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059113" y="1628775"/>
          <a:ext cx="25923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Формула" r:id="rId3" imgW="1231366" imgH="482391" progId="Equation.3">
                  <p:embed/>
                </p:oleObj>
              </mc:Choice>
              <mc:Fallback>
                <p:oleObj name="Формула" r:id="rId3" imgW="1231366" imgH="48239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628775"/>
                        <a:ext cx="2592387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3203575" y="4941888"/>
          <a:ext cx="2663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Формула" r:id="rId5" imgW="1320227" imgH="418918" progId="Equation.3">
                  <p:embed/>
                </p:oleObj>
              </mc:Choice>
              <mc:Fallback>
                <p:oleObj name="Формула" r:id="rId5" imgW="1320227" imgH="41891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26638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395288" y="4221163"/>
          <a:ext cx="385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Формула" r:id="rId7" imgW="126780" imgH="164814" progId="Equation.3">
                  <p:embed/>
                </p:oleObj>
              </mc:Choice>
              <mc:Fallback>
                <p:oleObj name="Формула" r:id="rId7" imgW="126780" imgH="16481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3857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Заголовок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886700" cy="2852737"/>
          </a:xfrm>
        </p:spPr>
        <p:txBody>
          <a:bodyPr/>
          <a:lstStyle/>
          <a:p>
            <a:pPr eaLnBrk="1" hangingPunct="1"/>
            <a:r>
              <a:rPr lang="ru-RU" sz="4400">
                <a:latin typeface="Calibri" pitchFamily="34" charset="0"/>
              </a:rPr>
              <a:t>Доверительные интервалы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0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ru-RU" sz="3200">
                <a:latin typeface="Calibri" pitchFamily="34" charset="0"/>
              </a:rPr>
              <a:t>Эфронов доверительный интервал</a:t>
            </a:r>
          </a:p>
        </p:txBody>
      </p:sp>
      <p:graphicFrame>
        <p:nvGraphicFramePr>
          <p:cNvPr id="4813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7538" y="2420938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Формула" r:id="rId3" imgW="164880" imgH="203040" progId="Equation.3">
                  <p:embed/>
                </p:oleObj>
              </mc:Choice>
              <mc:Fallback>
                <p:oleObj name="Формула" r:id="rId3" imgW="1648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20938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427538" y="2924175"/>
          <a:ext cx="576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Формула" r:id="rId5" imgW="177480" imgH="253800" progId="Equation.3">
                  <p:embed/>
                </p:oleObj>
              </mc:Choice>
              <mc:Fallback>
                <p:oleObj name="Формула" r:id="rId5" imgW="177480" imgH="25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24175"/>
                        <a:ext cx="576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4356100" y="4292600"/>
          <a:ext cx="10795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Формула" r:id="rId7" imgW="406080" imgH="291960" progId="Equation.3">
                  <p:embed/>
                </p:oleObj>
              </mc:Choice>
              <mc:Fallback>
                <p:oleObj name="Формула" r:id="rId7" imgW="406080" imgH="2919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92600"/>
                        <a:ext cx="10795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9" name="Object 11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56100" y="5229225"/>
          <a:ext cx="27368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Формула" r:id="rId9" imgW="990360" imgH="228600" progId="Equation.3">
                  <p:embed/>
                </p:oleObj>
              </mc:Choice>
              <mc:Fallback>
                <p:oleObj name="Формула" r:id="rId9" imgW="99036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29225"/>
                        <a:ext cx="27368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114">
            <a:extLst>
              <a:ext uri="{FF2B5EF4-FFF2-40B4-BE49-F238E27FC236}">
                <a16:creationId xmlns:a16="http://schemas.microsoft.com/office/drawing/2014/main" id="{7C1A984C-C523-4B88-A836-82CEFBB3B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75306"/>
              </p:ext>
            </p:extLst>
          </p:nvPr>
        </p:nvGraphicFramePr>
        <p:xfrm>
          <a:off x="395288" y="1341438"/>
          <a:ext cx="8424862" cy="5160139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бутстрапируем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саму оценку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вытягиваем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считаем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повторяем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 раз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строим распределение для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Интервал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ru-RU" sz="3200">
                <a:latin typeface="Calibri" pitchFamily="34" charset="0"/>
              </a:rPr>
              <a:t>Доверительный интервал Холла</a:t>
            </a:r>
          </a:p>
        </p:txBody>
      </p:sp>
      <p:graphicFrame>
        <p:nvGraphicFramePr>
          <p:cNvPr id="5530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3438" y="2276475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Формула" r:id="rId3" imgW="164880" imgH="203040" progId="Equation.3">
                  <p:embed/>
                </p:oleObj>
              </mc:Choice>
              <mc:Fallback>
                <p:oleObj name="Формула" r:id="rId3" imgW="164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1" name="Object 35"/>
          <p:cNvGraphicFramePr>
            <a:graphicFrameLocks noChangeAspect="1"/>
          </p:cNvGraphicFramePr>
          <p:nvPr/>
        </p:nvGraphicFramePr>
        <p:xfrm>
          <a:off x="4500563" y="5229225"/>
          <a:ext cx="3024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Формула" r:id="rId5" imgW="1409400" imgH="253800" progId="Equation.3">
                  <p:embed/>
                </p:oleObj>
              </mc:Choice>
              <mc:Fallback>
                <p:oleObj name="Формула" r:id="rId5" imgW="1409400" imgH="253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29225"/>
                        <a:ext cx="302418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3" name="Object 3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72000" y="2852738"/>
          <a:ext cx="10080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Формула" r:id="rId7" imgW="406080" imgH="253800" progId="Equation.3">
                  <p:embed/>
                </p:oleObj>
              </mc:Choice>
              <mc:Fallback>
                <p:oleObj name="Формула" r:id="rId7" imgW="406080" imgH="253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2738"/>
                        <a:ext cx="10080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5" name="Object 39"/>
          <p:cNvGraphicFramePr>
            <a:graphicFrameLocks noChangeAspect="1"/>
          </p:cNvGraphicFramePr>
          <p:nvPr/>
        </p:nvGraphicFramePr>
        <p:xfrm>
          <a:off x="4500563" y="4149725"/>
          <a:ext cx="14398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Формула" r:id="rId9" imgW="622080" imgH="291960" progId="Equation.3">
                  <p:embed/>
                </p:oleObj>
              </mc:Choice>
              <mc:Fallback>
                <p:oleObj name="Формула" r:id="rId9" imgW="622080" imgH="2919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49725"/>
                        <a:ext cx="14398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33">
            <a:extLst>
              <a:ext uri="{FF2B5EF4-FFF2-40B4-BE49-F238E27FC236}">
                <a16:creationId xmlns:a16="http://schemas.microsoft.com/office/drawing/2014/main" id="{8DE48E14-FD2D-4704-8EF3-3EEBB876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74100"/>
              </p:ext>
            </p:extLst>
          </p:nvPr>
        </p:nvGraphicFramePr>
        <p:xfrm>
          <a:off x="395288" y="1341438"/>
          <a:ext cx="8424862" cy="5086987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бутстрапируем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Отклонение оценки от истинного значения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вытягиваем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считаем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повторяем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 раз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строим распределение для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Интервал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n-US" sz="3200">
                <a:latin typeface="Calibri" pitchFamily="34" charset="0"/>
              </a:rPr>
              <a:t>t</a:t>
            </a:r>
            <a:r>
              <a:rPr lang="ru-RU" sz="3200">
                <a:latin typeface="Calibri" pitchFamily="34" charset="0"/>
              </a:rPr>
              <a:t>-процентильный доверительный интервал</a:t>
            </a:r>
          </a:p>
        </p:txBody>
      </p:sp>
      <p:graphicFrame>
        <p:nvGraphicFramePr>
          <p:cNvPr id="5632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3438" y="2276475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Формула" r:id="rId3" imgW="164880" imgH="203040" progId="Equation.3">
                  <p:embed/>
                </p:oleObj>
              </mc:Choice>
              <mc:Fallback>
                <p:oleObj name="Формула" r:id="rId3" imgW="164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0" name="Object 40"/>
          <p:cNvGraphicFramePr>
            <a:graphicFrameLocks noChangeAspect="1"/>
          </p:cNvGraphicFramePr>
          <p:nvPr/>
        </p:nvGraphicFramePr>
        <p:xfrm>
          <a:off x="4643438" y="1341438"/>
          <a:ext cx="7207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Формула" r:id="rId5" imgW="457200" imgH="469800" progId="Equation.3">
                  <p:embed/>
                </p:oleObj>
              </mc:Choice>
              <mc:Fallback>
                <p:oleObj name="Формула" r:id="rId5" imgW="457200" imgH="469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7207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1" name="Object 4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716463" y="2708275"/>
          <a:ext cx="7921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Формула" r:id="rId7" imgW="507960" imgH="482400" progId="Equation.3">
                  <p:embed/>
                </p:oleObj>
              </mc:Choice>
              <mc:Fallback>
                <p:oleObj name="Формула" r:id="rId7" imgW="507960" imgH="482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08275"/>
                        <a:ext cx="7921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4643438" y="3573463"/>
          <a:ext cx="11509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Формула" r:id="rId9" imgW="799920" imgH="545760" progId="Equation.3">
                  <p:embed/>
                </p:oleObj>
              </mc:Choice>
              <mc:Fallback>
                <p:oleObj name="Формула" r:id="rId9" imgW="799920" imgH="5457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3463"/>
                        <a:ext cx="11509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4284663" y="4724400"/>
          <a:ext cx="45005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Формула" r:id="rId11" imgW="2387520" imgH="253800" progId="Equation.3">
                  <p:embed/>
                </p:oleObj>
              </mc:Choice>
              <mc:Fallback>
                <p:oleObj name="Формула" r:id="rId11" imgW="2387520" imgH="2538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24400"/>
                        <a:ext cx="45005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37">
            <a:extLst>
              <a:ext uri="{FF2B5EF4-FFF2-40B4-BE49-F238E27FC236}">
                <a16:creationId xmlns:a16="http://schemas.microsoft.com/office/drawing/2014/main" id="{C04E997F-A013-4E0C-8167-4D3259F10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8908"/>
              </p:ext>
            </p:extLst>
          </p:nvPr>
        </p:nvGraphicFramePr>
        <p:xfrm>
          <a:off x="468313" y="1341438"/>
          <a:ext cx="8424862" cy="4482276"/>
        </p:xfrm>
        <a:graphic>
          <a:graphicData uri="http://schemas.openxmlformats.org/drawingml/2006/table">
            <a:tbl>
              <a:tblPr/>
              <a:tblGrid>
                <a:gridCol w="381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бутстрапируем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вытягиваем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Считаем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строим распределение для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Интервал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ru-RU" sz="3200">
                <a:latin typeface="Calibri" pitchFamily="34" charset="0"/>
              </a:rPr>
              <a:t>Симметричный </a:t>
            </a:r>
            <a:r>
              <a:rPr lang="en-US" sz="3200">
                <a:latin typeface="Calibri" pitchFamily="34" charset="0"/>
              </a:rPr>
              <a:t>t</a:t>
            </a:r>
            <a:r>
              <a:rPr lang="ru-RU" sz="3200">
                <a:latin typeface="Calibri" pitchFamily="34" charset="0"/>
              </a:rPr>
              <a:t>-процентильный д. и.</a:t>
            </a:r>
            <a:br>
              <a:rPr lang="ru-RU" sz="3200">
                <a:latin typeface="Calibri" pitchFamily="34" charset="0"/>
              </a:rPr>
            </a:br>
            <a:r>
              <a:rPr lang="ru-RU" sz="3200">
                <a:latin typeface="Calibri" pitchFamily="34" charset="0"/>
              </a:rPr>
              <a:t>(подходит для тестирования гипотез)</a:t>
            </a:r>
          </a:p>
        </p:txBody>
      </p:sp>
      <p:graphicFrame>
        <p:nvGraphicFramePr>
          <p:cNvPr id="5734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3438" y="2276475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Формула" r:id="rId3" imgW="164880" imgH="203040" progId="Equation.3">
                  <p:embed/>
                </p:oleObj>
              </mc:Choice>
              <mc:Fallback>
                <p:oleObj name="Формула" r:id="rId3" imgW="164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716463" y="2708275"/>
          <a:ext cx="7921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Формула" r:id="rId5" imgW="507960" imgH="482400" progId="Equation.3">
                  <p:embed/>
                </p:oleObj>
              </mc:Choice>
              <mc:Fallback>
                <p:oleObj name="Формула" r:id="rId5" imgW="507960" imgH="4824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08275"/>
                        <a:ext cx="7921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4643438" y="3573463"/>
          <a:ext cx="11509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Формула" r:id="rId7" imgW="799920" imgH="545760" progId="Equation.3">
                  <p:embed/>
                </p:oleObj>
              </mc:Choice>
              <mc:Fallback>
                <p:oleObj name="Формула" r:id="rId7" imgW="799920" imgH="5457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3463"/>
                        <a:ext cx="11509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4716463" y="1341438"/>
          <a:ext cx="631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Формула" r:id="rId9" imgW="495000" imgH="507960" progId="Equation.3">
                  <p:embed/>
                </p:oleObj>
              </mc:Choice>
              <mc:Fallback>
                <p:oleObj name="Формула" r:id="rId9" imgW="495000" imgH="5079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41438"/>
                        <a:ext cx="631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4211638" y="4724400"/>
          <a:ext cx="4572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Формула" r:id="rId11" imgW="2298600" imgH="253800" progId="Equation.3">
                  <p:embed/>
                </p:oleObj>
              </mc:Choice>
              <mc:Fallback>
                <p:oleObj name="Формула" r:id="rId11" imgW="2298600" imgH="2538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24400"/>
                        <a:ext cx="4572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6">
            <a:extLst>
              <a:ext uri="{FF2B5EF4-FFF2-40B4-BE49-F238E27FC236}">
                <a16:creationId xmlns:a16="http://schemas.microsoft.com/office/drawing/2014/main" id="{A20CE8D6-FF3A-40A3-ADD0-5D73EBE5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86595"/>
              </p:ext>
            </p:extLst>
          </p:nvPr>
        </p:nvGraphicFramePr>
        <p:xfrm>
          <a:off x="395288" y="1341438"/>
          <a:ext cx="8424862" cy="4482276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бутстрапируем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вытягиваем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Считаем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строим распределение для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Интервал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ru-RU" sz="4000">
                <a:latin typeface="Calibri" pitchFamily="34" charset="0"/>
              </a:rPr>
              <a:t>Что почитать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Tx/>
              <a:buNone/>
            </a:pPr>
            <a:r>
              <a:rPr lang="ru-RU" sz="2800">
                <a:latin typeface="Calibri" pitchFamily="34" charset="0"/>
              </a:rPr>
              <a:t>     Станислав Анатольев ликбез + список базовой литературы по бутстрапу в журнале «Квантиль»: </a:t>
            </a:r>
            <a:r>
              <a:rPr lang="ru-RU" sz="2800">
                <a:latin typeface="Calibri" pitchFamily="34" charset="0"/>
                <a:hlinkClick r:id="rId2"/>
              </a:rPr>
              <a:t>http://quantile.ru/03/03-SA.pdf</a:t>
            </a:r>
            <a:r>
              <a:rPr lang="ru-RU" sz="2800">
                <a:latin typeface="Calibri" pitchFamily="34" charset="0"/>
              </a:rPr>
              <a:t> </a:t>
            </a:r>
          </a:p>
          <a:p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Э. Кэмерон, П. Триведи «Микроэконометрика: методы и их применение», глава 11</a:t>
            </a:r>
          </a:p>
          <a:p>
            <a:endParaRPr lang="ru-RU" sz="2800">
              <a:latin typeface="Calibri" pitchFamily="34" charset="0"/>
            </a:endParaRPr>
          </a:p>
          <a:p>
            <a:r>
              <a:rPr lang="ru-RU" sz="2800"/>
              <a:t>Пакет </a:t>
            </a:r>
            <a:r>
              <a:rPr lang="en-US" sz="2800"/>
              <a:t>boot </a:t>
            </a:r>
            <a:r>
              <a:rPr lang="ru-RU" sz="2800"/>
              <a:t>для </a:t>
            </a:r>
            <a:r>
              <a:rPr lang="en-US" sz="2800"/>
              <a:t>R </a:t>
            </a:r>
            <a:r>
              <a:rPr lang="ru-RU" sz="2800">
                <a:hlinkClick r:id="rId3"/>
              </a:rPr>
              <a:t>https://cran.r-project.org/web/packages/boot/index.html</a:t>
            </a:r>
            <a:r>
              <a:rPr lang="ru-RU" sz="28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План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830762"/>
          </a:xfrm>
        </p:spPr>
        <p:txBody>
          <a:bodyPr/>
          <a:lstStyle/>
          <a:p>
            <a:pPr eaLnBrk="1" hangingPunct="1"/>
            <a:r>
              <a:rPr lang="ru-RU" altLang="ru-RU" sz="3600">
                <a:latin typeface="Calibri" pitchFamily="34" charset="0"/>
              </a:rPr>
              <a:t>Знакомство с </a:t>
            </a:r>
            <a:r>
              <a:rPr lang="en-US" altLang="ru-RU" sz="3600">
                <a:latin typeface="Calibri" pitchFamily="34" charset="0"/>
              </a:rPr>
              <a:t>botstrap</a:t>
            </a:r>
            <a:r>
              <a:rPr lang="ru-RU" altLang="ru-RU" sz="3600">
                <a:latin typeface="Calibri" pitchFamily="34" charset="0"/>
              </a:rPr>
              <a:t>: </a:t>
            </a:r>
            <a:r>
              <a:rPr lang="ru-RU" altLang="ru-RU" sz="2800">
                <a:latin typeface="Calibri" pitchFamily="34" charset="0"/>
              </a:rPr>
              <a:t>идея, простой пример для парной регрессии</a:t>
            </a:r>
          </a:p>
          <a:p>
            <a:pPr eaLnBrk="1" hangingPunct="1"/>
            <a:r>
              <a:rPr lang="ru-RU" altLang="ru-RU" sz="3600">
                <a:latin typeface="Calibri" pitchFamily="34" charset="0"/>
              </a:rPr>
              <a:t>Симуляции: </a:t>
            </a:r>
            <a:r>
              <a:rPr lang="ru-RU" altLang="ru-RU" sz="2800">
                <a:latin typeface="Calibri" pitchFamily="34" charset="0"/>
              </a:rPr>
              <a:t>схема, число повторений</a:t>
            </a:r>
          </a:p>
          <a:p>
            <a:pPr eaLnBrk="1" hangingPunct="1"/>
            <a:r>
              <a:rPr lang="ru-RU" altLang="ru-RU" sz="3600">
                <a:latin typeface="Calibri" pitchFamily="34" charset="0"/>
              </a:rPr>
              <a:t>Доверительные интервалы </a:t>
            </a:r>
            <a:r>
              <a:rPr lang="en-US" altLang="ru-RU" sz="3600">
                <a:latin typeface="Calibri" pitchFamily="34" charset="0"/>
              </a:rPr>
              <a:t>bootstrap</a:t>
            </a:r>
            <a:r>
              <a:rPr lang="ru-RU" altLang="ru-RU" sz="2800">
                <a:latin typeface="Calibri" pitchFamily="34" charset="0"/>
              </a:rPr>
              <a:t> и тестирование гипотез</a:t>
            </a:r>
          </a:p>
          <a:p>
            <a:pPr eaLnBrk="1" hangingPunct="1"/>
            <a:r>
              <a:rPr lang="ru-RU" altLang="ru-RU" sz="3600">
                <a:latin typeface="Calibri" pitchFamily="34" charset="0"/>
              </a:rPr>
              <a:t>Что почитать</a:t>
            </a:r>
          </a:p>
          <a:p>
            <a:pPr eaLnBrk="1" hangingPunct="1"/>
            <a:endParaRPr lang="ru-RU" altLang="ru-RU" sz="36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xfrm>
            <a:off x="755650" y="0"/>
            <a:ext cx="7886700" cy="2852738"/>
          </a:xfrm>
        </p:spPr>
        <p:txBody>
          <a:bodyPr/>
          <a:lstStyle/>
          <a:p>
            <a:pPr eaLnBrk="1" hangingPunct="1"/>
            <a:r>
              <a:rPr lang="ru-RU"/>
              <a:t>Знакомство с </a:t>
            </a:r>
            <a:r>
              <a:rPr lang="en-US"/>
              <a:t>bootstrap 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Calibri" pitchFamily="34" charset="0"/>
              </a:rPr>
              <a:t>Знакомство с </a:t>
            </a:r>
            <a:r>
              <a:rPr lang="en-US" altLang="ru-RU">
                <a:latin typeface="Calibri" pitchFamily="34" charset="0"/>
              </a:rPr>
              <a:t>bootstrap</a:t>
            </a:r>
            <a:br>
              <a:rPr lang="ru-RU" altLang="ru-RU">
                <a:latin typeface="Calibri" pitchFamily="34" charset="0"/>
              </a:rPr>
            </a:br>
            <a:r>
              <a:rPr lang="ru-RU" altLang="ru-RU" sz="2400">
                <a:latin typeface="Calibri" pitchFamily="34" charset="0"/>
              </a:rPr>
              <a:t>(для начала см. Анатольев, «Квантиль» №3, 2007):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905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 i="1">
                <a:latin typeface="Calibri" pitchFamily="34" charset="0"/>
              </a:rPr>
              <a:t>Bootstrap (</a:t>
            </a:r>
            <a:r>
              <a:rPr lang="ru-RU" altLang="ru-RU" sz="2800" i="1">
                <a:latin typeface="Calibri" pitchFamily="34" charset="0"/>
              </a:rPr>
              <a:t>англ.) – петля на заднике ботинка, облегчающая его надевание</a:t>
            </a:r>
            <a:r>
              <a:rPr lang="ru-RU" altLang="ru-RU" sz="2800">
                <a:latin typeface="Calibri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ru-RU" altLang="ru-RU" sz="28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latin typeface="Calibri" pitchFamily="34" charset="0"/>
              </a:rPr>
              <a:t>Идея метода:  имеющаяся выборка – это единственная информация об истинном распределении данных.</a:t>
            </a:r>
            <a:r>
              <a:rPr lang="en-US" altLang="ru-RU" sz="2800">
                <a:latin typeface="Calibri" pitchFamily="34" charset="0"/>
              </a:rPr>
              <a:t> </a:t>
            </a:r>
            <a:r>
              <a:rPr lang="ru-RU" altLang="ru-RU" sz="2800">
                <a:latin typeface="Calibri" pitchFamily="34" charset="0"/>
              </a:rPr>
              <a:t>Поэтому давайте приблизим истинное распределение эмпирическим. То есть «сами себя вытащим».</a:t>
            </a:r>
          </a:p>
          <a:p>
            <a:pPr eaLnBrk="1" hangingPunct="1">
              <a:lnSpc>
                <a:spcPct val="90000"/>
              </a:lnSpc>
            </a:pPr>
            <a:endParaRPr lang="ru-RU" altLang="ru-RU" sz="28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latin typeface="Calibri" pitchFamily="34" charset="0"/>
              </a:rPr>
              <a:t>Рассмотрим пример.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Простой пример (1/3)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484313"/>
            <a:ext cx="8132762" cy="4367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Простой пример (2/3)</a:t>
            </a:r>
          </a:p>
        </p:txBody>
      </p:sp>
      <p:sp>
        <p:nvSpPr>
          <p:cNvPr id="1843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8229600" cy="5715000"/>
          </a:xfrm>
          <a:blipFill rotWithShape="0">
            <a:blip r:embed="rId2"/>
            <a:stretch>
              <a:fillRect l="-963" t="-747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Простой пример (3/3)</a:t>
            </a:r>
          </a:p>
        </p:txBody>
      </p:sp>
      <p:sp>
        <p:nvSpPr>
          <p:cNvPr id="35842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ru-RU" sz="2400">
                <a:latin typeface="Calibri" pitchFamily="34" charset="0"/>
              </a:rPr>
              <a:t>График эмпирической функции распределения оценки:</a:t>
            </a:r>
          </a:p>
          <a:p>
            <a:pPr eaLnBrk="1" hangingPunct="1"/>
            <a:endParaRPr lang="ru-RU" sz="2400">
              <a:latin typeface="Calibri" pitchFamily="34" charset="0"/>
            </a:endParaRPr>
          </a:p>
        </p:txBody>
      </p:sp>
      <p:pic>
        <p:nvPicPr>
          <p:cNvPr id="35843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133600"/>
            <a:ext cx="49530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Если «ступеней» больше:</a:t>
            </a:r>
            <a:endParaRPr lang="ru-RU"/>
          </a:p>
        </p:txBody>
      </p:sp>
      <p:sp>
        <p:nvSpPr>
          <p:cNvPr id="33800" name="Объект 3"/>
          <p:cNvSpPr>
            <a:spLocks noGrp="1"/>
          </p:cNvSpPr>
          <p:nvPr>
            <p:ph sz="half" idx="2"/>
          </p:nvPr>
        </p:nvSpPr>
        <p:spPr>
          <a:xfrm>
            <a:off x="4572000" y="1196975"/>
            <a:ext cx="4038600" cy="4525963"/>
          </a:xfrm>
        </p:spPr>
        <p:txBody>
          <a:bodyPr/>
          <a:lstStyle/>
          <a:p>
            <a:pPr eaLnBrk="1" hangingPunct="1"/>
            <a:r>
              <a:rPr lang="ru-RU" sz="2400"/>
              <a:t>Если наблюдений </a:t>
            </a:r>
            <a:r>
              <a:rPr lang="en-US" sz="2400"/>
              <a:t>n</a:t>
            </a:r>
            <a:r>
              <a:rPr lang="ru-RU" sz="2400"/>
              <a:t>, то количество вариантов бутстраповской статистики </a:t>
            </a:r>
            <a:r>
              <a:rPr lang="en-US" sz="2400"/>
              <a:t> </a:t>
            </a:r>
            <a:endParaRPr lang="ru-RU" sz="2400"/>
          </a:p>
          <a:p>
            <a:pPr eaLnBrk="1" hangingPunct="1"/>
            <a:endParaRPr lang="ru-RU" sz="2400"/>
          </a:p>
          <a:p>
            <a:pPr eaLnBrk="1" hangingPunct="1"/>
            <a:endParaRPr lang="ru-RU" sz="2400"/>
          </a:p>
          <a:p>
            <a:pPr eaLnBrk="1" hangingPunct="1"/>
            <a:r>
              <a:rPr lang="ru-RU" sz="2400"/>
              <a:t>задача слишком сложная, а точность излишняя </a:t>
            </a:r>
          </a:p>
          <a:p>
            <a:pPr eaLnBrk="1" hangingPunct="1"/>
            <a:endParaRPr lang="ru-RU" sz="2400"/>
          </a:p>
          <a:p>
            <a:pPr eaLnBrk="1" hangingPunct="1"/>
            <a:endParaRPr lang="ru-RU" sz="2400"/>
          </a:p>
          <a:p>
            <a:pPr eaLnBrk="1" hangingPunct="1"/>
            <a:r>
              <a:rPr lang="ru-RU" sz="2400"/>
              <a:t>Выход - симуляции</a:t>
            </a:r>
          </a:p>
          <a:p>
            <a:pPr eaLnBrk="1" hangingPunct="1"/>
            <a:endParaRPr lang="ru-RU"/>
          </a:p>
        </p:txBody>
      </p:sp>
      <p:pic>
        <p:nvPicPr>
          <p:cNvPr id="33801" name="Объект 4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7013" y="1643063"/>
            <a:ext cx="4421187" cy="3995737"/>
          </a:xfrm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6588125" y="2205038"/>
          <a:ext cx="441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Формула" r:id="rId4" imgW="177480" imgH="203040" progId="Equation.3">
                  <p:embed/>
                </p:oleObj>
              </mc:Choice>
              <mc:Fallback>
                <p:oleObj name="Формула" r:id="rId4" imgW="1774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05038"/>
                        <a:ext cx="441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трелка вниз 15"/>
          <p:cNvSpPr/>
          <p:nvPr/>
        </p:nvSpPr>
        <p:spPr>
          <a:xfrm>
            <a:off x="5940425" y="2781300"/>
            <a:ext cx="503238" cy="72072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Стрелка вниз 15"/>
          <p:cNvSpPr/>
          <p:nvPr/>
        </p:nvSpPr>
        <p:spPr>
          <a:xfrm>
            <a:off x="5940425" y="4797425"/>
            <a:ext cx="503238" cy="72072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Симуляции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8675687" cy="4122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345</Words>
  <Application>Microsoft Office PowerPoint</Application>
  <PresentationFormat>Экран (4:3)</PresentationFormat>
  <Paragraphs>78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Оформление по умолчанию</vt:lpstr>
      <vt:lpstr>Формула</vt:lpstr>
      <vt:lpstr>Введение в бутстрап (bootstrap)</vt:lpstr>
      <vt:lpstr>План</vt:lpstr>
      <vt:lpstr>Знакомство с bootstrap </vt:lpstr>
      <vt:lpstr>Знакомство с bootstrap (для начала см. Анатольев, «Квантиль» №3, 2007):</vt:lpstr>
      <vt:lpstr>Простой пример (1/3)</vt:lpstr>
      <vt:lpstr>Простой пример (2/3)</vt:lpstr>
      <vt:lpstr>Простой пример (3/3)</vt:lpstr>
      <vt:lpstr>Если «ступеней» больше:</vt:lpstr>
      <vt:lpstr>Симуляции</vt:lpstr>
      <vt:lpstr>Симуляции: доверительный интервал</vt:lpstr>
      <vt:lpstr>Симуляции: каким должно быть B?</vt:lpstr>
      <vt:lpstr>Доверительные интервалы</vt:lpstr>
      <vt:lpstr>Эфронов доверительный интервал</vt:lpstr>
      <vt:lpstr>Доверительный интервал Холла</vt:lpstr>
      <vt:lpstr>t-процентильный доверительный интервал</vt:lpstr>
      <vt:lpstr>Симметричный t-процентильный д. и. (подходит для тестирования гипотез)</vt:lpstr>
      <vt:lpstr>Что почитать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Ivanov Vladimir Vladimirovich</dc:creator>
  <cp:lastModifiedBy>Philipp Kartaev</cp:lastModifiedBy>
  <cp:revision>23</cp:revision>
  <cp:lastPrinted>1601-01-01T00:00:00Z</cp:lastPrinted>
  <dcterms:created xsi:type="dcterms:W3CDTF">1601-01-01T00:00:00Z</dcterms:created>
  <dcterms:modified xsi:type="dcterms:W3CDTF">2018-10-06T04:27:20Z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