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9906000"/>
  <p:notesSz cx="6858000" cy="9144000"/>
  <p:embeddedFontLst>
    <p:embeddedFont>
      <p:font typeface="Tahoma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ahoma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Tahoma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b="0" i="0" lang="ru-RU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952560" y="685800"/>
            <a:ext cx="4952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:notes"/>
          <p:cNvSpPr txBox="1"/>
          <p:nvPr>
            <p:ph idx="12"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lang="ru-RU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243242a9e_0_14:notes"/>
          <p:cNvSpPr/>
          <p:nvPr>
            <p:ph idx="2" type="sldImg"/>
          </p:nvPr>
        </p:nvSpPr>
        <p:spPr>
          <a:xfrm>
            <a:off x="952560" y="685800"/>
            <a:ext cx="4952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g11243242a9e_0_14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11243242a9e_0_14:notes"/>
          <p:cNvSpPr txBox="1"/>
          <p:nvPr>
            <p:ph idx="12" type="sldNum"/>
          </p:nvPr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lang="ru-RU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243242a9e_0_131:notes"/>
          <p:cNvSpPr/>
          <p:nvPr>
            <p:ph idx="2" type="sldImg"/>
          </p:nvPr>
        </p:nvSpPr>
        <p:spPr>
          <a:xfrm>
            <a:off x="952560" y="685800"/>
            <a:ext cx="4952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g11243242a9e_0_131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11243242a9e_0_131:notes"/>
          <p:cNvSpPr txBox="1"/>
          <p:nvPr>
            <p:ph idx="12" type="sldNum"/>
          </p:nvPr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lang="ru-RU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243242a9e_0_185:notes"/>
          <p:cNvSpPr/>
          <p:nvPr>
            <p:ph idx="2" type="sldImg"/>
          </p:nvPr>
        </p:nvSpPr>
        <p:spPr>
          <a:xfrm>
            <a:off x="952560" y="685800"/>
            <a:ext cx="4952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g11243242a9e_0_185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11243242a9e_0_185:notes"/>
          <p:cNvSpPr txBox="1"/>
          <p:nvPr>
            <p:ph idx="12" type="sldNum"/>
          </p:nvPr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lang="ru-RU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243242a9e_0_165:notes"/>
          <p:cNvSpPr/>
          <p:nvPr>
            <p:ph idx="2" type="sldImg"/>
          </p:nvPr>
        </p:nvSpPr>
        <p:spPr>
          <a:xfrm>
            <a:off x="952560" y="685800"/>
            <a:ext cx="4952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g11243242a9e_0_165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11243242a9e_0_165:notes"/>
          <p:cNvSpPr txBox="1"/>
          <p:nvPr>
            <p:ph idx="12" type="sldNum"/>
          </p:nvPr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lang="ru-RU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290e4415d_0_2:notes"/>
          <p:cNvSpPr/>
          <p:nvPr>
            <p:ph idx="2" type="sldImg"/>
          </p:nvPr>
        </p:nvSpPr>
        <p:spPr>
          <a:xfrm>
            <a:off x="952560" y="685800"/>
            <a:ext cx="4952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Google Shape;221;g11290e4415d_0_2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11290e4415d_0_2:notes"/>
          <p:cNvSpPr txBox="1"/>
          <p:nvPr>
            <p:ph idx="12" type="sldNum"/>
          </p:nvPr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lang="ru-RU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243242a9e_0_51:notes"/>
          <p:cNvSpPr/>
          <p:nvPr>
            <p:ph idx="2" type="sldImg"/>
          </p:nvPr>
        </p:nvSpPr>
        <p:spPr>
          <a:xfrm>
            <a:off x="952560" y="685800"/>
            <a:ext cx="4952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g11243242a9e_0_51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11243242a9e_0_51:notes"/>
          <p:cNvSpPr txBox="1"/>
          <p:nvPr>
            <p:ph idx="12" type="sldNum"/>
          </p:nvPr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lang="ru-RU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29f437a98_0_62:notes"/>
          <p:cNvSpPr/>
          <p:nvPr>
            <p:ph idx="2" type="sldImg"/>
          </p:nvPr>
        </p:nvSpPr>
        <p:spPr>
          <a:xfrm>
            <a:off x="952560" y="685800"/>
            <a:ext cx="4952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g1129f437a98_0_62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1129f437a98_0_62:notes"/>
          <p:cNvSpPr txBox="1"/>
          <p:nvPr>
            <p:ph idx="12" type="sldNum"/>
          </p:nvPr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lang="ru-RU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29f437a98_0_37:notes"/>
          <p:cNvSpPr/>
          <p:nvPr>
            <p:ph idx="2" type="sldImg"/>
          </p:nvPr>
        </p:nvSpPr>
        <p:spPr>
          <a:xfrm>
            <a:off x="952560" y="685800"/>
            <a:ext cx="4952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g1129f437a98_0_37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129f437a98_0_37:notes"/>
          <p:cNvSpPr txBox="1"/>
          <p:nvPr>
            <p:ph idx="12" type="sldNum"/>
          </p:nvPr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lang="ru-RU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243242a9e_0_75:notes"/>
          <p:cNvSpPr/>
          <p:nvPr>
            <p:ph idx="2" type="sldImg"/>
          </p:nvPr>
        </p:nvSpPr>
        <p:spPr>
          <a:xfrm>
            <a:off x="952560" y="685800"/>
            <a:ext cx="4952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g11243242a9e_0_75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11243242a9e_0_75:notes"/>
          <p:cNvSpPr txBox="1"/>
          <p:nvPr>
            <p:ph idx="12" type="sldNum"/>
          </p:nvPr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lang="ru-RU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29f437a98_0_6:notes"/>
          <p:cNvSpPr/>
          <p:nvPr>
            <p:ph idx="2" type="sldImg"/>
          </p:nvPr>
        </p:nvSpPr>
        <p:spPr>
          <a:xfrm>
            <a:off x="952560" y="685800"/>
            <a:ext cx="4952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g1129f437a98_0_6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1129f437a98_0_6:notes"/>
          <p:cNvSpPr txBox="1"/>
          <p:nvPr>
            <p:ph idx="12" type="sldNum"/>
          </p:nvPr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lang="ru-RU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243242a9e_0_61:notes"/>
          <p:cNvSpPr/>
          <p:nvPr>
            <p:ph idx="2" type="sldImg"/>
          </p:nvPr>
        </p:nvSpPr>
        <p:spPr>
          <a:xfrm>
            <a:off x="952560" y="685800"/>
            <a:ext cx="4952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" name="Google Shape;138;g11243242a9e_0_61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11243242a9e_0_61:notes"/>
          <p:cNvSpPr txBox="1"/>
          <p:nvPr>
            <p:ph idx="12" type="sldNum"/>
          </p:nvPr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lang="ru-RU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243242a9e_0_200:notes"/>
          <p:cNvSpPr/>
          <p:nvPr>
            <p:ph idx="2" type="sldImg"/>
          </p:nvPr>
        </p:nvSpPr>
        <p:spPr>
          <a:xfrm>
            <a:off x="952560" y="685800"/>
            <a:ext cx="4952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g11243242a9e_0_200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11243242a9e_0_200:notes"/>
          <p:cNvSpPr txBox="1"/>
          <p:nvPr>
            <p:ph idx="12" type="sldNum"/>
          </p:nvPr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lang="ru-RU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243242a9e_0_145:notes"/>
          <p:cNvSpPr/>
          <p:nvPr>
            <p:ph idx="2" type="sldImg"/>
          </p:nvPr>
        </p:nvSpPr>
        <p:spPr>
          <a:xfrm>
            <a:off x="952560" y="685800"/>
            <a:ext cx="4952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g11243242a9e_0_145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11243242a9e_0_145:notes"/>
          <p:cNvSpPr txBox="1"/>
          <p:nvPr>
            <p:ph idx="12" type="sldNum"/>
          </p:nvPr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lang="ru-RU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2"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3"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4"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5"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6"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3"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0" type="dt"/>
          </p:nvPr>
        </p:nvSpPr>
        <p:spPr>
          <a:xfrm>
            <a:off x="743040" y="6248520"/>
            <a:ext cx="206352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384720" y="6248520"/>
            <a:ext cx="313668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7099200" y="6248520"/>
            <a:ext cx="206352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1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7.png"/><Relationship Id="rId5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9.png"/><Relationship Id="rId5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29.png"/><Relationship Id="rId5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9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Relationship Id="rId8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7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3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1.png"/><Relationship Id="rId5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3373550" y="2640600"/>
            <a:ext cx="6308700" cy="15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None/>
            </a:pPr>
            <a:r>
              <a:rPr b="0" i="0" lang="ru-RU" sz="2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2.2.1. Нефтепереработка.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None/>
            </a:pPr>
            <a:r>
              <a:rPr b="0" i="0" lang="ru-RU" sz="2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2.2.1.</a:t>
            </a:r>
            <a:r>
              <a:rPr lang="ru-RU" sz="2200"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b="0" i="0" lang="ru-RU" sz="2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.1 </a:t>
            </a:r>
            <a:r>
              <a:rPr lang="ru-RU" sz="2200">
                <a:latin typeface="Tahoma"/>
                <a:ea typeface="Tahoma"/>
                <a:cs typeface="Tahoma"/>
                <a:sym typeface="Tahoma"/>
              </a:rPr>
              <a:t>Обзор прогнозов потребления и цен на нефть и нефтепродукты в мире на период до 2050 г. </a:t>
            </a:r>
            <a:endParaRPr sz="22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None/>
            </a:pPr>
            <a:r>
              <a:t/>
            </a:r>
            <a:endParaRPr sz="22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640" y="853920"/>
            <a:ext cx="2539800" cy="79056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 flipH="1">
            <a:off x="-720" y="2640600"/>
            <a:ext cx="3079080" cy="1537560"/>
          </a:xfrm>
          <a:prstGeom prst="rect">
            <a:avLst/>
          </a:prstGeom>
          <a:gradFill>
            <a:gsLst>
              <a:gs pos="0">
                <a:srgbClr val="770000"/>
              </a:gs>
              <a:gs pos="100000">
                <a:srgbClr val="AD0000"/>
              </a:gs>
            </a:gsLst>
            <a:lin ang="108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160" y="431280"/>
            <a:ext cx="1163880" cy="3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0" y="1196640"/>
            <a:ext cx="9324600" cy="599400"/>
          </a:xfrm>
          <a:prstGeom prst="rect">
            <a:avLst/>
          </a:prstGeom>
          <a:gradFill>
            <a:gsLst>
              <a:gs pos="0">
                <a:srgbClr val="770000"/>
              </a:gs>
              <a:gs pos="100000">
                <a:srgbClr val="AD0000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0" y="1217272"/>
            <a:ext cx="93246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ahoma"/>
              <a:buNone/>
            </a:pPr>
            <a:r>
              <a:rPr lang="ru-RU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Ожидаемая динамика мировых цен на нефть в перспективе до 2050 г.: свод прогнозов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6531120" y="431280"/>
            <a:ext cx="2793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None/>
            </a:pPr>
            <a:r>
              <a:rPr b="0" i="0" lang="ru-RU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Наименование структурного подразделения РАНХиГС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3"/>
          <p:cNvPicPr preferRelativeResize="0"/>
          <p:nvPr/>
        </p:nvPicPr>
        <p:blipFill rotWithShape="1">
          <a:blip r:embed="rId4">
            <a:alphaModFix/>
          </a:blip>
          <a:srcRect b="0" l="0" r="0" t="71006"/>
          <a:stretch/>
        </p:blipFill>
        <p:spPr>
          <a:xfrm>
            <a:off x="480075" y="5613125"/>
            <a:ext cx="4600575" cy="101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9900" y="1972025"/>
            <a:ext cx="5473823" cy="364832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3"/>
          <p:cNvSpPr txBox="1"/>
          <p:nvPr/>
        </p:nvSpPr>
        <p:spPr>
          <a:xfrm>
            <a:off x="5420375" y="1910525"/>
            <a:ext cx="4249500" cy="47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79279" lvl="0" marL="179279" rtl="0" algn="l">
              <a:spcBef>
                <a:spcPts val="901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Хронология колебаний цен на нефть</a:t>
            </a:r>
            <a:r>
              <a:rPr lang="ru-RU" sz="1200">
                <a:solidFill>
                  <a:schemeClr val="dk1"/>
                </a:solidFill>
              </a:rPr>
              <a:t> с конца 2019</a:t>
            </a:r>
            <a:r>
              <a:rPr lang="ru-RU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901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ru-RU" sz="1200">
                <a:solidFill>
                  <a:schemeClr val="dk1"/>
                </a:solidFill>
              </a:rPr>
              <a:t>В январе 2020 года цены на нефть упали до уровня октября 2019 года </a:t>
            </a:r>
            <a:r>
              <a:rPr b="1" lang="ru-RU" sz="1200">
                <a:solidFill>
                  <a:schemeClr val="dk1"/>
                </a:solidFill>
              </a:rPr>
              <a:t>из-за снижения спроса на нефть</a:t>
            </a:r>
            <a:r>
              <a:rPr lang="ru-RU" sz="1200">
                <a:solidFill>
                  <a:schemeClr val="dk1"/>
                </a:solidFill>
              </a:rPr>
              <a:t> из-за ограничений на поездки и сокращения расходов на развлечения в с связи со вспышкой коронавируса.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ru-RU" sz="1200">
                <a:solidFill>
                  <a:schemeClr val="dk1"/>
                </a:solidFill>
              </a:rPr>
              <a:t>В начале марта 2020 года ОПЕК и страны-партнеры, не входящие в ОПЕК, </a:t>
            </a:r>
            <a:r>
              <a:rPr b="1" lang="ru-RU" sz="1200">
                <a:solidFill>
                  <a:schemeClr val="dk1"/>
                </a:solidFill>
              </a:rPr>
              <a:t>не смогли прийти к соглашению о сокращении добычи нефти</a:t>
            </a:r>
            <a:r>
              <a:rPr lang="ru-RU" sz="1200">
                <a:solidFill>
                  <a:schemeClr val="dk1"/>
                </a:solidFill>
              </a:rPr>
              <a:t>. В результате цены на нефть резко упали, вскоре достигнув в апреле 22-летнего минимума в 9,12 доллара за баррель.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ru-RU" sz="1200">
                <a:solidFill>
                  <a:schemeClr val="dk1"/>
                </a:solidFill>
              </a:rPr>
              <a:t>12 апреля страны </a:t>
            </a:r>
            <a:r>
              <a:rPr b="1" lang="ru-RU" sz="1200">
                <a:solidFill>
                  <a:schemeClr val="dk1"/>
                </a:solidFill>
              </a:rPr>
              <a:t>ОПЕК+ договорились сократить добычу нефти</a:t>
            </a:r>
            <a:r>
              <a:rPr lang="ru-RU" sz="1200">
                <a:solidFill>
                  <a:schemeClr val="dk1"/>
                </a:solidFill>
              </a:rPr>
              <a:t> на 9,7 млн ​​баррелей в сутки в течение следующих двух месяцев. К концу 2020 года, когда стартовали первые </a:t>
            </a:r>
            <a:r>
              <a:rPr b="1" lang="ru-RU" sz="1200">
                <a:solidFill>
                  <a:schemeClr val="dk1"/>
                </a:solidFill>
              </a:rPr>
              <a:t>кампании по вакцинации от COVID-19</a:t>
            </a:r>
            <a:r>
              <a:rPr lang="ru-RU" sz="1200">
                <a:solidFill>
                  <a:schemeClr val="dk1"/>
                </a:solidFill>
              </a:rPr>
              <a:t>, цена сырой нефти достигла 52 долларов за баррель.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ru-RU" sz="1200">
                <a:solidFill>
                  <a:schemeClr val="dk1"/>
                </a:solidFill>
              </a:rPr>
              <a:t>В первые месяцы 2021 года цены на нефть продолжали расти, достигнув 5 марта годового максимума в $69,95. Рост цен отражает улучшение спроса на нефть благодаря </a:t>
            </a:r>
            <a:r>
              <a:rPr b="1" lang="ru-RU" sz="1200">
                <a:solidFill>
                  <a:schemeClr val="dk1"/>
                </a:solidFill>
              </a:rPr>
              <a:t>восстановлению мировой экономической активности</a:t>
            </a:r>
            <a:r>
              <a:rPr lang="ru-RU" sz="1200">
                <a:solidFill>
                  <a:schemeClr val="dk1"/>
                </a:solidFill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/>
          <p:nvPr/>
        </p:nvSpPr>
        <p:spPr>
          <a:xfrm>
            <a:off x="4785825" y="1980350"/>
            <a:ext cx="4752600" cy="45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ru-RU" sz="1200">
                <a:solidFill>
                  <a:schemeClr val="dk1"/>
                </a:solidFill>
              </a:rPr>
              <a:t>Краткосрочный прогноз (январь 2022):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ru-RU" sz="1200">
                <a:solidFill>
                  <a:schemeClr val="dk1"/>
                </a:solidFill>
              </a:rPr>
              <a:t>75 долларов за баррель в 2022 году и 68 долларов за баррель в 2023 году.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ru-RU" sz="1200">
                <a:solidFill>
                  <a:schemeClr val="dk1"/>
                </a:solidFill>
              </a:rPr>
              <a:t>Снижение цен обусловлено переходом </a:t>
            </a:r>
            <a:r>
              <a:rPr b="1" lang="ru-RU" sz="1200">
                <a:solidFill>
                  <a:schemeClr val="dk1"/>
                </a:solidFill>
              </a:rPr>
              <a:t>от сокращения</a:t>
            </a:r>
            <a:r>
              <a:rPr lang="ru-RU" sz="1200">
                <a:solidFill>
                  <a:schemeClr val="dk1"/>
                </a:solidFill>
              </a:rPr>
              <a:t> мировых запасов нефти в 2021 году </a:t>
            </a:r>
            <a:r>
              <a:rPr b="1" lang="ru-RU" sz="1200">
                <a:solidFill>
                  <a:schemeClr val="dk1"/>
                </a:solidFill>
              </a:rPr>
              <a:t>к их увеличению </a:t>
            </a:r>
            <a:r>
              <a:rPr lang="ru-RU" sz="1200">
                <a:solidFill>
                  <a:schemeClr val="dk1"/>
                </a:solidFill>
              </a:rPr>
              <a:t>в 2022 и 2023 годах.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ru-RU" sz="1200">
                <a:solidFill>
                  <a:schemeClr val="dk1"/>
                </a:solidFill>
              </a:rPr>
              <a:t>В 2021 году </a:t>
            </a:r>
            <a:r>
              <a:rPr b="1" lang="ru-RU" sz="1200">
                <a:solidFill>
                  <a:schemeClr val="dk1"/>
                </a:solidFill>
              </a:rPr>
              <a:t>изъятие из мировых запасов нефти</a:t>
            </a:r>
            <a:r>
              <a:rPr lang="ru-RU" sz="1200">
                <a:solidFill>
                  <a:schemeClr val="dk1"/>
                </a:solidFill>
              </a:rPr>
              <a:t> составило в среднем 1,4 миллиона баррелей в сутки (б/с) и способствовало повышению цен на сырую нефть.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ru-RU" sz="1200">
                <a:solidFill>
                  <a:schemeClr val="dk1"/>
                </a:solidFill>
              </a:rPr>
              <a:t>Сокращение запасов произошло из-за того, что после начала пандемии COVID-19 в 2020 году </a:t>
            </a:r>
            <a:r>
              <a:rPr b="1" lang="ru-RU" sz="1200">
                <a:solidFill>
                  <a:schemeClr val="dk1"/>
                </a:solidFill>
              </a:rPr>
              <a:t>потребление нефти восстанавливалось быстрее, чем добыча нефти</a:t>
            </a:r>
            <a:r>
              <a:rPr lang="ru-RU" sz="1200">
                <a:solidFill>
                  <a:schemeClr val="dk1"/>
                </a:solidFill>
              </a:rPr>
              <a:t>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ru-RU" sz="1200">
                <a:solidFill>
                  <a:schemeClr val="dk1"/>
                </a:solidFill>
              </a:rPr>
              <a:t>Ожидается</a:t>
            </a:r>
            <a:r>
              <a:rPr lang="ru-RU" sz="1200">
                <a:solidFill>
                  <a:schemeClr val="dk1"/>
                </a:solidFill>
              </a:rPr>
              <a:t>, что в 2022 году </a:t>
            </a:r>
            <a:r>
              <a:rPr b="1" lang="ru-RU" sz="1200">
                <a:solidFill>
                  <a:schemeClr val="dk1"/>
                </a:solidFill>
              </a:rPr>
              <a:t>добыча нефти увеличится, а рост потребления замедлится</a:t>
            </a:r>
            <a:r>
              <a:rPr lang="ru-RU" sz="1200">
                <a:solidFill>
                  <a:schemeClr val="dk1"/>
                </a:solidFill>
              </a:rPr>
              <a:t>, что приведет к увеличению запасов нефти во всем мире.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ru-RU" sz="1200">
                <a:solidFill>
                  <a:schemeClr val="dk1"/>
                </a:solidFill>
              </a:rPr>
              <a:t>Ожидается</a:t>
            </a:r>
            <a:r>
              <a:rPr lang="ru-RU" sz="1200">
                <a:solidFill>
                  <a:schemeClr val="dk1"/>
                </a:solidFill>
              </a:rPr>
              <a:t>, что </a:t>
            </a:r>
            <a:r>
              <a:rPr b="1" lang="ru-RU" sz="1200">
                <a:solidFill>
                  <a:schemeClr val="dk1"/>
                </a:solidFill>
              </a:rPr>
              <a:t>мировые запасы нефти увеличатся</a:t>
            </a:r>
            <a:r>
              <a:rPr lang="ru-RU" sz="1200">
                <a:solidFill>
                  <a:schemeClr val="dk1"/>
                </a:solidFill>
              </a:rPr>
              <a:t> на 0,5 млн баррелей в сутки в 2022 году, что окажет снижающее давление на цены на сырую нефть.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89" name="Google Shape;18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160" y="431280"/>
            <a:ext cx="1163880" cy="3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/>
          <p:nvPr/>
        </p:nvSpPr>
        <p:spPr>
          <a:xfrm>
            <a:off x="0" y="1196640"/>
            <a:ext cx="9324600" cy="599400"/>
          </a:xfrm>
          <a:prstGeom prst="rect">
            <a:avLst/>
          </a:prstGeom>
          <a:gradFill>
            <a:gsLst>
              <a:gs pos="0">
                <a:srgbClr val="770000"/>
              </a:gs>
              <a:gs pos="100000">
                <a:srgbClr val="AD0000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0" y="1217271"/>
            <a:ext cx="93246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ahoma"/>
              <a:buNone/>
            </a:pPr>
            <a:r>
              <a:rPr lang="ru-RU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Прогноз цен на нефть в мире: Управление энергетической информации (EIA) США ( Short-Term Energy Outlook (STEO), январь 2022)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6531120" y="431280"/>
            <a:ext cx="2793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None/>
            </a:pPr>
            <a:r>
              <a:rPr b="0" i="0" lang="ru-RU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Наименование структурного подразделения РАНХиГС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4"/>
          <p:cNvPicPr preferRelativeResize="0"/>
          <p:nvPr/>
        </p:nvPicPr>
        <p:blipFill rotWithShape="1">
          <a:blip r:embed="rId4">
            <a:alphaModFix/>
          </a:blip>
          <a:srcRect b="0" l="0" r="0" t="73736"/>
          <a:stretch/>
        </p:blipFill>
        <p:spPr>
          <a:xfrm>
            <a:off x="145175" y="5204550"/>
            <a:ext cx="4467225" cy="88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197671"/>
            <a:ext cx="4481024" cy="2986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/>
          <p:nvPr/>
        </p:nvSpPr>
        <p:spPr>
          <a:xfrm>
            <a:off x="4666325" y="1827825"/>
            <a:ext cx="5239500" cy="48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ru-RU" sz="1200">
                <a:solidFill>
                  <a:schemeClr val="dk1"/>
                </a:solidFill>
              </a:rPr>
              <a:t>Краткосрочные прогнозы (январь 2022):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ru-RU" sz="1200">
                <a:solidFill>
                  <a:schemeClr val="dk1"/>
                </a:solidFill>
              </a:rPr>
              <a:t>В Q1 2022 </a:t>
            </a:r>
            <a:r>
              <a:rPr lang="ru-RU" sz="1200">
                <a:solidFill>
                  <a:schemeClr val="dk1"/>
                </a:solidFill>
              </a:rPr>
              <a:t>прогнозы цен на нефть были повышены, т.к. ожидается, что </a:t>
            </a:r>
            <a:r>
              <a:rPr b="1" lang="ru-RU" sz="1200">
                <a:solidFill>
                  <a:schemeClr val="dk1"/>
                </a:solidFill>
              </a:rPr>
              <a:t>спрос превысит предложение</a:t>
            </a:r>
            <a:r>
              <a:rPr lang="ru-RU" sz="1200">
                <a:solidFill>
                  <a:schemeClr val="dk1"/>
                </a:solidFill>
              </a:rPr>
              <a:t>, хотя аналитики в целом придерживаются более осторожного прогноза на весь год.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b="1" i="1" lang="ru-RU" sz="1200">
                <a:solidFill>
                  <a:schemeClr val="dk1"/>
                </a:solidFill>
              </a:rPr>
              <a:t>BofA Securities</a:t>
            </a:r>
            <a:r>
              <a:rPr lang="ru-RU" sz="1200">
                <a:solidFill>
                  <a:schemeClr val="dk1"/>
                </a:solidFill>
              </a:rPr>
              <a:t> основывает свои более высокие прогнозы на улучшении экономических перспектив и</a:t>
            </a:r>
            <a:r>
              <a:rPr b="1" lang="ru-RU" sz="1200">
                <a:solidFill>
                  <a:schemeClr val="dk1"/>
                </a:solidFill>
              </a:rPr>
              <a:t> глобальном восстановлении спроса</a:t>
            </a:r>
            <a:r>
              <a:rPr lang="ru-RU" sz="1200">
                <a:solidFill>
                  <a:schemeClr val="dk1"/>
                </a:solidFill>
              </a:rPr>
              <a:t>, предполагая, что влияние Covid-19 Omicron уже в целом уменьшилось.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b="1" i="1" lang="ru-RU" sz="1200">
                <a:solidFill>
                  <a:schemeClr val="dk1"/>
                </a:solidFill>
              </a:rPr>
              <a:t>Morgan Stanley</a:t>
            </a:r>
            <a:r>
              <a:rPr lang="ru-RU" sz="1200">
                <a:solidFill>
                  <a:schemeClr val="dk1"/>
                </a:solidFill>
              </a:rPr>
              <a:t> повысил свои прогнозы на 2022 год в связи с таким же оптимистичным прогнозом спроса, подчеркнув, что </a:t>
            </a:r>
            <a:r>
              <a:rPr b="1" lang="ru-RU" sz="1200">
                <a:solidFill>
                  <a:schemeClr val="dk1"/>
                </a:solidFill>
              </a:rPr>
              <a:t>запасы сырой нефти могут продолжить сокращаться</a:t>
            </a:r>
            <a:r>
              <a:rPr lang="ru-RU" sz="1200">
                <a:solidFill>
                  <a:schemeClr val="dk1"/>
                </a:solidFill>
              </a:rPr>
              <a:t>. По анализу Morgan Stanley, наблюдаемые запасы сократились на 690 млн баррелей в 2021 году до 5-летнего минмума. К тому же с учетом конструктивного прогноза спроса и предложения ОПЕК+, ожидается, что запасы на конец 2022 года сократятся еще ниже.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b="1" i="1" lang="ru-RU" sz="1200">
                <a:solidFill>
                  <a:schemeClr val="dk1"/>
                </a:solidFill>
              </a:rPr>
              <a:t>Wells Fargo</a:t>
            </a:r>
            <a:r>
              <a:rPr lang="ru-RU" sz="1200">
                <a:solidFill>
                  <a:schemeClr val="dk1"/>
                </a:solidFill>
              </a:rPr>
              <a:t> ожидает как полного </a:t>
            </a:r>
            <a:r>
              <a:rPr b="1" lang="ru-RU" sz="1200">
                <a:solidFill>
                  <a:schemeClr val="dk1"/>
                </a:solidFill>
              </a:rPr>
              <a:t>восстановления мирового спроса</a:t>
            </a:r>
            <a:r>
              <a:rPr lang="ru-RU" sz="1200">
                <a:solidFill>
                  <a:schemeClr val="dk1"/>
                </a:solidFill>
              </a:rPr>
              <a:t> на нефть после пандемии, так и </a:t>
            </a:r>
            <a:r>
              <a:rPr b="1" lang="ru-RU" sz="1200">
                <a:solidFill>
                  <a:schemeClr val="dk1"/>
                </a:solidFill>
              </a:rPr>
              <a:t>роста предложения</a:t>
            </a:r>
            <a:r>
              <a:rPr lang="ru-RU" sz="1200">
                <a:solidFill>
                  <a:schemeClr val="dk1"/>
                </a:solidFill>
              </a:rPr>
              <a:t>. В 2022 и 2023 годах WF ожидают, что</a:t>
            </a:r>
            <a:r>
              <a:rPr b="1" lang="ru-RU" sz="1200">
                <a:solidFill>
                  <a:schemeClr val="dk1"/>
                </a:solidFill>
              </a:rPr>
              <a:t> запасы будут относительно стабильными</a:t>
            </a:r>
            <a:r>
              <a:rPr lang="ru-RU" sz="1200">
                <a:solidFill>
                  <a:schemeClr val="dk1"/>
                </a:solidFill>
              </a:rPr>
              <a:t> и, следовательно, окажут незначительное влияние на цены. 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01" name="Google Shape;20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160" y="431280"/>
            <a:ext cx="1163880" cy="3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5"/>
          <p:cNvSpPr/>
          <p:nvPr/>
        </p:nvSpPr>
        <p:spPr>
          <a:xfrm>
            <a:off x="0" y="1196640"/>
            <a:ext cx="9324600" cy="599400"/>
          </a:xfrm>
          <a:prstGeom prst="rect">
            <a:avLst/>
          </a:prstGeom>
          <a:gradFill>
            <a:gsLst>
              <a:gs pos="0">
                <a:srgbClr val="770000"/>
              </a:gs>
              <a:gs pos="100000">
                <a:srgbClr val="AD0000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>
            <a:off x="0" y="1217271"/>
            <a:ext cx="93246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ahoma"/>
              <a:buNone/>
            </a:pPr>
            <a:r>
              <a:rPr lang="ru-RU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Прогноз цен на нефть в мире: Краткосрочные прогнозы международных банков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6531120" y="431280"/>
            <a:ext cx="2793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None/>
            </a:pPr>
            <a:r>
              <a:rPr b="0" i="0" lang="ru-RU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Наименование структурного подразделения РАНХиГС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25"/>
          <p:cNvPicPr preferRelativeResize="0"/>
          <p:nvPr/>
        </p:nvPicPr>
        <p:blipFill rotWithShape="1">
          <a:blip r:embed="rId4">
            <a:alphaModFix/>
          </a:blip>
          <a:srcRect b="0" l="0" r="0" t="80517"/>
          <a:stretch/>
        </p:blipFill>
        <p:spPr>
          <a:xfrm>
            <a:off x="504525" y="5569697"/>
            <a:ext cx="3857625" cy="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354050"/>
            <a:ext cx="4775398" cy="318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160" y="431280"/>
            <a:ext cx="1163880" cy="3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6"/>
          <p:cNvSpPr/>
          <p:nvPr/>
        </p:nvSpPr>
        <p:spPr>
          <a:xfrm>
            <a:off x="0" y="1196640"/>
            <a:ext cx="9324600" cy="599400"/>
          </a:xfrm>
          <a:prstGeom prst="rect">
            <a:avLst/>
          </a:prstGeom>
          <a:gradFill>
            <a:gsLst>
              <a:gs pos="0">
                <a:srgbClr val="770000"/>
              </a:gs>
              <a:gs pos="100000">
                <a:srgbClr val="AD0000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"/>
          <p:cNvSpPr/>
          <p:nvPr/>
        </p:nvSpPr>
        <p:spPr>
          <a:xfrm>
            <a:off x="0" y="1217271"/>
            <a:ext cx="93246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ahoma"/>
              <a:buNone/>
            </a:pPr>
            <a:r>
              <a:rPr lang="ru-RU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Прогноз </a:t>
            </a:r>
            <a:r>
              <a:rPr lang="ru-RU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цен на нефть</a:t>
            </a:r>
            <a:r>
              <a:rPr lang="ru-RU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: Долгосрочные прогнозы NEB (National Energy Board,</a:t>
            </a:r>
            <a:endParaRPr sz="18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ahoma"/>
              <a:buNone/>
            </a:pPr>
            <a:r>
              <a:rPr lang="ru-RU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сентябрь 2020)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6"/>
          <p:cNvSpPr/>
          <p:nvPr/>
        </p:nvSpPr>
        <p:spPr>
          <a:xfrm>
            <a:off x="6531120" y="431280"/>
            <a:ext cx="2793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None/>
            </a:pPr>
            <a:r>
              <a:rPr b="0" i="0" lang="ru-RU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Наименование структурного подразделения РАНХиГС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6"/>
          <p:cNvSpPr/>
          <p:nvPr/>
        </p:nvSpPr>
        <p:spPr>
          <a:xfrm>
            <a:off x="13188" y="1816675"/>
            <a:ext cx="4620600" cy="50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17" name="Google Shape;217;p26"/>
          <p:cNvSpPr txBox="1"/>
          <p:nvPr/>
        </p:nvSpPr>
        <p:spPr>
          <a:xfrm>
            <a:off x="5323550" y="2282200"/>
            <a:ext cx="43050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 долгосрочной перспективе цены в сценариях «Развитие» (</a:t>
            </a:r>
            <a:r>
              <a:rPr b="1" lang="ru-RU"/>
              <a:t>Evolving</a:t>
            </a:r>
            <a:r>
              <a:rPr lang="ru-RU"/>
              <a:t>) и «Текущая политика» (</a:t>
            </a:r>
            <a:r>
              <a:rPr b="1" lang="ru-RU"/>
              <a:t>Reference case</a:t>
            </a:r>
            <a:r>
              <a:rPr lang="ru-RU"/>
              <a:t>) расходятся в зависимости от их различных предпосылок.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-RU"/>
              <a:t>В cценарии </a:t>
            </a:r>
            <a:r>
              <a:rPr b="1" lang="ru-RU">
                <a:solidFill>
                  <a:schemeClr val="dk1"/>
                </a:solidFill>
              </a:rPr>
              <a:t>«Развитие»</a:t>
            </a:r>
            <a:r>
              <a:rPr lang="ru-RU"/>
              <a:t> усиление глобальных </a:t>
            </a:r>
            <a:r>
              <a:rPr b="1" lang="ru-RU"/>
              <a:t>действий в связи с изменением климата</a:t>
            </a:r>
            <a:r>
              <a:rPr b="1" lang="ru-RU"/>
              <a:t> </a:t>
            </a:r>
            <a:r>
              <a:rPr lang="ru-RU"/>
              <a:t>подразумевает </a:t>
            </a:r>
            <a:r>
              <a:rPr b="1" lang="ru-RU"/>
              <a:t>снижение спроса на сырую нефть</a:t>
            </a:r>
            <a:r>
              <a:rPr lang="ru-RU"/>
              <a:t> по сравнению со cценарием </a:t>
            </a:r>
            <a:r>
              <a:rPr lang="ru-RU">
                <a:solidFill>
                  <a:schemeClr val="dk1"/>
                </a:solidFill>
              </a:rPr>
              <a:t>«Текущая политика»</a:t>
            </a:r>
            <a:r>
              <a:rPr lang="ru-RU"/>
              <a:t>, что </a:t>
            </a:r>
            <a:r>
              <a:rPr lang="ru-RU"/>
              <a:t>оказывает давление на цены вниз (цена Brent снижается до 40 долларов США за баррель)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-RU"/>
              <a:t>В сценарии </a:t>
            </a:r>
            <a:r>
              <a:rPr b="1" lang="ru-RU">
                <a:solidFill>
                  <a:schemeClr val="dk1"/>
                </a:solidFill>
              </a:rPr>
              <a:t>«Текущая политика»</a:t>
            </a:r>
            <a:r>
              <a:rPr lang="ru-RU">
                <a:solidFill>
                  <a:schemeClr val="dk1"/>
                </a:solidFill>
              </a:rPr>
              <a:t> </a:t>
            </a:r>
            <a:r>
              <a:rPr lang="ru-RU"/>
              <a:t>цены на сырую нефть</a:t>
            </a:r>
            <a:r>
              <a:rPr b="1" lang="ru-RU"/>
              <a:t> остаются на уровне 2020 года</a:t>
            </a:r>
            <a:r>
              <a:rPr lang="ru-RU"/>
              <a:t> 70 долларов США за</a:t>
            </a:r>
            <a:r>
              <a:rPr lang="ru-RU"/>
              <a:t> </a:t>
            </a:r>
            <a:r>
              <a:rPr lang="ru-RU"/>
              <a:t>баррель в течение прогнозируемого периода.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00" y="2415187"/>
            <a:ext cx="5310351" cy="3539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160" y="431280"/>
            <a:ext cx="1163880" cy="3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/>
          <p:nvPr/>
        </p:nvSpPr>
        <p:spPr>
          <a:xfrm>
            <a:off x="0" y="1196640"/>
            <a:ext cx="9324600" cy="599400"/>
          </a:xfrm>
          <a:prstGeom prst="rect">
            <a:avLst/>
          </a:prstGeom>
          <a:gradFill>
            <a:gsLst>
              <a:gs pos="0">
                <a:srgbClr val="770000"/>
              </a:gs>
              <a:gs pos="100000">
                <a:srgbClr val="AD0000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7"/>
          <p:cNvSpPr/>
          <p:nvPr/>
        </p:nvSpPr>
        <p:spPr>
          <a:xfrm>
            <a:off x="0" y="1217271"/>
            <a:ext cx="93246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ahoma"/>
              <a:buNone/>
            </a:pPr>
            <a:r>
              <a:rPr lang="ru-RU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</a:t>
            </a:r>
            <a:r>
              <a:rPr lang="ru-RU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олгосрочный </a:t>
            </a:r>
            <a:r>
              <a:rPr lang="ru-RU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п</a:t>
            </a:r>
            <a:r>
              <a:rPr lang="ru-RU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рогноз </a:t>
            </a:r>
            <a:r>
              <a:rPr lang="ru-RU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цен на нефть</a:t>
            </a:r>
            <a:r>
              <a:rPr lang="ru-RU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lang="ru-RU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Лукойл (Перспективы развития мировой энергетики до 2050 года – декабрь 2021 года)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ahoma"/>
              <a:buNone/>
            </a:pPr>
            <a:r>
              <a:t/>
            </a:r>
            <a:endParaRPr sz="18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" name="Google Shape;227;p27"/>
          <p:cNvSpPr/>
          <p:nvPr/>
        </p:nvSpPr>
        <p:spPr>
          <a:xfrm>
            <a:off x="6531120" y="431280"/>
            <a:ext cx="2793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None/>
            </a:pPr>
            <a:r>
              <a:rPr b="0" i="0" lang="ru-RU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Наименование структурного подразделения РАНХиГС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788" y="2306822"/>
            <a:ext cx="4497626" cy="266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6800" y="2374124"/>
            <a:ext cx="4620600" cy="2749251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/>
          <p:nvPr/>
        </p:nvSpPr>
        <p:spPr>
          <a:xfrm>
            <a:off x="4890001" y="1816675"/>
            <a:ext cx="5034900" cy="50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Спрос и предложение жидких углеводородов (без новых проектов)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b="1" lang="ru-RU" sz="1200">
                <a:solidFill>
                  <a:schemeClr val="dk1"/>
                </a:solidFill>
              </a:rPr>
              <a:t>Естественное падение добычи</a:t>
            </a:r>
            <a:r>
              <a:rPr lang="ru-RU" sz="1200">
                <a:solidFill>
                  <a:schemeClr val="dk1"/>
                </a:solidFill>
              </a:rPr>
              <a:t> на месторождениях создает потребность во вводе новых проектов для обеспечения спроса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13188" y="1816675"/>
            <a:ext cx="4620600" cy="50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Мировые цены в 2050 году по сценариям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ru-RU" sz="1200">
                <a:solidFill>
                  <a:schemeClr val="dk1"/>
                </a:solidFill>
              </a:rPr>
              <a:t>Цены на нефть с учетом платы за выбросы СО</a:t>
            </a:r>
            <a:r>
              <a:rPr lang="ru-RU" sz="800">
                <a:solidFill>
                  <a:schemeClr val="dk1"/>
                </a:solidFill>
              </a:rPr>
              <a:t>2 </a:t>
            </a:r>
            <a:r>
              <a:rPr lang="ru-RU" sz="1200">
                <a:solidFill>
                  <a:schemeClr val="dk1"/>
                </a:solidFill>
              </a:rPr>
              <a:t>будут сильно отличаться </a:t>
            </a:r>
            <a:r>
              <a:rPr b="1" lang="ru-RU" sz="1200">
                <a:solidFill>
                  <a:schemeClr val="dk1"/>
                </a:solidFill>
              </a:rPr>
              <a:t>в зависимости от сценария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ru-RU" sz="1200">
                <a:solidFill>
                  <a:schemeClr val="dk1"/>
                </a:solidFill>
              </a:rPr>
              <a:t>Введение </a:t>
            </a:r>
            <a:r>
              <a:rPr b="1" lang="ru-RU" sz="1200">
                <a:solidFill>
                  <a:schemeClr val="dk1"/>
                </a:solidFill>
              </a:rPr>
              <a:t>платы за СО</a:t>
            </a:r>
            <a:r>
              <a:rPr b="1" lang="ru-RU" sz="800">
                <a:solidFill>
                  <a:schemeClr val="dk1"/>
                </a:solidFill>
              </a:rPr>
              <a:t>2</a:t>
            </a:r>
            <a:r>
              <a:rPr lang="ru-RU" sz="800">
                <a:solidFill>
                  <a:schemeClr val="dk1"/>
                </a:solidFill>
              </a:rPr>
              <a:t> </a:t>
            </a:r>
            <a:r>
              <a:rPr lang="ru-RU" sz="1200">
                <a:solidFill>
                  <a:schemeClr val="dk1"/>
                </a:solidFill>
              </a:rPr>
              <a:t>вызовет рост цены нефти для конечного потребителя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ru-RU" sz="1200">
                <a:solidFill>
                  <a:schemeClr val="dk1"/>
                </a:solidFill>
              </a:rPr>
              <a:t>В сценарии «Трансформация» </a:t>
            </a:r>
            <a:r>
              <a:rPr b="1" lang="ru-RU" sz="1200">
                <a:solidFill>
                  <a:schemeClr val="dk1"/>
                </a:solidFill>
              </a:rPr>
              <a:t>высокие цены на СО</a:t>
            </a:r>
            <a:r>
              <a:rPr b="1" lang="ru-RU" sz="800">
                <a:solidFill>
                  <a:schemeClr val="dk1"/>
                </a:solidFill>
              </a:rPr>
              <a:t>2 </a:t>
            </a:r>
            <a:r>
              <a:rPr b="1" lang="ru-RU" sz="1200">
                <a:solidFill>
                  <a:schemeClr val="dk1"/>
                </a:solidFill>
              </a:rPr>
              <a:t>и инфляция </a:t>
            </a:r>
            <a:r>
              <a:rPr lang="ru-RU" sz="1200">
                <a:solidFill>
                  <a:schemeClr val="dk1"/>
                </a:solidFill>
              </a:rPr>
              <a:t>приведут к повышению мировых цен на нефть до 380 долл./барр..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240" y="2988720"/>
            <a:ext cx="2827440" cy="88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8"/>
          <p:cNvSpPr/>
          <p:nvPr/>
        </p:nvSpPr>
        <p:spPr>
          <a:xfrm>
            <a:off x="4678920" y="0"/>
            <a:ext cx="5226840" cy="6857640"/>
          </a:xfrm>
          <a:prstGeom prst="rect">
            <a:avLst/>
          </a:prstGeom>
          <a:gradFill>
            <a:gsLst>
              <a:gs pos="0">
                <a:srgbClr val="770000"/>
              </a:gs>
              <a:gs pos="100000">
                <a:srgbClr val="AD0000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8"/>
          <p:cNvSpPr/>
          <p:nvPr/>
        </p:nvSpPr>
        <p:spPr>
          <a:xfrm>
            <a:off x="4678920" y="3165840"/>
            <a:ext cx="5226840" cy="51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ahoma"/>
              <a:buNone/>
            </a:pPr>
            <a:r>
              <a:rPr b="0" i="0" lang="ru-RU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Спасибо за внимание!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8"/>
          <p:cNvSpPr/>
          <p:nvPr/>
        </p:nvSpPr>
        <p:spPr>
          <a:xfrm>
            <a:off x="1119240" y="5062680"/>
            <a:ext cx="27936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Наименование структурного подразделения РАНХиГС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5940475" y="2155600"/>
            <a:ext cx="3613200" cy="48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chemeClr val="dk1"/>
                </a:solidFill>
              </a:rPr>
              <a:t>Краткосрочные и среднесрочные прогнозы: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ru-RU" sz="1200">
                <a:solidFill>
                  <a:schemeClr val="dk1"/>
                </a:solidFill>
              </a:rPr>
              <a:t>Большинство краткосрочных сценариев прогнозируют восстановление спроса из-за более мягких ограничений Covid.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Сценарные прогнозы: в большинстве прогнозов рассматривают три основных сценария: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1. выполнение всех климатические обязательств стран, которые усиливаются изменениями в предпочтениях общества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2. равновесные сценарии, где изменения предполагаются только в пределах энергетического сектора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3. политика и социальные предпочтения остаются такими же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160" y="431280"/>
            <a:ext cx="1163880" cy="3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0" y="1196640"/>
            <a:ext cx="9324600" cy="599400"/>
          </a:xfrm>
          <a:prstGeom prst="rect">
            <a:avLst/>
          </a:prstGeom>
          <a:gradFill>
            <a:gsLst>
              <a:gs pos="0">
                <a:srgbClr val="770000"/>
              </a:gs>
              <a:gs pos="100000">
                <a:srgbClr val="AD0000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0" y="1217272"/>
            <a:ext cx="93246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ahoma"/>
              <a:buNone/>
            </a:pPr>
            <a:r>
              <a:rPr lang="ru-RU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Ожидаемая динамика мирового потребления нефти: </a:t>
            </a:r>
            <a:endParaRPr sz="18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ahoma"/>
              <a:buNone/>
            </a:pPr>
            <a:r>
              <a:rPr lang="ru-RU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краткосрочные прогнозы EIA и IEA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6531120" y="431280"/>
            <a:ext cx="2793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None/>
            </a:pPr>
            <a:r>
              <a:rPr b="0" i="0" lang="ru-RU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Наименование структурного подразделения РАНХиГС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4">
            <a:alphaModFix/>
          </a:blip>
          <a:srcRect b="0" l="0" r="0" t="72078"/>
          <a:stretch/>
        </p:blipFill>
        <p:spPr>
          <a:xfrm>
            <a:off x="29975" y="5545200"/>
            <a:ext cx="5910500" cy="113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175" y="1816675"/>
            <a:ext cx="5565599" cy="37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160" y="431280"/>
            <a:ext cx="1163880" cy="3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>
            <a:off x="0" y="1196640"/>
            <a:ext cx="9324600" cy="599400"/>
          </a:xfrm>
          <a:prstGeom prst="rect">
            <a:avLst/>
          </a:prstGeom>
          <a:gradFill>
            <a:gsLst>
              <a:gs pos="0">
                <a:srgbClr val="770000"/>
              </a:gs>
              <a:gs pos="100000">
                <a:srgbClr val="AD0000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0" y="1217272"/>
            <a:ext cx="93246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ahoma"/>
              <a:buNone/>
            </a:pPr>
            <a:r>
              <a:rPr lang="ru-RU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Ожидаемая динамика мирового потребления нефти: </a:t>
            </a:r>
            <a:endParaRPr sz="18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6531120" y="431280"/>
            <a:ext cx="2793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None/>
            </a:pPr>
            <a:r>
              <a:rPr b="0" i="0" lang="ru-RU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Наименование структурного подразделения РАНХиГС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3941125" y="1850800"/>
            <a:ext cx="5894100" cy="26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solidFill>
                  <a:schemeClr val="dk1"/>
                </a:solidFill>
              </a:rPr>
              <a:t>Краткосрочный прогнозы Управления энергетической информации (EIA, январь 2022)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ru-RU" sz="1100">
                <a:solidFill>
                  <a:schemeClr val="dk1"/>
                </a:solidFill>
              </a:rPr>
              <a:t>в 2022: мировое потребление нефти вырастет на 3,6 млн баррелей в сутки в 2022 году за счет</a:t>
            </a:r>
            <a:r>
              <a:rPr b="1" lang="ru-RU" sz="1100">
                <a:solidFill>
                  <a:schemeClr val="dk1"/>
                </a:solidFill>
              </a:rPr>
              <a:t> роста потребления в США и Китае</a:t>
            </a:r>
            <a:r>
              <a:rPr lang="ru-RU" sz="1100">
                <a:solidFill>
                  <a:schemeClr val="dk1"/>
                </a:solidFill>
              </a:rPr>
              <a:t>, на которые вместе приходится 39% роста потребления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ru-RU" sz="1100">
                <a:solidFill>
                  <a:schemeClr val="dk1"/>
                </a:solidFill>
              </a:rPr>
              <a:t>в 2023: мировое потребление нефти в 2023 году увеличится на 1,8 млн баррелей в сутки. Как и в 2022 году, рост в значительной степени обусловлен </a:t>
            </a:r>
            <a:r>
              <a:rPr b="1" lang="ru-RU" sz="1100">
                <a:solidFill>
                  <a:schemeClr val="dk1"/>
                </a:solidFill>
              </a:rPr>
              <a:t>ростом потребления в США и Китае</a:t>
            </a:r>
            <a:r>
              <a:rPr lang="ru-RU" sz="1100">
                <a:solidFill>
                  <a:schemeClr val="dk1"/>
                </a:solidFill>
              </a:rPr>
              <a:t>, на который, по нашим прогнозам, будет приходиться 43% роста потребления в 2023 году. На </a:t>
            </a:r>
            <a:r>
              <a:rPr b="1" lang="ru-RU" sz="1100">
                <a:solidFill>
                  <a:schemeClr val="dk1"/>
                </a:solidFill>
              </a:rPr>
              <a:t>рост потребления нефти в Индии </a:t>
            </a:r>
            <a:r>
              <a:rPr lang="ru-RU" sz="1100">
                <a:solidFill>
                  <a:schemeClr val="dk1"/>
                </a:solidFill>
              </a:rPr>
              <a:t>приходится еще 14% общемирового объема.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100">
                <a:solidFill>
                  <a:schemeClr val="dk1"/>
                </a:solidFill>
              </a:rPr>
              <a:t>Краткосрочный прогнозы IEA (International Energy Agency,                                                           World Energy Outlook, октябрь 2021):</a:t>
            </a:r>
            <a:endParaRPr sz="1300"/>
          </a:p>
        </p:txBody>
      </p:sp>
      <p:sp>
        <p:nvSpPr>
          <p:cNvPr id="93" name="Google Shape;93;p16"/>
          <p:cNvSpPr txBox="1"/>
          <p:nvPr/>
        </p:nvSpPr>
        <p:spPr>
          <a:xfrm>
            <a:off x="147150" y="4661325"/>
            <a:ext cx="96117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ru-RU" sz="1100">
                <a:solidFill>
                  <a:schemeClr val="dk1"/>
                </a:solidFill>
              </a:rPr>
              <a:t>В то время как число случаев заражения Omicro</a:t>
            </a:r>
            <a:r>
              <a:rPr lang="ru-RU" sz="1100">
                <a:solidFill>
                  <a:schemeClr val="dk1"/>
                </a:solidFill>
              </a:rPr>
              <a:t>n </a:t>
            </a:r>
            <a:r>
              <a:rPr lang="ru-RU" sz="1100">
                <a:solidFill>
                  <a:schemeClr val="dk1"/>
                </a:solidFill>
              </a:rPr>
              <a:t>растет во всем мире, </a:t>
            </a:r>
            <a:r>
              <a:rPr b="1" lang="ru-RU" sz="1100">
                <a:solidFill>
                  <a:schemeClr val="dk1"/>
                </a:solidFill>
              </a:rPr>
              <a:t>спрос на нефть превзошел ожидания</a:t>
            </a:r>
            <a:r>
              <a:rPr lang="ru-RU" sz="1100">
                <a:solidFill>
                  <a:schemeClr val="dk1"/>
                </a:solidFill>
              </a:rPr>
              <a:t> в 4 квартале 2021 года, увеличившись на 1,1 млн баррелей в сутки до 99 млн баррелей в сутки.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ru-RU" sz="1100">
                <a:solidFill>
                  <a:schemeClr val="dk1"/>
                </a:solidFill>
              </a:rPr>
              <a:t>В 1 квартале 2022 года ожидается </a:t>
            </a:r>
            <a:r>
              <a:rPr b="1" lang="ru-RU" sz="1100">
                <a:solidFill>
                  <a:schemeClr val="dk1"/>
                </a:solidFill>
              </a:rPr>
              <a:t>сезонное снижение спроса</a:t>
            </a:r>
            <a:r>
              <a:rPr lang="ru-RU" sz="1100">
                <a:solidFill>
                  <a:schemeClr val="dk1"/>
                </a:solidFill>
              </a:rPr>
              <a:t>, усугубляемое переходом к  дистанционной работе и сокращением авиаперелетов.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ru-RU" sz="1100">
                <a:solidFill>
                  <a:schemeClr val="dk1"/>
                </a:solidFill>
              </a:rPr>
              <a:t>Оценки глобального спроса на 2022 годы были повышены </a:t>
            </a:r>
            <a:r>
              <a:rPr b="1" lang="ru-RU" sz="1100">
                <a:solidFill>
                  <a:schemeClr val="dk1"/>
                </a:solidFill>
              </a:rPr>
              <a:t>из-за более мягких ограничений Covid</a:t>
            </a:r>
            <a:r>
              <a:rPr lang="ru-RU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ru-RU" sz="1100">
                <a:solidFill>
                  <a:schemeClr val="dk1"/>
                </a:solidFill>
              </a:rPr>
              <a:t>Новые вспышки Covid-19 оказывают </a:t>
            </a:r>
            <a:r>
              <a:rPr b="1" lang="ru-RU" sz="1100">
                <a:solidFill>
                  <a:schemeClr val="dk1"/>
                </a:solidFill>
              </a:rPr>
              <a:t>более приглушенное влияние </a:t>
            </a:r>
            <a:r>
              <a:rPr lang="ru-RU" sz="1100">
                <a:solidFill>
                  <a:schemeClr val="dk1"/>
                </a:solidFill>
              </a:rPr>
              <a:t>на потребление нефти.</a:t>
            </a:r>
            <a:r>
              <a:rPr lang="ru-RU" sz="1100">
                <a:solidFill>
                  <a:schemeClr val="dk1"/>
                </a:solidFill>
              </a:rPr>
              <a:t> </a:t>
            </a:r>
            <a:r>
              <a:rPr b="1" lang="ru-RU" sz="1100">
                <a:solidFill>
                  <a:schemeClr val="dk1"/>
                </a:solidFill>
              </a:rPr>
              <a:t>Показатели мобильности</a:t>
            </a:r>
            <a:r>
              <a:rPr lang="ru-RU" sz="1100">
                <a:solidFill>
                  <a:schemeClr val="dk1"/>
                </a:solidFill>
              </a:rPr>
              <a:t> остаются устойчивыми, а спрос на нефть в последние месяцы оказался выше, чем ожидалось. В результате оценки спроса на 2021–2022 годы были повышены на 200 тыс. баррелей в сутки.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ru-RU" sz="1100">
                <a:solidFill>
                  <a:schemeClr val="dk1"/>
                </a:solidFill>
              </a:rPr>
              <a:t>Ожидается, что мировой спрос на нефть вырастет на 3,3 млн баррелей в сутки в 2022 году, вернувшись к докризисному уровню в 99,7 млн ​​баррелей в сутки. </a:t>
            </a:r>
            <a:endParaRPr sz="1300"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1969075"/>
            <a:ext cx="3788723" cy="252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160" y="431280"/>
            <a:ext cx="1163880" cy="3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/>
          <p:nvPr/>
        </p:nvSpPr>
        <p:spPr>
          <a:xfrm>
            <a:off x="0" y="1196640"/>
            <a:ext cx="9324600" cy="599400"/>
          </a:xfrm>
          <a:prstGeom prst="rect">
            <a:avLst/>
          </a:prstGeom>
          <a:gradFill>
            <a:gsLst>
              <a:gs pos="0">
                <a:srgbClr val="770000"/>
              </a:gs>
              <a:gs pos="100000">
                <a:srgbClr val="AD0000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0" y="1217272"/>
            <a:ext cx="93246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ahoma"/>
              <a:buNone/>
            </a:pPr>
            <a:r>
              <a:rPr lang="ru-RU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Ожидаемая динамика мирового потребления нефти в перспективе до 2050 г.: OECD (World Oil Outlook, сентябрь 2021)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6531120" y="431280"/>
            <a:ext cx="2793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None/>
            </a:pPr>
            <a:r>
              <a:rPr b="0" i="0" lang="ru-RU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Наименование структурного подразделения РАНХиГС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077342"/>
            <a:ext cx="3943352" cy="262825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3979100" y="1850800"/>
            <a:ext cx="5856300" cy="46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Краткосрочные прогнозы: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ru-RU" sz="1200"/>
              <a:t>Ожидается, что спрос на нефть </a:t>
            </a:r>
            <a:r>
              <a:rPr b="1" lang="ru-RU" sz="1200"/>
              <a:t>восстановится в среднесрочной перспективе </a:t>
            </a:r>
            <a:r>
              <a:rPr lang="ru-RU" sz="1200"/>
              <a:t>и к 2026 году достигнет 104,4 млн баррелей в сутки.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ru-RU" sz="1200"/>
              <a:t>Рост потребления в среднесрочный период (2020–2026 гг.) оценивается в 13,8 млн баррелей в сутки: почти 80% роста приходится на период (2021–2023 гг.), прежде всего</a:t>
            </a:r>
            <a:r>
              <a:rPr b="1" lang="ru-RU" sz="1200"/>
              <a:t> за счет восстановления после пандемии </a:t>
            </a:r>
            <a:r>
              <a:rPr b="1" lang="ru-RU" sz="1200">
                <a:solidFill>
                  <a:schemeClr val="dk1"/>
                </a:solidFill>
              </a:rPr>
              <a:t>COVID-19</a:t>
            </a:r>
            <a:r>
              <a:rPr b="1" lang="ru-RU" sz="1200"/>
              <a:t>.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Долгосрочные прогнозы:</a:t>
            </a:r>
            <a:r>
              <a:rPr lang="ru-RU" sz="1200"/>
              <a:t>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ru-RU" sz="1200"/>
              <a:t>Долгосрочные прогнозы отражают вероятный рост спроса в регионах, </a:t>
            </a:r>
            <a:r>
              <a:rPr b="1" lang="ru-RU" sz="1200"/>
              <a:t>не входящих в ОЭСР</a:t>
            </a:r>
            <a:r>
              <a:rPr lang="ru-RU" sz="1200"/>
              <a:t>, при  снижение потребления </a:t>
            </a:r>
            <a:r>
              <a:rPr b="1" lang="ru-RU" sz="1200"/>
              <a:t>в странах ОЭСР</a:t>
            </a:r>
            <a:r>
              <a:rPr lang="ru-RU" sz="1200"/>
              <a:t>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ru-RU" sz="1200"/>
              <a:t>Предполагается, что </a:t>
            </a:r>
            <a:r>
              <a:rPr b="1" lang="ru-RU" sz="1200"/>
              <a:t>транспортный сектор</a:t>
            </a:r>
            <a:r>
              <a:rPr lang="ru-RU" sz="1200"/>
              <a:t> вносит основной вклад в будущий прирост глобального спроса на нефть, увеличившись примерно на 13 млн баррелей в сутки в период с 2020 по 2045 год.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ru-RU" sz="1200"/>
              <a:t>Прогнозируется, что более 90% значительного увеличения спроса будет приходиться на </a:t>
            </a:r>
            <a:r>
              <a:rPr b="1" lang="ru-RU" sz="1200"/>
              <a:t>дорожный, транспортный и авиационный </a:t>
            </a:r>
            <a:r>
              <a:rPr lang="ru-RU" sz="1200"/>
              <a:t>сектор.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ru-RU" sz="1200"/>
              <a:t>Ожидается, что к 2045 году общий </a:t>
            </a:r>
            <a:r>
              <a:rPr b="1" lang="ru-RU" sz="1200"/>
              <a:t>парк транспортных средств </a:t>
            </a:r>
            <a:r>
              <a:rPr lang="ru-RU" sz="1200"/>
              <a:t>увеличится на 2,6 миллиарда (на 1,1 миллиарда больше по сравнению с уровнем 2020 года).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ru-RU" sz="1200"/>
              <a:t>В</a:t>
            </a:r>
            <a:r>
              <a:rPr b="1" lang="ru-RU" sz="1200"/>
              <a:t> нефтехимическом секторе </a:t>
            </a:r>
            <a:r>
              <a:rPr lang="ru-RU" sz="1200"/>
              <a:t>сохраняется высокий спрос до 2045 года. </a:t>
            </a:r>
            <a:endParaRPr sz="1200"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1816676"/>
            <a:ext cx="3446124" cy="229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/>
        </p:nvSpPr>
        <p:spPr>
          <a:xfrm>
            <a:off x="4467875" y="2278500"/>
            <a:ext cx="1917900" cy="53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</a:rPr>
              <a:t>1. Сценарии с низкими климатическими рисками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000">
                <a:solidFill>
                  <a:schemeClr val="dk1"/>
                </a:solidFill>
              </a:rPr>
              <a:t>2. Сценарии с умеренными климатическими рисками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</a:rPr>
              <a:t>3. Сценарии с высокими климатическими рисками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160" y="431280"/>
            <a:ext cx="1163880" cy="3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/>
          <p:nvPr/>
        </p:nvSpPr>
        <p:spPr>
          <a:xfrm>
            <a:off x="0" y="1196640"/>
            <a:ext cx="9324600" cy="599400"/>
          </a:xfrm>
          <a:prstGeom prst="rect">
            <a:avLst/>
          </a:prstGeom>
          <a:gradFill>
            <a:gsLst>
              <a:gs pos="0">
                <a:srgbClr val="770000"/>
              </a:gs>
              <a:gs pos="100000">
                <a:srgbClr val="AD0000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0" y="1217271"/>
            <a:ext cx="93246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ahoma"/>
              <a:buNone/>
            </a:pPr>
            <a:r>
              <a:rPr lang="ru-RU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Прогноз </a:t>
            </a:r>
            <a:r>
              <a:rPr lang="ru-RU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долгосрочного </a:t>
            </a:r>
            <a:r>
              <a:rPr lang="ru-RU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потребления нефти: сценарные прогнозы </a:t>
            </a:r>
            <a:r>
              <a:rPr lang="ru-RU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-</a:t>
            </a:r>
            <a:r>
              <a:rPr lang="ru-RU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сравнительный анализ предпосылок</a:t>
            </a:r>
            <a:endParaRPr sz="18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6531120" y="431280"/>
            <a:ext cx="2793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None/>
            </a:pPr>
            <a:r>
              <a:rPr b="0" i="0" lang="ru-RU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Наименование структурного подразделения РАНХиГС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50" y="5582876"/>
            <a:ext cx="4533355" cy="1198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50" y="1929925"/>
            <a:ext cx="4533350" cy="1050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38" y="4355300"/>
            <a:ext cx="4533376" cy="1140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50" y="3041975"/>
            <a:ext cx="4533376" cy="1116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65801" y="1897502"/>
            <a:ext cx="2352302" cy="156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09575" y="3469955"/>
            <a:ext cx="2352302" cy="1567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309575" y="5213975"/>
            <a:ext cx="2352302" cy="156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160" y="431280"/>
            <a:ext cx="1163880" cy="3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/>
          <p:nvPr/>
        </p:nvSpPr>
        <p:spPr>
          <a:xfrm>
            <a:off x="0" y="1196640"/>
            <a:ext cx="9324600" cy="599400"/>
          </a:xfrm>
          <a:prstGeom prst="rect">
            <a:avLst/>
          </a:prstGeom>
          <a:gradFill>
            <a:gsLst>
              <a:gs pos="0">
                <a:srgbClr val="770000"/>
              </a:gs>
              <a:gs pos="100000">
                <a:srgbClr val="AD0000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0" y="1217271"/>
            <a:ext cx="93246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ahoma"/>
              <a:buNone/>
            </a:pPr>
            <a:r>
              <a:rPr lang="ru-RU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Прогноз потребления нефти и цен на нефть в мире: IEA - </a:t>
            </a:r>
            <a:r>
              <a:rPr lang="ru-RU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долгосрочные сценарии</a:t>
            </a:r>
            <a:r>
              <a:rPr lang="ru-RU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(World Energy Outlook, октябрь 2021)</a:t>
            </a:r>
            <a:endParaRPr sz="18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ahoma"/>
              <a:buNone/>
            </a:pPr>
            <a:r>
              <a:t/>
            </a:r>
            <a:endParaRPr sz="18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6531120" y="431280"/>
            <a:ext cx="2793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None/>
            </a:pPr>
            <a:r>
              <a:rPr b="0" i="0" lang="ru-RU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Наименование структурного подразделения РАНХиГС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3495475" y="1740475"/>
            <a:ext cx="6410400" cy="50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ru-RU" sz="1000">
                <a:solidFill>
                  <a:schemeClr val="dk1"/>
                </a:solidFill>
              </a:rPr>
              <a:t>Сценарий заявленной политики (</a:t>
            </a:r>
            <a:r>
              <a:rPr lang="ru-RU" sz="1000">
                <a:solidFill>
                  <a:schemeClr val="dk1"/>
                </a:solidFill>
              </a:rPr>
              <a:t>STEPS):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b="1" lang="ru-RU" sz="1000">
                <a:solidFill>
                  <a:schemeClr val="dk1"/>
                </a:solidFill>
              </a:rPr>
              <a:t>Спрос выравнивается на уровне 103 млн баррелей в сутки </a:t>
            </a:r>
            <a:r>
              <a:rPr lang="ru-RU" sz="1000">
                <a:solidFill>
                  <a:schemeClr val="dk1"/>
                </a:solidFill>
              </a:rPr>
              <a:t>в середине 2030-х годов, а затем снижается очень незначительно до 2050 года.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ru-RU" sz="1000">
                <a:solidFill>
                  <a:schemeClr val="dk1"/>
                </a:solidFill>
              </a:rPr>
              <a:t>В STEPS увеличение спроса на нефть означает, что </a:t>
            </a:r>
            <a:r>
              <a:rPr b="1" lang="ru-RU" sz="1000">
                <a:solidFill>
                  <a:schemeClr val="dk1"/>
                </a:solidFill>
              </a:rPr>
              <a:t>цены на нефть </a:t>
            </a:r>
            <a:r>
              <a:rPr lang="ru-RU" sz="1000">
                <a:solidFill>
                  <a:schemeClr val="dk1"/>
                </a:solidFill>
              </a:rPr>
              <a:t>вырастут примерно до </a:t>
            </a:r>
            <a:r>
              <a:rPr b="1" lang="ru-RU" sz="1000">
                <a:solidFill>
                  <a:schemeClr val="dk1"/>
                </a:solidFill>
              </a:rPr>
              <a:t>77 долларов США</a:t>
            </a:r>
            <a:r>
              <a:rPr lang="ru-RU" sz="1000">
                <a:solidFill>
                  <a:schemeClr val="dk1"/>
                </a:solidFill>
              </a:rPr>
              <a:t> за баррель в 2030 году.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ru-RU" sz="1000">
                <a:solidFill>
                  <a:schemeClr val="dk1"/>
                </a:solidFill>
              </a:rPr>
              <a:t>Добыча ОПЕК увеличивается примерно на 6 млн баррелей в сутки к 2030 году, а добыча в России сохраняется на том же уровне: ОПЕК и Россия обеспечивают </a:t>
            </a:r>
            <a:r>
              <a:rPr b="1" lang="ru-RU" sz="1000">
                <a:solidFill>
                  <a:schemeClr val="dk1"/>
                </a:solidFill>
              </a:rPr>
              <a:t>48% от общего объема поставок</a:t>
            </a:r>
            <a:r>
              <a:rPr lang="ru-RU" sz="1000">
                <a:solidFill>
                  <a:schemeClr val="dk1"/>
                </a:solidFill>
              </a:rPr>
              <a:t> нефти в 2030 году.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</a:rPr>
              <a:t>Сценарий объявленной политики (</a:t>
            </a:r>
            <a:r>
              <a:rPr lang="ru-RU" sz="1000">
                <a:solidFill>
                  <a:schemeClr val="dk1"/>
                </a:solidFill>
              </a:rPr>
              <a:t>APS):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ru-RU" sz="1000">
                <a:solidFill>
                  <a:schemeClr val="dk1"/>
                </a:solidFill>
              </a:rPr>
              <a:t>Глобальный </a:t>
            </a:r>
            <a:r>
              <a:rPr b="1" lang="ru-RU" sz="1000">
                <a:solidFill>
                  <a:schemeClr val="dk1"/>
                </a:solidFill>
              </a:rPr>
              <a:t>спрос </a:t>
            </a:r>
            <a:r>
              <a:rPr lang="ru-RU" sz="1000">
                <a:solidFill>
                  <a:schemeClr val="dk1"/>
                </a:solidFill>
              </a:rPr>
              <a:t>на нефть достигает пика вскоре после 2025 г. на уровне 9</a:t>
            </a:r>
            <a:r>
              <a:rPr lang="ru-RU" sz="1000">
                <a:solidFill>
                  <a:schemeClr val="dk1"/>
                </a:solidFill>
              </a:rPr>
              <a:t>7</a:t>
            </a:r>
            <a:r>
              <a:rPr lang="ru-RU" sz="1000">
                <a:solidFill>
                  <a:schemeClr val="dk1"/>
                </a:solidFill>
              </a:rPr>
              <a:t> млн ​​баррелей в сутки и </a:t>
            </a:r>
            <a:r>
              <a:rPr b="1" lang="ru-RU" sz="1000">
                <a:solidFill>
                  <a:schemeClr val="dk1"/>
                </a:solidFill>
              </a:rPr>
              <a:t>снижается</a:t>
            </a:r>
            <a:r>
              <a:rPr lang="ru-RU" sz="1000">
                <a:solidFill>
                  <a:schemeClr val="dk1"/>
                </a:solidFill>
              </a:rPr>
              <a:t> </a:t>
            </a:r>
            <a:r>
              <a:rPr b="1" lang="ru-RU" sz="1000">
                <a:solidFill>
                  <a:schemeClr val="dk1"/>
                </a:solidFill>
              </a:rPr>
              <a:t>до 77 млн ​​баррелей в сутки </a:t>
            </a:r>
            <a:r>
              <a:rPr lang="ru-RU" sz="1000">
                <a:solidFill>
                  <a:schemeClr val="dk1"/>
                </a:solidFill>
              </a:rPr>
              <a:t>в 2050 году.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ru-RU" sz="1000">
                <a:solidFill>
                  <a:schemeClr val="dk1"/>
                </a:solidFill>
              </a:rPr>
              <a:t>Использование нефти </a:t>
            </a:r>
            <a:r>
              <a:rPr b="1" lang="ru-RU" sz="1000">
                <a:solidFill>
                  <a:schemeClr val="dk1"/>
                </a:solidFill>
              </a:rPr>
              <a:t>сокращается </a:t>
            </a:r>
            <a:r>
              <a:rPr lang="ru-RU" sz="1000">
                <a:solidFill>
                  <a:schemeClr val="dk1"/>
                </a:solidFill>
              </a:rPr>
              <a:t>примерно на 4 млн баррелей в сутки </a:t>
            </a:r>
            <a:r>
              <a:rPr b="1" lang="ru-RU" sz="1000">
                <a:solidFill>
                  <a:schemeClr val="dk1"/>
                </a:solidFill>
              </a:rPr>
              <a:t>в странах с нулевыми обязательствами</a:t>
            </a:r>
            <a:r>
              <a:rPr lang="ru-RU" sz="1000">
                <a:solidFill>
                  <a:schemeClr val="dk1"/>
                </a:solidFill>
              </a:rPr>
              <a:t> в период с 2020 по 2030 год, но это компенсируется. с увеличением на 8 млн баррелей в сутки в остальном мире.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ru-RU" sz="1000">
                <a:solidFill>
                  <a:schemeClr val="dk1"/>
                </a:solidFill>
              </a:rPr>
              <a:t>К 2030 году 60% всех легковых автомобилей, продаваемых в мире, будут электрическими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ru-RU" sz="1000">
                <a:solidFill>
                  <a:schemeClr val="dk1"/>
                </a:solidFill>
              </a:rPr>
              <a:t>Единственная область, в которой наблюдается </a:t>
            </a:r>
            <a:r>
              <a:rPr b="1" lang="ru-RU" sz="1000">
                <a:solidFill>
                  <a:schemeClr val="dk1"/>
                </a:solidFill>
              </a:rPr>
              <a:t>рост спроса - </a:t>
            </a:r>
            <a:r>
              <a:rPr b="1" lang="ru-RU" sz="1000">
                <a:solidFill>
                  <a:schemeClr val="dk1"/>
                </a:solidFill>
              </a:rPr>
              <a:t>нефтехимия</a:t>
            </a:r>
            <a:r>
              <a:rPr lang="ru-RU" sz="1000">
                <a:solidFill>
                  <a:schemeClr val="dk1"/>
                </a:solidFill>
              </a:rPr>
              <a:t>; в 2050 году 55% ​​всей потребляемой в мире нефти будет использоваться для нефтехимии.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</a:rPr>
              <a:t>Нулевые выбросы (NZE):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b="1" lang="ru-RU" sz="1000">
                <a:solidFill>
                  <a:schemeClr val="dk1"/>
                </a:solidFill>
              </a:rPr>
              <a:t>C</a:t>
            </a:r>
            <a:r>
              <a:rPr b="1" lang="ru-RU" sz="1000">
                <a:solidFill>
                  <a:schemeClr val="dk1"/>
                </a:solidFill>
              </a:rPr>
              <a:t>прос на нефть падает</a:t>
            </a:r>
            <a:r>
              <a:rPr lang="ru-RU" sz="1000">
                <a:solidFill>
                  <a:schemeClr val="dk1"/>
                </a:solidFill>
              </a:rPr>
              <a:t> на 48 млн баррелей в сутки в период с 2030 по 2050 год.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ru-RU" sz="1000">
                <a:solidFill>
                  <a:schemeClr val="dk1"/>
                </a:solidFill>
              </a:rPr>
              <a:t>Использование нефти </a:t>
            </a:r>
            <a:r>
              <a:rPr b="1" lang="ru-RU" sz="1000">
                <a:solidFill>
                  <a:schemeClr val="dk1"/>
                </a:solidFill>
              </a:rPr>
              <a:t>в качестве сырья сокращается </a:t>
            </a:r>
            <a:r>
              <a:rPr lang="ru-RU" sz="1000">
                <a:solidFill>
                  <a:schemeClr val="dk1"/>
                </a:solidFill>
              </a:rPr>
              <a:t>примерно на 1 млн баррелей в день: после 2035 года новые легковые автомобили с ДВС не продаются нигде, а уровень переработки пластика в мире вырастет более чем на 50% к 2050.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ru-RU" sz="1000">
                <a:solidFill>
                  <a:schemeClr val="dk1"/>
                </a:solidFill>
              </a:rPr>
              <a:t>Добыча</a:t>
            </a:r>
            <a:r>
              <a:rPr b="1" lang="ru-RU" sz="1000">
                <a:solidFill>
                  <a:schemeClr val="dk1"/>
                </a:solidFill>
              </a:rPr>
              <a:t> концентрируется в богатых ресурсами странах</a:t>
            </a:r>
            <a:r>
              <a:rPr lang="ru-RU" sz="1000">
                <a:solidFill>
                  <a:schemeClr val="dk1"/>
                </a:solidFill>
              </a:rPr>
              <a:t> из-за больших размеров существующих месторождений и медленных темпов их истощения. В 2050 году на ОПЕК и Россию будет приходиться более </a:t>
            </a:r>
            <a:r>
              <a:rPr b="1" lang="ru-RU" sz="1000">
                <a:solidFill>
                  <a:schemeClr val="dk1"/>
                </a:solidFill>
              </a:rPr>
              <a:t>60% мирового рынка нефти.</a:t>
            </a:r>
            <a:endParaRPr b="1" sz="1000">
              <a:solidFill>
                <a:schemeClr val="dk1"/>
              </a:solidFill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71300"/>
            <a:ext cx="3377924" cy="2104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969071"/>
            <a:ext cx="3190676" cy="2126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160" y="431280"/>
            <a:ext cx="1163880" cy="3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/>
          <p:nvPr/>
        </p:nvSpPr>
        <p:spPr>
          <a:xfrm>
            <a:off x="0" y="1196640"/>
            <a:ext cx="9324600" cy="599400"/>
          </a:xfrm>
          <a:prstGeom prst="rect">
            <a:avLst/>
          </a:prstGeom>
          <a:gradFill>
            <a:gsLst>
              <a:gs pos="0">
                <a:srgbClr val="770000"/>
              </a:gs>
              <a:gs pos="100000">
                <a:srgbClr val="AD0000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0" y="1217271"/>
            <a:ext cx="93246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ahoma"/>
              <a:buNone/>
            </a:pPr>
            <a:r>
              <a:rPr lang="ru-RU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Прогноз потребления нефти в мире: BP (Energy Outlook, сентябрь 2020)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6531120" y="431280"/>
            <a:ext cx="2793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None/>
            </a:pPr>
            <a:r>
              <a:rPr b="0" i="0" lang="ru-RU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Наименование структурного подразделения РАНХиГС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3761375" y="2064675"/>
            <a:ext cx="6074100" cy="4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ru-RU" sz="1000">
                <a:solidFill>
                  <a:schemeClr val="dk1"/>
                </a:solidFill>
              </a:rPr>
              <a:t>Rapid и Net-Zero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ru-RU" sz="1000">
                <a:solidFill>
                  <a:schemeClr val="dk1"/>
                </a:solidFill>
              </a:rPr>
              <a:t>Спрос на жидкое топливо никогда полностью не восстановится после падения, вызванного Covid-19 =&gt; </a:t>
            </a:r>
            <a:r>
              <a:rPr b="1" lang="ru-RU" sz="1000">
                <a:solidFill>
                  <a:schemeClr val="dk1"/>
                </a:solidFill>
              </a:rPr>
              <a:t>пик спроса на нефть пришелся на 2019 год.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ru-RU" sz="1000">
                <a:solidFill>
                  <a:schemeClr val="dk1"/>
                </a:solidFill>
              </a:rPr>
              <a:t>Падение спроса в значительной степени произойдет </a:t>
            </a:r>
            <a:r>
              <a:rPr b="1" lang="ru-RU" sz="1000">
                <a:solidFill>
                  <a:schemeClr val="dk1"/>
                </a:solidFill>
              </a:rPr>
              <a:t>за счет развитых стран и Китая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ru-RU" sz="1000">
                <a:solidFill>
                  <a:schemeClr val="dk1"/>
                </a:solidFill>
              </a:rPr>
              <a:t>Потребление в Индии, других странах Азии и Африке в целом не изменится по прогнозу </a:t>
            </a:r>
            <a:r>
              <a:rPr b="1" lang="ru-RU" sz="1000">
                <a:solidFill>
                  <a:schemeClr val="dk1"/>
                </a:solidFill>
              </a:rPr>
              <a:t>в Rapid </a:t>
            </a:r>
            <a:r>
              <a:rPr lang="ru-RU" sz="1000">
                <a:solidFill>
                  <a:schemeClr val="dk1"/>
                </a:solidFill>
              </a:rPr>
              <a:t>по сравнению с уровнем до пандемии, но упадет ниже уровня 2018 года ‎с середины 2030-х годов </a:t>
            </a:r>
            <a:r>
              <a:rPr b="1" lang="ru-RU" sz="1000">
                <a:solidFill>
                  <a:schemeClr val="dk1"/>
                </a:solidFill>
              </a:rPr>
              <a:t>в Net Zero</a:t>
            </a:r>
            <a:r>
              <a:rPr lang="ru-RU" sz="1000">
                <a:solidFill>
                  <a:schemeClr val="dk1"/>
                </a:solidFill>
              </a:rPr>
              <a:t>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ru-RU" sz="1000">
                <a:solidFill>
                  <a:schemeClr val="dk1"/>
                </a:solidFill>
              </a:rPr>
              <a:t>К 2050 году около </a:t>
            </a:r>
            <a:r>
              <a:rPr b="1" lang="ru-RU" sz="1000">
                <a:solidFill>
                  <a:schemeClr val="dk1"/>
                </a:solidFill>
              </a:rPr>
              <a:t>двух третей общего сокращения поставок</a:t>
            </a:r>
            <a:r>
              <a:rPr lang="ru-RU" sz="1000">
                <a:solidFill>
                  <a:schemeClr val="dk1"/>
                </a:solidFill>
              </a:rPr>
              <a:t> жидких углеводородов в </a:t>
            </a:r>
            <a:r>
              <a:rPr b="1" lang="ru-RU" sz="1000">
                <a:solidFill>
                  <a:schemeClr val="dk1"/>
                </a:solidFill>
              </a:rPr>
              <a:t>Rapid-сценарии</a:t>
            </a:r>
            <a:r>
              <a:rPr lang="ru-RU" sz="1000">
                <a:solidFill>
                  <a:schemeClr val="dk1"/>
                </a:solidFill>
              </a:rPr>
              <a:t> будет за счет стран, </a:t>
            </a:r>
            <a:r>
              <a:rPr b="1" lang="ru-RU" sz="1000">
                <a:solidFill>
                  <a:schemeClr val="dk1"/>
                </a:solidFill>
              </a:rPr>
              <a:t>не входящих в ОПЕК</a:t>
            </a:r>
            <a:r>
              <a:rPr lang="ru-RU" sz="1000">
                <a:solidFill>
                  <a:schemeClr val="dk1"/>
                </a:solidFill>
              </a:rPr>
              <a:t>. ‎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000">
                <a:solidFill>
                  <a:schemeClr val="dk1"/>
                </a:solidFill>
              </a:rPr>
              <a:t>Business-as-Usual (BAU) ‎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b="1" lang="ru-RU" sz="1000">
                <a:solidFill>
                  <a:schemeClr val="dk1"/>
                </a:solidFill>
              </a:rPr>
              <a:t>После воздействия Covid-19</a:t>
            </a:r>
            <a:r>
              <a:rPr lang="ru-RU" sz="1000">
                <a:solidFill>
                  <a:schemeClr val="dk1"/>
                </a:solidFill>
              </a:rPr>
              <a:t> потребление жидкого топлива в BAU-прогнозе в целом останется </a:t>
            </a:r>
            <a:r>
              <a:rPr b="1" lang="ru-RU" sz="1000">
                <a:solidFill>
                  <a:schemeClr val="dk1"/>
                </a:solidFill>
              </a:rPr>
              <a:t>неизменным течение следующих 20 лет</a:t>
            </a:r>
            <a:r>
              <a:rPr lang="ru-RU" sz="1000">
                <a:solidFill>
                  <a:schemeClr val="dk1"/>
                </a:solidFill>
              </a:rPr>
              <a:t> (около 100 Мбар в сут), а к 2050 году снизится до 95 (Мбар в сутки).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ru-RU" sz="1000">
                <a:solidFill>
                  <a:schemeClr val="dk1"/>
                </a:solidFill>
              </a:rPr>
              <a:t>Спрос на жидкое топливо </a:t>
            </a:r>
            <a:r>
              <a:rPr b="1" lang="ru-RU" sz="1000">
                <a:solidFill>
                  <a:schemeClr val="dk1"/>
                </a:solidFill>
              </a:rPr>
              <a:t>продолжает расти </a:t>
            </a:r>
            <a:r>
              <a:rPr lang="ru-RU" sz="1000">
                <a:solidFill>
                  <a:schemeClr val="dk1"/>
                </a:solidFill>
              </a:rPr>
              <a:t>в Индии, других странах</a:t>
            </a:r>
            <a:r>
              <a:rPr b="1" lang="ru-RU" sz="1000">
                <a:solidFill>
                  <a:schemeClr val="dk1"/>
                </a:solidFill>
              </a:rPr>
              <a:t> Азии и Африки,</a:t>
            </a:r>
            <a:r>
              <a:rPr lang="ru-RU" sz="1000">
                <a:solidFill>
                  <a:schemeClr val="dk1"/>
                </a:solidFill>
              </a:rPr>
              <a:t> что компенсируется ‎тенденцией </a:t>
            </a:r>
            <a:r>
              <a:rPr b="1" lang="ru-RU" sz="1000">
                <a:solidFill>
                  <a:schemeClr val="dk1"/>
                </a:solidFill>
              </a:rPr>
              <a:t>снижения потребления в развитых странах</a:t>
            </a:r>
            <a:r>
              <a:rPr lang="ru-RU" sz="1000">
                <a:solidFill>
                  <a:schemeClr val="dk1"/>
                </a:solidFill>
              </a:rPr>
              <a:t>.‎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b="1" lang="ru-RU" sz="1000">
                <a:solidFill>
                  <a:schemeClr val="dk1"/>
                </a:solidFill>
              </a:rPr>
              <a:t>Снижение добычи сланцевой нефти</a:t>
            </a:r>
            <a:r>
              <a:rPr lang="ru-RU" sz="1000">
                <a:solidFill>
                  <a:schemeClr val="dk1"/>
                </a:solidFill>
              </a:rPr>
              <a:t> в США и других нефтедобывающих компаний, не входящих в ОПЕК, начиная с середины 2030-х годов дает возможность </a:t>
            </a:r>
            <a:r>
              <a:rPr b="1" lang="ru-RU" sz="1000">
                <a:solidFill>
                  <a:schemeClr val="dk1"/>
                </a:solidFill>
              </a:rPr>
              <a:t>ОПЕК увеличить добычу</a:t>
            </a:r>
            <a:r>
              <a:rPr lang="ru-RU" sz="1000">
                <a:solidFill>
                  <a:schemeClr val="dk1"/>
                </a:solidFill>
              </a:rPr>
              <a:t>, несмотря на постепенно снижающийся спрос.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ru-RU" sz="1000">
                <a:solidFill>
                  <a:schemeClr val="dk1"/>
                </a:solidFill>
              </a:rPr>
              <a:t>К 2050 году</a:t>
            </a:r>
            <a:r>
              <a:rPr b="1" lang="ru-RU" sz="1000">
                <a:solidFill>
                  <a:schemeClr val="dk1"/>
                </a:solidFill>
              </a:rPr>
              <a:t> уровень добычи</a:t>
            </a:r>
            <a:r>
              <a:rPr lang="ru-RU" sz="1000">
                <a:solidFill>
                  <a:schemeClr val="dk1"/>
                </a:solidFill>
              </a:rPr>
              <a:t> ОПЕК в BAU-сценарии в целом </a:t>
            </a:r>
            <a:r>
              <a:rPr b="1" lang="ru-RU" sz="1000">
                <a:solidFill>
                  <a:schemeClr val="dk1"/>
                </a:solidFill>
              </a:rPr>
              <a:t>не изменится </a:t>
            </a:r>
            <a:r>
              <a:rPr lang="ru-RU" sz="1000">
                <a:solidFill>
                  <a:schemeClr val="dk1"/>
                </a:solidFill>
              </a:rPr>
              <a:t>по сравнению с уровнем 2018 года.‎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91100"/>
            <a:ext cx="3608975" cy="240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4448899"/>
            <a:ext cx="3337263" cy="225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/>
        </p:nvSpPr>
        <p:spPr>
          <a:xfrm>
            <a:off x="4199425" y="1975500"/>
            <a:ext cx="5296200" cy="45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С</a:t>
            </a:r>
            <a:r>
              <a:rPr lang="ru-RU" sz="1200">
                <a:solidFill>
                  <a:schemeClr val="dk1"/>
                </a:solidFill>
              </a:rPr>
              <a:t>прос на нефть </a:t>
            </a:r>
            <a:r>
              <a:rPr b="1" lang="ru-RU" sz="1200">
                <a:solidFill>
                  <a:schemeClr val="dk1"/>
                </a:solidFill>
              </a:rPr>
              <a:t>стабилизируется до 2030 г.</a:t>
            </a:r>
            <a:r>
              <a:rPr lang="ru-RU" sz="1200">
                <a:solidFill>
                  <a:schemeClr val="dk1"/>
                </a:solidFill>
              </a:rPr>
              <a:t>, после чего </a:t>
            </a:r>
            <a:r>
              <a:rPr b="1" lang="ru-RU" sz="1200">
                <a:solidFill>
                  <a:schemeClr val="dk1"/>
                </a:solidFill>
              </a:rPr>
              <a:t>резко снизится</a:t>
            </a:r>
            <a:r>
              <a:rPr lang="ru-RU" sz="1200">
                <a:solidFill>
                  <a:schemeClr val="dk1"/>
                </a:solidFill>
              </a:rPr>
              <a:t>, достигнув 64 млн барр./сут. в Momentum и 40 млн барр./сут. в Rupture сценарии в 2050 г.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Сценарий Momentum: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ru-RU" sz="1200">
                <a:solidFill>
                  <a:schemeClr val="dk1"/>
                </a:solidFill>
              </a:rPr>
              <a:t>У</a:t>
            </a:r>
            <a:r>
              <a:rPr lang="ru-RU" sz="1200">
                <a:solidFill>
                  <a:schemeClr val="dk1"/>
                </a:solidFill>
              </a:rPr>
              <a:t>скорение </a:t>
            </a:r>
            <a:r>
              <a:rPr b="1" lang="ru-RU" sz="1200">
                <a:solidFill>
                  <a:schemeClr val="dk1"/>
                </a:solidFill>
              </a:rPr>
              <a:t>транспортной революции</a:t>
            </a:r>
            <a:r>
              <a:rPr lang="ru-RU" sz="1200">
                <a:solidFill>
                  <a:schemeClr val="dk1"/>
                </a:solidFill>
              </a:rPr>
              <a:t> приведет к снижению добычи нефти после 2030 г.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ru-RU" sz="1200">
                <a:solidFill>
                  <a:schemeClr val="dk1"/>
                </a:solidFill>
              </a:rPr>
              <a:t>Выполнения </a:t>
            </a:r>
            <a:r>
              <a:rPr lang="ru-RU" sz="1200">
                <a:solidFill>
                  <a:schemeClr val="dk1"/>
                </a:solidFill>
              </a:rPr>
              <a:t>обязательств</a:t>
            </a:r>
            <a:r>
              <a:rPr lang="ru-RU" sz="1200">
                <a:solidFill>
                  <a:schemeClr val="dk1"/>
                </a:solidFill>
              </a:rPr>
              <a:t> </a:t>
            </a:r>
            <a:r>
              <a:rPr lang="ru-RU" sz="1200">
                <a:solidFill>
                  <a:schemeClr val="dk1"/>
                </a:solidFill>
              </a:rPr>
              <a:t>Net-Zero </a:t>
            </a:r>
            <a:r>
              <a:rPr lang="ru-RU" sz="1200">
                <a:solidFill>
                  <a:schemeClr val="dk1"/>
                </a:solidFill>
              </a:rPr>
              <a:t>2050 и запрет одноразового использования пластика еще больше </a:t>
            </a:r>
            <a:r>
              <a:rPr b="1" lang="ru-RU" sz="1200">
                <a:solidFill>
                  <a:schemeClr val="dk1"/>
                </a:solidFill>
              </a:rPr>
              <a:t>снижают спрос на нефтяное сырье 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ru-RU" sz="1200">
                <a:solidFill>
                  <a:schemeClr val="dk1"/>
                </a:solidFill>
              </a:rPr>
              <a:t>Снижение спроса после 2030 г. </a:t>
            </a:r>
            <a:r>
              <a:rPr b="1" lang="ru-RU" sz="1200">
                <a:solidFill>
                  <a:schemeClr val="dk1"/>
                </a:solidFill>
              </a:rPr>
              <a:t>ниже естественного</a:t>
            </a:r>
            <a:r>
              <a:rPr lang="ru-RU" sz="1200">
                <a:solidFill>
                  <a:schemeClr val="dk1"/>
                </a:solidFill>
              </a:rPr>
              <a:t> сокращения разрабатываемых нефтяных месторождений 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Сценарий Rupture: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ru-RU" sz="1200">
                <a:solidFill>
                  <a:schemeClr val="dk1"/>
                </a:solidFill>
              </a:rPr>
              <a:t>Net Zero сценарий предполагает</a:t>
            </a:r>
            <a:r>
              <a:rPr b="1" lang="ru-RU" sz="1200">
                <a:solidFill>
                  <a:schemeClr val="dk1"/>
                </a:solidFill>
              </a:rPr>
              <a:t> массовое внедрения альтернаивного жидкого топлива</a:t>
            </a:r>
            <a:r>
              <a:rPr lang="ru-RU" sz="1200">
                <a:solidFill>
                  <a:schemeClr val="dk1"/>
                </a:solidFill>
              </a:rPr>
              <a:t> (сначала биотоплива, а затем топлива на основе водорода) во всех видах транспорта, достигая 30% в спросе на жидкие горючие.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160" y="431280"/>
            <a:ext cx="1163880" cy="3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/>
          <p:nvPr/>
        </p:nvSpPr>
        <p:spPr>
          <a:xfrm>
            <a:off x="0" y="1196640"/>
            <a:ext cx="9324600" cy="599400"/>
          </a:xfrm>
          <a:prstGeom prst="rect">
            <a:avLst/>
          </a:prstGeom>
          <a:gradFill>
            <a:gsLst>
              <a:gs pos="0">
                <a:srgbClr val="770000"/>
              </a:gs>
              <a:gs pos="100000">
                <a:srgbClr val="AD0000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0" y="1217271"/>
            <a:ext cx="93246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ahoma"/>
              <a:buNone/>
            </a:pPr>
            <a:r>
              <a:rPr lang="ru-RU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Долгосрочный п</a:t>
            </a:r>
            <a:r>
              <a:rPr lang="ru-RU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рогноз потребления нефти в мире: </a:t>
            </a:r>
            <a:endParaRPr sz="18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ahoma"/>
              <a:buNone/>
            </a:pPr>
            <a:r>
              <a:rPr lang="ru-RU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Total Energies (Energy Outlook, сентябрь 2021)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6531120" y="431280"/>
            <a:ext cx="2793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None/>
            </a:pPr>
            <a:r>
              <a:rPr b="0" i="0" lang="ru-RU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Наименование структурного подразделения РАНХиГС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625" y="2613425"/>
            <a:ext cx="4039800" cy="3227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160" y="431280"/>
            <a:ext cx="1163880" cy="3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/>
          <p:nvPr/>
        </p:nvSpPr>
        <p:spPr>
          <a:xfrm>
            <a:off x="0" y="1196640"/>
            <a:ext cx="9324600" cy="599400"/>
          </a:xfrm>
          <a:prstGeom prst="rect">
            <a:avLst/>
          </a:prstGeom>
          <a:gradFill>
            <a:gsLst>
              <a:gs pos="0">
                <a:srgbClr val="770000"/>
              </a:gs>
              <a:gs pos="100000">
                <a:srgbClr val="AD0000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0" y="1217271"/>
            <a:ext cx="93246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ahoma"/>
              <a:buNone/>
            </a:pPr>
            <a:r>
              <a:rPr lang="ru-RU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</a:t>
            </a:r>
            <a:r>
              <a:rPr lang="ru-RU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олгосрочный</a:t>
            </a:r>
            <a:r>
              <a:rPr lang="ru-RU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п</a:t>
            </a:r>
            <a:r>
              <a:rPr lang="ru-RU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рогноз потребления </a:t>
            </a:r>
            <a:r>
              <a:rPr lang="ru-RU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нефти</a:t>
            </a:r>
            <a:r>
              <a:rPr lang="ru-RU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: Лукойл (Перспективы развития мировой энергетики до 2050 года – декабрь 2021 года)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6531120" y="431280"/>
            <a:ext cx="2793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None/>
            </a:pPr>
            <a:r>
              <a:rPr b="0" i="0" lang="ru-RU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Наименование структурного подразделения РАНХиГС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4078950" y="1948450"/>
            <a:ext cx="5369700" cy="45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Прогнозы мирового спроса на жидкие углеводороды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ru-RU" sz="1200">
                <a:solidFill>
                  <a:schemeClr val="dk1"/>
                </a:solidFill>
              </a:rPr>
              <a:t>В ближайшие несколько лет ожидается </a:t>
            </a:r>
            <a:r>
              <a:rPr b="1" lang="ru-RU" sz="1200">
                <a:solidFill>
                  <a:schemeClr val="dk1"/>
                </a:solidFill>
              </a:rPr>
              <a:t>восстановление спроса </a:t>
            </a:r>
            <a:r>
              <a:rPr lang="ru-RU" sz="1200">
                <a:solidFill>
                  <a:schemeClr val="dk1"/>
                </a:solidFill>
              </a:rPr>
              <a:t>на жидкие углеводороды после шока 2020 года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В сценарии «Эволюция»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ru-RU" sz="1200">
                <a:solidFill>
                  <a:schemeClr val="dk1"/>
                </a:solidFill>
              </a:rPr>
              <a:t>рост потребления жидких углеводородов будет </a:t>
            </a:r>
            <a:r>
              <a:rPr b="1" lang="ru-RU" sz="1200">
                <a:solidFill>
                  <a:schemeClr val="dk1"/>
                </a:solidFill>
              </a:rPr>
              <a:t>продолжаться до 2035 года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b="1" lang="ru-RU" sz="1200">
                <a:solidFill>
                  <a:schemeClr val="dk1"/>
                </a:solidFill>
              </a:rPr>
              <a:t>рост потребления </a:t>
            </a:r>
            <a:r>
              <a:rPr lang="ru-RU" sz="1200">
                <a:solidFill>
                  <a:schemeClr val="dk1"/>
                </a:solidFill>
              </a:rPr>
              <a:t>нефтепродуктов </a:t>
            </a:r>
            <a:r>
              <a:rPr b="1" lang="ru-RU" sz="1200">
                <a:solidFill>
                  <a:schemeClr val="dk1"/>
                </a:solidFill>
              </a:rPr>
              <a:t>со стороны авиации и морских перевозок </a:t>
            </a:r>
            <a:r>
              <a:rPr lang="ru-RU" sz="1200">
                <a:solidFill>
                  <a:schemeClr val="dk1"/>
                </a:solidFill>
              </a:rPr>
              <a:t>будет частично компенсировать сокращение потребления моторных топлив в дорожном транспорте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Изменения по секторам: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b="1" lang="ru-RU" sz="1200">
                <a:solidFill>
                  <a:schemeClr val="dk1"/>
                </a:solidFill>
              </a:rPr>
              <a:t>Транспортный сектор</a:t>
            </a:r>
            <a:r>
              <a:rPr lang="ru-RU" sz="1200">
                <a:solidFill>
                  <a:schemeClr val="dk1"/>
                </a:solidFill>
              </a:rPr>
              <a:t> сохранит </a:t>
            </a:r>
            <a:r>
              <a:rPr b="1" lang="ru-RU" sz="1200">
                <a:solidFill>
                  <a:schemeClr val="dk1"/>
                </a:solidFill>
              </a:rPr>
              <a:t>преобладание</a:t>
            </a:r>
            <a:r>
              <a:rPr lang="ru-RU" sz="1200">
                <a:solidFill>
                  <a:schemeClr val="dk1"/>
                </a:solidFill>
              </a:rPr>
              <a:t> в структуре спроса на жидкие углеводороды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b="1" lang="ru-RU" sz="1200">
                <a:solidFill>
                  <a:schemeClr val="dk1"/>
                </a:solidFill>
              </a:rPr>
              <a:t>Структурные изменения </a:t>
            </a:r>
            <a:r>
              <a:rPr lang="ru-RU" sz="1200">
                <a:solidFill>
                  <a:schemeClr val="dk1"/>
                </a:solidFill>
              </a:rPr>
              <a:t>в транспортном секторе начнут влиять на спрос на жидкие углеводороды после 2030 года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ru-RU" sz="1200">
                <a:solidFill>
                  <a:schemeClr val="dk1"/>
                </a:solidFill>
              </a:rPr>
              <a:t>Рост потребления углеводородного сырья в секторе </a:t>
            </a:r>
            <a:r>
              <a:rPr b="1" lang="ru-RU" sz="1200">
                <a:solidFill>
                  <a:schemeClr val="dk1"/>
                </a:solidFill>
              </a:rPr>
              <a:t>нефтехимии </a:t>
            </a:r>
            <a:r>
              <a:rPr lang="ru-RU" sz="1200">
                <a:solidFill>
                  <a:schemeClr val="dk1"/>
                </a:solidFill>
              </a:rPr>
              <a:t>будет поддерживать спрос на нефть в среднесрочной перспективе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325" y="1878799"/>
            <a:ext cx="3425676" cy="239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425" y="4427825"/>
            <a:ext cx="3255084" cy="228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