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D865ECDD-B0B0-4940-8E56-DAE0D74921BD}"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Source Sans Pro Black"/>
              </a:rPr>
              <a:t>&lt;date/time&gt;</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Source Sans Pro Black"/>
              </a:rPr>
              <a:t>&lt;footer&gt;</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87C6ECED-190D-4479-83E9-2E91E89146AE}" type="slidenum">
              <a:rPr b="1" lang="en-US" sz="1800" spc="-1" strike="noStrike">
                <a:solidFill>
                  <a:srgbClr val="e74c3c"/>
                </a:solidFill>
                <a:latin typeface="Source Sans Pro Black"/>
              </a:rPr>
              <a:t>&lt;number&gt;</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Анализ детерминантов сбережений домашних хозяйств в РФ</a:t>
            </a:r>
            <a:endParaRPr b="1" lang="en-US"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pPr algn="r">
              <a:lnSpc>
                <a:spcPct val="100000"/>
              </a:lnSpc>
              <a:spcBef>
                <a:spcPts val="420"/>
              </a:spcBef>
              <a:spcAft>
                <a:spcPts val="601"/>
              </a:spcAft>
            </a:pPr>
            <a:r>
              <a:rPr b="0" lang="en-US" sz="2100" spc="-1" strike="noStrike">
                <a:solidFill>
                  <a:srgbClr val="000000"/>
                </a:solidFill>
                <a:latin typeface="Times New Roman"/>
              </a:rPr>
              <a:t>Выполнил:</a:t>
            </a:r>
            <a:endParaRPr b="0" lang="en-US" sz="2100" spc="-1" strike="noStrike">
              <a:solidFill>
                <a:srgbClr val="1c1c1c"/>
              </a:solidFill>
              <a:latin typeface="Source Sans Pro Light"/>
            </a:endParaRPr>
          </a:p>
          <a:p>
            <a:r>
              <a:rPr b="0" lang="en-US" sz="2100" spc="-1" strike="noStrike">
                <a:solidFill>
                  <a:srgbClr val="000000"/>
                </a:solidFill>
                <a:latin typeface="Times New Roman"/>
              </a:rPr>
              <a:t>Руководитель:</a:t>
            </a:r>
            <a:endParaRPr b="0" lang="en-US" sz="210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Построение модели</a:t>
            </a:r>
            <a:endParaRPr b="1" lang="en-US" sz="3200" spc="-1" strike="noStrike">
              <a:solidFill>
                <a:srgbClr val="ffffff"/>
              </a:solidFill>
              <a:latin typeface="Source Sans Pro Black"/>
            </a:endParaRPr>
          </a:p>
        </p:txBody>
      </p:sp>
      <p:pic>
        <p:nvPicPr>
          <p:cNvPr id="110" name="" descr=""/>
          <p:cNvPicPr/>
          <p:nvPr/>
        </p:nvPicPr>
        <p:blipFill>
          <a:blip r:embed="rId1"/>
          <a:stretch/>
        </p:blipFill>
        <p:spPr>
          <a:xfrm>
            <a:off x="1911600" y="1689480"/>
            <a:ext cx="6374520" cy="47833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Анализ модели</a:t>
            </a:r>
            <a:endParaRPr b="1" lang="en-US" sz="3200" spc="-1" strike="noStrike">
              <a:solidFill>
                <a:srgbClr val="ffffff"/>
              </a:solidFill>
              <a:latin typeface="Source Sans Pro Black"/>
            </a:endParaRPr>
          </a:p>
        </p:txBody>
      </p:sp>
      <p:pic>
        <p:nvPicPr>
          <p:cNvPr id="112" name="" descr=""/>
          <p:cNvPicPr/>
          <p:nvPr/>
        </p:nvPicPr>
        <p:blipFill>
          <a:blip r:embed="rId1"/>
          <a:stretch/>
        </p:blipFill>
        <p:spPr>
          <a:xfrm>
            <a:off x="3771360" y="1534680"/>
            <a:ext cx="3647880" cy="676080"/>
          </a:xfrm>
          <a:prstGeom prst="rect">
            <a:avLst/>
          </a:prstGeom>
          <a:ln>
            <a:noFill/>
          </a:ln>
        </p:spPr>
      </p:pic>
      <p:pic>
        <p:nvPicPr>
          <p:cNvPr id="113" name="" descr=""/>
          <p:cNvPicPr/>
          <p:nvPr/>
        </p:nvPicPr>
        <p:blipFill>
          <a:blip r:embed="rId2"/>
          <a:stretch/>
        </p:blipFill>
        <p:spPr>
          <a:xfrm>
            <a:off x="3054960" y="2140200"/>
            <a:ext cx="4505040" cy="904680"/>
          </a:xfrm>
          <a:prstGeom prst="rect">
            <a:avLst/>
          </a:prstGeom>
          <a:ln>
            <a:noFill/>
          </a:ln>
        </p:spPr>
      </p:pic>
      <p:pic>
        <p:nvPicPr>
          <p:cNvPr id="114" name="" descr=""/>
          <p:cNvPicPr/>
          <p:nvPr/>
        </p:nvPicPr>
        <p:blipFill>
          <a:blip r:embed="rId3"/>
          <a:stretch/>
        </p:blipFill>
        <p:spPr>
          <a:xfrm>
            <a:off x="3256920" y="3095280"/>
            <a:ext cx="4028760" cy="866520"/>
          </a:xfrm>
          <a:prstGeom prst="rect">
            <a:avLst/>
          </a:prstGeom>
          <a:ln>
            <a:noFill/>
          </a:ln>
        </p:spPr>
      </p:pic>
      <p:pic>
        <p:nvPicPr>
          <p:cNvPr id="115" name="" descr=""/>
          <p:cNvPicPr/>
          <p:nvPr/>
        </p:nvPicPr>
        <p:blipFill>
          <a:blip r:embed="rId4"/>
          <a:stretch/>
        </p:blipFill>
        <p:spPr>
          <a:xfrm>
            <a:off x="3804480" y="4039920"/>
            <a:ext cx="3438000" cy="561600"/>
          </a:xfrm>
          <a:prstGeom prst="rect">
            <a:avLst/>
          </a:prstGeom>
          <a:ln>
            <a:noFill/>
          </a:ln>
        </p:spPr>
      </p:pic>
      <p:pic>
        <p:nvPicPr>
          <p:cNvPr id="116" name="" descr=""/>
          <p:cNvPicPr/>
          <p:nvPr/>
        </p:nvPicPr>
        <p:blipFill>
          <a:blip r:embed="rId5"/>
          <a:stretch/>
        </p:blipFill>
        <p:spPr>
          <a:xfrm>
            <a:off x="3161880" y="4609440"/>
            <a:ext cx="4219200" cy="790200"/>
          </a:xfrm>
          <a:prstGeom prst="rect">
            <a:avLst/>
          </a:prstGeom>
          <a:ln>
            <a:noFill/>
          </a:ln>
        </p:spPr>
      </p:pic>
      <p:pic>
        <p:nvPicPr>
          <p:cNvPr id="117" name="" descr=""/>
          <p:cNvPicPr/>
          <p:nvPr/>
        </p:nvPicPr>
        <p:blipFill>
          <a:blip r:embed="rId6"/>
          <a:stretch/>
        </p:blipFill>
        <p:spPr>
          <a:xfrm>
            <a:off x="3802320" y="5619600"/>
            <a:ext cx="4047840" cy="89496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Экономическая интерпретация</a:t>
            </a:r>
            <a:endParaRPr b="1" lang="en-US" sz="3200" spc="-1" strike="noStrike">
              <a:solidFill>
                <a:srgbClr val="ffffff"/>
              </a:solidFill>
              <a:latin typeface="Source Sans Pro Black"/>
            </a:endParaRPr>
          </a:p>
        </p:txBody>
      </p:sp>
      <p:sp>
        <p:nvSpPr>
          <p:cNvPr id="119" name="TextShape 2"/>
          <p:cNvSpPr txBox="1"/>
          <p:nvPr/>
        </p:nvSpPr>
        <p:spPr>
          <a:xfrm>
            <a:off x="360000" y="1980000"/>
            <a:ext cx="9180000" cy="4680000"/>
          </a:xfrm>
          <a:prstGeom prst="rect">
            <a:avLst/>
          </a:prstGeom>
          <a:noFill/>
          <a:ln>
            <a:noFill/>
          </a:ln>
        </p:spPr>
        <p:txBody>
          <a:bodyPr lIns="0" rIns="0" tIns="0" bIns="0">
            <a:normAutofit/>
          </a:bodyPr>
          <a:p>
            <a:pPr algn="just">
              <a:lnSpc>
                <a:spcPct val="150000"/>
              </a:lnSpc>
            </a:pPr>
            <a:r>
              <a:rPr b="1" lang="en-US" sz="1400" spc="-1" strike="noStrike">
                <a:solidFill>
                  <a:srgbClr val="000000"/>
                </a:solidFill>
                <a:latin typeface="Times New Roman"/>
                <a:ea typeface="Times New Roman"/>
              </a:rPr>
              <a:t>C</a:t>
            </a:r>
            <a:r>
              <a:rPr b="1" lang="en-US" sz="1400" spc="-1" strike="noStrike">
                <a:solidFill>
                  <a:srgbClr val="000000"/>
                </a:solidFill>
                <a:latin typeface="Times New Roman"/>
              </a:rPr>
              <a:t> увеличением в</a:t>
            </a:r>
            <a:r>
              <a:rPr b="1" lang="en-US" sz="1400" spc="-1" strike="noStrike">
                <a:solidFill>
                  <a:srgbClr val="000000"/>
                </a:solidFill>
                <a:latin typeface="Times New Roman"/>
                <a:ea typeface="Times New Roman"/>
              </a:rPr>
              <a:t>алового регионального продукта на душу населения в </a:t>
            </a:r>
            <a:r>
              <a:rPr b="1" lang="en-US" sz="1400" spc="-1" strike="noStrike">
                <a:solidFill>
                  <a:srgbClr val="000000"/>
                </a:solidFill>
                <a:latin typeface="Times New Roman"/>
              </a:rPr>
              <a:t>на 1%   </a:t>
            </a:r>
            <a:r>
              <a:rPr b="1" lang="en-US" sz="1400" spc="-1" strike="noStrike">
                <a:solidFill>
                  <a:srgbClr val="000000"/>
                </a:solidFill>
                <a:latin typeface="Times New Roman"/>
                <a:ea typeface="Times New Roman"/>
              </a:rPr>
              <a:t>сбережения домашних хозяйств на душу населения растут на</a:t>
            </a:r>
            <a:r>
              <a:rPr b="1" lang="en-US" sz="1400" spc="-1" strike="noStrike">
                <a:solidFill>
                  <a:srgbClr val="000000"/>
                </a:solidFill>
                <a:latin typeface="Times New Roman"/>
              </a:rPr>
              <a:t> 0,43 % для соответствующего</a:t>
            </a:r>
            <a:r>
              <a:rPr b="1" lang="en-US" sz="1400" spc="-1" strike="noStrike">
                <a:solidFill>
                  <a:srgbClr val="000000"/>
                </a:solidFill>
                <a:latin typeface="Times New Roman"/>
                <a:ea typeface="Times New Roman"/>
              </a:rPr>
              <a:t> субъекта российской федерации</a:t>
            </a:r>
            <a:r>
              <a:rPr b="1" lang="en-US" sz="1400" spc="-1" strike="noStrike">
                <a:solidFill>
                  <a:srgbClr val="000000"/>
                </a:solidFill>
                <a:latin typeface="Times New Roman"/>
              </a:rPr>
              <a:t>.</a:t>
            </a:r>
            <a:endParaRPr b="1" lang="en-US" sz="1400" spc="-1" strike="noStrike">
              <a:solidFill>
                <a:srgbClr val="000000"/>
              </a:solidFill>
              <a:latin typeface="Times New Roman"/>
              <a:ea typeface="Times New Roman"/>
            </a:endParaRPr>
          </a:p>
          <a:p>
            <a:pPr algn="just">
              <a:lnSpc>
                <a:spcPct val="150000"/>
              </a:lnSpc>
            </a:pPr>
            <a:endParaRPr b="1" lang="en-US" sz="1400" spc="-1" strike="noStrike">
              <a:solidFill>
                <a:srgbClr val="000000"/>
              </a:solidFill>
              <a:latin typeface="Times New Roman"/>
              <a:ea typeface="Times New Roman"/>
            </a:endParaRPr>
          </a:p>
          <a:p>
            <a:pPr algn="just">
              <a:lnSpc>
                <a:spcPct val="150000"/>
              </a:lnSpc>
            </a:pPr>
            <a:r>
              <a:rPr b="1" lang="en-US" sz="1400" spc="-1" strike="noStrike">
                <a:solidFill>
                  <a:srgbClr val="000000"/>
                </a:solidFill>
                <a:latin typeface="Times New Roman"/>
                <a:ea typeface="Times New Roman"/>
              </a:rPr>
              <a:t>C</a:t>
            </a:r>
            <a:r>
              <a:rPr b="1" lang="en-US" sz="1400" spc="-1" strike="noStrike">
                <a:solidFill>
                  <a:srgbClr val="000000"/>
                </a:solidFill>
                <a:latin typeface="Times New Roman"/>
              </a:rPr>
              <a:t> увеличением </a:t>
            </a:r>
            <a:r>
              <a:rPr b="1" lang="en-US" sz="1400" spc="-1" strike="noStrike">
                <a:solidFill>
                  <a:srgbClr val="000000"/>
                </a:solidFill>
                <a:latin typeface="Times New Roman"/>
                <a:ea typeface="Times New Roman"/>
              </a:rPr>
              <a:t>индекса потребительских цен на 1 (процент) сбережения домашних хозяйств на душу населения растут на</a:t>
            </a:r>
            <a:r>
              <a:rPr b="1" lang="en-US" sz="1400" spc="-1" strike="noStrike">
                <a:solidFill>
                  <a:srgbClr val="000000"/>
                </a:solidFill>
                <a:latin typeface="Times New Roman"/>
              </a:rPr>
              <a:t> 0,</a:t>
            </a:r>
            <a:r>
              <a:rPr b="1" lang="en-US" sz="1400" spc="-1" strike="noStrike">
                <a:solidFill>
                  <a:srgbClr val="000000"/>
                </a:solidFill>
                <a:latin typeface="Times New Roman"/>
              </a:rPr>
              <a:t>	</a:t>
            </a:r>
            <a:r>
              <a:rPr b="1" lang="en-US" sz="1400" spc="-1" strike="noStrike">
                <a:solidFill>
                  <a:srgbClr val="000000"/>
                </a:solidFill>
                <a:latin typeface="Times New Roman"/>
              </a:rPr>
              <a:t>104% для соответствующего</a:t>
            </a:r>
            <a:r>
              <a:rPr b="1" lang="en-US" sz="1400" spc="-1" strike="noStrike">
                <a:solidFill>
                  <a:srgbClr val="000000"/>
                </a:solidFill>
                <a:latin typeface="Times New Roman"/>
                <a:ea typeface="Times New Roman"/>
              </a:rPr>
              <a:t> субъекта российской федерации</a:t>
            </a:r>
            <a:r>
              <a:rPr b="1" lang="en-US" sz="1400" spc="-1" strike="noStrike">
                <a:solidFill>
                  <a:srgbClr val="000000"/>
                </a:solidFill>
                <a:latin typeface="Times New Roman"/>
              </a:rPr>
              <a:t>.</a:t>
            </a:r>
            <a:endParaRPr b="1" lang="en-US" sz="14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474480"/>
          </a:xfrm>
          <a:prstGeom prst="rect">
            <a:avLst/>
          </a:prstGeom>
          <a:noFill/>
          <a:ln>
            <a:noFill/>
          </a:ln>
        </p:spPr>
        <p:txBody>
          <a:bodyPr lIns="0" rIns="0" tIns="0" bIns="0">
            <a:spAutoFit/>
          </a:bodyPr>
          <a:p>
            <a:r>
              <a:rPr b="1" lang="en-US" sz="3200" spc="-1" strike="noStrike">
                <a:solidFill>
                  <a:srgbClr val="ffffff"/>
                </a:solidFill>
                <a:latin typeface="Source Sans Pro Black"/>
              </a:rPr>
              <a:t>Цели, задачи, актуальность</a:t>
            </a:r>
            <a:endParaRPr b="1" lang="en-US" sz="3200" spc="-1" strike="noStrike">
              <a:solidFill>
                <a:srgbClr val="ffffff"/>
              </a:solidFill>
              <a:latin typeface="Source Sans Pro Black"/>
            </a:endParaRPr>
          </a:p>
        </p:txBody>
      </p:sp>
      <p:sp>
        <p:nvSpPr>
          <p:cNvPr id="90" name="TextShape 2"/>
          <p:cNvSpPr txBox="1"/>
          <p:nvPr/>
        </p:nvSpPr>
        <p:spPr>
          <a:xfrm>
            <a:off x="360000" y="1980000"/>
            <a:ext cx="9180000" cy="4422960"/>
          </a:xfrm>
          <a:prstGeom prst="rect">
            <a:avLst/>
          </a:prstGeom>
          <a:noFill/>
          <a:ln>
            <a:noFill/>
          </a:ln>
        </p:spPr>
        <p:txBody>
          <a:bodyPr lIns="0" rIns="0" tIns="0" bIns="0">
            <a:spAutoFit/>
          </a:bodyPr>
          <a:p>
            <a:pPr marL="914400" indent="-228600" algn="just">
              <a:lnSpc>
                <a:spcPct val="150000"/>
              </a:lnSpc>
            </a:pPr>
            <a:r>
              <a:rPr b="0" lang="en-US" sz="1400" spc="-1" strike="noStrike">
                <a:solidFill>
                  <a:srgbClr val="333333"/>
                </a:solidFill>
                <a:latin typeface="Times New Roman"/>
              </a:rPr>
              <a:t>Целью данной работы является построение регрессионной модели для выявления факторов, влияющих на динамику сбережений в Российской Федерации. </a:t>
            </a:r>
            <a:endParaRPr b="0" lang="en-US" sz="1400" spc="-1" strike="noStrike">
              <a:solidFill>
                <a:srgbClr val="333333"/>
              </a:solidFill>
              <a:latin typeface="Times New Roman"/>
              <a:ea typeface="Times New Roman"/>
            </a:endParaRPr>
          </a:p>
          <a:p>
            <a:pPr marL="914400" indent="-228600" algn="just">
              <a:lnSpc>
                <a:spcPct val="150000"/>
              </a:lnSpc>
            </a:pPr>
            <a:endParaRPr b="0" lang="en-US" sz="1400" spc="-1" strike="noStrike">
              <a:solidFill>
                <a:srgbClr val="333333"/>
              </a:solidFill>
              <a:latin typeface="Times New Roman"/>
              <a:ea typeface="Times New Roman"/>
            </a:endParaRPr>
          </a:p>
          <a:p>
            <a:pPr marL="914400" indent="-228600" algn="just">
              <a:lnSpc>
                <a:spcPct val="150000"/>
              </a:lnSpc>
            </a:pPr>
            <a:r>
              <a:rPr b="0" lang="en-US" sz="1400" spc="-1" strike="noStrike">
                <a:solidFill>
                  <a:srgbClr val="333333"/>
                </a:solidFill>
                <a:latin typeface="Times New Roman"/>
              </a:rPr>
              <a:t>Актуальность исследования вытекает из необходимости определения факторов, влияющих на сбережения, поскольку стабильный рост экономики невозможен без масштабного привлечения инвестиционных ресурсов, одним из источников которых могут стать сбережения населения. Результаты исследования могут быть интересны для политиков, и предложенная модель может быть практически использована для прогнозирования сбережений в субъектах РФ.</a:t>
            </a:r>
            <a:endParaRPr b="0" lang="en-US" sz="1400" spc="-1" strike="noStrike">
              <a:solidFill>
                <a:srgbClr val="333333"/>
              </a:solidFill>
              <a:latin typeface="Times New Roman"/>
              <a:ea typeface="Times New Roman"/>
            </a:endParaRPr>
          </a:p>
          <a:p>
            <a:pPr marL="914400" indent="-228600" algn="just">
              <a:lnSpc>
                <a:spcPct val="150000"/>
              </a:lnSpc>
            </a:pPr>
            <a:endParaRPr b="0" lang="en-US" sz="1400" spc="-1" strike="noStrike">
              <a:solidFill>
                <a:srgbClr val="333333"/>
              </a:solidFill>
              <a:latin typeface="Times New Roman"/>
              <a:ea typeface="Times New Roman"/>
            </a:endParaRPr>
          </a:p>
          <a:p>
            <a:pPr marL="914400" indent="-228600" algn="just">
              <a:lnSpc>
                <a:spcPct val="150000"/>
              </a:lnSpc>
            </a:pPr>
            <a:r>
              <a:rPr b="0" lang="en-US" sz="1400" spc="-1" strike="noStrike">
                <a:solidFill>
                  <a:srgbClr val="333333"/>
                </a:solidFill>
                <a:latin typeface="Times New Roman"/>
              </a:rPr>
              <a:t>Задачи:</a:t>
            </a:r>
            <a:endParaRPr b="0" lang="en-US" sz="1400" spc="-1" strike="noStrike">
              <a:solidFill>
                <a:srgbClr val="333333"/>
              </a:solidFill>
              <a:latin typeface="Times New Roman"/>
              <a:ea typeface="Times New Roman"/>
            </a:endParaRPr>
          </a:p>
          <a:p>
            <a:pPr marL="914400" indent="-228600" algn="just">
              <a:lnSpc>
                <a:spcPct val="150000"/>
              </a:lnSpc>
            </a:pPr>
            <a:endParaRPr b="0" lang="en-US" sz="1400" spc="-1" strike="noStrike">
              <a:solidFill>
                <a:srgbClr val="333333"/>
              </a:solidFill>
              <a:latin typeface="Times New Roman"/>
              <a:ea typeface="Times New Roman"/>
            </a:endParaRPr>
          </a:p>
          <a:p>
            <a:pPr marL="914400" indent="-228600" algn="just">
              <a:lnSpc>
                <a:spcPct val="150000"/>
              </a:lnSpc>
            </a:pPr>
            <a:r>
              <a:rPr b="0" lang="ru-RU" sz="1400" spc="-1" strike="noStrike">
                <a:solidFill>
                  <a:srgbClr val="333333"/>
                </a:solidFill>
                <a:latin typeface="Times New Roman"/>
              </a:rPr>
              <a:t>построение модели множественной линейной регрессии;</a:t>
            </a:r>
            <a:endParaRPr b="0" lang="ru-RU" sz="1400" spc="-1" strike="noStrike">
              <a:solidFill>
                <a:srgbClr val="333333"/>
              </a:solidFill>
              <a:latin typeface="Times New Roman"/>
              <a:ea typeface="Times New Roman"/>
            </a:endParaRPr>
          </a:p>
          <a:p>
            <a:pPr marL="914400" indent="-228600" algn="just">
              <a:lnSpc>
                <a:spcPct val="150000"/>
              </a:lnSpc>
            </a:pPr>
            <a:r>
              <a:rPr b="0" lang="ru-RU" sz="1400" spc="-1" strike="noStrike">
                <a:solidFill>
                  <a:srgbClr val="333333"/>
                </a:solidFill>
                <a:latin typeface="Times New Roman"/>
              </a:rPr>
              <a:t>определение факторов, влияющих на сбережения;</a:t>
            </a:r>
            <a:endParaRPr b="0" lang="ru-RU" sz="1400" spc="-1" strike="noStrike">
              <a:solidFill>
                <a:srgbClr val="333333"/>
              </a:solidFill>
              <a:latin typeface="Times New Roman"/>
              <a:ea typeface="Times New Roman"/>
            </a:endParaRPr>
          </a:p>
          <a:p>
            <a:pPr marL="914400" indent="-228600" algn="just">
              <a:lnSpc>
                <a:spcPct val="150000"/>
              </a:lnSpc>
            </a:pPr>
            <a:r>
              <a:rPr b="0" lang="ru-RU" sz="1400" spc="-1" strike="noStrike">
                <a:solidFill>
                  <a:srgbClr val="333333"/>
                </a:solidFill>
                <a:latin typeface="Times New Roman"/>
              </a:rPr>
              <a:t>анализ модели и проверка на адекватность </a:t>
            </a:r>
            <a:endParaRPr b="0" lang="ru-RU" sz="1400" spc="-1" strike="noStrike">
              <a:solidFill>
                <a:srgbClr val="333333"/>
              </a:solidFill>
              <a:latin typeface="Times New Roman"/>
              <a:ea typeface="Times New Roman"/>
            </a:endParaRPr>
          </a:p>
          <a:p>
            <a:pPr marL="914400" indent="-228600" algn="just">
              <a:lnSpc>
                <a:spcPct val="150000"/>
              </a:lnSpc>
            </a:pPr>
            <a:r>
              <a:rPr b="0" lang="ru-RU" sz="1400" spc="-1" strike="noStrike">
                <a:solidFill>
                  <a:srgbClr val="333333"/>
                </a:solidFill>
                <a:latin typeface="Times New Roman"/>
              </a:rPr>
              <a:t>проведение эконометрического моделирования с помощью R</a:t>
            </a:r>
            <a:endParaRPr b="0" lang="ru-RU" sz="1400" spc="-1" strike="noStrike">
              <a:solidFill>
                <a:srgbClr val="333333"/>
              </a:solidFill>
              <a:latin typeface="Times New Roman"/>
              <a:ea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Список переменных </a:t>
            </a:r>
            <a:endParaRPr b="1" lang="en-US" sz="3200" spc="-1" strike="noStrike">
              <a:solidFill>
                <a:srgbClr val="ffffff"/>
              </a:solidFill>
              <a:latin typeface="Source Sans Pro Black"/>
            </a:endParaRPr>
          </a:p>
        </p:txBody>
      </p:sp>
      <p:sp>
        <p:nvSpPr>
          <p:cNvPr id="92" name="TextShape 2"/>
          <p:cNvSpPr txBox="1"/>
          <p:nvPr/>
        </p:nvSpPr>
        <p:spPr>
          <a:xfrm>
            <a:off x="329760" y="1812240"/>
            <a:ext cx="9180000" cy="4680000"/>
          </a:xfrm>
          <a:prstGeom prst="rect">
            <a:avLst/>
          </a:prstGeom>
          <a:noFill/>
          <a:ln>
            <a:noFill/>
          </a:ln>
        </p:spPr>
        <p:txBody>
          <a:bodyPr lIns="0" rIns="0" tIns="0" bIns="0">
            <a:normAutofit fontScale="75000"/>
          </a:bodyPr>
          <a:p>
            <a:pPr algn="just">
              <a:lnSpc>
                <a:spcPct val="150000"/>
              </a:lnSpc>
            </a:pPr>
            <a:r>
              <a:rPr b="1" i="1" lang="en-US" sz="1400" spc="-1" strike="noStrike">
                <a:latin typeface="Times New Roman"/>
                <a:ea typeface="Times New Roman"/>
              </a:rPr>
              <a:t>     </a:t>
            </a:r>
            <a:r>
              <a:rPr b="1" i="1" lang="en-US" sz="1400" spc="-1" strike="noStrike">
                <a:latin typeface="Times New Roman"/>
                <a:ea typeface="Times New Roman"/>
              </a:rPr>
              <a:t>sav -</a:t>
            </a:r>
            <a:r>
              <a:rPr b="0" i="1" lang="en-US" sz="1400" spc="-1" strike="noStrike">
                <a:latin typeface="Times New Roman"/>
                <a:ea typeface="Times New Roman"/>
              </a:rPr>
              <a:t> сбережения домашних хозяйств на душу населения в 2015 году на территории субъектов российской федерации (в текущих рыночных ценах; рублей)</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grp</a:t>
            </a:r>
            <a:r>
              <a:rPr b="0" lang="ru-RU" sz="1400" spc="-1" strike="noStrike">
                <a:latin typeface="Times New Roman"/>
                <a:ea typeface="Times New Roman"/>
              </a:rPr>
              <a:t> – в</a:t>
            </a:r>
            <a:r>
              <a:rPr b="0" lang="en-US" sz="1400" spc="-1" strike="noStrike">
                <a:latin typeface="Times New Roman"/>
                <a:ea typeface="Times New Roman"/>
              </a:rPr>
              <a:t>аловой региональный продукт на душу населения в 2015 году (рублей)</a:t>
            </a:r>
            <a:r>
              <a:rPr b="0" lang="ru-RU" sz="1400" spc="-1" strike="noStrike">
                <a:latin typeface="Times New Roman"/>
                <a:ea typeface="Times New Roman"/>
              </a:rPr>
              <a:t>;</a:t>
            </a:r>
            <a:endParaRPr b="0" lang="ru-RU"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cons</a:t>
            </a:r>
            <a:r>
              <a:rPr b="1" i="1" lang="ru-RU" sz="1400" spc="-1" strike="noStrike">
                <a:latin typeface="Times New Roman"/>
                <a:ea typeface="Times New Roman"/>
              </a:rPr>
              <a:t> </a:t>
            </a:r>
            <a:r>
              <a:rPr b="0" lang="ru-RU" sz="1400" spc="-1" strike="noStrike">
                <a:latin typeface="Times New Roman"/>
                <a:ea typeface="Times New Roman"/>
              </a:rPr>
              <a:t>– ф</a:t>
            </a:r>
            <a:r>
              <a:rPr b="0" lang="en-US" sz="1400" spc="-1" strike="noStrike">
                <a:latin typeface="Times New Roman"/>
                <a:ea typeface="Times New Roman"/>
              </a:rPr>
              <a:t>актическое конечное потребление домашних хозяйств на душу населения в 2015 году на территории субъектов российской федерации (в текущих рыночных ценах; рублей)</a:t>
            </a:r>
            <a:r>
              <a:rPr b="0" lang="ru-RU" sz="1400" spc="-1" strike="noStrike">
                <a:latin typeface="Times New Roman"/>
                <a:ea typeface="Times New Roman"/>
              </a:rPr>
              <a:t>;</a:t>
            </a:r>
            <a:endParaRPr b="0" lang="ru-RU"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inc</a:t>
            </a:r>
            <a:r>
              <a:rPr b="0" lang="ru-RU" sz="1400" spc="-1" strike="noStrike">
                <a:latin typeface="Times New Roman"/>
                <a:ea typeface="Times New Roman"/>
              </a:rPr>
              <a:t> - </a:t>
            </a:r>
            <a:r>
              <a:rPr b="0" lang="en-US" sz="1400" spc="-1" strike="noStrike">
                <a:latin typeface="Times New Roman"/>
                <a:ea typeface="Times New Roman"/>
              </a:rPr>
              <a:t>среднедушевые денежные доходы населения (в месяц; рублей)</a:t>
            </a:r>
            <a:endParaRPr b="0" lang="ru-RU"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unemp</a:t>
            </a:r>
            <a:r>
              <a:rPr b="1" i="1" lang="ru-RU" sz="1400" spc="-1" strike="noStrike">
                <a:latin typeface="Times New Roman"/>
                <a:ea typeface="Times New Roman"/>
              </a:rPr>
              <a:t> </a:t>
            </a:r>
            <a:r>
              <a:rPr b="0" lang="ru-RU" sz="1400" spc="-1" strike="noStrike">
                <a:latin typeface="Times New Roman"/>
                <a:ea typeface="Times New Roman"/>
              </a:rPr>
              <a:t>– </a:t>
            </a:r>
            <a:r>
              <a:rPr b="0" lang="en-US" sz="1400" spc="-1" strike="noStrike">
                <a:latin typeface="Times New Roman"/>
                <a:ea typeface="Times New Roman"/>
              </a:rPr>
              <a:t>численность безработных (по данным выборочных обследований рабочей силы; тысяч человек)</a:t>
            </a:r>
            <a:r>
              <a:rPr b="0" lang="ru-RU" sz="1400" spc="-1" strike="noStrike">
                <a:latin typeface="Times New Roman"/>
                <a:ea typeface="Times New Roman"/>
              </a:rPr>
              <a:t>;</a:t>
            </a:r>
            <a:endParaRPr b="0" lang="ru-RU"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cpi</a:t>
            </a:r>
            <a:r>
              <a:rPr b="1" i="1" lang="ru-RU" sz="1400" spc="-1" strike="noStrike">
                <a:latin typeface="Times New Roman"/>
                <a:ea typeface="Times New Roman"/>
              </a:rPr>
              <a:t> </a:t>
            </a:r>
            <a:r>
              <a:rPr b="0" lang="ru-RU" sz="1400" spc="-1" strike="noStrike">
                <a:latin typeface="Times New Roman"/>
                <a:ea typeface="Times New Roman"/>
              </a:rPr>
              <a:t>– </a:t>
            </a:r>
            <a:r>
              <a:rPr b="0" lang="en-US" sz="1400" spc="-1" strike="noStrike">
                <a:latin typeface="Times New Roman"/>
                <a:ea typeface="Times New Roman"/>
              </a:rPr>
              <a:t>индексы потребительских цен (декабрь к декабрю предыдущего года; в процентах)</a:t>
            </a:r>
            <a:r>
              <a:rPr b="0" lang="ru-RU" sz="1400" spc="-1" strike="noStrike">
                <a:latin typeface="Times New Roman"/>
                <a:ea typeface="Times New Roman"/>
              </a:rPr>
              <a:t>;</a:t>
            </a:r>
            <a:endParaRPr b="0" lang="ru-RU"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debt </a:t>
            </a:r>
            <a:r>
              <a:rPr b="0" lang="en-US" sz="1400" spc="-1" strike="noStrike">
                <a:latin typeface="Times New Roman"/>
                <a:ea typeface="Times New Roman"/>
              </a:rPr>
              <a:t>- задолженность по кредитам в рублях,  предоставленным кредитными организациями юридическим лицам (исходя из местонахождения заемщиков; на начало года;  миллионов рублей)</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deprub</a:t>
            </a:r>
            <a:r>
              <a:rPr b="0" lang="en-US" sz="1400" spc="-1" strike="noStrike">
                <a:latin typeface="Times New Roman"/>
                <a:ea typeface="Times New Roman"/>
              </a:rPr>
              <a:t> - вклады (депозиты) физических лиц на рублевых счетах  в сбербанке россии (на начало года; миллионов рублей)</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depcur</a:t>
            </a:r>
            <a:r>
              <a:rPr b="0" lang="en-US" sz="1400" spc="-1" strike="noStrike">
                <a:latin typeface="Times New Roman"/>
                <a:ea typeface="Times New Roman"/>
              </a:rPr>
              <a:t> - вклады (депозиты) физических лиц на валютных счетах  в сбербанке россии  (на начало года; миллионов рублей)</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inv</a:t>
            </a:r>
            <a:r>
              <a:rPr b="0" lang="en-US" sz="1400" spc="-1" strike="noStrike">
                <a:latin typeface="Times New Roman"/>
                <a:ea typeface="Times New Roman"/>
              </a:rPr>
              <a:t> - инвестиции в основной капитал на душу населения (в фактически действовавших ценах;  рублей)</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emp</a:t>
            </a:r>
            <a:r>
              <a:rPr b="0" lang="en-US" sz="1400" spc="-1" strike="noStrike">
                <a:latin typeface="Times New Roman"/>
                <a:ea typeface="Times New Roman"/>
              </a:rPr>
              <a:t> - уровень занятости населения (по данным выборочных обследований рабочей силы; в процентах)</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dem</a:t>
            </a:r>
            <a:r>
              <a:rPr b="0" lang="en-US" sz="1400" spc="-1" strike="noStrike">
                <a:latin typeface="Times New Roman"/>
                <a:ea typeface="Times New Roman"/>
              </a:rPr>
              <a:t> - коэффициенты демографической нагрузки (оценка на конец года; на 1000 человек трудоспособного возраста приходится лиц нетрудоспособных возрастов)</a:t>
            </a:r>
            <a:endParaRPr b="0" lang="en-US" sz="1400" spc="-1" strike="noStrike">
              <a:latin typeface="Times New Roman"/>
              <a:ea typeface="Times New Roman"/>
            </a:endParaRPr>
          </a:p>
          <a:p>
            <a:pPr marL="914400" indent="-228600" algn="just">
              <a:lnSpc>
                <a:spcPct val="150000"/>
              </a:lnSpc>
            </a:pPr>
            <a:r>
              <a:rPr b="1" i="1" lang="en-US" sz="1400" spc="-1" strike="noStrike">
                <a:latin typeface="Times New Roman"/>
                <a:ea typeface="Times New Roman"/>
              </a:rPr>
              <a:t>migr</a:t>
            </a:r>
            <a:r>
              <a:rPr b="0" lang="en-US" sz="1400" spc="-1" strike="noStrike">
                <a:latin typeface="Times New Roman"/>
                <a:ea typeface="Times New Roman"/>
              </a:rPr>
              <a:t> - коэффициенты миграционного прироста на 10 000 человек населения</a:t>
            </a:r>
            <a:endParaRPr b="0" lang="en-US" sz="1400" spc="-1" strike="noStrike">
              <a:latin typeface="Times New Roman"/>
              <a:ea typeface="Times New Roman"/>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Анализ данных </a:t>
            </a:r>
            <a:endParaRPr b="1" lang="en-US" sz="3200" spc="-1" strike="noStrike">
              <a:solidFill>
                <a:srgbClr val="ffffff"/>
              </a:solidFill>
              <a:latin typeface="Source Sans Pro Black"/>
            </a:endParaRPr>
          </a:p>
        </p:txBody>
      </p:sp>
      <p:pic>
        <p:nvPicPr>
          <p:cNvPr id="94" name="" descr=""/>
          <p:cNvPicPr/>
          <p:nvPr/>
        </p:nvPicPr>
        <p:blipFill>
          <a:blip r:embed="rId1"/>
          <a:stretch/>
        </p:blipFill>
        <p:spPr>
          <a:xfrm>
            <a:off x="33120" y="2499840"/>
            <a:ext cx="5076360" cy="2561760"/>
          </a:xfrm>
          <a:prstGeom prst="rect">
            <a:avLst/>
          </a:prstGeom>
          <a:ln>
            <a:noFill/>
          </a:ln>
        </p:spPr>
      </p:pic>
      <p:pic>
        <p:nvPicPr>
          <p:cNvPr id="95" name="" descr=""/>
          <p:cNvPicPr/>
          <p:nvPr/>
        </p:nvPicPr>
        <p:blipFill>
          <a:blip r:embed="rId2"/>
          <a:stretch/>
        </p:blipFill>
        <p:spPr>
          <a:xfrm>
            <a:off x="5120640" y="2478960"/>
            <a:ext cx="4841280" cy="29354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Анализ данных </a:t>
            </a:r>
            <a:endParaRPr b="1" lang="en-US" sz="3200" spc="-1" strike="noStrike">
              <a:solidFill>
                <a:srgbClr val="ffffff"/>
              </a:solidFill>
              <a:latin typeface="Source Sans Pro Black"/>
            </a:endParaRPr>
          </a:p>
        </p:txBody>
      </p:sp>
      <p:pic>
        <p:nvPicPr>
          <p:cNvPr id="97" name="" descr=""/>
          <p:cNvPicPr/>
          <p:nvPr/>
        </p:nvPicPr>
        <p:blipFill>
          <a:blip r:embed="rId1"/>
          <a:stretch/>
        </p:blipFill>
        <p:spPr>
          <a:xfrm>
            <a:off x="951120" y="1585440"/>
            <a:ext cx="8534520" cy="49982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Анализ данных </a:t>
            </a:r>
            <a:endParaRPr b="1" lang="en-US" sz="3200" spc="-1" strike="noStrike">
              <a:solidFill>
                <a:srgbClr val="ffffff"/>
              </a:solidFill>
              <a:latin typeface="Source Sans Pro Black"/>
            </a:endParaRPr>
          </a:p>
        </p:txBody>
      </p:sp>
      <p:pic>
        <p:nvPicPr>
          <p:cNvPr id="99" name="" descr=""/>
          <p:cNvPicPr/>
          <p:nvPr/>
        </p:nvPicPr>
        <p:blipFill>
          <a:blip r:embed="rId1"/>
          <a:stretch/>
        </p:blipFill>
        <p:spPr>
          <a:xfrm>
            <a:off x="204840" y="2909160"/>
            <a:ext cx="9352080" cy="27601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Анализ данных </a:t>
            </a:r>
            <a:endParaRPr b="1" lang="en-US" sz="3200" spc="-1" strike="noStrike">
              <a:solidFill>
                <a:srgbClr val="ffffff"/>
              </a:solidFill>
              <a:latin typeface="Source Sans Pro Black"/>
            </a:endParaRPr>
          </a:p>
        </p:txBody>
      </p:sp>
      <p:pic>
        <p:nvPicPr>
          <p:cNvPr id="101" name="" descr=""/>
          <p:cNvPicPr/>
          <p:nvPr/>
        </p:nvPicPr>
        <p:blipFill>
          <a:blip r:embed="rId1"/>
          <a:stretch/>
        </p:blipFill>
        <p:spPr>
          <a:xfrm>
            <a:off x="822960" y="1672200"/>
            <a:ext cx="8276760" cy="2442600"/>
          </a:xfrm>
          <a:prstGeom prst="rect">
            <a:avLst/>
          </a:prstGeom>
          <a:ln>
            <a:noFill/>
          </a:ln>
        </p:spPr>
      </p:pic>
      <p:pic>
        <p:nvPicPr>
          <p:cNvPr id="102" name="" descr=""/>
          <p:cNvPicPr/>
          <p:nvPr/>
        </p:nvPicPr>
        <p:blipFill>
          <a:blip r:embed="rId2"/>
          <a:stretch/>
        </p:blipFill>
        <p:spPr>
          <a:xfrm>
            <a:off x="1280160" y="4297680"/>
            <a:ext cx="7471440" cy="201168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Построение модели</a:t>
            </a:r>
            <a:endParaRPr b="1" lang="en-US" sz="3200" spc="-1" strike="noStrike">
              <a:solidFill>
                <a:srgbClr val="ffffff"/>
              </a:solidFill>
              <a:latin typeface="Source Sans Pro Black"/>
            </a:endParaRPr>
          </a:p>
        </p:txBody>
      </p:sp>
      <p:pic>
        <p:nvPicPr>
          <p:cNvPr id="104" name="" descr=""/>
          <p:cNvPicPr/>
          <p:nvPr/>
        </p:nvPicPr>
        <p:blipFill>
          <a:blip r:embed="rId1"/>
          <a:stretch/>
        </p:blipFill>
        <p:spPr>
          <a:xfrm>
            <a:off x="2502720" y="1508400"/>
            <a:ext cx="5105160" cy="3752640"/>
          </a:xfrm>
          <a:prstGeom prst="rect">
            <a:avLst/>
          </a:prstGeom>
          <a:ln>
            <a:noFill/>
          </a:ln>
        </p:spPr>
      </p:pic>
      <p:pic>
        <p:nvPicPr>
          <p:cNvPr id="105" name="" descr=""/>
          <p:cNvPicPr/>
          <p:nvPr/>
        </p:nvPicPr>
        <p:blipFill>
          <a:blip r:embed="rId2"/>
          <a:stretch/>
        </p:blipFill>
        <p:spPr>
          <a:xfrm>
            <a:off x="2103120" y="5574240"/>
            <a:ext cx="5600520" cy="55224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Построение модели</a:t>
            </a:r>
            <a:endParaRPr b="1" lang="en-US" sz="3200" spc="-1" strike="noStrike">
              <a:solidFill>
                <a:srgbClr val="ffffff"/>
              </a:solidFill>
              <a:latin typeface="Source Sans Pro Black"/>
            </a:endParaRPr>
          </a:p>
        </p:txBody>
      </p:sp>
      <p:pic>
        <p:nvPicPr>
          <p:cNvPr id="107" name="" descr=""/>
          <p:cNvPicPr/>
          <p:nvPr/>
        </p:nvPicPr>
        <p:blipFill>
          <a:blip r:embed="rId1"/>
          <a:stretch/>
        </p:blipFill>
        <p:spPr>
          <a:xfrm>
            <a:off x="2298240" y="1485720"/>
            <a:ext cx="5514480" cy="4086000"/>
          </a:xfrm>
          <a:prstGeom prst="rect">
            <a:avLst/>
          </a:prstGeom>
          <a:ln>
            <a:noFill/>
          </a:ln>
        </p:spPr>
      </p:pic>
      <p:pic>
        <p:nvPicPr>
          <p:cNvPr id="108" name="" descr=""/>
          <p:cNvPicPr/>
          <p:nvPr/>
        </p:nvPicPr>
        <p:blipFill>
          <a:blip r:embed="rId2"/>
          <a:stretch/>
        </p:blipFill>
        <p:spPr>
          <a:xfrm>
            <a:off x="2582280" y="5564520"/>
            <a:ext cx="5162040" cy="75204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2019-03-15T17:51:33Z</dcterms:created>
  <dc:creator/>
  <dc:description/>
  <dc:language>en-US</dc:language>
  <cp:lastModifiedBy/>
  <dcterms:modified xsi:type="dcterms:W3CDTF">2019-03-15T18:13:38Z</dcterms:modified>
  <cp:revision>2</cp:revision>
  <dc:subject/>
  <dc:title>Alizarin</dc:title>
</cp:coreProperties>
</file>