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Bebas Neue Cyrillic" panose="02000506000000020004" pitchFamily="2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Nunito" pitchFamily="2" charset="-52"/>
      <p:regular r:id="rId16"/>
      <p:bold r:id="rId17"/>
      <p:italic r:id="rId18"/>
      <p:boldItalic r:id="rId19"/>
    </p:embeddedFont>
    <p:embeddedFont>
      <p:font typeface="Nunito SemiBold" pitchFamily="2" charset="-52"/>
      <p:bold r:id="rId20"/>
      <p:bold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5A"/>
    <a:srgbClr val="007BEA"/>
    <a:srgbClr val="18183C"/>
    <a:srgbClr val="10111E"/>
    <a:srgbClr val="0D97FF"/>
    <a:srgbClr val="57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2EE2D-B3B7-2AB4-A9EC-F6449656D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4AB4B3-B2A9-F6E8-21F8-ACA9A6E6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9F9826-9047-81D5-5FD4-78F93DE1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15B31-4D60-C4B4-C517-73EA0F68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9E3100-A7DC-38C2-29AB-A522017B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44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62C1E-ACB9-10A6-A656-7627D766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A8C90C-4041-58BE-8992-A6DB6F71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8DE179-006D-08BF-C8EC-79FCF4B7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2AAD8-0C13-9F78-7816-11CD82A5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D88D0C-64EA-139C-EBB1-9F842889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D4589E-3AA2-AF97-3FB5-2AF5BE213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B84062-27F1-F703-44D4-6623B826C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42933-2768-61AB-1F7D-F73E220A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9E6F3-7D1C-FA27-5EB5-5116CCA9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4C5F5B-60AC-AEBF-A761-F668B5C9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4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B4ABF-5646-9004-6901-CCA63B7E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2B376-CC6D-3BA2-4314-3378C7DA9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983DAC-D981-74C9-49FC-FA9BA30A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3AAE6-A2AF-4A2C-9039-7FBD4DBE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9D027-1662-349C-6231-2CF077CB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3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4ACF5-CD4E-1E42-84E0-7CA846C3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70A207-E8BD-C4CC-42AE-3F7218C5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2C59C-F1F1-FC05-0E80-4C1E489B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84A607-D305-A3BF-FE6C-29AC8DBB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0F2B8-DFD9-89DB-6EB5-E716315C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A0D7B-8FA7-E072-938C-8A021CB9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FDEBA-99A8-EEE7-5582-706D7D5E0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C6C3ED-68C1-8E2D-1030-812485C5D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69BAFA-4F14-887B-7A95-D1827ECF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FB959-2089-114B-662B-A0ECCB28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9E50FF-BD51-BA2E-42FA-F3ACC230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36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D0706-E58E-43AD-EFFE-7E42A8CD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094A6-5E59-9B13-796A-A7709B45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9E563A-BB4D-415A-C5DA-AEFF8864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AD34C1-79B4-7DE3-5D84-25A09F26E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84ADB3-3DD7-47AD-EB3E-93CD9D5C8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CCC024-7C74-52ED-F152-686F2BA9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F3C86E-77CC-11AC-40AF-413A25C9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A6074E-0AD8-8627-3CB6-56F49CA3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8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039A2-D491-3F7F-FB33-18051452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BC7424-1665-1954-2648-FA4FBF40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490294-E696-BB19-8FD1-012E0385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5D7180-C849-260A-1377-FC2E5F39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2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884332-FCD9-1CD9-FC8F-AD194F1E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16D6E2-BE44-D61A-DA62-43DFB13C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21B27B-A3AA-2DDE-B345-8A12324D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5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E14BC-72AB-02E0-1708-89E75044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FA20A-9637-C578-438C-FE368AD8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DB25D1-9F08-4983-72AB-5D2F4F6E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31E6B7-9D52-C92A-7CD2-9B74D3AC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345A6C-9615-9325-D854-470A2F77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4C4D6-548F-5E17-7E43-A1A3EEA4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4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AD3EF-2A8A-4628-1CB4-3F295D5B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2B76FF-B729-A5EB-4B64-8526C3D9F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FF0062-FA93-6A25-74F9-DBFDC5F1B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CE498C-EE2B-8A73-8185-165A3A08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A46FB1-E342-3C46-C92A-4884D08D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FBF9B-F148-E888-61C5-C511AF19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8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26DC2-984E-366E-8596-7D1BA1C9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ABFADC-B70B-53C5-1DCE-0FA238BAB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12C93-1605-DA12-4775-3D7393448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F57E-5245-43E8-9AF3-ABED8A7896AE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4FB53-24E2-3390-7BF6-05E5BF41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99FB4-E537-C47E-73B6-DEB5C6C63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8329-1BF0-4A18-B862-889A2A2FF5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71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11E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38750-872C-CAF1-119A-62999D92370F}"/>
              </a:ext>
            </a:extLst>
          </p:cNvPr>
          <p:cNvSpPr txBox="1"/>
          <p:nvPr/>
        </p:nvSpPr>
        <p:spPr>
          <a:xfrm>
            <a:off x="1936955" y="2277648"/>
            <a:ext cx="892768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b="0" i="0" dirty="0">
                <a:solidFill>
                  <a:schemeClr val="bg1"/>
                </a:solidFill>
                <a:effectLst/>
                <a:latin typeface="Bebas Neue Cyrillic" panose="02000506000000020004" pitchFamily="2" charset="0"/>
              </a:rPr>
              <a:t>Идеальный день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19F1C-0312-BFFF-4F5A-BA363623A054}"/>
              </a:ext>
            </a:extLst>
          </p:cNvPr>
          <p:cNvSpPr txBox="1"/>
          <p:nvPr/>
        </p:nvSpPr>
        <p:spPr>
          <a:xfrm>
            <a:off x="2941945" y="4241014"/>
            <a:ext cx="6381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57B7FF"/>
                </a:solidFill>
                <a:latin typeface="Nunito" pitchFamily="2" charset="-52"/>
              </a:rPr>
              <a:t>Авторы</a:t>
            </a:r>
            <a:r>
              <a:rPr lang="en-US" b="1" dirty="0">
                <a:solidFill>
                  <a:srgbClr val="0D97FF"/>
                </a:solidFill>
                <a:latin typeface="Nunito" pitchFamily="2" charset="-52"/>
              </a:rPr>
              <a:t>: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Пугачев Кондрат</a:t>
            </a:r>
            <a:r>
              <a:rPr lang="en-US" dirty="0">
                <a:solidFill>
                  <a:schemeClr val="bg1"/>
                </a:solidFill>
                <a:latin typeface="Nunito" pitchFamily="2" charset="-52"/>
              </a:rPr>
              <a:t>, </a:t>
            </a:r>
            <a:r>
              <a:rPr lang="ru-RU" dirty="0">
                <a:solidFill>
                  <a:schemeClr val="bg1"/>
                </a:solidFill>
                <a:latin typeface="Nunito" pitchFamily="2" charset="-52"/>
              </a:rPr>
              <a:t>Чекашева Ксения</a:t>
            </a:r>
          </a:p>
        </p:txBody>
      </p:sp>
    </p:spTree>
    <p:extLst>
      <p:ext uri="{BB962C8B-B14F-4D97-AF65-F5344CB8AC3E}">
        <p14:creationId xmlns:p14="http://schemas.microsoft.com/office/powerpoint/2010/main" val="327908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A37D7-BDBC-ECC7-C1D2-D3A0EF7EE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ин содержит: Create a story with these Reading list Flat Illustrations in Rafiki Style to make your projects shineCustomize them to better suit your needs">
            <a:extLst>
              <a:ext uri="{FF2B5EF4-FFF2-40B4-BE49-F238E27FC236}">
                <a16:creationId xmlns:a16="http://schemas.microsoft.com/office/drawing/2014/main" id="{1588D64A-AEE1-64EF-03AB-E5C176C51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4" r="9713"/>
          <a:stretch/>
        </p:blipFill>
        <p:spPr bwMode="auto">
          <a:xfrm>
            <a:off x="7888019" y="847559"/>
            <a:ext cx="4097503" cy="514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48945A-2344-9AEE-44B4-B1BCFB273190}"/>
              </a:ext>
            </a:extLst>
          </p:cNvPr>
          <p:cNvSpPr/>
          <p:nvPr/>
        </p:nvSpPr>
        <p:spPr>
          <a:xfrm>
            <a:off x="11238271" y="0"/>
            <a:ext cx="702316" cy="766916"/>
          </a:xfrm>
          <a:prstGeom prst="rect">
            <a:avLst/>
          </a:prstGeom>
          <a:solidFill>
            <a:srgbClr val="181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1FF28-0338-4486-A4EE-03E3C314E49B}"/>
              </a:ext>
            </a:extLst>
          </p:cNvPr>
          <p:cNvSpPr txBox="1"/>
          <p:nvPr/>
        </p:nvSpPr>
        <p:spPr>
          <a:xfrm>
            <a:off x="11385754" y="96185"/>
            <a:ext cx="59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bas Neue" panose="020B0606020202050201" pitchFamily="34" charset="0"/>
              </a:rPr>
              <a:t>1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26EF5-9F2D-C5BC-D264-CF93D059CF1A}"/>
              </a:ext>
            </a:extLst>
          </p:cNvPr>
          <p:cNvSpPr txBox="1"/>
          <p:nvPr/>
        </p:nvSpPr>
        <p:spPr>
          <a:xfrm>
            <a:off x="670692" y="527506"/>
            <a:ext cx="4080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4245A"/>
                </a:solidFill>
                <a:latin typeface="Bebas Neue Cyrillic" panose="02000506000000020004" pitchFamily="2" charset="0"/>
              </a:rPr>
              <a:t>Описание функционала</a:t>
            </a:r>
            <a:endParaRPr lang="ru-RU" sz="3600" b="0" i="0" dirty="0">
              <a:solidFill>
                <a:srgbClr val="24245A"/>
              </a:solidFill>
              <a:effectLst/>
              <a:latin typeface="Bebas Neue Cyrillic" panose="02000506000000020004" pitchFamily="2" charset="0"/>
            </a:endParaRP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90060-F08A-971F-02EE-6D4028A23D12}"/>
              </a:ext>
            </a:extLst>
          </p:cNvPr>
          <p:cNvSpPr txBox="1"/>
          <p:nvPr/>
        </p:nvSpPr>
        <p:spPr>
          <a:xfrm>
            <a:off x="670240" y="1672551"/>
            <a:ext cx="7460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Веб-приложение "</a:t>
            </a:r>
            <a:r>
              <a:rPr lang="ru-RU" b="0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Идеальный день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" позволяет пользователям создать индивидуальный распорядок дня с учетом личных предпочтений и настроения. Простая регистрация и вход дают возможность сохранять уникальные шаблоны. Пользователи могут </a:t>
            </a:r>
            <a:r>
              <a:rPr lang="ru-RU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добавлять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 события с указанием времени, типа активности, настроения и музыки, что способствует гармоничному расписанию. Интуитивно </a:t>
            </a:r>
            <a:r>
              <a:rPr lang="ru-RU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понятный интерфейс 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с функцией CRUD облегчает редактирование событий, а интерактивный график делает визуализацию дня более понятной и увлекательной, помогая эффективно планировать время.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Nunito SemiBold" pitchFamily="2" charset="-5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DB9F1-BCEE-AEED-D066-A4A67FD4598F}"/>
              </a:ext>
            </a:extLst>
          </p:cNvPr>
          <p:cNvSpPr txBox="1"/>
          <p:nvPr/>
        </p:nvSpPr>
        <p:spPr>
          <a:xfrm>
            <a:off x="670240" y="5185449"/>
            <a:ext cx="84600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kern="100" dirty="0"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*CRUD: </a:t>
            </a:r>
            <a:r>
              <a:rPr lang="ru-RU" sz="1600" kern="100" dirty="0" err="1"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ru-RU" sz="1600" kern="100" dirty="0"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(Создание) — создание новых записей или данных; </a:t>
            </a:r>
            <a:r>
              <a:rPr lang="ru-RU" sz="1600" kern="100" dirty="0" err="1"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ru-RU" sz="1600" kern="100" dirty="0"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(Чтение) — считывание или получение данных, которые уже существуют; Update (Обновление) — изменение или обновление существующих данных; </a:t>
            </a:r>
            <a:r>
              <a:rPr lang="ru-RU" sz="1600" kern="100" dirty="0" err="1"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ru-RU" sz="1600" kern="100" dirty="0"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(Удаление) — удаление данных или записей.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6429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69E6D9A-C86C-6793-9690-673A1BA48779}"/>
              </a:ext>
            </a:extLst>
          </p:cNvPr>
          <p:cNvSpPr/>
          <p:nvPr/>
        </p:nvSpPr>
        <p:spPr>
          <a:xfrm>
            <a:off x="314633" y="1790700"/>
            <a:ext cx="2605547" cy="3607211"/>
          </a:xfrm>
          <a:prstGeom prst="roundRect">
            <a:avLst>
              <a:gd name="adj" fmla="val 9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21C21-8B16-B493-EA98-28C9613D08FA}"/>
              </a:ext>
            </a:extLst>
          </p:cNvPr>
          <p:cNvSpPr txBox="1"/>
          <p:nvPr/>
        </p:nvSpPr>
        <p:spPr>
          <a:xfrm>
            <a:off x="466635" y="1983410"/>
            <a:ext cx="230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100" dirty="0">
                <a:solidFill>
                  <a:srgbClr val="007BEA"/>
                </a:solidFill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Пользовательская часть</a:t>
            </a:r>
            <a:r>
              <a:rPr lang="en-US" sz="1800" b="1" kern="100" dirty="0">
                <a:solidFill>
                  <a:srgbClr val="007BEA"/>
                </a:solidFill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b="1" kern="100" dirty="0">
              <a:solidFill>
                <a:srgbClr val="007BEA"/>
              </a:solidFill>
              <a:effectLst/>
              <a:latin typeface="Nunito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F773C93-94E8-167D-9323-1EED50F366FD}"/>
              </a:ext>
            </a:extLst>
          </p:cNvPr>
          <p:cNvSpPr/>
          <p:nvPr/>
        </p:nvSpPr>
        <p:spPr>
          <a:xfrm>
            <a:off x="3305047" y="1790700"/>
            <a:ext cx="2605547" cy="4049662"/>
          </a:xfrm>
          <a:prstGeom prst="roundRect">
            <a:avLst>
              <a:gd name="adj" fmla="val 9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5A845-984E-7526-B00B-6344573657C7}"/>
              </a:ext>
            </a:extLst>
          </p:cNvPr>
          <p:cNvSpPr txBox="1"/>
          <p:nvPr/>
        </p:nvSpPr>
        <p:spPr>
          <a:xfrm>
            <a:off x="3406876" y="1983410"/>
            <a:ext cx="240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100" dirty="0">
                <a:solidFill>
                  <a:srgbClr val="007BEA"/>
                </a:solidFill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CRUD для событий дня</a:t>
            </a:r>
            <a:r>
              <a:rPr lang="en-US" sz="1800" b="1" kern="100" dirty="0">
                <a:solidFill>
                  <a:srgbClr val="007BEA"/>
                </a:solidFill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b="1" kern="100" dirty="0">
              <a:solidFill>
                <a:srgbClr val="007BEA"/>
              </a:solidFill>
              <a:effectLst/>
              <a:latin typeface="Nunito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B8539C7-992B-E953-4FD4-454920AE8880}"/>
              </a:ext>
            </a:extLst>
          </p:cNvPr>
          <p:cNvSpPr/>
          <p:nvPr/>
        </p:nvSpPr>
        <p:spPr>
          <a:xfrm>
            <a:off x="6295461" y="1790699"/>
            <a:ext cx="2605547" cy="3607211"/>
          </a:xfrm>
          <a:prstGeom prst="roundRect">
            <a:avLst>
              <a:gd name="adj" fmla="val 9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41A80622-8AED-FEC6-3FDE-F46B5843A5E4}"/>
              </a:ext>
            </a:extLst>
          </p:cNvPr>
          <p:cNvSpPr/>
          <p:nvPr/>
        </p:nvSpPr>
        <p:spPr>
          <a:xfrm>
            <a:off x="9285875" y="1790700"/>
            <a:ext cx="2605547" cy="2535495"/>
          </a:xfrm>
          <a:prstGeom prst="roundRect">
            <a:avLst>
              <a:gd name="adj" fmla="val 9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6CB89-E02F-A3A6-AA4C-089A89BBBC0C}"/>
              </a:ext>
            </a:extLst>
          </p:cNvPr>
          <p:cNvSpPr txBox="1"/>
          <p:nvPr/>
        </p:nvSpPr>
        <p:spPr>
          <a:xfrm>
            <a:off x="6397290" y="1982507"/>
            <a:ext cx="240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100" dirty="0">
                <a:solidFill>
                  <a:srgbClr val="007BEA"/>
                </a:solidFill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Шаблоны дней</a:t>
            </a:r>
            <a:r>
              <a:rPr lang="en-US" sz="1800" b="1" kern="100" dirty="0">
                <a:solidFill>
                  <a:srgbClr val="007BEA"/>
                </a:solidFill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b="1" kern="100" dirty="0">
              <a:solidFill>
                <a:srgbClr val="007BEA"/>
              </a:solidFill>
              <a:effectLst/>
              <a:latin typeface="Nunito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EDC790-DBED-32BD-A2A5-640AC9E5CBBF}"/>
              </a:ext>
            </a:extLst>
          </p:cNvPr>
          <p:cNvSpPr txBox="1"/>
          <p:nvPr/>
        </p:nvSpPr>
        <p:spPr>
          <a:xfrm>
            <a:off x="9387704" y="1982506"/>
            <a:ext cx="240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kern="100" dirty="0">
                <a:solidFill>
                  <a:srgbClr val="007BEA"/>
                </a:solidFill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Визуализация</a:t>
            </a:r>
            <a:r>
              <a:rPr lang="en-US" sz="1800" b="1" kern="100" dirty="0">
                <a:solidFill>
                  <a:srgbClr val="007BEA"/>
                </a:solidFill>
                <a:effectLst/>
                <a:latin typeface="Nunito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b="1" kern="100" dirty="0">
              <a:solidFill>
                <a:srgbClr val="007BEA"/>
              </a:solidFill>
              <a:effectLst/>
              <a:latin typeface="Nunito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7EF4EE-7C9F-C7B8-C2BE-79E3E85D61FF}"/>
              </a:ext>
            </a:extLst>
          </p:cNvPr>
          <p:cNvSpPr txBox="1"/>
          <p:nvPr/>
        </p:nvSpPr>
        <p:spPr>
          <a:xfrm>
            <a:off x="-68823" y="2641271"/>
            <a:ext cx="2959508" cy="25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Регистрация/вход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Профиль пользователя: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Аватар, имя, возраст (по желанию)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Nunito SemiBold" pitchFamily="2" charset="-52"/>
                <a:ea typeface="Calibri" panose="020F0502020204030204" pitchFamily="34" charset="0"/>
              </a:rPr>
              <a:t>Кол-во созданных дней/шаблонов</a:t>
            </a:r>
            <a:r>
              <a:rPr lang="en-US" sz="1600" dirty="0">
                <a:effectLst/>
                <a:latin typeface="Nunito SemiBold" pitchFamily="2" charset="-52"/>
                <a:ea typeface="Calibri" panose="020F0502020204030204" pitchFamily="34" charset="0"/>
              </a:rPr>
              <a:t>.</a:t>
            </a:r>
            <a:endParaRPr lang="ru-RU" sz="1600" dirty="0">
              <a:latin typeface="Nunito SemiBold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EAF4C-A271-E4DF-4B42-5BB3B529B82E}"/>
              </a:ext>
            </a:extLst>
          </p:cNvPr>
          <p:cNvSpPr txBox="1"/>
          <p:nvPr/>
        </p:nvSpPr>
        <p:spPr>
          <a:xfrm>
            <a:off x="2906518" y="2377492"/>
            <a:ext cx="3186667" cy="3249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</a:pP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Время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начала/окончания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Тип активности (работа, отдых, сон, спорт и т.д.)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Настроение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Музыка или фон (по желанию — можно вставлять ссылку)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Nunito SemiBold" pitchFamily="2" charset="-52"/>
                <a:ea typeface="Calibri" panose="020F0502020204030204" pitchFamily="34" charset="0"/>
              </a:rPr>
              <a:t>Комментарий/</a:t>
            </a:r>
          </a:p>
          <a:p>
            <a:pPr lvl="1">
              <a:lnSpc>
                <a:spcPct val="107000"/>
              </a:lnSpc>
            </a:pPr>
            <a:r>
              <a:rPr lang="ru-RU" sz="1600" dirty="0">
                <a:effectLst/>
                <a:latin typeface="Nunito SemiBold" pitchFamily="2" charset="-52"/>
                <a:ea typeface="Calibri" panose="020F0502020204030204" pitchFamily="34" charset="0"/>
              </a:rPr>
              <a:t>заметка</a:t>
            </a:r>
            <a:r>
              <a:rPr lang="en-US" sz="1600" dirty="0">
                <a:effectLst/>
                <a:latin typeface="Nunito SemiBold" pitchFamily="2" charset="-52"/>
                <a:ea typeface="Calibri" panose="020F0502020204030204" pitchFamily="34" charset="0"/>
              </a:rPr>
              <a:t>.</a:t>
            </a:r>
            <a:endParaRPr lang="ru-RU" sz="1600" dirty="0">
              <a:latin typeface="Nunito SemiBold" pitchFamily="2" charset="-52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676B594-72AC-B8E6-79A8-CE1496382B2E}"/>
              </a:ext>
            </a:extLst>
          </p:cNvPr>
          <p:cNvSpPr/>
          <p:nvPr/>
        </p:nvSpPr>
        <p:spPr>
          <a:xfrm>
            <a:off x="11238271" y="0"/>
            <a:ext cx="702316" cy="766916"/>
          </a:xfrm>
          <a:prstGeom prst="rect">
            <a:avLst/>
          </a:prstGeom>
          <a:solidFill>
            <a:srgbClr val="181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4572A-5C3E-1867-3518-278B9FAABFB0}"/>
              </a:ext>
            </a:extLst>
          </p:cNvPr>
          <p:cNvSpPr txBox="1"/>
          <p:nvPr/>
        </p:nvSpPr>
        <p:spPr>
          <a:xfrm>
            <a:off x="11385754" y="96185"/>
            <a:ext cx="59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bas Neue" panose="020B0606020202050201" pitchFamily="34" charset="0"/>
              </a:rPr>
              <a:t>2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D04C81-0300-3D7D-DA2B-36D042BFDA53}"/>
              </a:ext>
            </a:extLst>
          </p:cNvPr>
          <p:cNvSpPr txBox="1"/>
          <p:nvPr/>
        </p:nvSpPr>
        <p:spPr>
          <a:xfrm>
            <a:off x="5906774" y="2436484"/>
            <a:ext cx="3186667" cy="310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сохранить распорядок как шаблон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Импортировать шаблон и редактировать под текущий день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Галерея популярных шаблонов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9D7190-44A0-3463-3B8B-7F12BACD459E}"/>
              </a:ext>
            </a:extLst>
          </p:cNvPr>
          <p:cNvSpPr txBox="1"/>
          <p:nvPr/>
        </p:nvSpPr>
        <p:spPr>
          <a:xfrm>
            <a:off x="8940335" y="2461141"/>
            <a:ext cx="2818339" cy="205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Интерактивный таймлайн дня</a:t>
            </a:r>
            <a:r>
              <a:rPr lang="en-US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600" kern="100" dirty="0">
                <a:effectLst/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Цветовое кодирование событий по типу и настроению</a:t>
            </a:r>
            <a:r>
              <a:rPr lang="en-US" sz="1600" kern="100" dirty="0">
                <a:latin typeface="Nunito SemiBold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kern="100" dirty="0">
              <a:effectLst/>
              <a:latin typeface="Nunito SemiBold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9ED9F-EA2A-65A2-B809-5DB53A7FA0FC}"/>
              </a:ext>
            </a:extLst>
          </p:cNvPr>
          <p:cNvSpPr txBox="1"/>
          <p:nvPr/>
        </p:nvSpPr>
        <p:spPr>
          <a:xfrm>
            <a:off x="641195" y="485308"/>
            <a:ext cx="4080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4245A"/>
                </a:solidFill>
                <a:latin typeface="Bebas Neue Cyrillic" panose="02000506000000020004" pitchFamily="2" charset="0"/>
              </a:rPr>
              <a:t>Структура приложения</a:t>
            </a:r>
            <a:endParaRPr lang="ru-RU" sz="3600" b="0" i="0" dirty="0">
              <a:solidFill>
                <a:srgbClr val="24245A"/>
              </a:solidFill>
              <a:effectLst/>
              <a:latin typeface="Bebas Neue Cyrillic" panose="02000506000000020004" pitchFamily="2" charset="0"/>
            </a:endParaRPr>
          </a:p>
          <a:p>
            <a:endParaRPr lang="ru-RU" dirty="0"/>
          </a:p>
        </p:txBody>
      </p:sp>
      <p:cxnSp>
        <p:nvCxnSpPr>
          <p:cNvPr id="60" name="Соединитель: изогнутый 59">
            <a:extLst>
              <a:ext uri="{FF2B5EF4-FFF2-40B4-BE49-F238E27FC236}">
                <a16:creationId xmlns:a16="http://schemas.microsoft.com/office/drawing/2014/main" id="{2081D269-C6FB-DFBE-0961-FDD9230B06E5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1617408" y="1236792"/>
            <a:ext cx="1456583" cy="553907"/>
          </a:xfrm>
          <a:prstGeom prst="curvedConnector2">
            <a:avLst/>
          </a:prstGeom>
          <a:ln w="19050">
            <a:solidFill>
              <a:srgbClr val="2424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: изогнутый 68">
            <a:extLst>
              <a:ext uri="{FF2B5EF4-FFF2-40B4-BE49-F238E27FC236}">
                <a16:creationId xmlns:a16="http://schemas.microsoft.com/office/drawing/2014/main" id="{F2368D2A-6820-226E-558C-A6D05AD2710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707119" y="1229745"/>
            <a:ext cx="900702" cy="560955"/>
          </a:xfrm>
          <a:prstGeom prst="curvedConnector2">
            <a:avLst/>
          </a:prstGeom>
          <a:ln w="19050">
            <a:solidFill>
              <a:srgbClr val="2424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: изогнутый 81">
            <a:extLst>
              <a:ext uri="{FF2B5EF4-FFF2-40B4-BE49-F238E27FC236}">
                <a16:creationId xmlns:a16="http://schemas.microsoft.com/office/drawing/2014/main" id="{6761D21F-BD4A-6E7B-ACA1-41360CDCA3A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369029" y="1125019"/>
            <a:ext cx="3229206" cy="665680"/>
          </a:xfrm>
          <a:prstGeom prst="curvedConnector2">
            <a:avLst/>
          </a:prstGeom>
          <a:ln w="19050">
            <a:solidFill>
              <a:srgbClr val="2424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: изогнутый 101">
            <a:extLst>
              <a:ext uri="{FF2B5EF4-FFF2-40B4-BE49-F238E27FC236}">
                <a16:creationId xmlns:a16="http://schemas.microsoft.com/office/drawing/2014/main" id="{EDE04C76-275E-A03E-D385-4BD9000C0879}"/>
              </a:ext>
            </a:extLst>
          </p:cNvPr>
          <p:cNvCxnSpPr>
            <a:cxnSpLocks/>
            <a:stCxn id="31" idx="3"/>
            <a:endCxn id="15" idx="0"/>
          </p:cNvCxnSpPr>
          <p:nvPr/>
        </p:nvCxnSpPr>
        <p:spPr>
          <a:xfrm>
            <a:off x="4721582" y="946973"/>
            <a:ext cx="5867067" cy="843727"/>
          </a:xfrm>
          <a:prstGeom prst="curvedConnector2">
            <a:avLst/>
          </a:prstGeom>
          <a:ln w="19050">
            <a:solidFill>
              <a:srgbClr val="2424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95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14BBA-7AAB-195B-A2BC-61CE60935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33BA524-1363-C98A-17A5-67745AF3E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4" r="4269"/>
          <a:stretch/>
        </p:blipFill>
        <p:spPr bwMode="auto">
          <a:xfrm>
            <a:off x="2993256" y="47025"/>
            <a:ext cx="6696574" cy="69445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1ADE43-7A96-38C7-6418-61825431D118}"/>
              </a:ext>
            </a:extLst>
          </p:cNvPr>
          <p:cNvSpPr/>
          <p:nvPr/>
        </p:nvSpPr>
        <p:spPr>
          <a:xfrm>
            <a:off x="11238271" y="0"/>
            <a:ext cx="702316" cy="766916"/>
          </a:xfrm>
          <a:prstGeom prst="rect">
            <a:avLst/>
          </a:prstGeom>
          <a:solidFill>
            <a:srgbClr val="181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F2DB5-058D-7747-5EE4-62768CACE45E}"/>
              </a:ext>
            </a:extLst>
          </p:cNvPr>
          <p:cNvSpPr txBox="1"/>
          <p:nvPr/>
        </p:nvSpPr>
        <p:spPr>
          <a:xfrm>
            <a:off x="11385754" y="96185"/>
            <a:ext cx="59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bas Neue" panose="020B0606020202050201" pitchFamily="34" charset="0"/>
              </a:rPr>
              <a:t>3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2D6A0-A945-64FC-1744-D63224789D28}"/>
              </a:ext>
            </a:extLst>
          </p:cNvPr>
          <p:cNvSpPr txBox="1"/>
          <p:nvPr/>
        </p:nvSpPr>
        <p:spPr>
          <a:xfrm>
            <a:off x="670692" y="527506"/>
            <a:ext cx="4080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4245A"/>
                </a:solidFill>
                <a:latin typeface="Bebas Neue Cyrillic" panose="02000506000000020004" pitchFamily="2" charset="0"/>
              </a:rPr>
              <a:t>Схема приложения</a:t>
            </a:r>
            <a:endParaRPr lang="ru-RU" sz="3600" b="0" i="0" dirty="0">
              <a:solidFill>
                <a:srgbClr val="24245A"/>
              </a:solidFill>
              <a:effectLst/>
              <a:latin typeface="Bebas Neue Cyrillic" panose="02000506000000020004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36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758A3-9B48-70DD-FA45-461AF7570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88937F-4C16-9BC3-1DE1-C345227EF9EC}"/>
              </a:ext>
            </a:extLst>
          </p:cNvPr>
          <p:cNvSpPr/>
          <p:nvPr/>
        </p:nvSpPr>
        <p:spPr>
          <a:xfrm>
            <a:off x="11238271" y="0"/>
            <a:ext cx="702316" cy="766916"/>
          </a:xfrm>
          <a:prstGeom prst="rect">
            <a:avLst/>
          </a:prstGeom>
          <a:solidFill>
            <a:srgbClr val="181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1F5F5-A802-A469-A2C8-951359907DE8}"/>
              </a:ext>
            </a:extLst>
          </p:cNvPr>
          <p:cNvSpPr txBox="1"/>
          <p:nvPr/>
        </p:nvSpPr>
        <p:spPr>
          <a:xfrm>
            <a:off x="11385754" y="96185"/>
            <a:ext cx="59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bas Neue" panose="020B0606020202050201" pitchFamily="34" charset="0"/>
              </a:rPr>
              <a:t>4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4CF2C-84CE-189F-6560-C9DDC0D9CC06}"/>
              </a:ext>
            </a:extLst>
          </p:cNvPr>
          <p:cNvSpPr txBox="1"/>
          <p:nvPr/>
        </p:nvSpPr>
        <p:spPr>
          <a:xfrm>
            <a:off x="670692" y="527506"/>
            <a:ext cx="4080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>
                <a:solidFill>
                  <a:srgbClr val="24245A"/>
                </a:solidFill>
                <a:effectLst/>
                <a:latin typeface="Bebas Neue Cyrillic" panose="02000506000000020004" pitchFamily="2" charset="0"/>
              </a:rPr>
              <a:t>Структура базы данных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45DF16-C302-F61E-FB88-E6FEFEA8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0" y="4299789"/>
            <a:ext cx="5572903" cy="19528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45C70E-D5B3-885F-65DA-157C7E2C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0" y="1581762"/>
            <a:ext cx="5534797" cy="2219635"/>
          </a:xfrm>
          <a:prstGeom prst="rect">
            <a:avLst/>
          </a:prstGeo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8356CDF8-B4E2-0136-4806-FFB07DEB8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6939"/>
              </p:ext>
            </p:extLst>
          </p:nvPr>
        </p:nvGraphicFramePr>
        <p:xfrm>
          <a:off x="6703141" y="4698706"/>
          <a:ext cx="5007078" cy="1186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9026">
                  <a:extLst>
                    <a:ext uri="{9D8B030D-6E8A-4147-A177-3AD203B41FA5}">
                      <a16:colId xmlns:a16="http://schemas.microsoft.com/office/drawing/2014/main" val="1172013116"/>
                    </a:ext>
                  </a:extLst>
                </a:gridCol>
                <a:gridCol w="1669026">
                  <a:extLst>
                    <a:ext uri="{9D8B030D-6E8A-4147-A177-3AD203B41FA5}">
                      <a16:colId xmlns:a16="http://schemas.microsoft.com/office/drawing/2014/main" val="3926877701"/>
                    </a:ext>
                  </a:extLst>
                </a:gridCol>
                <a:gridCol w="1669026">
                  <a:extLst>
                    <a:ext uri="{9D8B030D-6E8A-4147-A177-3AD203B41FA5}">
                      <a16:colId xmlns:a16="http://schemas.microsoft.com/office/drawing/2014/main" val="1620471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Поле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Тип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Описание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3362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 err="1"/>
                        <a:t>id</a:t>
                      </a:r>
                      <a:endParaRPr lang="ru-RU" sz="1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Integer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Первичный ключ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64088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 err="1"/>
                        <a:t>username</a:t>
                      </a:r>
                      <a:endParaRPr lang="ru-RU" sz="1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String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Уникальное имя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9916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email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 err="1"/>
                        <a:t>String</a:t>
                      </a:r>
                      <a:endParaRPr lang="ru-RU" sz="1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Уникальная почта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889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/>
                        <a:t>password_hash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 err="1"/>
                        <a:t>String</a:t>
                      </a:r>
                      <a:endParaRPr lang="ru-RU" sz="14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/>
                        <a:t>Хэш пароля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3882646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BDFDD49B-50E8-B227-0C72-0337C944B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639180"/>
              </p:ext>
            </p:extLst>
          </p:nvPr>
        </p:nvGraphicFramePr>
        <p:xfrm>
          <a:off x="6703141" y="1450836"/>
          <a:ext cx="5007078" cy="2343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9026">
                  <a:extLst>
                    <a:ext uri="{9D8B030D-6E8A-4147-A177-3AD203B41FA5}">
                      <a16:colId xmlns:a16="http://schemas.microsoft.com/office/drawing/2014/main" val="2147119995"/>
                    </a:ext>
                  </a:extLst>
                </a:gridCol>
                <a:gridCol w="1669026">
                  <a:extLst>
                    <a:ext uri="{9D8B030D-6E8A-4147-A177-3AD203B41FA5}">
                      <a16:colId xmlns:a16="http://schemas.microsoft.com/office/drawing/2014/main" val="155456521"/>
                    </a:ext>
                  </a:extLst>
                </a:gridCol>
                <a:gridCol w="1669026">
                  <a:extLst>
                    <a:ext uri="{9D8B030D-6E8A-4147-A177-3AD203B41FA5}">
                      <a16:colId xmlns:a16="http://schemas.microsoft.com/office/drawing/2014/main" val="1129245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Поле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Тип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227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id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Integer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Первичный ключ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7892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user_id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Integer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Внешний ключ → users.id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58513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title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 err="1">
                          <a:effectLst/>
                        </a:rPr>
                        <a:t>String</a:t>
                      </a:r>
                      <a:endParaRPr lang="ru-R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Название события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5090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time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Time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Время события</a:t>
                      </a:r>
                      <a:endParaRPr lang="ru-R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32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activity_type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String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Тип активности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40106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mood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String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Настроение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409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music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>
                          <a:effectLst/>
                        </a:rPr>
                        <a:t>String</a:t>
                      </a:r>
                      <a:endParaRPr lang="ru-RU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dirty="0">
                          <a:effectLst/>
                        </a:rPr>
                        <a:t>Музыкальное сопровождение</a:t>
                      </a:r>
                      <a:endParaRPr lang="ru-RU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39803847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D8801518-7C07-8168-1E3B-50B003258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163" y="1025536"/>
            <a:ext cx="7213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4245A"/>
                </a:solidFill>
                <a:effectLst/>
                <a:latin typeface="Nunito" pitchFamily="2" charset="-52"/>
                <a:ea typeface="Times New Roman" panose="02020603050405020304" pitchFamily="18" charset="0"/>
                <a:cs typeface="Calibri" panose="020F0502020204030204" pitchFamily="34" charset="0"/>
              </a:rPr>
              <a:t>Таблица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24245A"/>
                </a:solidFill>
                <a:effectLst/>
                <a:latin typeface="Nunito" pitchFamily="2" charset="-52"/>
                <a:ea typeface="Times New Roman" panose="02020603050405020304" pitchFamily="18" charset="0"/>
                <a:cs typeface="Calibri" panose="020F0502020204030204" pitchFamily="34" charset="0"/>
              </a:rPr>
              <a:t>EVENTS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4245A"/>
              </a:solidFill>
              <a:effectLst/>
              <a:latin typeface="Nunito" pitchFamily="2" charset="-52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0B5F596-66AC-AEFD-3666-6FA521F3B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163" y="4299789"/>
            <a:ext cx="72131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4245A"/>
                </a:solidFill>
                <a:effectLst/>
                <a:latin typeface="Nunito" pitchFamily="2" charset="-52"/>
                <a:ea typeface="Times New Roman" panose="02020603050405020304" pitchFamily="18" charset="0"/>
                <a:cs typeface="Calibri" panose="020F0502020204030204" pitchFamily="34" charset="0"/>
              </a:rPr>
              <a:t>Таблица </a:t>
            </a:r>
            <a:r>
              <a:rPr kumimoji="0" lang="en-US" altLang="ru-RU" sz="1600" b="1" i="0" u="none" strike="noStrike" cap="none" normalizeH="0" baseline="0" dirty="0">
                <a:ln>
                  <a:noFill/>
                </a:ln>
                <a:solidFill>
                  <a:srgbClr val="24245A"/>
                </a:solidFill>
                <a:effectLst/>
                <a:latin typeface="Nunito" pitchFamily="2" charset="-52"/>
                <a:ea typeface="Times New Roman" panose="02020603050405020304" pitchFamily="18" charset="0"/>
                <a:cs typeface="Calibri" panose="020F0502020204030204" pitchFamily="34" charset="0"/>
              </a:rPr>
              <a:t>USERS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24245A"/>
              </a:solidFill>
              <a:effectLst/>
              <a:latin typeface="Nunito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3137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8453C6-8BE8-1C71-ADEB-100BC838EB9B}"/>
              </a:ext>
            </a:extLst>
          </p:cNvPr>
          <p:cNvSpPr/>
          <p:nvPr/>
        </p:nvSpPr>
        <p:spPr>
          <a:xfrm>
            <a:off x="11238271" y="0"/>
            <a:ext cx="702316" cy="766916"/>
          </a:xfrm>
          <a:prstGeom prst="rect">
            <a:avLst/>
          </a:prstGeom>
          <a:solidFill>
            <a:srgbClr val="181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8E5B5-E013-5B36-65D2-ADB1FE62004F}"/>
              </a:ext>
            </a:extLst>
          </p:cNvPr>
          <p:cNvSpPr txBox="1"/>
          <p:nvPr/>
        </p:nvSpPr>
        <p:spPr>
          <a:xfrm>
            <a:off x="11385754" y="96185"/>
            <a:ext cx="59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bas Neue" panose="020B0606020202050201" pitchFamily="34" charset="0"/>
              </a:rPr>
              <a:t>5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82BF2-2A3C-A44E-C70D-F814AA698FD4}"/>
              </a:ext>
            </a:extLst>
          </p:cNvPr>
          <p:cNvSpPr txBox="1"/>
          <p:nvPr/>
        </p:nvSpPr>
        <p:spPr>
          <a:xfrm>
            <a:off x="670693" y="527506"/>
            <a:ext cx="703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4245A"/>
                </a:solidFill>
                <a:latin typeface="Bebas Neue Cyrillic" panose="02000506000000020004" pitchFamily="2" charset="0"/>
              </a:rPr>
              <a:t>Описание технологий, использованных при разработке</a:t>
            </a:r>
          </a:p>
        </p:txBody>
      </p:sp>
      <p:pic>
        <p:nvPicPr>
          <p:cNvPr id="3074" name="Picture 2" descr="изображение пина-карусели 1">
            <a:extLst>
              <a:ext uri="{FF2B5EF4-FFF2-40B4-BE49-F238E27FC236}">
                <a16:creationId xmlns:a16="http://schemas.microsoft.com/office/drawing/2014/main" id="{463ACD2E-92F8-6681-1D12-100E12949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43" y="1924480"/>
            <a:ext cx="3962093" cy="396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8D98C-2E7E-1861-DB82-805812C46F71}"/>
              </a:ext>
            </a:extLst>
          </p:cNvPr>
          <p:cNvSpPr txBox="1"/>
          <p:nvPr/>
        </p:nvSpPr>
        <p:spPr>
          <a:xfrm>
            <a:off x="3889019" y="1924480"/>
            <a:ext cx="800240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Язык программирования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: Python — основной язык для разработки бэкенда.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Фреймворк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: </a:t>
            </a:r>
            <a:r>
              <a:rPr lang="ru-RU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Flask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 — легковесный веб-фреймворк для создания </a:t>
            </a:r>
            <a:r>
              <a:rPr lang="ru-RU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RESTful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 API, позволяющий быстро разрабатывать и развертывать приложения.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ORM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: </a:t>
            </a:r>
            <a:r>
              <a:rPr lang="ru-RU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SQLAlchemy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 — библиотека для работы с базами данных, обеспечивающая удобный интерфейс для взаимодействия с реляционными СУБД.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СУБД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: </a:t>
            </a:r>
            <a:r>
              <a:rPr lang="ru-RU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SQLite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 — легковесная встроенная база данных, подходящая для небольших проектов и разработки.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Фронтенд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: HTML и CSS — используются для создания пользовательского интерфейса, обеспечивая простоту и доступность.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Аутентификация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: Реализована через </a:t>
            </a:r>
            <a:r>
              <a:rPr lang="ru-RU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email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 и пароль с использованием хэширования для повышения безопасности.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Система контроля версий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: </a:t>
            </a:r>
            <a:r>
              <a:rPr lang="ru-RU" sz="16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Git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 — используется для отслеживания изменений в коде и совместной работы над проектом.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Инструменты для тестирования</a:t>
            </a:r>
            <a:r>
              <a:rPr lang="ru-RU" sz="1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: Ручное тестирование всех функций и ключевых API для обеспечения качества и стабильности приложения.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6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42B19-FFA0-F29F-DDD3-B9D85D12B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CA3B096-29D8-C9D9-A3EB-7E6F7E13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077" y="1222398"/>
            <a:ext cx="5073445" cy="507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E0F73A-55AB-0F9E-1089-590120CA8B85}"/>
              </a:ext>
            </a:extLst>
          </p:cNvPr>
          <p:cNvSpPr/>
          <p:nvPr/>
        </p:nvSpPr>
        <p:spPr>
          <a:xfrm>
            <a:off x="11238271" y="0"/>
            <a:ext cx="702316" cy="766916"/>
          </a:xfrm>
          <a:prstGeom prst="rect">
            <a:avLst/>
          </a:prstGeom>
          <a:solidFill>
            <a:srgbClr val="1818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CDEE5-FA99-0A5A-DC0C-FE76C651E520}"/>
              </a:ext>
            </a:extLst>
          </p:cNvPr>
          <p:cNvSpPr txBox="1"/>
          <p:nvPr/>
        </p:nvSpPr>
        <p:spPr>
          <a:xfrm>
            <a:off x="11385754" y="96185"/>
            <a:ext cx="59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ebas Neue" panose="020B0606020202050201" pitchFamily="34" charset="0"/>
              </a:rPr>
              <a:t>6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EBBE5-A913-AC2F-C7D0-694B2D812BCC}"/>
              </a:ext>
            </a:extLst>
          </p:cNvPr>
          <p:cNvSpPr txBox="1"/>
          <p:nvPr/>
        </p:nvSpPr>
        <p:spPr>
          <a:xfrm>
            <a:off x="670692" y="527506"/>
            <a:ext cx="572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4245A"/>
                </a:solidFill>
                <a:latin typeface="Bebas Neue Cyrillic" panose="02000506000000020004" pitchFamily="2" charset="0"/>
              </a:rPr>
              <a:t>Варианты развития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DE4BA-8E13-3D6E-A8D9-D0F0B7B0897D}"/>
              </a:ext>
            </a:extLst>
          </p:cNvPr>
          <p:cNvSpPr txBox="1"/>
          <p:nvPr/>
        </p:nvSpPr>
        <p:spPr>
          <a:xfrm>
            <a:off x="1838632" y="2241755"/>
            <a:ext cx="6027174" cy="26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B80D5-10D5-DAFF-F376-32D38B5B9C6C}"/>
              </a:ext>
            </a:extLst>
          </p:cNvPr>
          <p:cNvSpPr txBox="1"/>
          <p:nvPr/>
        </p:nvSpPr>
        <p:spPr>
          <a:xfrm>
            <a:off x="1022553" y="1759974"/>
            <a:ext cx="6223820" cy="440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Анализ продуктивности 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– графики, показывающие, в какое время дня пользователь наиболее эффективен.</a:t>
            </a: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 SemiBold" pitchFamily="2" charset="-52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Nunito SemiBold" pitchFamily="2" charset="-52"/>
            </a:endParaRPr>
          </a:p>
          <a:p>
            <a:r>
              <a:rPr lang="ru-RU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Мини-игры для мотивации 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– простые челленджи (например, «5 дней подряд вставать в 7:00»), за которые даются виртуальные награды.</a:t>
            </a:r>
          </a:p>
          <a:p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unito SemiBold" pitchFamily="2" charset="-52"/>
            </a:endParaRPr>
          </a:p>
          <a:p>
            <a:r>
              <a:rPr lang="ru-RU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Совместное планирование</a:t>
            </a:r>
            <a:r>
              <a:rPr lang="ru-RU" b="0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 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– общие события и чат для пар/друзей, чтобы синхронизировать графики.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Nunito SemiBold" pitchFamily="2" charset="-52"/>
            </a:endParaRPr>
          </a:p>
          <a:p>
            <a:r>
              <a:rPr lang="ru-RU" b="1" i="0" dirty="0">
                <a:solidFill>
                  <a:srgbClr val="007BEA"/>
                </a:solidFill>
                <a:effectLst/>
                <a:latin typeface="Nunito SemiBold" pitchFamily="2" charset="-52"/>
              </a:rPr>
              <a:t>Интервальный таймер</a:t>
            </a:r>
            <a:r>
              <a:rPr lang="ru-RU" dirty="0">
                <a:solidFill>
                  <a:srgbClr val="007BEA"/>
                </a:solidFill>
                <a:latin typeface="Nunito SemiBold" pitchFamily="2" charset="-52"/>
              </a:rPr>
              <a:t> </a:t>
            </a:r>
            <a:r>
              <a:rPr lang="ru-RU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emiBold" pitchFamily="2" charset="-52"/>
              </a:rPr>
              <a:t>– встроенный таймер для работы/отдыха с автоматическим добавлением блоков в расписание.</a:t>
            </a:r>
          </a:p>
          <a:p>
            <a:endParaRPr lang="ru-RU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DeepSeek-CJK-patch"/>
            </a:endParaRPr>
          </a:p>
          <a:p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B3A4725-68E8-EA24-4051-B09A2DB04583}"/>
              </a:ext>
            </a:extLst>
          </p:cNvPr>
          <p:cNvCxnSpPr>
            <a:cxnSpLocks/>
          </p:cNvCxnSpPr>
          <p:nvPr/>
        </p:nvCxnSpPr>
        <p:spPr>
          <a:xfrm>
            <a:off x="749348" y="1956619"/>
            <a:ext cx="0" cy="4994787"/>
          </a:xfrm>
          <a:prstGeom prst="line">
            <a:avLst/>
          </a:prstGeom>
          <a:ln w="34925">
            <a:solidFill>
              <a:srgbClr val="242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41BE2F52-8235-78F4-8045-F07C46C2474B}"/>
              </a:ext>
            </a:extLst>
          </p:cNvPr>
          <p:cNvSpPr/>
          <p:nvPr/>
        </p:nvSpPr>
        <p:spPr>
          <a:xfrm>
            <a:off x="621528" y="1927123"/>
            <a:ext cx="255639" cy="243348"/>
          </a:xfrm>
          <a:prstGeom prst="ellipse">
            <a:avLst/>
          </a:prstGeom>
          <a:solidFill>
            <a:srgbClr val="242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C02C663-80D8-DB45-39DD-A40233022053}"/>
              </a:ext>
            </a:extLst>
          </p:cNvPr>
          <p:cNvSpPr/>
          <p:nvPr/>
        </p:nvSpPr>
        <p:spPr>
          <a:xfrm>
            <a:off x="621527" y="2709905"/>
            <a:ext cx="255639" cy="243348"/>
          </a:xfrm>
          <a:prstGeom prst="ellipse">
            <a:avLst/>
          </a:prstGeom>
          <a:solidFill>
            <a:srgbClr val="242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5E5FA507-DAB4-5E06-37F1-A7B4C6985FE0}"/>
              </a:ext>
            </a:extLst>
          </p:cNvPr>
          <p:cNvSpPr/>
          <p:nvPr/>
        </p:nvSpPr>
        <p:spPr>
          <a:xfrm>
            <a:off x="621526" y="3759121"/>
            <a:ext cx="255639" cy="243348"/>
          </a:xfrm>
          <a:prstGeom prst="ellipse">
            <a:avLst/>
          </a:prstGeom>
          <a:solidFill>
            <a:srgbClr val="242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FE38CACE-5A9A-464A-D558-A3BEA42ED338}"/>
              </a:ext>
            </a:extLst>
          </p:cNvPr>
          <p:cNvSpPr/>
          <p:nvPr/>
        </p:nvSpPr>
        <p:spPr>
          <a:xfrm>
            <a:off x="621525" y="4647335"/>
            <a:ext cx="255639" cy="243348"/>
          </a:xfrm>
          <a:prstGeom prst="ellipse">
            <a:avLst/>
          </a:prstGeom>
          <a:solidFill>
            <a:srgbClr val="242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16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6B3DB-EFA5-F7AA-B912-378B578A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6C2BEB-BDBD-6E0E-A670-F4E6851C3438}"/>
              </a:ext>
            </a:extLst>
          </p:cNvPr>
          <p:cNvSpPr txBox="1"/>
          <p:nvPr/>
        </p:nvSpPr>
        <p:spPr>
          <a:xfrm>
            <a:off x="4403085" y="3105834"/>
            <a:ext cx="364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4245A"/>
                </a:solidFill>
                <a:latin typeface="Bebas Neue Cyrillic" panose="02000506000000020004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285569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530</Words>
  <Application>Microsoft Office PowerPoint</Application>
  <PresentationFormat>Широкоэкранный</PresentationFormat>
  <Paragraphs>94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Bebas Neue Cyrillic</vt:lpstr>
      <vt:lpstr>Bebas Neue</vt:lpstr>
      <vt:lpstr>Calibri</vt:lpstr>
      <vt:lpstr>Arial</vt:lpstr>
      <vt:lpstr>Nunito SemiBold</vt:lpstr>
      <vt:lpstr>Nunito</vt:lpstr>
      <vt:lpstr>DeepSeek-CJK-patch</vt:lpstr>
      <vt:lpstr>Calibri Light</vt:lpstr>
      <vt:lpstr>Cambria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12</cp:revision>
  <dcterms:created xsi:type="dcterms:W3CDTF">2025-05-12T12:05:10Z</dcterms:created>
  <dcterms:modified xsi:type="dcterms:W3CDTF">2025-05-13T04:50:02Z</dcterms:modified>
</cp:coreProperties>
</file>