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6" r:id="rId4"/>
    <p:sldId id="273" r:id="rId5"/>
    <p:sldId id="274" r:id="rId6"/>
    <p:sldId id="276" r:id="rId7"/>
    <p:sldId id="277" r:id="rId8"/>
    <p:sldId id="278" r:id="rId9"/>
    <p:sldId id="279" r:id="rId10"/>
    <p:sldId id="275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A5A5A5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블록 확정 안정성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25%의 악의성 사용자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0936987523679564"/>
                  <c:y val="-3.82387301128494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9A-468F-AD0C-04582973644E}"/>
                </c:ext>
              </c:extLst>
            </c:dLbl>
            <c:dLbl>
              <c:idx val="1"/>
              <c:layout>
                <c:manualLayout>
                  <c:x val="-0.17243707378961914"/>
                  <c:y val="-4.971034914670424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1/10^6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76956189101913"/>
                      <c:h val="0.169818200431164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A9A-468F-AD0C-04582973644E}"/>
                </c:ext>
              </c:extLst>
            </c:dLbl>
            <c:dLbl>
              <c:idx val="2"/>
              <c:layout>
                <c:manualLayout>
                  <c:x val="-4.8849526060156113E-2"/>
                  <c:y val="-1.1471317941491872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1/2^256</a:t>
                    </a:r>
                  </a:p>
                  <a:p>
                    <a:endParaRPr lang="en-US" altLang="ko-K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286097938854007"/>
                      <c:h val="0.2489916416760005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A9A-468F-AD0C-0458297364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6개</c:v>
                </c:pt>
                <c:pt idx="1">
                  <c:v>13개</c:v>
                </c:pt>
                <c:pt idx="2">
                  <c:v>162개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1.3699999999999999E-3</c:v>
                </c:pt>
                <c:pt idx="1">
                  <c:v>9.9999999999999995E-7</c:v>
                </c:pt>
                <c:pt idx="2" formatCode="0.00E+00">
                  <c:v>8.6361685999999993E-78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9A-468F-AD0C-04582973644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88217023"/>
        <c:axId val="1675717583"/>
      </c:lineChart>
      <c:catAx>
        <c:axId val="178821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5717583"/>
        <c:crosses val="autoZero"/>
        <c:auto val="1"/>
        <c:lblAlgn val="ctr"/>
        <c:lblOffset val="100"/>
        <c:noMultiLvlLbl val="0"/>
      </c:catAx>
      <c:valAx>
        <c:axId val="167571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821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C4793-067B-4F8E-ACDF-B44C152A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797A4-82BE-4AE2-BEC0-FF7B4F65C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DFB62-7CF3-49FE-8D39-F86E87D7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C5FEF-27D6-4031-8493-CE12F92F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C4B5A-1114-42C0-AC44-95813930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3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597E-4E9A-4551-AC7C-C2655AF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4BBBF7-B723-4F4F-8F32-E7FC6C320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2F646-0958-400C-998A-BD942181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70560-35BD-40D8-A8D7-74978113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547C5-636E-4244-8886-89CBC09C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45E6F8-433B-41F7-9CBC-049B1661C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8C08D-9692-4FE6-AC6E-D740E4620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DA3F8-A9AA-47D0-8053-46BE0DE8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7EC84-ED1F-428D-9714-B1FD70C9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91BCF-8983-4580-921E-9717C804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3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89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345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3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04C65-4504-4125-86E0-72D2F6F1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669FF-4320-4BB8-9B2C-F637CFF8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336CD-0026-493F-BEA9-4200FB1D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C1138-6643-49A8-AD2D-D3F6F70A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5F567-C035-462F-92E6-A2CB0D90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2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D7C0E-35C4-4E2C-A373-F6C01C71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51990B-07A3-462C-B9AF-A29AC15D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A9031-6B42-494A-90DA-C5B9C32D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44AE7-58E2-4273-9F32-DC797B2B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4ADDB-C31A-4655-B9A6-79EDC549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2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0923-5DE4-4A30-8721-7638FFD2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0C329-57A5-481B-B29C-B0FA0D653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749AA-C636-43AB-B07F-668DC19C2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2B6F3-BA6F-41C3-B5C4-A7EF0B3C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B5655-3263-42A3-9300-48CB17A0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356F3-1452-43E3-A026-23AEEC6F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3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A8B6E-850F-4EEC-862E-9F316A01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F1F4E-7688-4F6F-ACDA-E7C72338E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598FB-C62C-4F1D-B6CB-55A3715F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345F06-3899-42C0-96E5-1202B0217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992232-22F0-47BE-B188-5D3A452EE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638D8-695A-4F28-924D-707BFB45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B25A7-B3C6-49D1-BAE0-F76D9C06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B5049-B03E-4645-B306-29AE5E98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6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B9C83-1AB1-4BE8-A7E5-986A51F7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80D5F8-F7E2-4598-94FB-AB74301A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BDFFA1-58CF-4040-9C93-2CEE123C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591A0D-1867-4094-896D-704C092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E63DE0-F1E5-4B28-B9A1-382DE78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4CCC19-2968-439E-A55F-4792F777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B2AE7-F7F4-4C67-864E-0F06899D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2A3C-168C-4682-A8B4-CD771A20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4EF0C-A1AB-443D-83DA-11FA8B22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3B1C4A-322E-41B6-94BC-F80AAD9E0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65E7E-6366-487D-B275-7BA318BC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2542D-335D-4844-A2D6-5B426FC4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EB203-6FDF-425A-A38A-829189AC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380A2-F69E-45BD-8EBF-F9F6DAFC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0FDB7A-96ED-4896-B72B-F24EB6B7F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9AEEEC-1D63-419A-B7E0-F38A2CB6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E1061-A35C-46F4-B741-403500D2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C9AA3-2692-4C45-A820-F8B349EC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FD888-CDB7-4E19-AFE1-EE280A33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1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A2115-C201-4BB5-9658-E5926502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DDFA4-0EEA-480A-A42E-C487F638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E8EA6-D94F-4405-9082-DAB9B107C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35CD-5805-4FE7-954D-DC84E0780E1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E37E6-B93D-40A0-8A23-A20DADB4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DC3CF-56A9-4D1D-AF88-BE558DBA3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3A2C-CB65-4DBD-9AE8-A5174AFB2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5"/>
          <p:cNvSpPr txBox="1">
            <a:spLocks/>
          </p:cNvSpPr>
          <p:nvPr/>
        </p:nvSpPr>
        <p:spPr>
          <a:xfrm>
            <a:off x="4177846" y="1340769"/>
            <a:ext cx="3836307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5400" spc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177800" sx="102000" sy="102000" algn="ctr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n-ea"/>
              </a:rPr>
              <a:t>블록 체인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43943" y="2096853"/>
            <a:ext cx="3304110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6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블록체인의 구조적 분석</a:t>
            </a:r>
            <a:endParaRPr lang="en-US" altLang="ko-KR" sz="1600" spc="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Medium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0E2854-B845-450A-81C3-ABBF60D51881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5CC6C-F745-4F8E-B3DC-474690FF7D2E}"/>
              </a:ext>
            </a:extLst>
          </p:cNvPr>
          <p:cNvSpPr/>
          <p:nvPr/>
        </p:nvSpPr>
        <p:spPr>
          <a:xfrm>
            <a:off x="4286866" y="4280127"/>
            <a:ext cx="1149081" cy="338554"/>
          </a:xfrm>
          <a:prstGeom prst="rect">
            <a:avLst/>
          </a:prstGeom>
          <a:solidFill>
            <a:srgbClr val="FFFFFF"/>
          </a:solidFill>
        </p:spPr>
        <p:txBody>
          <a:bodyPr wrap="square" anchor="ctr">
            <a:spAutoFit/>
          </a:bodyPr>
          <a:lstStyle/>
          <a:p>
            <a:pPr algn="ctr">
              <a:spcBef>
                <a:spcPts val="500"/>
              </a:spcBef>
            </a:pPr>
            <a:endParaRPr lang="en-US" altLang="ko-KR" sz="1600" spc="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Medium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30594" y="4070662"/>
            <a:ext cx="470210" cy="338554"/>
          </a:xfrm>
          <a:prstGeom prst="rect">
            <a:avLst/>
          </a:prstGeom>
          <a:solidFill>
            <a:srgbClr val="FFFFFF"/>
          </a:solidFill>
        </p:spPr>
        <p:txBody>
          <a:bodyPr wrap="square" anchor="ctr">
            <a:spAutoFit/>
          </a:bodyPr>
          <a:lstStyle/>
          <a:p>
            <a:pPr algn="ctr">
              <a:spcBef>
                <a:spcPts val="500"/>
              </a:spcBef>
            </a:pPr>
            <a:endParaRPr lang="en-US" altLang="ko-KR" sz="1600" spc="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Medium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87554" y="869897"/>
            <a:ext cx="1324987" cy="504057"/>
            <a:chOff x="356522" y="188639"/>
            <a:chExt cx="1324987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1324987" cy="423065"/>
              <a:chOff x="1568624" y="2780928"/>
              <a:chExt cx="1324987" cy="4230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748923" cy="414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결론</a:t>
                </a:r>
                <a:endPara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8630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3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287685" y="3345959"/>
            <a:ext cx="5616628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</a:pPr>
            <a:endParaRPr lang="en-US" altLang="ko-KR" sz="1200" spc="3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Medium" pitchFamily="34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아직까지 개선할 점은 많으나 </a:t>
            </a:r>
            <a:endParaRPr lang="en-US" altLang="ko-KR" sz="1200" spc="3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Medium" pitchFamily="34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기존의 중앙집중형 시스템에서 벗어나게 되어 </a:t>
            </a:r>
            <a:endParaRPr lang="en-US" altLang="ko-KR" sz="1200" spc="3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Medium" pitchFamily="34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현대 사회의 인프라 자체를 바꿀 파괴적 </a:t>
            </a:r>
            <a:r>
              <a:rPr lang="en-US" altLang="ko-KR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‘</a:t>
            </a:r>
            <a:r>
              <a:rPr lang="ko-KR" altLang="en-US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혁신</a:t>
            </a:r>
            <a:r>
              <a:rPr lang="en-US" altLang="ko-KR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’</a:t>
            </a:r>
            <a:r>
              <a:rPr lang="ko-KR" altLang="en-US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을 이끌</a:t>
            </a:r>
            <a:endParaRPr lang="en-US" altLang="ko-KR" sz="1200" spc="3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Medium" pitchFamily="34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차세대 기술임에는 의심할 여지가 없다</a:t>
            </a:r>
            <a:r>
              <a:rPr lang="en-US" altLang="ko-KR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80981" y="5069508"/>
            <a:ext cx="483003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200" spc="3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블록체인의 도약은 이제 시작이다</a:t>
            </a:r>
            <a:r>
              <a:rPr lang="en-US" altLang="ko-KR" sz="1200" spc="3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626304" y="1283069"/>
            <a:ext cx="2939395" cy="1981282"/>
            <a:chOff x="3483302" y="1283069"/>
            <a:chExt cx="2939395" cy="1981282"/>
          </a:xfrm>
        </p:grpSpPr>
        <p:sp>
          <p:nvSpPr>
            <p:cNvPr id="25" name="타원 24"/>
            <p:cNvSpPr/>
            <p:nvPr/>
          </p:nvSpPr>
          <p:spPr>
            <a:xfrm>
              <a:off x="3500152" y="2273710"/>
              <a:ext cx="2821000" cy="867258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2050" name="Picture 2" descr="C:\Users\madeit-top1\Desktop\adab1c84c75693199df959c60915811d_1466993803_815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3199" y1="39104" x2="33602" y2="54030"/>
                        </a14:backgroundRemoval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302" y="1283069"/>
              <a:ext cx="2939395" cy="198128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95B76A-6A3F-411B-962F-3F7807FE5096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38046" y="1669150"/>
            <a:ext cx="1915909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2400" spc="3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+mj-lt"/>
                <a:ea typeface="Noto Sans Korean Medium" pitchFamily="34" charset="-127"/>
              </a:rPr>
              <a:t>감사합니다</a:t>
            </a:r>
            <a:endParaRPr lang="en-US" altLang="ko-KR" sz="2400" spc="3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+mj-lt"/>
              <a:ea typeface="Noto Sans Korean Medium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7073" y="2251400"/>
            <a:ext cx="3377848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1050" spc="6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+mj-lt"/>
                <a:ea typeface="Noto Sans Korean Medium" pitchFamily="34" charset="-127"/>
              </a:rPr>
              <a:t>Thank you for listening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B912FE-368E-42CA-957E-2179EFAB029D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0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642834" y="2636912"/>
            <a:ext cx="1427579" cy="1557286"/>
            <a:chOff x="1568624" y="2780928"/>
            <a:chExt cx="1427579" cy="1557286"/>
          </a:xfrm>
        </p:grpSpPr>
        <p:sp>
          <p:nvSpPr>
            <p:cNvPr id="5" name="직사각형 4"/>
            <p:cNvSpPr/>
            <p:nvPr/>
          </p:nvSpPr>
          <p:spPr>
            <a:xfrm>
              <a:off x="2144688" y="2780928"/>
              <a:ext cx="851515" cy="15460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20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서론</a:t>
              </a:r>
              <a:endParaRPr lang="en-US" altLang="ko-KR" sz="20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endParaRPr>
            </a:p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20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본론</a:t>
              </a:r>
              <a:endParaRPr lang="en-US" altLang="ko-KR" sz="20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endParaRPr>
            </a:p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20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결론</a:t>
              </a:r>
              <a:endParaRPr lang="en-US" altLang="ko-KR" sz="20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8624" y="2780928"/>
              <a:ext cx="407484" cy="15572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20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1</a:t>
              </a:r>
            </a:p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20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2</a:t>
              </a:r>
            </a:p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20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3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57E9E2-4072-49FD-A8FD-558EC84DA057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/>
          <p:cNvSpPr txBox="1">
            <a:spLocks/>
          </p:cNvSpPr>
          <p:nvPr/>
        </p:nvSpPr>
        <p:spPr>
          <a:xfrm>
            <a:off x="4181499" y="783630"/>
            <a:ext cx="3628879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5400" spc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177800" sx="102000" sy="102000" algn="ctr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777빨간우체통" panose="02020603020101020101" pitchFamily="18" charset="-127"/>
              </a:rPr>
              <a:t>블록 체인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81560" y="1772817"/>
            <a:ext cx="3628879" cy="525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블록을 체인과 같이 연결한 자료구조</a:t>
            </a:r>
            <a:endParaRPr lang="en-US" altLang="ko-KR" sz="1200" spc="3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Medium" pitchFamily="34" charset="-127"/>
            </a:endParaRPr>
          </a:p>
          <a:p>
            <a:pPr algn="ctr">
              <a:spcBef>
                <a:spcPts val="500"/>
              </a:spcBef>
            </a:pPr>
            <a:r>
              <a:rPr lang="en-US" altLang="ko-KR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rPr>
              <a:t>Linked List</a:t>
            </a:r>
            <a:endParaRPr lang="en-US" altLang="ko-KR" sz="1600" spc="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Medium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77823" y="2564904"/>
            <a:ext cx="3436354" cy="3294876"/>
            <a:chOff x="1586959" y="2689097"/>
            <a:chExt cx="3099772" cy="2972151"/>
          </a:xfrm>
        </p:grpSpPr>
        <p:sp>
          <p:nvSpPr>
            <p:cNvPr id="5" name="직사각형 4"/>
            <p:cNvSpPr/>
            <p:nvPr/>
          </p:nvSpPr>
          <p:spPr>
            <a:xfrm>
              <a:off x="1590387" y="2924944"/>
              <a:ext cx="3096344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02983" y="4725271"/>
              <a:ext cx="2664294" cy="923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중앙집중화 된 은행이 아닌 </a:t>
              </a:r>
              <a:endParaRPr lang="en-US" altLang="ko-KR" sz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전 세계적 범위에서</a:t>
              </a:r>
              <a:r>
                <a:rPr lang="en-US" altLang="ko-KR" sz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 </a:t>
              </a:r>
            </a:p>
            <a:p>
              <a:pPr algn="ctr">
                <a:spcBef>
                  <a:spcPts val="500"/>
                </a:spcBef>
              </a:pPr>
              <a:r>
                <a:rPr lang="en-US" altLang="ko-KR" sz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P2P </a:t>
              </a:r>
              <a:r>
                <a:rPr lang="ko-KR" altLang="en-US" sz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방식으로 개개인이 </a:t>
              </a:r>
              <a:endParaRPr lang="en-US" altLang="ko-KR" sz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rPr>
                <a:t>거래장부를 지니는 분산원장기술</a:t>
              </a:r>
              <a:endParaRPr lang="en-US" altLang="ko-KR" sz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86959" y="2924944"/>
              <a:ext cx="3096344" cy="1728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6" name="Picture 2" descr="C:\Users\madeit-top1\Desktop\Bank-PNG-P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11" t="3713" r="7653" b="3761"/>
            <a:stretch/>
          </p:blipFill>
          <p:spPr bwMode="auto">
            <a:xfrm>
              <a:off x="2016303" y="2689097"/>
              <a:ext cx="2179320" cy="1964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787553" y="869897"/>
            <a:ext cx="1292928" cy="504057"/>
            <a:chOff x="356522" y="188639"/>
            <a:chExt cx="1292928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1292928" cy="423065"/>
              <a:chOff x="1568624" y="2780928"/>
              <a:chExt cx="1292928" cy="4230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60648" y="2780928"/>
                <a:ext cx="800904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서론</a:t>
                </a:r>
                <a:endPara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8630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1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E9DDB-E416-4447-80C4-6B428ADC63BD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64907" y="1890901"/>
            <a:ext cx="1862189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200" spc="3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맑은 고딕 (제목)"/>
                <a:ea typeface="Noto Sans Korean Medium" pitchFamily="34" charset="-127"/>
              </a:rPr>
              <a:t>블록체인</a:t>
            </a:r>
            <a:endParaRPr lang="en-US" altLang="ko-KR" sz="1600" spc="60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맑은 고딕 (제목)"/>
              <a:ea typeface="Noto Sans Korean Medium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87554" y="869897"/>
            <a:ext cx="1324987" cy="504057"/>
            <a:chOff x="356522" y="188639"/>
            <a:chExt cx="1324987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1324987" cy="423065"/>
              <a:chOff x="1568624" y="2780928"/>
              <a:chExt cx="1324987" cy="4230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748923" cy="414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 (제목)"/>
                    <a:ea typeface="Noto Sans Korean Medium" pitchFamily="34" charset="-127"/>
                  </a:rPr>
                  <a:t>본론</a:t>
                </a:r>
                <a:endPara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8630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맑은 고딕 (제목)"/>
                    <a:ea typeface="Noto Sans Korean Medium" pitchFamily="34" charset="-127"/>
                  </a:rPr>
                  <a:t>2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2779050" y="2531414"/>
            <a:ext cx="6595659" cy="1800000"/>
            <a:chOff x="2000672" y="3717032"/>
            <a:chExt cx="6595659" cy="1800000"/>
          </a:xfrm>
          <a:solidFill>
            <a:srgbClr val="FFFFFF">
              <a:alpha val="50196"/>
            </a:srgbClr>
          </a:solidFill>
        </p:grpSpPr>
        <p:sp>
          <p:nvSpPr>
            <p:cNvPr id="15" name="타원 14"/>
            <p:cNvSpPr/>
            <p:nvPr/>
          </p:nvSpPr>
          <p:spPr>
            <a:xfrm>
              <a:off x="2000672" y="3717032"/>
              <a:ext cx="1800000" cy="18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rPr>
                <a:t>nonce</a:t>
              </a:r>
              <a:endParaRPr lang="ko-KR" altLang="en-US" sz="16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맑은 고딕 (제목)"/>
                <a:ea typeface="Noto Sans Korean Medium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599225" y="3717032"/>
              <a:ext cx="1800000" cy="18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rPr>
                <a:t>작업</a:t>
              </a:r>
              <a:endParaRPr lang="en-US" altLang="ko-KR" sz="16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맑은 고딕 (제목)"/>
                <a:ea typeface="Noto Sans Korean Medium" pitchFamily="34" charset="-127"/>
              </a:endParaRPr>
            </a:p>
            <a:p>
              <a:pPr algn="ctr"/>
              <a:r>
                <a:rPr lang="ko-KR" altLang="en-US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rPr>
                <a:t>증명</a:t>
              </a:r>
              <a:endParaRPr lang="en-US" altLang="ko-KR" sz="16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맑은 고딕 (제목)"/>
                <a:ea typeface="Noto Sans Korean Medium" pitchFamily="34" charset="-127"/>
              </a:endParaRPr>
            </a:p>
            <a:p>
              <a:pPr algn="ctr"/>
              <a:r>
                <a: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rPr>
                <a:t>(</a:t>
              </a:r>
              <a:r>
                <a:rPr lang="en-US" altLang="ko-KR" sz="1600" spc="60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rPr>
                <a:t>PoW</a:t>
              </a:r>
              <a:r>
                <a: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rPr>
                <a:t>)</a:t>
              </a:r>
              <a:endParaRPr lang="ko-KR" altLang="en-US" sz="16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맑은 고딕 (제목)"/>
                <a:ea typeface="Noto Sans Korean Medium" pitchFamily="34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197778" y="3717032"/>
              <a:ext cx="1800000" cy="18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spc="600">
                  <a:gradFill flip="none" rotWithShape="1">
                    <a:gsLst>
                      <a:gs pos="0">
                        <a:srgbClr val="000000">
                          <a:lumMod val="65000"/>
                          <a:lumOff val="35000"/>
                        </a:srgbClr>
                      </a:gs>
                      <a:gs pos="100000">
                        <a:srgbClr val="000000">
                          <a:lumMod val="65000"/>
                          <a:lumOff val="35000"/>
                        </a:srgb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rPr>
                <a:t>블록 </a:t>
              </a:r>
              <a:endParaRPr lang="en-US" altLang="ko-KR" sz="1600" spc="600"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10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1"/>
                  <a:tileRect/>
                </a:gradFill>
                <a:latin typeface="맑은 고딕 (제목)"/>
                <a:ea typeface="Noto Sans Korean Medium" pitchFamily="34" charset="-127"/>
              </a:endParaRPr>
            </a:p>
            <a:p>
              <a:pPr lvl="0" algn="ctr"/>
              <a:r>
                <a:rPr lang="ko-KR" altLang="en-US" sz="1600" spc="600">
                  <a:gradFill flip="none" rotWithShape="1">
                    <a:gsLst>
                      <a:gs pos="0">
                        <a:srgbClr val="000000">
                          <a:lumMod val="65000"/>
                          <a:lumOff val="35000"/>
                        </a:srgbClr>
                      </a:gs>
                      <a:gs pos="100000">
                        <a:srgbClr val="000000">
                          <a:lumMod val="65000"/>
                          <a:lumOff val="35000"/>
                        </a:srgb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rPr>
                <a:t>생성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6796331" y="3717032"/>
              <a:ext cx="1800000" cy="18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rPr>
                <a:t>블록</a:t>
              </a:r>
              <a:endParaRPr lang="en-US" altLang="ko-KR" sz="16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맑은 고딕 (제목)"/>
                <a:ea typeface="Noto Sans Korean Medium" pitchFamily="34" charset="-127"/>
              </a:endParaRPr>
            </a:p>
            <a:p>
              <a:pPr algn="ctr"/>
              <a:r>
                <a:rPr lang="ko-KR" altLang="en-US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맑은 고딕 (제목)"/>
                  <a:ea typeface="Noto Sans Korean Medium" pitchFamily="34" charset="-127"/>
                </a:rPr>
                <a:t>분기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998896" y="4192916"/>
            <a:ext cx="8194210" cy="276999"/>
          </a:xfrm>
          <a:prstGeom prst="rect">
            <a:avLst/>
          </a:prstGeom>
          <a:solidFill>
            <a:srgbClr val="FFFFFF"/>
          </a:solidFill>
        </p:spPr>
        <p:txBody>
          <a:bodyPr wrap="square" anchor="ctr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맑은 고딕 (제목)"/>
                <a:ea typeface="Noto Sans Korean Medium" pitchFamily="34" charset="-127"/>
              </a:rPr>
              <a:t>이러한 원리들로 인해 탈중앙화가 가능하다</a:t>
            </a:r>
            <a:r>
              <a:rPr lang="en-US" altLang="ko-KR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맑은 고딕 (제목)"/>
                <a:ea typeface="Noto Sans Korean Medium" pitchFamily="34" charset="-127"/>
              </a:rPr>
              <a:t>.</a:t>
            </a:r>
            <a:endParaRPr lang="en-US" altLang="ko-KR" sz="1600" spc="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맑은 고딕 (제목)"/>
              <a:ea typeface="Noto Sans Korean Medium" pitchFamily="34" charset="-127"/>
            </a:endParaRPr>
          </a:p>
        </p:txBody>
      </p:sp>
      <p:sp>
        <p:nvSpPr>
          <p:cNvPr id="4" name="왼쪽 대괄호 3"/>
          <p:cNvSpPr/>
          <p:nvPr/>
        </p:nvSpPr>
        <p:spPr>
          <a:xfrm rot="5400000">
            <a:off x="5950865" y="-929872"/>
            <a:ext cx="252028" cy="6432457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제목)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872464-5695-409B-A5FB-3A9BF037B1C2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7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87554" y="869897"/>
            <a:ext cx="1324987" cy="504057"/>
            <a:chOff x="356522" y="188639"/>
            <a:chExt cx="1324987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1324987" cy="423065"/>
              <a:chOff x="1568624" y="2780928"/>
              <a:chExt cx="1324987" cy="4230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748923" cy="414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본론</a:t>
                </a:r>
                <a:endPara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8630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2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2776834" y="1798961"/>
            <a:ext cx="6686550" cy="3929259"/>
            <a:chOff x="1209675" y="469702"/>
            <a:chExt cx="6686550" cy="3929259"/>
          </a:xfrm>
        </p:grpSpPr>
        <p:sp>
          <p:nvSpPr>
            <p:cNvPr id="39" name="Rectangle 6"/>
            <p:cNvSpPr>
              <a:spLocks/>
            </p:cNvSpPr>
            <p:nvPr/>
          </p:nvSpPr>
          <p:spPr bwMode="auto">
            <a:xfrm>
              <a:off x="1209675" y="469702"/>
              <a:ext cx="5991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en-US" sz="16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Blockchain Mechanism</a:t>
              </a:r>
            </a:p>
          </p:txBody>
        </p:sp>
        <p:sp>
          <p:nvSpPr>
            <p:cNvPr id="40" name="Rectangle 7"/>
            <p:cNvSpPr>
              <a:spLocks/>
            </p:cNvSpPr>
            <p:nvPr/>
          </p:nvSpPr>
          <p:spPr bwMode="auto">
            <a:xfrm>
              <a:off x="1219200" y="1019622"/>
              <a:ext cx="66770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50000"/>
                </a:lnSpc>
                <a:spcBef>
                  <a:spcPts val="638"/>
                </a:spcBef>
              </a:pP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블록체인은 블록이라고 불리는 데이터의 단위를 생성하고 사슬처럼 연결함으로써 데이터를 보관하는 데이터베이스의 일종이다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.</a:t>
              </a:r>
            </a:p>
          </p:txBody>
        </p:sp>
        <p:sp>
          <p:nvSpPr>
            <p:cNvPr id="41" name="Rectangle 8"/>
            <p:cNvSpPr>
              <a:spLocks/>
            </p:cNvSpPr>
            <p:nvPr/>
          </p:nvSpPr>
          <p:spPr bwMode="auto">
            <a:xfrm>
              <a:off x="1219200" y="4160836"/>
              <a:ext cx="1843088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ko-KR" altLang="en-US" sz="1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Black" charset="0"/>
                </a:rPr>
                <a:t>블록체인 대형</a:t>
              </a:r>
              <a:endParaRPr lang="en-US" sz="16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  <a:sym typeface="Lato Black" charset="0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284E6E-E7B3-41D8-BDA5-284DF4C75C7C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A3AF1BA8-AD20-4DB6-A510-D7BBA1F7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54" y="2889275"/>
            <a:ext cx="973657" cy="2586277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ABEC66E8-26C0-46C5-A3C7-B1EEBD964E1C}"/>
              </a:ext>
            </a:extLst>
          </p:cNvPr>
          <p:cNvSpPr>
            <a:spLocks/>
          </p:cNvSpPr>
          <p:nvPr/>
        </p:nvSpPr>
        <p:spPr bwMode="auto">
          <a:xfrm>
            <a:off x="4018411" y="3128656"/>
            <a:ext cx="5444973" cy="20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모든 블록은 최초의 블록</a:t>
            </a: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(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초록색 블록</a:t>
            </a: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)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에서 분기되어 나온 블록임</a:t>
            </a:r>
            <a:endParaRPr lang="en-US" altLang="ko-KR" sz="105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각각의 블록은 하나 전 블록의 해시 값을 가지고 있음</a:t>
            </a:r>
            <a:endParaRPr lang="en-US" altLang="ko-KR" sz="105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동시에 블록이 생성되어 노드에 추가되는 경우</a:t>
            </a: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체인의 길이가 좀 더 긴 쪽을 </a:t>
            </a:r>
            <a:r>
              <a:rPr lang="ko-KR" altLang="en-US" sz="105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주쇄에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포함</a:t>
            </a:r>
            <a:endParaRPr lang="en-US" altLang="ko-KR" sz="105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선택 받지 못한 블록은 고아 블록이 됨</a:t>
            </a: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(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보라색 블록</a:t>
            </a: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블록을 생성하기 위해서는 작업증명</a:t>
            </a: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(</a:t>
            </a:r>
            <a:r>
              <a:rPr lang="en-US" altLang="ko-KR" sz="105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PoW</a:t>
            </a:r>
            <a:r>
              <a:rPr lang="en-US" altLang="ko-KR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)</a:t>
            </a:r>
            <a:r>
              <a:rPr lang="ko-KR" altLang="en-US" sz="105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을 먼저 계산해내야 함</a:t>
            </a:r>
            <a:endParaRPr lang="en-US" altLang="ko-KR" sz="105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87554" y="869897"/>
            <a:ext cx="1324987" cy="504057"/>
            <a:chOff x="356522" y="188639"/>
            <a:chExt cx="1324987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1324987" cy="423065"/>
              <a:chOff x="1568624" y="2780928"/>
              <a:chExt cx="1324987" cy="4230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748923" cy="414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본론</a:t>
                </a:r>
                <a:endPara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8630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2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2776834" y="1798961"/>
            <a:ext cx="6686550" cy="3495309"/>
            <a:chOff x="1209675" y="469702"/>
            <a:chExt cx="6686550" cy="3495309"/>
          </a:xfrm>
        </p:grpSpPr>
        <p:sp>
          <p:nvSpPr>
            <p:cNvPr id="39" name="Rectangle 6"/>
            <p:cNvSpPr>
              <a:spLocks/>
            </p:cNvSpPr>
            <p:nvPr/>
          </p:nvSpPr>
          <p:spPr bwMode="auto">
            <a:xfrm>
              <a:off x="1209675" y="469702"/>
              <a:ext cx="5991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16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블록과 </a:t>
              </a:r>
              <a:r>
                <a:rPr lang="ko-KR" altLang="en-US" sz="1600" spc="600" err="1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블록헤더의</a:t>
              </a:r>
              <a:r>
                <a:rPr lang="ko-KR" altLang="en-US" sz="16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 구조</a:t>
              </a:r>
              <a:endParaRPr lang="en-US" sz="1600" spc="6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  <a:sym typeface="Lato Light" charset="0"/>
              </a:endParaRPr>
            </a:p>
          </p:txBody>
        </p:sp>
        <p:sp>
          <p:nvSpPr>
            <p:cNvPr id="40" name="Rectangle 7"/>
            <p:cNvSpPr>
              <a:spLocks/>
            </p:cNvSpPr>
            <p:nvPr/>
          </p:nvSpPr>
          <p:spPr bwMode="auto">
            <a:xfrm>
              <a:off x="1219200" y="1019622"/>
              <a:ext cx="66770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50000"/>
                </a:lnSpc>
                <a:spcBef>
                  <a:spcPts val="638"/>
                </a:spcBef>
              </a:pP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블록은 블록번호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, 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블록해시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, </a:t>
              </a:r>
              <a:r>
                <a:rPr lang="ko-KR" altLang="en-US" sz="90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블록헤더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, 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거래정보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, 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기타정보로 이루어져 있는데 식별자 역할을 하는 블록해시가 </a:t>
              </a:r>
              <a:r>
                <a:rPr lang="ko-KR" altLang="en-US" sz="90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블록헤더의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 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6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가지 구성요소를 입력 값으로 계산되기 때문에 블록 헤더가 가장 중요하다고 볼 수 있다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.</a:t>
              </a:r>
            </a:p>
          </p:txBody>
        </p:sp>
        <p:sp>
          <p:nvSpPr>
            <p:cNvPr id="41" name="Rectangle 8"/>
            <p:cNvSpPr>
              <a:spLocks/>
            </p:cNvSpPr>
            <p:nvPr/>
          </p:nvSpPr>
          <p:spPr bwMode="auto">
            <a:xfrm>
              <a:off x="1838212" y="3726886"/>
              <a:ext cx="1843088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ko-KR" altLang="en-US" sz="1600" err="1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Black" charset="0"/>
                </a:rPr>
                <a:t>블록헤더의</a:t>
              </a:r>
              <a:r>
                <a:rPr lang="ko-KR" altLang="en-US" sz="1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Black" charset="0"/>
                </a:rPr>
                <a:t> 구조</a:t>
              </a:r>
              <a:endParaRPr lang="en-US" sz="16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  <a:sym typeface="Lato Black" charset="0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284E6E-E7B3-41D8-BDA5-284DF4C75C7C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BEC66E8-26C0-46C5-A3C7-B1EEBD964E1C}"/>
              </a:ext>
            </a:extLst>
          </p:cNvPr>
          <p:cNvSpPr>
            <a:spLocks/>
          </p:cNvSpPr>
          <p:nvPr/>
        </p:nvSpPr>
        <p:spPr bwMode="auto">
          <a:xfrm>
            <a:off x="6714836" y="3128656"/>
            <a:ext cx="2748548" cy="20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endParaRPr lang="en-US" altLang="ko-KR" sz="105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7CB59F-77A3-40C6-8205-5124711F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47" y="2821006"/>
            <a:ext cx="3224136" cy="2046552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EA479C78-845D-4920-A0C7-663755FE64F8}"/>
              </a:ext>
            </a:extLst>
          </p:cNvPr>
          <p:cNvSpPr>
            <a:spLocks/>
          </p:cNvSpPr>
          <p:nvPr/>
        </p:nvSpPr>
        <p:spPr bwMode="auto">
          <a:xfrm>
            <a:off x="6253019" y="2889276"/>
            <a:ext cx="2817387" cy="240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블록 헤더의 </a:t>
            </a:r>
            <a:r>
              <a:rPr lang="en-US" altLang="ko-KR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6</a:t>
            </a:r>
            <a:r>
              <a:rPr lang="ko-KR" altLang="en-US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가지 정보를 합산한 결과를 </a:t>
            </a:r>
            <a:r>
              <a:rPr lang="en-US" altLang="ko-KR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SHA-256</a:t>
            </a:r>
            <a:r>
              <a:rPr lang="ko-KR" altLang="en-US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알고리즘을 통해 연산하여 블록 </a:t>
            </a:r>
            <a:r>
              <a:rPr lang="ko-KR" altLang="en-US" sz="90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해시값을</a:t>
            </a:r>
            <a:r>
              <a:rPr lang="ko-KR" altLang="en-US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얻을 수 있음</a:t>
            </a:r>
            <a:r>
              <a:rPr lang="en-US" altLang="ko-KR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endParaRPr lang="en-US" altLang="ko-KR" sz="9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nonce</a:t>
            </a:r>
            <a:r>
              <a:rPr lang="ko-KR" altLang="en-US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를 제외한 </a:t>
            </a:r>
            <a:r>
              <a:rPr lang="en-US" altLang="ko-KR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5</a:t>
            </a:r>
            <a:r>
              <a:rPr lang="ko-KR" altLang="en-US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가지 값은 블록 해시가 만들어진 시점에 이미 확정되어 변하지 않음</a:t>
            </a:r>
            <a:r>
              <a:rPr lang="en-US" altLang="ko-KR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endParaRPr lang="en-US" altLang="ko-KR" sz="9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nonce</a:t>
            </a:r>
            <a:r>
              <a:rPr lang="ko-KR" altLang="en-US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는 블록 해시를 계산하는 카운터</a:t>
            </a:r>
            <a:endParaRPr lang="en-US" altLang="ko-KR" sz="9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5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87554" y="869897"/>
            <a:ext cx="1324987" cy="504057"/>
            <a:chOff x="356522" y="188639"/>
            <a:chExt cx="1324987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1324987" cy="423065"/>
              <a:chOff x="1568624" y="2780928"/>
              <a:chExt cx="1324987" cy="4230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748923" cy="414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본론</a:t>
                </a:r>
                <a:endPara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8630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2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2776834" y="1798961"/>
            <a:ext cx="6686550" cy="907108"/>
            <a:chOff x="1209675" y="469702"/>
            <a:chExt cx="6686550" cy="907108"/>
          </a:xfrm>
        </p:grpSpPr>
        <p:sp>
          <p:nvSpPr>
            <p:cNvPr id="39" name="Rectangle 6"/>
            <p:cNvSpPr>
              <a:spLocks/>
            </p:cNvSpPr>
            <p:nvPr/>
          </p:nvSpPr>
          <p:spPr bwMode="auto">
            <a:xfrm>
              <a:off x="1209675" y="469702"/>
              <a:ext cx="5991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en-US" sz="16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Nonce</a:t>
              </a:r>
              <a:r>
                <a:rPr lang="ko-KR" altLang="en-US" sz="16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와 작업증명</a:t>
              </a:r>
              <a:r>
                <a:rPr lang="en-US" altLang="ko-KR" sz="16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(</a:t>
              </a:r>
              <a:r>
                <a:rPr lang="en-US" altLang="ko-KR" sz="1600" spc="600" err="1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PoW</a:t>
              </a:r>
              <a:r>
                <a:rPr lang="en-US" altLang="ko-KR" sz="16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)</a:t>
              </a:r>
              <a:endParaRPr lang="en-US" sz="1600" spc="6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  <a:sym typeface="Lato Light" charset="0"/>
              </a:endParaRPr>
            </a:p>
          </p:txBody>
        </p:sp>
        <p:sp>
          <p:nvSpPr>
            <p:cNvPr id="40" name="Rectangle 7"/>
            <p:cNvSpPr>
              <a:spLocks/>
            </p:cNvSpPr>
            <p:nvPr/>
          </p:nvSpPr>
          <p:spPr bwMode="auto">
            <a:xfrm>
              <a:off x="1219200" y="1019622"/>
              <a:ext cx="66770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50000"/>
                </a:lnSpc>
                <a:spcBef>
                  <a:spcPts val="638"/>
                </a:spcBef>
              </a:pP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Nonce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는 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nonce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를 입력 값 중 하나로 해서 계산되는 블록 해시 값이 특정 숫자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(Target)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보다 작아지게 하는 값을 말한다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638"/>
                </a:spcBef>
              </a:pPr>
              <a:r>
                <a:rPr lang="en-US" altLang="ko-KR" sz="90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PoW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는 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nonce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값을 구하고 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nonce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값을 통해 다음 블록의 </a:t>
              </a:r>
              <a:r>
                <a:rPr lang="ko-KR" altLang="en-US" sz="90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해시값을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 연산하는 것을 말한다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.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284E6E-E7B3-41D8-BDA5-284DF4C75C7C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BEC66E8-26C0-46C5-A3C7-B1EEBD964E1C}"/>
              </a:ext>
            </a:extLst>
          </p:cNvPr>
          <p:cNvSpPr>
            <a:spLocks/>
          </p:cNvSpPr>
          <p:nvPr/>
        </p:nvSpPr>
        <p:spPr bwMode="auto">
          <a:xfrm>
            <a:off x="6714836" y="3128656"/>
            <a:ext cx="2748548" cy="20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endParaRPr lang="en-US" altLang="ko-KR" sz="105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EA479C78-845D-4920-A0C7-663755FE64F8}"/>
              </a:ext>
            </a:extLst>
          </p:cNvPr>
          <p:cNvSpPr>
            <a:spLocks/>
          </p:cNvSpPr>
          <p:nvPr/>
        </p:nvSpPr>
        <p:spPr bwMode="auto">
          <a:xfrm>
            <a:off x="2728617" y="3128655"/>
            <a:ext cx="6341790" cy="256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새로운 블록을 생성하기 위해서는 </a:t>
            </a:r>
            <a:r>
              <a:rPr lang="en-US" altLang="ko-KR" sz="100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PoW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가 필수이다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이 </a:t>
            </a:r>
            <a:r>
              <a:rPr lang="en-US" altLang="ko-KR" sz="100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PoW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를 완수하기 위해서는 다음 블록의 해시값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(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목표 값보다 작거나 같은 숫자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)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을 찾아야 한다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해시 값은 블록 헤더의 정보를 </a:t>
            </a:r>
            <a:r>
              <a:rPr lang="ko-KR" altLang="en-US" sz="100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입력값으로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계산해서 찾는다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Nonce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를 제외한 모든 블록 헤더의 정보는 이미 확정되어 변경이 불가능하다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그렇기 때문에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PoW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를 위해서는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nonce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값을 증가시키며 무작위로 값을 대입해 </a:t>
            </a:r>
            <a:r>
              <a:rPr lang="ko-KR" altLang="en-US" sz="100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목표값을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찾을 수 밖에 없다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따라서 작업 증명에서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nonce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가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0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일 때의 해시 값보다 작은 해시 값을 찾아야 하는 이유는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nonce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값이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0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일 때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Target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값을 만족해서 작업증명에 성공하지 못한 경우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,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이미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nonce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가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0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일 때의 해시 값이 목표치보다 큰 경우이므로 작업증명을 끝마치기 위해서는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nonce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값이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0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일 때의 해시 값보다 작고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, Target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값보다 작거나 같은 해시 값을 찾아야만 하기 때문이다 </a:t>
            </a:r>
            <a:endParaRPr lang="en-US" altLang="ko-KR" sz="10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endParaRPr lang="en-US" altLang="ko-KR" sz="10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endParaRPr lang="en-US" altLang="ko-KR" sz="10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87554" y="869897"/>
            <a:ext cx="1324987" cy="504057"/>
            <a:chOff x="356522" y="188639"/>
            <a:chExt cx="1324987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1324987" cy="423065"/>
              <a:chOff x="1568624" y="2780928"/>
              <a:chExt cx="1324987" cy="4230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748923" cy="414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본론</a:t>
                </a:r>
                <a:endPara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8630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2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2786359" y="1798961"/>
            <a:ext cx="6677025" cy="907108"/>
            <a:chOff x="1219200" y="469702"/>
            <a:chExt cx="6677025" cy="907108"/>
          </a:xfrm>
        </p:grpSpPr>
        <p:sp>
          <p:nvSpPr>
            <p:cNvPr id="39" name="Rectangle 6"/>
            <p:cNvSpPr>
              <a:spLocks/>
            </p:cNvSpPr>
            <p:nvPr/>
          </p:nvSpPr>
          <p:spPr bwMode="auto">
            <a:xfrm>
              <a:off x="1222223" y="469702"/>
              <a:ext cx="597867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16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블록의 생성과 분기</a:t>
              </a:r>
              <a:endParaRPr lang="en-US" sz="1600" spc="6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  <a:sym typeface="Lato Light" charset="0"/>
              </a:endParaRPr>
            </a:p>
          </p:txBody>
        </p:sp>
        <p:sp>
          <p:nvSpPr>
            <p:cNvPr id="40" name="Rectangle 7"/>
            <p:cNvSpPr>
              <a:spLocks/>
            </p:cNvSpPr>
            <p:nvPr/>
          </p:nvSpPr>
          <p:spPr bwMode="auto">
            <a:xfrm>
              <a:off x="1219200" y="1019622"/>
              <a:ext cx="66770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50000"/>
                </a:lnSpc>
                <a:spcBef>
                  <a:spcPts val="638"/>
                </a:spcBef>
              </a:pP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블록은 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PoW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를 끝마치면 생성된다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. </a:t>
              </a:r>
            </a:p>
            <a:p>
              <a:pPr algn="just">
                <a:lnSpc>
                  <a:spcPct val="150000"/>
                </a:lnSpc>
                <a:spcBef>
                  <a:spcPts val="638"/>
                </a:spcBef>
              </a:pP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생성된 블록은 이웃 노드에서 검증을 거쳐 블록체인에 연결되고 동시에 연결되는 경우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, </a:t>
              </a: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블록의 분기가 일어난다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.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284E6E-E7B3-41D8-BDA5-284DF4C75C7C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BEC66E8-26C0-46C5-A3C7-B1EEBD964E1C}"/>
              </a:ext>
            </a:extLst>
          </p:cNvPr>
          <p:cNvSpPr>
            <a:spLocks/>
          </p:cNvSpPr>
          <p:nvPr/>
        </p:nvSpPr>
        <p:spPr bwMode="auto">
          <a:xfrm>
            <a:off x="6714836" y="3128656"/>
            <a:ext cx="2748548" cy="20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endParaRPr lang="en-US" altLang="ko-KR" sz="105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EA479C78-845D-4920-A0C7-663755FE64F8}"/>
              </a:ext>
            </a:extLst>
          </p:cNvPr>
          <p:cNvSpPr>
            <a:spLocks/>
          </p:cNvSpPr>
          <p:nvPr/>
        </p:nvSpPr>
        <p:spPr bwMode="auto">
          <a:xfrm>
            <a:off x="5033819" y="3429000"/>
            <a:ext cx="4147425" cy="256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미국과 호주에서 동시에 블록을 찾았다고 했을 때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,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각 노드들은 둘 중 먼저 도착한 블록을 체인에 추가하고 나중에 도착한 블록은 무시한다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(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북미는 적색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,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호주는 녹색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다음 블록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(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분홍색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)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을 먼저 찾아 체인에 연결되는 경우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,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그 블록이 가지고 있는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Previous hash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값을 가진 쪽이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main chain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에 편입된다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endParaRPr lang="en-US" altLang="ko-KR" sz="10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자동적으로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chain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의 길이가 짧은 적색 블록은 고아 블록이 된다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29D1AE9-10DC-4A21-8ADB-10312B8FF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62" y="2889276"/>
            <a:ext cx="2936966" cy="1682792"/>
          </a:xfrm>
          <a:prstGeom prst="rect">
            <a:avLst/>
          </a:prstGeom>
        </p:spPr>
      </p:pic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5524094-717B-4F50-BFA9-D37F54187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62" y="4851031"/>
            <a:ext cx="2936966" cy="14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87554" y="869897"/>
            <a:ext cx="1324987" cy="504057"/>
            <a:chOff x="356522" y="188639"/>
            <a:chExt cx="1324987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1324987" cy="423065"/>
              <a:chOff x="1568624" y="2780928"/>
              <a:chExt cx="1324987" cy="4230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748923" cy="414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본론</a:t>
                </a:r>
                <a:endParaRPr lang="en-US" altLang="ko-KR" sz="1600" spc="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8630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+mj-lt"/>
                    <a:ea typeface="Noto Sans Korean Medium" pitchFamily="34" charset="-127"/>
                  </a:rPr>
                  <a:t>2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2786359" y="1798961"/>
            <a:ext cx="6677025" cy="907108"/>
            <a:chOff x="1219200" y="469702"/>
            <a:chExt cx="6677025" cy="907108"/>
          </a:xfrm>
        </p:grpSpPr>
        <p:sp>
          <p:nvSpPr>
            <p:cNvPr id="39" name="Rectangle 6"/>
            <p:cNvSpPr>
              <a:spLocks/>
            </p:cNvSpPr>
            <p:nvPr/>
          </p:nvSpPr>
          <p:spPr bwMode="auto">
            <a:xfrm>
              <a:off x="1222223" y="469702"/>
              <a:ext cx="597867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1600" spc="6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Medium" pitchFamily="34" charset="-127"/>
                  <a:sym typeface="Lato Light" charset="0"/>
                </a:rPr>
                <a:t>블록체인의 취약점</a:t>
              </a:r>
              <a:endParaRPr lang="en-US" sz="1600" spc="6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lt"/>
                <a:ea typeface="Noto Sans Korean Medium" pitchFamily="34" charset="-127"/>
                <a:sym typeface="Lato Light" charset="0"/>
              </a:endParaRPr>
            </a:p>
          </p:txBody>
        </p:sp>
        <p:sp>
          <p:nvSpPr>
            <p:cNvPr id="40" name="Rectangle 7"/>
            <p:cNvSpPr>
              <a:spLocks/>
            </p:cNvSpPr>
            <p:nvPr/>
          </p:nvSpPr>
          <p:spPr bwMode="auto">
            <a:xfrm>
              <a:off x="1219200" y="1019622"/>
              <a:ext cx="66770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50000"/>
                </a:lnSpc>
                <a:spcBef>
                  <a:spcPts val="638"/>
                </a:spcBef>
              </a:pPr>
              <a:r>
                <a:rPr lang="ko-KR" altLang="en-US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블록 재조정의 가능성이 높아 결제 완결성이 보장되지 않는다</a:t>
              </a:r>
              <a:r>
                <a:rPr lang="en-US" altLang="ko-KR" sz="9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lt"/>
                  <a:ea typeface="Noto Sans Korean Light" pitchFamily="34" charset="-127"/>
                  <a:sym typeface="Lato Regular" charset="0"/>
                </a:rPr>
                <a:t>.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284E6E-E7B3-41D8-BDA5-284DF4C75C7C}"/>
              </a:ext>
            </a:extLst>
          </p:cNvPr>
          <p:cNvSpPr/>
          <p:nvPr/>
        </p:nvSpPr>
        <p:spPr>
          <a:xfrm>
            <a:off x="167780" y="6576969"/>
            <a:ext cx="2869035" cy="218114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BEC66E8-26C0-46C5-A3C7-B1EEBD964E1C}"/>
              </a:ext>
            </a:extLst>
          </p:cNvPr>
          <p:cNvSpPr>
            <a:spLocks/>
          </p:cNvSpPr>
          <p:nvPr/>
        </p:nvSpPr>
        <p:spPr bwMode="auto">
          <a:xfrm>
            <a:off x="6714836" y="3128656"/>
            <a:ext cx="2748548" cy="20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endParaRPr lang="en-US" altLang="ko-KR" sz="105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lt"/>
              <a:ea typeface="Noto Sans Korean Light" pitchFamily="34" charset="-127"/>
              <a:sym typeface="Lato Regular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EA479C78-845D-4920-A0C7-663755FE64F8}"/>
              </a:ext>
            </a:extLst>
          </p:cNvPr>
          <p:cNvSpPr>
            <a:spLocks/>
          </p:cNvSpPr>
          <p:nvPr/>
        </p:nvSpPr>
        <p:spPr bwMode="auto">
          <a:xfrm>
            <a:off x="5015346" y="3140600"/>
            <a:ext cx="4147425" cy="256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블록에 분기에서 언급하였듯 블록은 언제나 가장 긴 체인을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main chain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에 연결하려 하기 때문에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(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나카모토 합의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)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더 긴 체인이 생기면 기존의 체인의 블록을 고아 블록으로 판단함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이더리움의 제안자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,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비탈릭 부테린에 의하면 모든 연산 자원의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25%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가 악의를 품고 나머지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75%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가 생성한 체인을 따라 잡을 확률을 공개함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(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차트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최소한의 보호조치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(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비트코인의 경우 최소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6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개 블록이 확정될 때 까지 기다려야 함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)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은 있으나 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100%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를 보장하지 못하는 한 한계가 있음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38"/>
              </a:spcBef>
            </a:pP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 - </a:t>
            </a:r>
            <a:r>
              <a:rPr lang="ko-KR" altLang="en-US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이에 대한 대안으로 프라이빗 블록체인이 있으나 신뢰성을 위해 여러 제약이 생겨 기존의 중앙 집중형 시스템과 별 다를 바 없어지는 등 블록체인 자체의 존재의의에 저촉됨</a:t>
            </a:r>
            <a:r>
              <a:rPr lang="en-US" altLang="ko-KR" sz="10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Noto Sans Korean Light" pitchFamily="34" charset="-127"/>
                <a:sym typeface="Lato Regular" charset="0"/>
              </a:rPr>
              <a:t>.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F4DF9A4-9A1A-4D0E-AD61-7AC145682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37765"/>
              </p:ext>
            </p:extLst>
          </p:nvPr>
        </p:nvGraphicFramePr>
        <p:xfrm>
          <a:off x="2032000" y="2817094"/>
          <a:ext cx="2869035" cy="332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79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667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 (제목)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Hyeon</dc:creator>
  <cp:lastModifiedBy>Choi Hyeon</cp:lastModifiedBy>
  <cp:revision>14</cp:revision>
  <dcterms:created xsi:type="dcterms:W3CDTF">2019-05-12T11:54:13Z</dcterms:created>
  <dcterms:modified xsi:type="dcterms:W3CDTF">2019-05-12T12:52:57Z</dcterms:modified>
</cp:coreProperties>
</file>