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03" r:id="rId4"/>
    <p:sldId id="304" r:id="rId5"/>
    <p:sldId id="307" r:id="rId6"/>
    <p:sldId id="308" r:id="rId7"/>
    <p:sldId id="306" r:id="rId8"/>
    <p:sldId id="305" r:id="rId9"/>
    <p:sldId id="267" r:id="rId10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alibri Light" charset="0"/>
      <p:regular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4F4"/>
    <a:srgbClr val="EEB305"/>
    <a:srgbClr val="EB4233"/>
    <a:srgbClr val="757993"/>
    <a:srgbClr val="4D5063"/>
    <a:srgbClr val="454859"/>
    <a:srgbClr val="349A52"/>
    <a:srgbClr val="3E4150"/>
    <a:srgbClr val="F8F8FB"/>
    <a:srgbClr val="8B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288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3B5E7-6EF8-4C83-8627-CDADD51A4E58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1F27-7D26-4119-83A5-5D11C8040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0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8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xmlns="" id="{B0837C6D-14DA-4E3D-970D-C8A882F1A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8488" y="376701"/>
            <a:ext cx="3179421" cy="304384"/>
          </a:xfrm>
        </p:spPr>
        <p:txBody>
          <a:bodyPr wrap="none">
            <a:noAutofit/>
          </a:bodyPr>
          <a:lstStyle>
            <a:lvl1pPr marL="0" algn="l" defTabSz="457200" rtl="0" eaLnBrk="1" latinLnBrk="0" hangingPunct="1">
              <a:defRPr lang="ko-KR" altLang="en-US" sz="1600" kern="12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슬라이드 주제를 여기에 입력해주세요</a:t>
            </a:r>
            <a:endParaRPr lang="ko-KR" altLang="en-US" sz="900" spc="-15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28FF-56F0-4568-9C94-0DC91CD91FAC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36F4-0273-4FC8-ABDD-959213F21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aver.com/main/read.nhn?oid=079&amp;aid=0003118188" TargetMode="External"/><Relationship Id="rId2" Type="http://schemas.openxmlformats.org/officeDocument/2006/relationships/hyperlink" Target="http://www.etnews.com/20190315000130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user1\Desktop\73450850-당신은-스파이웨어-나-애드웨어-텍스트-배경-구름-개념에-의해-영향을받는-중-하나입니다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7" y="3368516"/>
            <a:ext cx="2865304" cy="28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1\Desktop\depositphotos_130040594-stock-illustration-adware-sign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26" y="3277196"/>
            <a:ext cx="2956624" cy="29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FBD3841-9B69-4879-BF14-625C54CB82D1}"/>
              </a:ext>
            </a:extLst>
          </p:cNvPr>
          <p:cNvSpPr/>
          <p:nvPr/>
        </p:nvSpPr>
        <p:spPr>
          <a:xfrm>
            <a:off x="3239528" y="3766361"/>
            <a:ext cx="2855410" cy="1541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20</a:t>
            </a:r>
            <a:r>
              <a:rPr lang="ko-KR" altLang="en-US" sz="16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조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: </a:t>
            </a:r>
            <a:r>
              <a:rPr lang="ko-KR" altLang="en-US" sz="16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조용진</a:t>
            </a:r>
            <a:r>
              <a:rPr lang="en-US" altLang="ko-KR" sz="16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최현</a:t>
            </a:r>
            <a:endParaRPr lang="en-US" altLang="ko-KR" sz="1600" b="1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5970" y="2830106"/>
            <a:ext cx="2696547" cy="50385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j-ea"/>
              </a:rPr>
              <a:t>애드웨어</a:t>
            </a:r>
            <a:r>
              <a:rPr lang="en-US" altLang="ko-KR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j-ea"/>
              </a:rPr>
              <a:t>(Adware)</a:t>
            </a:r>
            <a:endParaRPr lang="ko-KR" altLang="en-US" b="1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FBD3841-9B69-4879-BF14-625C54CB82D1}"/>
              </a:ext>
            </a:extLst>
          </p:cNvPr>
          <p:cNvSpPr/>
          <p:nvPr/>
        </p:nvSpPr>
        <p:spPr>
          <a:xfrm>
            <a:off x="3471262" y="3363581"/>
            <a:ext cx="2391942" cy="37640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컴퓨터 네트워크 </a:t>
            </a: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577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303037" y="2827176"/>
            <a:ext cx="2696547" cy="50385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b="1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j-ea"/>
              </a:rPr>
              <a:t>애드웨어</a:t>
            </a:r>
            <a:r>
              <a:rPr lang="en-US" altLang="ko-KR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j-ea"/>
              </a:rPr>
              <a:t> (Adware)</a:t>
            </a:r>
            <a:endParaRPr lang="ko-KR" altLang="en-US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4C73C1-A486-452F-9419-E17E9BCBED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0" y="3557413"/>
            <a:ext cx="3065040" cy="2987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C8E5B58-6A41-4758-89FA-1A097DC44E8C}"/>
              </a:ext>
            </a:extLst>
          </p:cNvPr>
          <p:cNvSpPr/>
          <p:nvPr/>
        </p:nvSpPr>
        <p:spPr>
          <a:xfrm>
            <a:off x="2644881" y="3434370"/>
            <a:ext cx="3854238" cy="1919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E559993-AF49-4A3F-ADC1-ABF40D666BFA}"/>
              </a:ext>
            </a:extLst>
          </p:cNvPr>
          <p:cNvSpPr/>
          <p:nvPr/>
        </p:nvSpPr>
        <p:spPr>
          <a:xfrm>
            <a:off x="2988424" y="3534069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1. 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기사 출처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38CE4E-ACB0-46DD-92CA-B9EF1367663E}"/>
              </a:ext>
            </a:extLst>
          </p:cNvPr>
          <p:cNvSpPr/>
          <p:nvPr/>
        </p:nvSpPr>
        <p:spPr>
          <a:xfrm>
            <a:off x="2988424" y="4038192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342900" indent="-342900"/>
            <a:r>
              <a: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2. 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주요 내용 요약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3107836-54AC-46C4-8A40-B653A5944CE5}"/>
              </a:ext>
            </a:extLst>
          </p:cNvPr>
          <p:cNvSpPr/>
          <p:nvPr/>
        </p:nvSpPr>
        <p:spPr>
          <a:xfrm>
            <a:off x="2988424" y="4521300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3</a:t>
            </a:r>
            <a:r>
              <a: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. 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핵심 기술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E3C33AF-6D53-4BAA-A722-DFD8069F559E}"/>
              </a:ext>
            </a:extLst>
          </p:cNvPr>
          <p:cNvSpPr/>
          <p:nvPr/>
        </p:nvSpPr>
        <p:spPr>
          <a:xfrm>
            <a:off x="2988421" y="5022635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4. 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시사점</a:t>
            </a:r>
            <a:endParaRPr lang="en-US" altLang="ko-KR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F92AEF-CA08-4D6C-818E-3CD43136E5AB}"/>
              </a:ext>
            </a:extLst>
          </p:cNvPr>
          <p:cNvSpPr/>
          <p:nvPr/>
        </p:nvSpPr>
        <p:spPr>
          <a:xfrm>
            <a:off x="3176162" y="2791176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endParaRPr lang="ko-KR" altLang="en-US" sz="11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E3C33AF-6D53-4BAA-A722-DFD8069F559E}"/>
              </a:ext>
            </a:extLst>
          </p:cNvPr>
          <p:cNvSpPr/>
          <p:nvPr/>
        </p:nvSpPr>
        <p:spPr>
          <a:xfrm>
            <a:off x="2987453" y="5463408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5. 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출처</a:t>
            </a:r>
            <a:endParaRPr lang="en-US" altLang="ko-KR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58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+mj-ea"/>
                <a:ea typeface="+mj-ea"/>
              </a:rPr>
              <a:t>기사 출처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939050" y="855986"/>
            <a:ext cx="1100533" cy="26875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기사 출처</a:t>
            </a:r>
            <a:endParaRPr lang="ko-KR" altLang="en-US" sz="10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2160846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주요 내용 요약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53553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시사점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217801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41852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65543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기사 출처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3439691" y="862609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핵심 기술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18" y="1936131"/>
            <a:ext cx="5123371" cy="70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4" y="2846869"/>
            <a:ext cx="3927628" cy="274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10" y="2811706"/>
            <a:ext cx="4262436" cy="30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5593507" y="86554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5687031" y="905440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83578" y="2130961"/>
            <a:ext cx="8159260" cy="41203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 b="1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플레이에서 악성 </a:t>
            </a:r>
            <a:r>
              <a:rPr lang="ko-KR" altLang="en-US" sz="1600" b="1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애드웨어가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포함된 </a:t>
            </a:r>
            <a:r>
              <a:rPr lang="ko-KR" altLang="en-US" sz="1600" b="1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다운횟수는 총 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천만 회 이상이다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buAutoNum type="arabicPeriod"/>
            </a:pP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buAutoNum type="arabicPeriod" startAt="2"/>
            </a:pP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웹 브라우저에서 원치 않는 광고들을 노출 시킨다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.	                                               </a:t>
            </a:r>
          </a:p>
          <a:p>
            <a:pPr marL="342900" indent="-342900" algn="ctr">
              <a:buAutoNum type="arabicPeriod" startAt="2"/>
            </a:pP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buAutoNum type="arabicPeriod" startAt="2"/>
            </a:pP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 3.   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사용자를 </a:t>
            </a:r>
            <a:r>
              <a:rPr lang="ko-KR" altLang="en-US" sz="1600" b="1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피싱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페이지로 유도할 수 있다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.                                                                </a:t>
            </a:r>
          </a:p>
          <a:p>
            <a:pPr algn="ctr"/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4.   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백도어로 아이콘만 삭제하고 </a:t>
            </a:r>
            <a:r>
              <a:rPr lang="ko-KR" altLang="en-US" sz="1600" b="1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앱을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설치할 수 있다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.                                                </a:t>
            </a:r>
          </a:p>
          <a:p>
            <a:pPr algn="ctr"/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5.   AI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까지 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하며 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악성 </a:t>
            </a:r>
            <a:r>
              <a:rPr lang="ko-KR" altLang="en-US" sz="1600" b="1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퇴출을 하고 있지만 완벽하게 걸러내지 못 한다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.            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+mj-ea"/>
                <a:ea typeface="+mj-ea"/>
              </a:rPr>
              <a:t>주요 내용 요약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2246909" y="855986"/>
            <a:ext cx="1100533" cy="26875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주요 내용 요약</a:t>
            </a:r>
            <a:endParaRPr lang="ko-KR" altLang="en-US" sz="10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884886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기사 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53553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시사점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217801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41852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65543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주요 내용 요약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3439691" y="862609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핵심 기술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5593507" y="86554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5687031" y="905440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3759367" y="1933405"/>
            <a:ext cx="1443779" cy="352581"/>
          </a:xfrm>
          <a:prstGeom prst="roundRect">
            <a:avLst>
              <a:gd name="adj" fmla="val 50000"/>
            </a:avLst>
          </a:prstGeom>
          <a:solidFill>
            <a:srgbClr val="4084F4"/>
          </a:solidFill>
          <a:ln w="28575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pPr algn="ctr"/>
            <a:r>
              <a:rPr lang="ko-KR" altLang="en-US" sz="14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주요 내용 요약</a:t>
            </a:r>
            <a:endParaRPr lang="ko-KR" altLang="en-US" sz="14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92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+mj-ea"/>
                <a:ea typeface="+mj-ea"/>
              </a:rPr>
              <a:t>광고 표출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3495373" y="855986"/>
            <a:ext cx="1100533" cy="26875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핵심 기술</a:t>
            </a:r>
            <a:endParaRPr lang="ko-KR" altLang="en-US" sz="10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884886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기사 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53553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시사점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217801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41852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65543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핵심 기술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2191227" y="862609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주요 내용 요약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5593507" y="86554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5687031" y="905440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2020187"/>
            <a:ext cx="4214227" cy="43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4723510" y="2020189"/>
            <a:ext cx="3919747" cy="12781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6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보안이 취약한 컴퓨터에서 주로 감염되며</a:t>
            </a:r>
            <a:r>
              <a:rPr lang="en-US" altLang="ko-KR" sz="16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en-US" altLang="ko-KR" sz="16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보안에 문제없어도</a:t>
            </a:r>
            <a:r>
              <a:rPr lang="en-US" altLang="ko-KR" sz="16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악성코드가 감염된 </a:t>
            </a:r>
            <a:endParaRPr lang="en-US" altLang="ko-KR" sz="16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6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프로그램을 실행시키면 감염된다</a:t>
            </a:r>
            <a:r>
              <a:rPr lang="en-US" altLang="ko-KR" sz="16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6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          </a:t>
            </a:r>
            <a:endParaRPr lang="en-US" altLang="ko-KR" sz="16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50" y="3826913"/>
            <a:ext cx="3193728" cy="24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5629790" y="3528634"/>
            <a:ext cx="2630676" cy="244837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제어판에 보이지 않는 경우가 대다수</a:t>
            </a:r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9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+mj-ea"/>
                <a:ea typeface="+mj-ea"/>
              </a:rPr>
              <a:t>피싱</a:t>
            </a:r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+mj-ea"/>
                <a:ea typeface="+mj-ea"/>
              </a:rPr>
              <a:t> 페이지 유도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3495373" y="855986"/>
            <a:ext cx="1100533" cy="26875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핵심 기술</a:t>
            </a:r>
            <a:endParaRPr lang="ko-KR" altLang="en-US" sz="10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884886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기사 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53553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시사점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217801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41852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65543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핵심 기술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2191227" y="862609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주요 내용 요약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5593507" y="86554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5687031" y="905440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84" y="1841204"/>
            <a:ext cx="4706051" cy="116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06" y="3117001"/>
            <a:ext cx="63436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8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36129" y="2130961"/>
            <a:ext cx="7690253" cy="400402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342900" indent="-342900" algn="ctr">
              <a:buAutoNum type="arabicPeriod"/>
            </a:pPr>
            <a:endParaRPr lang="en-US" altLang="ko-KR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buAutoNum type="arabicPeriod"/>
            </a:pPr>
            <a:r>
              <a:rPr lang="ko-KR" altLang="en-US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개인정보는 물론이고</a:t>
            </a:r>
            <a:r>
              <a:rPr lang="en-US" altLang="ko-KR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전세계에서 보안 문제로 중요하게 다뤄질 것이다</a:t>
            </a:r>
            <a:r>
              <a:rPr lang="en-US" altLang="ko-KR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2.   </a:t>
            </a:r>
            <a:r>
              <a:rPr lang="ko-KR" altLang="en-US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보안 피해 발생 시</a:t>
            </a:r>
            <a:r>
              <a:rPr lang="en-US" altLang="ko-KR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신속히 대응할 수 있는 제도가 마련되어야 한다</a:t>
            </a:r>
            <a:r>
              <a:rPr lang="en-US" altLang="ko-KR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.      </a:t>
            </a:r>
          </a:p>
          <a:p>
            <a:pPr algn="ctr"/>
            <a:endParaRPr lang="en-US" altLang="ko-KR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+mj-ea"/>
                <a:ea typeface="+mj-ea"/>
              </a:rPr>
              <a:t>시사점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4703034" y="855986"/>
            <a:ext cx="975537" cy="26875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시사점</a:t>
            </a:r>
            <a:endParaRPr lang="ko-KR" altLang="en-US" sz="10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884886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기사 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2210184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주요 내용 요약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217801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41852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65543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시사점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3439691" y="862609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핵심 기술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5593507" y="86554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5687031" y="905440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3759367" y="1933405"/>
            <a:ext cx="1443779" cy="352581"/>
          </a:xfrm>
          <a:prstGeom prst="roundRect">
            <a:avLst>
              <a:gd name="adj" fmla="val 50000"/>
            </a:avLst>
          </a:prstGeom>
          <a:solidFill>
            <a:srgbClr val="4084F4"/>
          </a:solidFill>
          <a:ln w="28575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pPr algn="ctr"/>
            <a:r>
              <a:rPr lang="ko-KR" altLang="en-US" sz="14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시사점</a:t>
            </a:r>
            <a:endParaRPr lang="ko-KR" altLang="en-US" sz="14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28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709468" y="2130961"/>
            <a:ext cx="7690253" cy="400402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주요 기사 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600" dirty="0" smtClean="0">
                <a:hlinkClick r:id="rId2"/>
              </a:rPr>
              <a:t>http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www.etnews.com/20190315000130</a:t>
            </a:r>
            <a:r>
              <a:rPr lang="en-US" altLang="ko-KR" sz="1600" dirty="0" smtClean="0"/>
              <a:t>                                            </a:t>
            </a:r>
          </a:p>
          <a:p>
            <a:pPr marL="342900" indent="-342900" algn="ctr">
              <a:buAutoNum type="arabicPeriod"/>
            </a:pPr>
            <a:endParaRPr lang="en-US" altLang="ko-KR" sz="1600" dirty="0" smtClean="0"/>
          </a:p>
          <a:p>
            <a:pPr marL="342900" indent="-342900" algn="ctr">
              <a:buAutoNum type="arabicPeriod"/>
            </a:pP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b="1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피싱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 기사 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news.naver.com/main/read.nhn?oid=079&amp;aid=0003118188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buAutoNum type="arabicPeriod"/>
            </a:pP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buAutoNum type="arabicPeriod"/>
            </a:pP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buAutoNum type="arabicPeriod"/>
            </a:pP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marL="342900" indent="-342900" algn="ctr">
              <a:buAutoNum type="arabicPeriod"/>
            </a:pPr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+mj-ea"/>
                <a:ea typeface="+mj-ea"/>
              </a:rPr>
              <a:t>주요 내용 요약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2246909" y="855986"/>
            <a:ext cx="1100533" cy="26875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spc="-7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주요 내용 요약</a:t>
            </a:r>
            <a:endParaRPr lang="ko-KR" altLang="en-US" sz="10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884886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기사 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53553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시사점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217801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41852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655431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주요 내용 요약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3439691" y="862609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핵심 기술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5593507" y="865546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+mj-ea"/>
                <a:ea typeface="+mj-ea"/>
              </a:rPr>
              <a:t>출처</a:t>
            </a:r>
            <a:endParaRPr lang="ko-KR" altLang="en-US" sz="10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5687031" y="905440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3759367" y="1933405"/>
            <a:ext cx="1443779" cy="352581"/>
          </a:xfrm>
          <a:prstGeom prst="roundRect">
            <a:avLst>
              <a:gd name="adj" fmla="val 50000"/>
            </a:avLst>
          </a:prstGeom>
          <a:solidFill>
            <a:srgbClr val="4084F4"/>
          </a:solidFill>
          <a:ln w="28575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pPr algn="ctr"/>
            <a:r>
              <a:rPr lang="ko-KR" altLang="en-US" sz="14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출 처</a:t>
            </a:r>
            <a:endParaRPr lang="ko-KR" altLang="en-US" sz="14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14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746F206-8268-44AD-8446-4B6228A3B2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1135" y="2105055"/>
            <a:ext cx="829643" cy="725649"/>
          </a:xfrm>
          <a:prstGeom prst="rect">
            <a:avLst/>
          </a:prstGeom>
        </p:spPr>
      </p:pic>
      <p:pic>
        <p:nvPicPr>
          <p:cNvPr id="7" name="그래픽 6" descr="엄지 올리기">
            <a:extLst>
              <a:ext uri="{FF2B5EF4-FFF2-40B4-BE49-F238E27FC236}">
                <a16:creationId xmlns:a16="http://schemas.microsoft.com/office/drawing/2014/main" xmlns="" id="{7B778922-3A67-482D-86DD-0E05B685E6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622993" y="4197170"/>
            <a:ext cx="1711380" cy="17113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8BA2250-2A50-44F6-AA1A-CD1477F06CE2}"/>
              </a:ext>
            </a:extLst>
          </p:cNvPr>
          <p:cNvSpPr/>
          <p:nvPr/>
        </p:nvSpPr>
        <p:spPr>
          <a:xfrm>
            <a:off x="909006" y="2830704"/>
            <a:ext cx="7139353" cy="368433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 sz="8000" b="1" spc="-187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감사합니다</a:t>
            </a:r>
            <a:r>
              <a:rPr lang="en-US" altLang="ko-KR" sz="8000" b="1" spc="-187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1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84F4"/>
        </a:solidFill>
      </a:spPr>
      <a:bodyPr wrap="none" anchor="ctr">
        <a:noAutofit/>
      </a:bodyPr>
      <a:lstStyle>
        <a:defPPr algn="ctr">
          <a:defRPr sz="1200" b="1" spc="-100" smtClean="0">
            <a:ln>
              <a:solidFill>
                <a:prstClr val="white">
                  <a:lumMod val="85000"/>
                  <a:alpha val="9000"/>
                </a:prstClr>
              </a:solidFill>
            </a:ln>
            <a:solidFill>
              <a:schemeClr val="bg1"/>
            </a:solidFill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9230</TotalTime>
  <Words>208</Words>
  <Application>Microsoft Office PowerPoint</Application>
  <PresentationFormat>화면 슬라이드 쇼(4:3)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아리따-돋움(TTF)-Bold</vt:lpstr>
      <vt:lpstr>맑은 고딕</vt:lpstr>
      <vt:lpstr>아리따-돋움(TTF)-Medium</vt:lpstr>
      <vt:lpstr>Calibri</vt:lpstr>
      <vt:lpstr>Calibri Light</vt:lpstr>
      <vt:lpstr>Office 테마</vt:lpstr>
      <vt:lpstr>PowerPoint 프레젠테이션</vt:lpstr>
      <vt:lpstr>PowerPoint 프레젠테이션</vt:lpstr>
      <vt:lpstr>기사 출처</vt:lpstr>
      <vt:lpstr>주요 내용 요약</vt:lpstr>
      <vt:lpstr>핵심 기술</vt:lpstr>
      <vt:lpstr>핵심 기술</vt:lpstr>
      <vt:lpstr>시사점</vt:lpstr>
      <vt:lpstr>주요 내용 요약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Daeun Kim</dc:creator>
  <cp:lastModifiedBy>user1</cp:lastModifiedBy>
  <cp:revision>215</cp:revision>
  <dcterms:created xsi:type="dcterms:W3CDTF">2018-08-29T18:01:22Z</dcterms:created>
  <dcterms:modified xsi:type="dcterms:W3CDTF">2019-11-30T07:45:15Z</dcterms:modified>
</cp:coreProperties>
</file>