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8" r:id="rId6"/>
    <p:sldId id="267" r:id="rId7"/>
    <p:sldId id="264" r:id="rId8"/>
    <p:sldId id="269" r:id="rId9"/>
    <p:sldId id="265" r:id="rId10"/>
    <p:sldId id="270" r:id="rId11"/>
    <p:sldId id="271" r:id="rId12"/>
    <p:sldId id="272" r:id="rId13"/>
    <p:sldId id="266" r:id="rId14"/>
    <p:sldId id="273" r:id="rId15"/>
    <p:sldId id="274" r:id="rId16"/>
    <p:sldId id="275" r:id="rId17"/>
    <p:sldId id="26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052B3D"/>
    <a:srgbClr val="7ED6C1"/>
    <a:srgbClr val="33574F"/>
    <a:srgbClr val="65A395"/>
    <a:srgbClr val="F2F2F2"/>
    <a:srgbClr val="F0F0F0"/>
    <a:srgbClr val="BCE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1" autoAdjust="0"/>
    <p:restoredTop sz="94260" autoAdjust="0"/>
  </p:normalViewPr>
  <p:slideViewPr>
    <p:cSldViewPr snapToGrid="0">
      <p:cViewPr>
        <p:scale>
          <a:sx n="66" d="100"/>
          <a:sy n="66" d="100"/>
        </p:scale>
        <p:origin x="732" y="456"/>
      </p:cViewPr>
      <p:guideLst>
        <p:guide orient="horz" pos="2183"/>
        <p:guide pos="3840"/>
        <p:guide pos="7310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1571483"/>
            <a:ext cx="8123583" cy="5286516"/>
            <a:chOff x="0" y="1649895"/>
            <a:chExt cx="8123583" cy="5208105"/>
          </a:xfrm>
        </p:grpSpPr>
        <p:sp>
          <p:nvSpPr>
            <p:cNvPr id="8" name="직각 삼각형 7"/>
            <p:cNvSpPr/>
            <p:nvPr/>
          </p:nvSpPr>
          <p:spPr>
            <a:xfrm>
              <a:off x="0" y="1649895"/>
              <a:ext cx="8123583" cy="5208105"/>
            </a:xfrm>
            <a:prstGeom prst="rtTriangle">
              <a:avLst/>
            </a:pr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>
              <a:off x="0" y="4545496"/>
              <a:ext cx="8123583" cy="2312504"/>
            </a:xfrm>
            <a:prstGeom prst="rt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 userDrawn="1"/>
        </p:nvSpPr>
        <p:spPr>
          <a:xfrm>
            <a:off x="0" y="0"/>
            <a:ext cx="4770783" cy="6858000"/>
          </a:xfrm>
          <a:custGeom>
            <a:avLst/>
            <a:gdLst>
              <a:gd name="connsiteX0" fmla="*/ 0 w 4770783"/>
              <a:gd name="connsiteY0" fmla="*/ 0 h 6858000"/>
              <a:gd name="connsiteX1" fmla="*/ 4770783 w 4770783"/>
              <a:gd name="connsiteY1" fmla="*/ 0 h 6858000"/>
              <a:gd name="connsiteX2" fmla="*/ 3021496 w 4770783"/>
              <a:gd name="connsiteY2" fmla="*/ 6858000 h 6858000"/>
              <a:gd name="connsiteX3" fmla="*/ 0 w 477078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0783" h="6858000">
                <a:moveTo>
                  <a:pt x="0" y="0"/>
                </a:moveTo>
                <a:lnTo>
                  <a:pt x="4770783" y="0"/>
                </a:lnTo>
                <a:lnTo>
                  <a:pt x="302149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52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rot="16200000" flipV="1">
            <a:off x="-1924052" y="1924050"/>
            <a:ext cx="6858000" cy="3009897"/>
          </a:xfrm>
          <a:prstGeom prst="rt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2909605" y="2533233"/>
            <a:ext cx="2612284" cy="2612284"/>
            <a:chOff x="2909605" y="2533233"/>
            <a:chExt cx="2612284" cy="2612284"/>
          </a:xfrm>
        </p:grpSpPr>
        <p:sp>
          <p:nvSpPr>
            <p:cNvPr id="13" name="타원 12"/>
            <p:cNvSpPr/>
            <p:nvPr/>
          </p:nvSpPr>
          <p:spPr>
            <a:xfrm>
              <a:off x="2909605" y="2533233"/>
              <a:ext cx="2612284" cy="261228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136291" y="2759919"/>
              <a:ext cx="2158913" cy="2158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LOGO</a:t>
              </a:r>
              <a:endPara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</p:grpSp>
      <p:cxnSp>
        <p:nvCxnSpPr>
          <p:cNvPr id="15" name="직선 연결선 14"/>
          <p:cNvCxnSpPr/>
          <p:nvPr userDrawn="1"/>
        </p:nvCxnSpPr>
        <p:spPr>
          <a:xfrm flipH="1">
            <a:off x="4356100" y="0"/>
            <a:ext cx="609600" cy="2366682"/>
          </a:xfrm>
          <a:prstGeom prst="line">
            <a:avLst/>
          </a:prstGeom>
          <a:ln>
            <a:solidFill>
              <a:srgbClr val="052B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5179085" y="4723201"/>
            <a:ext cx="3356312" cy="2179777"/>
          </a:xfrm>
          <a:prstGeom prst="line">
            <a:avLst/>
          </a:prstGeom>
          <a:ln>
            <a:solidFill>
              <a:srgbClr val="7E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각 삼각형 16"/>
          <p:cNvSpPr/>
          <p:nvPr userDrawn="1"/>
        </p:nvSpPr>
        <p:spPr>
          <a:xfrm flipV="1">
            <a:off x="0" y="-3"/>
            <a:ext cx="12192000" cy="3429001"/>
          </a:xfrm>
          <a:prstGeom prst="rt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27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6076950"/>
            <a:ext cx="12192000" cy="786039"/>
            <a:chOff x="0" y="6076950"/>
            <a:chExt cx="12192000" cy="786039"/>
          </a:xfrm>
        </p:grpSpPr>
        <p:sp>
          <p:nvSpPr>
            <p:cNvPr id="7" name="자유형 6"/>
            <p:cNvSpPr/>
            <p:nvPr/>
          </p:nvSpPr>
          <p:spPr>
            <a:xfrm flipH="1">
              <a:off x="1905000" y="6332467"/>
              <a:ext cx="10287000" cy="525534"/>
            </a:xfrm>
            <a:custGeom>
              <a:avLst/>
              <a:gdLst>
                <a:gd name="connsiteX0" fmla="*/ 1842667 w 8382000"/>
                <a:gd name="connsiteY0" fmla="*/ 0 h 496505"/>
                <a:gd name="connsiteX1" fmla="*/ 0 w 8382000"/>
                <a:gd name="connsiteY1" fmla="*/ 493742 h 496505"/>
                <a:gd name="connsiteX2" fmla="*/ 0 w 8382000"/>
                <a:gd name="connsiteY2" fmla="*/ 496505 h 496505"/>
                <a:gd name="connsiteX3" fmla="*/ 8382000 w 8382000"/>
                <a:gd name="connsiteY3" fmla="*/ 496505 h 496505"/>
                <a:gd name="connsiteX4" fmla="*/ 1842667 w 8382000"/>
                <a:gd name="connsiteY4" fmla="*/ 0 h 496505"/>
                <a:gd name="connsiteX0" fmla="*/ 1322303 w 8382000"/>
                <a:gd name="connsiteY0" fmla="*/ 0 h 525534"/>
                <a:gd name="connsiteX1" fmla="*/ 0 w 8382000"/>
                <a:gd name="connsiteY1" fmla="*/ 522771 h 525534"/>
                <a:gd name="connsiteX2" fmla="*/ 0 w 8382000"/>
                <a:gd name="connsiteY2" fmla="*/ 525534 h 525534"/>
                <a:gd name="connsiteX3" fmla="*/ 8382000 w 8382000"/>
                <a:gd name="connsiteY3" fmla="*/ 525534 h 525534"/>
                <a:gd name="connsiteX4" fmla="*/ 1322303 w 8382000"/>
                <a:gd name="connsiteY4" fmla="*/ 0 h 52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0" h="525534">
                  <a:moveTo>
                    <a:pt x="1322303" y="0"/>
                  </a:moveTo>
                  <a:lnTo>
                    <a:pt x="0" y="522771"/>
                  </a:lnTo>
                  <a:lnTo>
                    <a:pt x="0" y="525534"/>
                  </a:lnTo>
                  <a:lnTo>
                    <a:pt x="8382000" y="525534"/>
                  </a:lnTo>
                  <a:lnTo>
                    <a:pt x="1322303" y="0"/>
                  </a:lnTo>
                  <a:close/>
                </a:path>
              </a:pathLst>
            </a:cu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6076950"/>
              <a:ext cx="10287000" cy="781050"/>
            </a:xfrm>
            <a:prstGeom prst="rtTriangle">
              <a:avLst/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flipH="1">
              <a:off x="10287000" y="6081939"/>
              <a:ext cx="1905000" cy="781050"/>
            </a:xfrm>
            <a:prstGeom prst="rtTriangle">
              <a:avLst/>
            </a:pr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220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22892" y="430480"/>
            <a:ext cx="6282857" cy="464602"/>
          </a:xfrm>
          <a:prstGeom prst="rect">
            <a:avLst/>
          </a:prstGeom>
        </p:spPr>
        <p:txBody>
          <a:bodyPr anchor="ctr"/>
          <a:lstStyle>
            <a:lvl1pPr marL="0" algn="l" defTabSz="914400" rtl="0" eaLnBrk="1" latinLnBrk="1" hangingPunct="1">
              <a:defRPr lang="ko-KR" altLang="en-US" sz="3600" kern="1200" dirty="0">
                <a:gradFill>
                  <a:gsLst>
                    <a:gs pos="100000">
                      <a:srgbClr val="33574F"/>
                    </a:gs>
                    <a:gs pos="0">
                      <a:srgbClr val="33574F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>Slide Headline Section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22892" y="975590"/>
            <a:ext cx="3995738" cy="2533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buNone/>
              <a:defRPr lang="ko-KR" altLang="en-US" sz="1800" kern="120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1pPr>
            <a:lvl2pPr marL="0" algn="l" defTabSz="914400" rtl="0" eaLnBrk="1" latinLnBrk="1" hangingPunct="1">
              <a:defRPr lang="ko-KR" altLang="en-US" sz="1800" kern="120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2pPr>
            <a:lvl3pPr marL="0" algn="l" defTabSz="914400" rtl="0" eaLnBrk="1" latinLnBrk="1" hangingPunct="1">
              <a:defRPr lang="ko-KR" altLang="en-US" sz="1800" kern="120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3pPr>
            <a:lvl4pPr marL="0" algn="l" defTabSz="914400" rtl="0" eaLnBrk="1" latinLnBrk="1" hangingPunct="1">
              <a:defRPr lang="ko-KR" altLang="en-US" sz="1800" kern="120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4pPr>
            <a:lvl5pPr marL="0" algn="l" defTabSz="914400" rtl="0" eaLnBrk="1" latinLnBrk="1" hangingPunct="1">
              <a:defRPr lang="ko-KR" altLang="en-US" sz="1800" kern="120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defRPr>
            </a:lvl5pPr>
          </a:lstStyle>
          <a:p>
            <a:pPr lvl="0"/>
            <a:r>
              <a:rPr lang="en-US" altLang="ko-KR" dirty="0" smtClean="0"/>
              <a:t>Brightworks.co.kr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669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220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2242059" y="5560697"/>
            <a:ext cx="8774682" cy="1332876"/>
            <a:chOff x="991306" y="5560697"/>
            <a:chExt cx="8774682" cy="1332876"/>
          </a:xfrm>
        </p:grpSpPr>
        <p:sp>
          <p:nvSpPr>
            <p:cNvPr id="13" name="이등변 삼각형 12"/>
            <p:cNvSpPr/>
            <p:nvPr/>
          </p:nvSpPr>
          <p:spPr>
            <a:xfrm>
              <a:off x="2817708" y="5572459"/>
              <a:ext cx="6948280" cy="1321114"/>
            </a:xfrm>
            <a:prstGeom prst="triangle">
              <a:avLst/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426012" y="5560697"/>
              <a:ext cx="4079456" cy="1332876"/>
            </a:xfrm>
            <a:prstGeom prst="triangle">
              <a:avLst>
                <a:gd name="adj" fmla="val 94396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991306" y="5572459"/>
              <a:ext cx="2829390" cy="1321114"/>
            </a:xfrm>
            <a:custGeom>
              <a:avLst/>
              <a:gdLst>
                <a:gd name="connsiteX0" fmla="*/ 2829390 w 2829390"/>
                <a:gd name="connsiteY0" fmla="*/ 1321114 h 1321114"/>
                <a:gd name="connsiteX1" fmla="*/ 0 w 2829390"/>
                <a:gd name="connsiteY1" fmla="*/ 1321114 h 1321114"/>
                <a:gd name="connsiteX2" fmla="*/ 2437694 w 2829390"/>
                <a:gd name="connsiteY2" fmla="*/ 0 h 1321114"/>
                <a:gd name="connsiteX3" fmla="*/ 2481804 w 2829390"/>
                <a:gd name="connsiteY3" fmla="*/ 23906 h 1321114"/>
                <a:gd name="connsiteX4" fmla="*/ 2829390 w 2829390"/>
                <a:gd name="connsiteY4" fmla="*/ 1321114 h 132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9390" h="1321114">
                  <a:moveTo>
                    <a:pt x="2829390" y="1321114"/>
                  </a:moveTo>
                  <a:lnTo>
                    <a:pt x="0" y="1321114"/>
                  </a:lnTo>
                  <a:lnTo>
                    <a:pt x="2437694" y="0"/>
                  </a:lnTo>
                  <a:lnTo>
                    <a:pt x="2481804" y="23906"/>
                  </a:lnTo>
                  <a:lnTo>
                    <a:pt x="2829390" y="1321114"/>
                  </a:lnTo>
                  <a:close/>
                </a:path>
              </a:pathLst>
            </a:cu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3473110" y="5596365"/>
              <a:ext cx="2393584" cy="1297208"/>
            </a:xfrm>
            <a:custGeom>
              <a:avLst/>
              <a:gdLst>
                <a:gd name="connsiteX0" fmla="*/ 2393584 w 2393584"/>
                <a:gd name="connsiteY0" fmla="*/ 1297208 h 1297208"/>
                <a:gd name="connsiteX1" fmla="*/ 347586 w 2393584"/>
                <a:gd name="connsiteY1" fmla="*/ 1297208 h 1297208"/>
                <a:gd name="connsiteX2" fmla="*/ 0 w 2393584"/>
                <a:gd name="connsiteY2" fmla="*/ 0 h 1297208"/>
                <a:gd name="connsiteX3" fmla="*/ 2393584 w 2393584"/>
                <a:gd name="connsiteY3" fmla="*/ 1297208 h 129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3584" h="1297208">
                  <a:moveTo>
                    <a:pt x="2393584" y="1297208"/>
                  </a:moveTo>
                  <a:lnTo>
                    <a:pt x="347586" y="1297208"/>
                  </a:lnTo>
                  <a:lnTo>
                    <a:pt x="0" y="0"/>
                  </a:lnTo>
                  <a:lnTo>
                    <a:pt x="2393584" y="1297208"/>
                  </a:lnTo>
                  <a:close/>
                </a:path>
              </a:pathLst>
            </a:cu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0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981A-128B-499D-A1BD-52947A59EC4D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1543050" y="0"/>
            <a:ext cx="800100" cy="5024612"/>
            <a:chOff x="-3143250" y="-609600"/>
            <a:chExt cx="800100" cy="5024612"/>
          </a:xfrm>
        </p:grpSpPr>
        <p:sp>
          <p:nvSpPr>
            <p:cNvPr id="8" name="직사각형 7"/>
            <p:cNvSpPr/>
            <p:nvPr/>
          </p:nvSpPr>
          <p:spPr>
            <a:xfrm>
              <a:off x="-3143250" y="-609600"/>
              <a:ext cx="800100" cy="800100"/>
            </a:xfrm>
            <a:prstGeom prst="rect">
              <a:avLst/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3143250" y="446528"/>
              <a:ext cx="800100" cy="800100"/>
            </a:xfrm>
            <a:prstGeom prst="rect">
              <a:avLst/>
            </a:prstGeom>
            <a:solidFill>
              <a:srgbClr val="7ED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3143250" y="1502656"/>
              <a:ext cx="800100" cy="800100"/>
            </a:xfrm>
            <a:prstGeom prst="rect">
              <a:avLst/>
            </a:prstGeom>
            <a:solidFill>
              <a:srgbClr val="335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3143250" y="2558784"/>
              <a:ext cx="800100" cy="800100"/>
            </a:xfrm>
            <a:prstGeom prst="rect">
              <a:avLst/>
            </a:pr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3143250" y="3614912"/>
              <a:ext cx="800100" cy="8001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39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68597" y="1545618"/>
            <a:ext cx="60644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클라우드 컴퓨팅 플랫폼 제안</a:t>
            </a:r>
            <a:r>
              <a:rPr lang="en-US" altLang="ko-KR" sz="36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36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컴퓨팅 플랫폼의 비교 및 분석</a:t>
            </a:r>
            <a:endParaRPr lang="ko-KR" altLang="en-US" sz="28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7861" y="2673507"/>
            <a:ext cx="66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latinLnBrk="0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Proposal for a Cloud Computing Platform: Comparison and Analysis of Cloud Computing Platforms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3016" y="5124323"/>
            <a:ext cx="420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성결대학교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미디어소프트웨어학과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박예랑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최현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유재석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정창훈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김정이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93" y="2937667"/>
            <a:ext cx="1807282" cy="18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510192" y="493643"/>
            <a:ext cx="6282857" cy="464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solidFill>
                  <a:srgbClr val="3357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내용</a:t>
            </a:r>
            <a:endParaRPr lang="ko-KR" altLang="en-US" sz="2800" dirty="0">
              <a:solidFill>
                <a:srgbClr val="3357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텍스트 개체 틀 4"/>
          <p:cNvSpPr txBox="1">
            <a:spLocks/>
          </p:cNvSpPr>
          <p:nvPr/>
        </p:nvSpPr>
        <p:spPr>
          <a:xfrm>
            <a:off x="510192" y="951101"/>
            <a:ext cx="3995738" cy="253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 OF THE STUDY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7196" y="666827"/>
            <a:ext cx="4722575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2400" dirty="0" smtClean="0">
                <a:solidFill>
                  <a:srgbClr val="052B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마이크로소프트 </a:t>
            </a:r>
            <a:r>
              <a:rPr lang="en-US" altLang="ko-KR" sz="2400" dirty="0" smtClean="0">
                <a:solidFill>
                  <a:srgbClr val="052B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Azure (MS Azure)</a:t>
            </a:r>
            <a:endParaRPr lang="ko-KR" altLang="en-US" sz="2400" dirty="0">
              <a:solidFill>
                <a:srgbClr val="052B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943846" y="1204475"/>
            <a:ext cx="526266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Azure – The Complete BCDR Story - AdinErmi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396" y="1965715"/>
            <a:ext cx="5056490" cy="219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uilding VDI Solutions in Azure – What Options do we hav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7" y="1873219"/>
            <a:ext cx="4572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What is Windows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60" y="4373620"/>
            <a:ext cx="181836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9" y="1381764"/>
            <a:ext cx="8188941" cy="40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510192" y="493643"/>
            <a:ext cx="6282857" cy="464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solidFill>
                  <a:srgbClr val="3357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내용</a:t>
            </a:r>
            <a:endParaRPr lang="ko-KR" altLang="en-US" sz="2800" dirty="0">
              <a:solidFill>
                <a:srgbClr val="3357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텍스트 개체 틀 4"/>
          <p:cNvSpPr txBox="1">
            <a:spLocks/>
          </p:cNvSpPr>
          <p:nvPr/>
        </p:nvSpPr>
        <p:spPr>
          <a:xfrm>
            <a:off x="510192" y="951101"/>
            <a:ext cx="3995738" cy="253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 OF THE STUDY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16438" y="666827"/>
            <a:ext cx="374333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2400" dirty="0" smtClean="0">
                <a:solidFill>
                  <a:srgbClr val="052B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클라우드 플랫폼 </a:t>
            </a:r>
            <a:r>
              <a:rPr lang="en-US" altLang="ko-KR" sz="2400" dirty="0" smtClean="0">
                <a:solidFill>
                  <a:srgbClr val="052B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(GCP)</a:t>
            </a:r>
            <a:endParaRPr lang="ko-KR" altLang="en-US" sz="2400" dirty="0">
              <a:solidFill>
                <a:srgbClr val="052B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968343" y="1204475"/>
            <a:ext cx="4238171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Big Data and no Processing Power? Leverage Google's Cloud TPU t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917" y="1776939"/>
            <a:ext cx="873442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4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510192" y="493643"/>
            <a:ext cx="6282857" cy="464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solidFill>
                  <a:srgbClr val="3357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내용</a:t>
            </a:r>
            <a:endParaRPr lang="ko-KR" altLang="en-US" sz="2800" dirty="0">
              <a:solidFill>
                <a:srgbClr val="3357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텍스트 개체 틀 4"/>
          <p:cNvSpPr txBox="1">
            <a:spLocks/>
          </p:cNvSpPr>
          <p:nvPr/>
        </p:nvSpPr>
        <p:spPr>
          <a:xfrm>
            <a:off x="510192" y="951101"/>
            <a:ext cx="3995738" cy="253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 OF THE STUDY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16438" y="666827"/>
            <a:ext cx="374333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2400" dirty="0" smtClean="0">
                <a:solidFill>
                  <a:srgbClr val="052B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클라우드 플랫폼 </a:t>
            </a:r>
            <a:r>
              <a:rPr lang="en-US" altLang="ko-KR" sz="2400" dirty="0" smtClean="0">
                <a:solidFill>
                  <a:srgbClr val="052B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(GCP)</a:t>
            </a:r>
            <a:endParaRPr lang="ko-KR" altLang="en-US" sz="2400" dirty="0">
              <a:solidFill>
                <a:srgbClr val="052B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968343" y="1204475"/>
            <a:ext cx="4238171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Big Data and no Processing Power? Leverage Google's Cloud TPU t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917" y="1776939"/>
            <a:ext cx="873442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b2c - 무료 화살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19" y="1495893"/>
            <a:ext cx="3873962" cy="387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0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510192" y="493643"/>
            <a:ext cx="6282857" cy="464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solidFill>
                  <a:srgbClr val="3357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결론</a:t>
            </a:r>
            <a:endParaRPr lang="ko-KR" altLang="en-US" sz="2800" dirty="0">
              <a:solidFill>
                <a:srgbClr val="3357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텍스트 개체 틀 4"/>
          <p:cNvSpPr txBox="1">
            <a:spLocks/>
          </p:cNvSpPr>
          <p:nvPr/>
        </p:nvSpPr>
        <p:spPr>
          <a:xfrm>
            <a:off x="510192" y="951101"/>
            <a:ext cx="3995738" cy="253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CONCLUSION OF THE STUDY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06843"/>
              </p:ext>
            </p:extLst>
          </p:nvPr>
        </p:nvGraphicFramePr>
        <p:xfrm>
          <a:off x="1103087" y="1415703"/>
          <a:ext cx="10406741" cy="4246872"/>
        </p:xfrm>
        <a:graphic>
          <a:graphicData uri="http://schemas.openxmlformats.org/drawingml/2006/table">
            <a:tbl>
              <a:tblPr/>
              <a:tblGrid>
                <a:gridCol w="3396342">
                  <a:extLst>
                    <a:ext uri="{9D8B030D-6E8A-4147-A177-3AD203B41FA5}">
                      <a16:colId xmlns:a16="http://schemas.microsoft.com/office/drawing/2014/main" val="2905990130"/>
                    </a:ext>
                  </a:extLst>
                </a:gridCol>
                <a:gridCol w="2467428">
                  <a:extLst>
                    <a:ext uri="{9D8B030D-6E8A-4147-A177-3AD203B41FA5}">
                      <a16:colId xmlns:a16="http://schemas.microsoft.com/office/drawing/2014/main" val="121446714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35985160"/>
                    </a:ext>
                  </a:extLst>
                </a:gridCol>
                <a:gridCol w="2104571">
                  <a:extLst>
                    <a:ext uri="{9D8B030D-6E8A-4147-A177-3AD203B41FA5}">
                      <a16:colId xmlns:a16="http://schemas.microsoft.com/office/drawing/2014/main" val="2688708937"/>
                    </a:ext>
                  </a:extLst>
                </a:gridCol>
              </a:tblGrid>
              <a:tr h="5872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 smtClean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기능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AWS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Azure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GCP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23476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안면 식별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Amazon Rekognition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Azure Face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437299"/>
                  </a:ext>
                </a:extLst>
              </a:tr>
              <a:tr h="85111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필기 인식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Azure Computer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Vision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Cloud Vision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113284"/>
                  </a:ext>
                </a:extLst>
              </a:tr>
              <a:tr h="85111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랜드마크 감지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Azure Computer Vision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Cloud Vision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323818"/>
                  </a:ext>
                </a:extLst>
              </a:tr>
              <a:tr h="5837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유사 이미지 웹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서칭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Cloud Vision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300110"/>
                  </a:ext>
                </a:extLst>
              </a:tr>
              <a:tr h="5837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로고 감지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Cloud Vision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12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6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510192" y="493643"/>
            <a:ext cx="6282857" cy="464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solidFill>
                  <a:srgbClr val="3357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결론</a:t>
            </a:r>
            <a:endParaRPr lang="ko-KR" altLang="en-US" sz="2800" dirty="0">
              <a:solidFill>
                <a:srgbClr val="3357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텍스트 개체 틀 4"/>
          <p:cNvSpPr txBox="1">
            <a:spLocks/>
          </p:cNvSpPr>
          <p:nvPr/>
        </p:nvSpPr>
        <p:spPr>
          <a:xfrm>
            <a:off x="510192" y="951101"/>
            <a:ext cx="3995738" cy="253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CONCLUSION OF THE STUDY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11981"/>
              </p:ext>
            </p:extLst>
          </p:nvPr>
        </p:nvGraphicFramePr>
        <p:xfrm>
          <a:off x="1459182" y="1995761"/>
          <a:ext cx="9513617" cy="3055210"/>
        </p:xfrm>
        <a:graphic>
          <a:graphicData uri="http://schemas.openxmlformats.org/drawingml/2006/table">
            <a:tbl>
              <a:tblPr/>
              <a:tblGrid>
                <a:gridCol w="4322828">
                  <a:extLst>
                    <a:ext uri="{9D8B030D-6E8A-4147-A177-3AD203B41FA5}">
                      <a16:colId xmlns:a16="http://schemas.microsoft.com/office/drawing/2014/main" val="1358015642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040485617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032032591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765055714"/>
                    </a:ext>
                  </a:extLst>
                </a:gridCol>
              </a:tblGrid>
              <a:tr h="5520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 smtClean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기능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AWS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Azure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GCP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28577"/>
                  </a:ext>
                </a:extLst>
              </a:tr>
              <a:tr h="101840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VPS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Amazon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Lightsail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034703"/>
                  </a:ext>
                </a:extLst>
              </a:tr>
              <a:tr h="148479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하이브리드 스토리지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AWS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Storage Gateway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Azure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StorSimple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28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4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510192" y="493643"/>
            <a:ext cx="6282857" cy="464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solidFill>
                  <a:srgbClr val="3357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결론</a:t>
            </a:r>
            <a:endParaRPr lang="ko-KR" altLang="en-US" sz="2800" dirty="0">
              <a:solidFill>
                <a:srgbClr val="3357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텍스트 개체 틀 4"/>
          <p:cNvSpPr txBox="1">
            <a:spLocks/>
          </p:cNvSpPr>
          <p:nvPr/>
        </p:nvSpPr>
        <p:spPr>
          <a:xfrm>
            <a:off x="510192" y="951101"/>
            <a:ext cx="3995738" cy="253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CONCLUSION OF THE STUDY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10966"/>
              </p:ext>
            </p:extLst>
          </p:nvPr>
        </p:nvGraphicFramePr>
        <p:xfrm>
          <a:off x="1553028" y="1204475"/>
          <a:ext cx="9797142" cy="4959012"/>
        </p:xfrm>
        <a:graphic>
          <a:graphicData uri="http://schemas.openxmlformats.org/drawingml/2006/table">
            <a:tbl>
              <a:tblPr/>
              <a:tblGrid>
                <a:gridCol w="2531476">
                  <a:extLst>
                    <a:ext uri="{9D8B030D-6E8A-4147-A177-3AD203B41FA5}">
                      <a16:colId xmlns:a16="http://schemas.microsoft.com/office/drawing/2014/main" val="1807974354"/>
                    </a:ext>
                  </a:extLst>
                </a:gridCol>
                <a:gridCol w="2958868">
                  <a:extLst>
                    <a:ext uri="{9D8B030D-6E8A-4147-A177-3AD203B41FA5}">
                      <a16:colId xmlns:a16="http://schemas.microsoft.com/office/drawing/2014/main" val="910546230"/>
                    </a:ext>
                  </a:extLst>
                </a:gridCol>
                <a:gridCol w="1495872">
                  <a:extLst>
                    <a:ext uri="{9D8B030D-6E8A-4147-A177-3AD203B41FA5}">
                      <a16:colId xmlns:a16="http://schemas.microsoft.com/office/drawing/2014/main" val="2875893831"/>
                    </a:ext>
                  </a:extLst>
                </a:gridCol>
                <a:gridCol w="1462996">
                  <a:extLst>
                    <a:ext uri="{9D8B030D-6E8A-4147-A177-3AD203B41FA5}">
                      <a16:colId xmlns:a16="http://schemas.microsoft.com/office/drawing/2014/main" val="3370261332"/>
                    </a:ext>
                  </a:extLst>
                </a:gridCol>
                <a:gridCol w="1347930">
                  <a:extLst>
                    <a:ext uri="{9D8B030D-6E8A-4147-A177-3AD203B41FA5}">
                      <a16:colId xmlns:a16="http://schemas.microsoft.com/office/drawing/2014/main" val="3052341391"/>
                    </a:ext>
                  </a:extLst>
                </a:gridCol>
              </a:tblGrid>
              <a:tr h="3878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AWS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Azure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GCP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80586"/>
                  </a:ext>
                </a:extLst>
              </a:tr>
              <a:tr h="387837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분석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안면 식별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396729"/>
                  </a:ext>
                </a:extLst>
              </a:tr>
              <a:tr h="387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필기 인식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267631"/>
                  </a:ext>
                </a:extLst>
              </a:tr>
              <a:tr h="387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랜드마크 감지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316473"/>
                  </a:ext>
                </a:extLst>
              </a:tr>
              <a:tr h="387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유사 이미지 웹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서칭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815261"/>
                  </a:ext>
                </a:extLst>
              </a:tr>
              <a:tr h="387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로고 감지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733666"/>
                  </a:ext>
                </a:extLst>
              </a:tr>
              <a:tr h="38783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컴퓨트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스토리지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VPS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934536"/>
                  </a:ext>
                </a:extLst>
              </a:tr>
              <a:tr h="387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하이브리드 스토리지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399457"/>
                  </a:ext>
                </a:extLst>
              </a:tr>
              <a:tr h="387837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무료 서비스의 지원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691284"/>
                  </a:ext>
                </a:extLst>
              </a:tr>
              <a:tr h="387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약정 할인률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627760"/>
                  </a:ext>
                </a:extLst>
              </a:tr>
              <a:tr h="387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최소 인스턴스 사용 비용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905498"/>
                  </a:ext>
                </a:extLst>
              </a:tr>
              <a:tr h="387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인스턴스 사용 비용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92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9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510192" y="493643"/>
            <a:ext cx="6282857" cy="464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solidFill>
                  <a:srgbClr val="3357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  <a:endParaRPr lang="ko-KR" altLang="en-US" sz="2800" dirty="0">
              <a:solidFill>
                <a:srgbClr val="3357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텍스트 개체 틀 4"/>
          <p:cNvSpPr txBox="1">
            <a:spLocks/>
          </p:cNvSpPr>
          <p:nvPr/>
        </p:nvSpPr>
        <p:spPr>
          <a:xfrm>
            <a:off x="510192" y="951101"/>
            <a:ext cx="3995738" cy="253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REFERNCE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92" y="1307408"/>
            <a:ext cx="10927064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[1] </a:t>
            </a:r>
            <a:r>
              <a:rPr lang="ko-KR" altLang="en-US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이영호</a:t>
            </a: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한동수 “당신이 지금 알아야 할 </a:t>
            </a: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AWS </a:t>
            </a:r>
            <a:r>
              <a:rPr lang="ko-KR" altLang="en-US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번 읽으면 제대로 남는 </a:t>
            </a: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AWS </a:t>
            </a:r>
            <a:r>
              <a:rPr lang="ko-KR" altLang="en-US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입문서” </a:t>
            </a:r>
            <a:r>
              <a:rPr lang="ko-KR" altLang="en-US" sz="1600" kern="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비제이퍼블릭</a:t>
            </a:r>
            <a:r>
              <a:rPr lang="ko-KR" altLang="en-US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2019.05.31 ISBN 9791190014304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[2] </a:t>
            </a:r>
            <a:r>
              <a:rPr lang="ko-KR" altLang="en-US" sz="1600" kern="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조충기</a:t>
            </a: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kern="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윤희용</a:t>
            </a: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(2015). </a:t>
            </a:r>
            <a:r>
              <a:rPr lang="ko-KR" altLang="en-US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오픈소스 클라우드 컴퓨팅 플랫폼 분석 및 비교</a:t>
            </a: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한국컴퓨터정보학회 학술발표논문집 </a:t>
            </a: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23(1), 155-158.</a:t>
            </a:r>
            <a:endParaRPr lang="ko-KR" altLang="en-US" sz="1600" kern="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[3]https://aws.amazon.com/ko/what-is-aws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[4]https://azure.microsoft.com/ko-kr/overview/what-is-azure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[5]https://cloud.google.com/why-google-cloud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[6]L. N. </a:t>
            </a:r>
            <a:r>
              <a:rPr lang="en-US" altLang="ko-KR" sz="1600" kern="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Hyseni</a:t>
            </a: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and A. </a:t>
            </a:r>
            <a:r>
              <a:rPr lang="en-US" altLang="ko-KR" sz="1600" kern="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Ibrahimi</a:t>
            </a: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"Comparison of the cloud computing platforms provided by Amazon and Google," 2017 Computing Conference, London, 2017, pp. 236-243, </a:t>
            </a:r>
            <a:r>
              <a:rPr lang="en-US" altLang="ko-KR" sz="1600" kern="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doi</a:t>
            </a: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10.1109/SAI.2017.8252109.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[7]J. Peng, X. Zhang, Z. Lei, B. Zhang, W. Zhang and Q. Li, "Comparison of Several Cloud Computing Platforms," 2009 Second International Symposium on Information Science and Engineering, Shanghai, 2009, pp. 23-27, </a:t>
            </a:r>
            <a:r>
              <a:rPr lang="en-US" altLang="ko-KR" sz="1600" kern="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doi</a:t>
            </a:r>
            <a:r>
              <a:rPr lang="en-US" altLang="ko-KR" sz="1600" kern="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10.1109/ISISE.2009.94.</a:t>
            </a:r>
          </a:p>
        </p:txBody>
      </p:sp>
    </p:spTree>
    <p:extLst>
      <p:ext uri="{BB962C8B-B14F-4D97-AF65-F5344CB8AC3E}">
        <p14:creationId xmlns:p14="http://schemas.microsoft.com/office/powerpoint/2010/main" val="40738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24461" y="2560658"/>
            <a:ext cx="4743082" cy="1619924"/>
            <a:chOff x="6461546" y="2669105"/>
            <a:chExt cx="4743082" cy="1619924"/>
          </a:xfrm>
        </p:grpSpPr>
        <p:sp>
          <p:nvSpPr>
            <p:cNvPr id="13" name="TextBox 12"/>
            <p:cNvSpPr txBox="1"/>
            <p:nvPr/>
          </p:nvSpPr>
          <p:spPr>
            <a:xfrm>
              <a:off x="7716435" y="2669105"/>
              <a:ext cx="2233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gradFill>
                    <a:gsLst>
                      <a:gs pos="100000">
                        <a:srgbClr val="052B3D"/>
                      </a:gs>
                      <a:gs pos="0">
                        <a:srgbClr val="052B3D"/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CONTACT</a:t>
              </a:r>
              <a:endParaRPr lang="ko-KR" altLang="en-US" sz="3600" dirty="0">
                <a:gradFill>
                  <a:gsLst>
                    <a:gs pos="100000">
                      <a:srgbClr val="052B3D"/>
                    </a:gs>
                    <a:gs pos="0">
                      <a:srgbClr val="052B3D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16522" y="3274474"/>
              <a:ext cx="28331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buuuuung@naver.com</a:t>
              </a:r>
              <a:endParaRPr lang="ko-KR" altLang="en-US" sz="2000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61546" y="3981252"/>
              <a:ext cx="4743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@Copyrighted by </a:t>
              </a:r>
              <a:r>
                <a:rPr lang="en-US" altLang="ko-KR" sz="1400" dirty="0" err="1" smtClean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Brightworks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All Rights reserved, 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2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192558" y="206093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동기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85172" y="2867892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28347" y="2967867"/>
            <a:ext cx="3191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Purpose of the study.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85464" y="3684653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내용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28638" y="3776944"/>
            <a:ext cx="3191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 of the study.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33725" y="4543963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결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론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0252" y="4633949"/>
            <a:ext cx="3191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Conclusion of the study.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2736840" y="2511246"/>
            <a:ext cx="453416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76029" y="1868039"/>
            <a:ext cx="60029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245691" y="3355246"/>
            <a:ext cx="453416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84880" y="2722284"/>
            <a:ext cx="60029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3845983" y="4175226"/>
            <a:ext cx="453416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85172" y="3538352"/>
            <a:ext cx="60029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4361223" y="5031263"/>
            <a:ext cx="475926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26049" y="4395587"/>
            <a:ext cx="60029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66652" y="2141914"/>
            <a:ext cx="3191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Motivation of the study.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제목 3"/>
          <p:cNvSpPr txBox="1">
            <a:spLocks/>
          </p:cNvSpPr>
          <p:nvPr/>
        </p:nvSpPr>
        <p:spPr>
          <a:xfrm>
            <a:off x="510192" y="493643"/>
            <a:ext cx="6282857" cy="464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텍스트 개체 틀 4"/>
          <p:cNvSpPr txBox="1">
            <a:spLocks/>
          </p:cNvSpPr>
          <p:nvPr/>
        </p:nvSpPr>
        <p:spPr>
          <a:xfrm>
            <a:off x="510192" y="951101"/>
            <a:ext cx="3995738" cy="253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Table of Contents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9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510192" y="493643"/>
            <a:ext cx="6282857" cy="464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solidFill>
                  <a:srgbClr val="3357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동기</a:t>
            </a:r>
            <a:endParaRPr lang="ko-KR" altLang="en-US" sz="2800" dirty="0">
              <a:solidFill>
                <a:srgbClr val="3357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텍스트 개체 틀 4"/>
          <p:cNvSpPr txBox="1">
            <a:spLocks/>
          </p:cNvSpPr>
          <p:nvPr/>
        </p:nvSpPr>
        <p:spPr>
          <a:xfrm>
            <a:off x="510192" y="951101"/>
            <a:ext cx="3995738" cy="253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MOTIVATION OF THE STUDY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08061" y="1204475"/>
            <a:ext cx="7428336" cy="3848431"/>
            <a:chOff x="2411587" y="1601861"/>
            <a:chExt cx="7428336" cy="3848431"/>
          </a:xfrm>
        </p:grpSpPr>
        <p:sp>
          <p:nvSpPr>
            <p:cNvPr id="6" name="도넛 5"/>
            <p:cNvSpPr/>
            <p:nvPr/>
          </p:nvSpPr>
          <p:spPr>
            <a:xfrm>
              <a:off x="4182737" y="1601861"/>
              <a:ext cx="3848430" cy="3848431"/>
            </a:xfrm>
            <a:prstGeom prst="donut">
              <a:avLst>
                <a:gd name="adj" fmla="val 103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583768" y="2269854"/>
              <a:ext cx="2256155" cy="388306"/>
            </a:xfrm>
            <a:prstGeom prst="roundRect">
              <a:avLst>
                <a:gd name="adj" fmla="val 50000"/>
              </a:avLst>
            </a:pr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비용  체계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83768" y="4393993"/>
              <a:ext cx="2256155" cy="388306"/>
            </a:xfrm>
            <a:prstGeom prst="roundRect">
              <a:avLst>
                <a:gd name="adj" fmla="val 50000"/>
              </a:avLst>
            </a:pr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핵심 업무 역량 집중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411587" y="2269854"/>
              <a:ext cx="2256155" cy="388306"/>
            </a:xfrm>
            <a:prstGeom prst="roundRect">
              <a:avLst>
                <a:gd name="adj" fmla="val 50000"/>
              </a:avLst>
            </a:pr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선투자</a:t>
              </a:r>
              <a:r>
                <a:rPr lang="ko-KR" altLang="en-US" sz="1600" dirty="0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비용 無</a:t>
              </a:r>
              <a:endParaRPr lang="ko-KR" altLang="en-US" sz="16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411587" y="4393993"/>
              <a:ext cx="2256155" cy="388306"/>
            </a:xfrm>
            <a:prstGeom prst="roundRect">
              <a:avLst>
                <a:gd name="adj" fmla="val 50000"/>
              </a:avLst>
            </a:prstGeom>
            <a:solidFill>
              <a:srgbClr val="65A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탄력적 인프라</a:t>
              </a:r>
              <a:endParaRPr lang="ko-KR" altLang="en-US" sz="16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4527765" y="2464111"/>
              <a:ext cx="1060016" cy="2123932"/>
            </a:xfrm>
            <a:custGeom>
              <a:avLst/>
              <a:gdLst>
                <a:gd name="connsiteX0" fmla="*/ 0 w 1282620"/>
                <a:gd name="connsiteY0" fmla="*/ 0 h 2569957"/>
                <a:gd name="connsiteX1" fmla="*/ 128910 w 1282620"/>
                <a:gd name="connsiteY1" fmla="*/ 6509 h 2569957"/>
                <a:gd name="connsiteX2" fmla="*/ 1282620 w 1282620"/>
                <a:gd name="connsiteY2" fmla="*/ 1284978 h 2569957"/>
                <a:gd name="connsiteX3" fmla="*/ 128910 w 1282620"/>
                <a:gd name="connsiteY3" fmla="*/ 2563447 h 2569957"/>
                <a:gd name="connsiteX4" fmla="*/ 0 w 1282620"/>
                <a:gd name="connsiteY4" fmla="*/ 2569957 h 2569957"/>
                <a:gd name="connsiteX0" fmla="*/ 4529 w 1287149"/>
                <a:gd name="connsiteY0" fmla="*/ 0 h 2569957"/>
                <a:gd name="connsiteX1" fmla="*/ 133439 w 1287149"/>
                <a:gd name="connsiteY1" fmla="*/ 6509 h 2569957"/>
                <a:gd name="connsiteX2" fmla="*/ 1287149 w 1287149"/>
                <a:gd name="connsiteY2" fmla="*/ 1284978 h 2569957"/>
                <a:gd name="connsiteX3" fmla="*/ 133439 w 1287149"/>
                <a:gd name="connsiteY3" fmla="*/ 2563447 h 2569957"/>
                <a:gd name="connsiteX4" fmla="*/ 4529 w 1287149"/>
                <a:gd name="connsiteY4" fmla="*/ 2569957 h 2569957"/>
                <a:gd name="connsiteX5" fmla="*/ 0 w 1287149"/>
                <a:gd name="connsiteY5" fmla="*/ 847656 h 2569957"/>
                <a:gd name="connsiteX6" fmla="*/ 4529 w 1287149"/>
                <a:gd name="connsiteY6" fmla="*/ 0 h 2569957"/>
                <a:gd name="connsiteX0" fmla="*/ 0 w 1287149"/>
                <a:gd name="connsiteY0" fmla="*/ 847656 h 2569957"/>
                <a:gd name="connsiteX1" fmla="*/ 4529 w 1287149"/>
                <a:gd name="connsiteY1" fmla="*/ 0 h 2569957"/>
                <a:gd name="connsiteX2" fmla="*/ 133439 w 1287149"/>
                <a:gd name="connsiteY2" fmla="*/ 6509 h 2569957"/>
                <a:gd name="connsiteX3" fmla="*/ 1287149 w 1287149"/>
                <a:gd name="connsiteY3" fmla="*/ 1284978 h 2569957"/>
                <a:gd name="connsiteX4" fmla="*/ 133439 w 1287149"/>
                <a:gd name="connsiteY4" fmla="*/ 2563447 h 2569957"/>
                <a:gd name="connsiteX5" fmla="*/ 4529 w 1287149"/>
                <a:gd name="connsiteY5" fmla="*/ 2569957 h 2569957"/>
                <a:gd name="connsiteX6" fmla="*/ 91440 w 1287149"/>
                <a:gd name="connsiteY6" fmla="*/ 939096 h 2569957"/>
                <a:gd name="connsiteX0" fmla="*/ 0 w 1287149"/>
                <a:gd name="connsiteY0" fmla="*/ 847656 h 2569957"/>
                <a:gd name="connsiteX1" fmla="*/ 4529 w 1287149"/>
                <a:gd name="connsiteY1" fmla="*/ 0 h 2569957"/>
                <a:gd name="connsiteX2" fmla="*/ 133439 w 1287149"/>
                <a:gd name="connsiteY2" fmla="*/ 6509 h 2569957"/>
                <a:gd name="connsiteX3" fmla="*/ 1287149 w 1287149"/>
                <a:gd name="connsiteY3" fmla="*/ 1284978 h 2569957"/>
                <a:gd name="connsiteX4" fmla="*/ 133439 w 1287149"/>
                <a:gd name="connsiteY4" fmla="*/ 2563447 h 2569957"/>
                <a:gd name="connsiteX5" fmla="*/ 4529 w 1287149"/>
                <a:gd name="connsiteY5" fmla="*/ 2569957 h 2569957"/>
                <a:gd name="connsiteX0" fmla="*/ 0 w 1282620"/>
                <a:gd name="connsiteY0" fmla="*/ 0 h 2569957"/>
                <a:gd name="connsiteX1" fmla="*/ 128910 w 1282620"/>
                <a:gd name="connsiteY1" fmla="*/ 6509 h 2569957"/>
                <a:gd name="connsiteX2" fmla="*/ 1282620 w 1282620"/>
                <a:gd name="connsiteY2" fmla="*/ 1284978 h 2569957"/>
                <a:gd name="connsiteX3" fmla="*/ 128910 w 1282620"/>
                <a:gd name="connsiteY3" fmla="*/ 2563447 h 2569957"/>
                <a:gd name="connsiteX4" fmla="*/ 0 w 1282620"/>
                <a:gd name="connsiteY4" fmla="*/ 2569957 h 25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620" h="2569957">
                  <a:moveTo>
                    <a:pt x="0" y="0"/>
                  </a:moveTo>
                  <a:lnTo>
                    <a:pt x="128910" y="6509"/>
                  </a:lnTo>
                  <a:cubicBezTo>
                    <a:pt x="776932" y="72319"/>
                    <a:pt x="1282620" y="619594"/>
                    <a:pt x="1282620" y="1284978"/>
                  </a:cubicBezTo>
                  <a:cubicBezTo>
                    <a:pt x="1282620" y="1950362"/>
                    <a:pt x="776932" y="2497637"/>
                    <a:pt x="128910" y="2563447"/>
                  </a:cubicBezTo>
                  <a:lnTo>
                    <a:pt x="0" y="2569957"/>
                  </a:lnTo>
                </a:path>
              </a:pathLst>
            </a:custGeom>
            <a:noFill/>
            <a:ln w="28575">
              <a:solidFill>
                <a:srgbClr val="65A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10800000">
              <a:off x="6663729" y="2464111"/>
              <a:ext cx="1060016" cy="2123932"/>
            </a:xfrm>
            <a:custGeom>
              <a:avLst/>
              <a:gdLst>
                <a:gd name="connsiteX0" fmla="*/ 0 w 1282620"/>
                <a:gd name="connsiteY0" fmla="*/ 0 h 2569957"/>
                <a:gd name="connsiteX1" fmla="*/ 128910 w 1282620"/>
                <a:gd name="connsiteY1" fmla="*/ 6509 h 2569957"/>
                <a:gd name="connsiteX2" fmla="*/ 1282620 w 1282620"/>
                <a:gd name="connsiteY2" fmla="*/ 1284978 h 2569957"/>
                <a:gd name="connsiteX3" fmla="*/ 128910 w 1282620"/>
                <a:gd name="connsiteY3" fmla="*/ 2563447 h 2569957"/>
                <a:gd name="connsiteX4" fmla="*/ 0 w 1282620"/>
                <a:gd name="connsiteY4" fmla="*/ 2569957 h 2569957"/>
                <a:gd name="connsiteX0" fmla="*/ 4529 w 1287149"/>
                <a:gd name="connsiteY0" fmla="*/ 0 h 2569957"/>
                <a:gd name="connsiteX1" fmla="*/ 133439 w 1287149"/>
                <a:gd name="connsiteY1" fmla="*/ 6509 h 2569957"/>
                <a:gd name="connsiteX2" fmla="*/ 1287149 w 1287149"/>
                <a:gd name="connsiteY2" fmla="*/ 1284978 h 2569957"/>
                <a:gd name="connsiteX3" fmla="*/ 133439 w 1287149"/>
                <a:gd name="connsiteY3" fmla="*/ 2563447 h 2569957"/>
                <a:gd name="connsiteX4" fmla="*/ 4529 w 1287149"/>
                <a:gd name="connsiteY4" fmla="*/ 2569957 h 2569957"/>
                <a:gd name="connsiteX5" fmla="*/ 0 w 1287149"/>
                <a:gd name="connsiteY5" fmla="*/ 847656 h 2569957"/>
                <a:gd name="connsiteX6" fmla="*/ 4529 w 1287149"/>
                <a:gd name="connsiteY6" fmla="*/ 0 h 2569957"/>
                <a:gd name="connsiteX0" fmla="*/ 0 w 1287149"/>
                <a:gd name="connsiteY0" fmla="*/ 847656 h 2569957"/>
                <a:gd name="connsiteX1" fmla="*/ 4529 w 1287149"/>
                <a:gd name="connsiteY1" fmla="*/ 0 h 2569957"/>
                <a:gd name="connsiteX2" fmla="*/ 133439 w 1287149"/>
                <a:gd name="connsiteY2" fmla="*/ 6509 h 2569957"/>
                <a:gd name="connsiteX3" fmla="*/ 1287149 w 1287149"/>
                <a:gd name="connsiteY3" fmla="*/ 1284978 h 2569957"/>
                <a:gd name="connsiteX4" fmla="*/ 133439 w 1287149"/>
                <a:gd name="connsiteY4" fmla="*/ 2563447 h 2569957"/>
                <a:gd name="connsiteX5" fmla="*/ 4529 w 1287149"/>
                <a:gd name="connsiteY5" fmla="*/ 2569957 h 2569957"/>
                <a:gd name="connsiteX6" fmla="*/ 91440 w 1287149"/>
                <a:gd name="connsiteY6" fmla="*/ 939096 h 2569957"/>
                <a:gd name="connsiteX0" fmla="*/ 0 w 1287149"/>
                <a:gd name="connsiteY0" fmla="*/ 847656 h 2569957"/>
                <a:gd name="connsiteX1" fmla="*/ 4529 w 1287149"/>
                <a:gd name="connsiteY1" fmla="*/ 0 h 2569957"/>
                <a:gd name="connsiteX2" fmla="*/ 133439 w 1287149"/>
                <a:gd name="connsiteY2" fmla="*/ 6509 h 2569957"/>
                <a:gd name="connsiteX3" fmla="*/ 1287149 w 1287149"/>
                <a:gd name="connsiteY3" fmla="*/ 1284978 h 2569957"/>
                <a:gd name="connsiteX4" fmla="*/ 133439 w 1287149"/>
                <a:gd name="connsiteY4" fmla="*/ 2563447 h 2569957"/>
                <a:gd name="connsiteX5" fmla="*/ 4529 w 1287149"/>
                <a:gd name="connsiteY5" fmla="*/ 2569957 h 2569957"/>
                <a:gd name="connsiteX0" fmla="*/ 0 w 1282620"/>
                <a:gd name="connsiteY0" fmla="*/ 0 h 2569957"/>
                <a:gd name="connsiteX1" fmla="*/ 128910 w 1282620"/>
                <a:gd name="connsiteY1" fmla="*/ 6509 h 2569957"/>
                <a:gd name="connsiteX2" fmla="*/ 1282620 w 1282620"/>
                <a:gd name="connsiteY2" fmla="*/ 1284978 h 2569957"/>
                <a:gd name="connsiteX3" fmla="*/ 128910 w 1282620"/>
                <a:gd name="connsiteY3" fmla="*/ 2563447 h 2569957"/>
                <a:gd name="connsiteX4" fmla="*/ 0 w 1282620"/>
                <a:gd name="connsiteY4" fmla="*/ 2569957 h 25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620" h="2569957">
                  <a:moveTo>
                    <a:pt x="0" y="0"/>
                  </a:moveTo>
                  <a:lnTo>
                    <a:pt x="128910" y="6509"/>
                  </a:lnTo>
                  <a:cubicBezTo>
                    <a:pt x="776932" y="72319"/>
                    <a:pt x="1282620" y="619594"/>
                    <a:pt x="1282620" y="1284978"/>
                  </a:cubicBezTo>
                  <a:cubicBezTo>
                    <a:pt x="1282620" y="1950362"/>
                    <a:pt x="776932" y="2497637"/>
                    <a:pt x="128910" y="2563447"/>
                  </a:cubicBezTo>
                  <a:lnTo>
                    <a:pt x="0" y="2569957"/>
                  </a:lnTo>
                </a:path>
              </a:pathLst>
            </a:custGeom>
            <a:noFill/>
            <a:ln w="28575">
              <a:solidFill>
                <a:srgbClr val="65A3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243243" y="2643564"/>
              <a:ext cx="1765025" cy="176502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7ED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72370" y="3110577"/>
              <a:ext cx="130676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클라우드</a:t>
              </a:r>
              <a:endParaRPr lang="en-US" altLang="ko-KR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2400" dirty="0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컴퓨팅</a:t>
              </a:r>
              <a:endPara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39862" y="5280021"/>
            <a:ext cx="9127127" cy="572464"/>
            <a:chOff x="1549205" y="5280021"/>
            <a:chExt cx="9127127" cy="572464"/>
          </a:xfrm>
        </p:grpSpPr>
        <p:sp>
          <p:nvSpPr>
            <p:cNvPr id="18" name="TextBox 17"/>
            <p:cNvSpPr txBox="1"/>
            <p:nvPr/>
          </p:nvSpPr>
          <p:spPr>
            <a:xfrm>
              <a:off x="1768124" y="5280021"/>
              <a:ext cx="8908208" cy="572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개발하려는 프로그램의 요구사항에 걸맞은 공급업체를 선택해야 함</a:t>
              </a:r>
              <a:r>
                <a:rPr lang="en-US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1549205" y="5438775"/>
              <a:ext cx="475941" cy="302585"/>
            </a:xfrm>
            <a:prstGeom prst="rightArrow">
              <a:avLst>
                <a:gd name="adj1" fmla="val 50000"/>
                <a:gd name="adj2" fmla="val 89348"/>
              </a:avLst>
            </a:prstGeom>
            <a:solidFill>
              <a:srgbClr val="052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41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510192" y="493643"/>
            <a:ext cx="6282857" cy="464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solidFill>
                  <a:srgbClr val="3357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  <a:endParaRPr lang="ko-KR" altLang="en-US" sz="2800" dirty="0">
              <a:solidFill>
                <a:srgbClr val="3357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텍스트 개체 틀 4"/>
          <p:cNvSpPr txBox="1">
            <a:spLocks/>
          </p:cNvSpPr>
          <p:nvPr/>
        </p:nvSpPr>
        <p:spPr>
          <a:xfrm>
            <a:off x="510192" y="951101"/>
            <a:ext cx="3995738" cy="253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431250" y="967361"/>
            <a:ext cx="8221040" cy="5122355"/>
            <a:chOff x="640156" y="260350"/>
            <a:chExt cx="10675945" cy="6864923"/>
          </a:xfrm>
        </p:grpSpPr>
        <p:pic>
          <p:nvPicPr>
            <p:cNvPr id="23" name="Picture 4" descr="구름 일러스트 ai, png 무료 다운로드 받기! (2020년) - 리틀딥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00" t="19200" r="5100" b="53600"/>
            <a:stretch/>
          </p:blipFill>
          <p:spPr bwMode="auto">
            <a:xfrm>
              <a:off x="1704346" y="2599767"/>
              <a:ext cx="6965255" cy="4525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그룹 23"/>
            <p:cNvGrpSpPr/>
            <p:nvPr/>
          </p:nvGrpSpPr>
          <p:grpSpPr>
            <a:xfrm>
              <a:off x="640156" y="260350"/>
              <a:ext cx="10675945" cy="5833007"/>
              <a:chOff x="640156" y="260350"/>
              <a:chExt cx="10675945" cy="5833007"/>
            </a:xfrm>
          </p:grpSpPr>
          <p:pic>
            <p:nvPicPr>
              <p:cNvPr id="25" name="Picture 2" descr="구름 일러스트 ai, png 무료 다운로드 받기! (2020년) - 리틀딥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00" t="54400" r="51500" b="23067"/>
              <a:stretch/>
            </p:blipFill>
            <p:spPr bwMode="auto">
              <a:xfrm>
                <a:off x="640156" y="260350"/>
                <a:ext cx="5914518" cy="3702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구름 일러스트 ai, png 무료 다운로드 받기! (2020년) - 리틀딥"/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00" t="54400" r="51500" b="23067"/>
              <a:stretch/>
            </p:blipFill>
            <p:spPr bwMode="auto">
              <a:xfrm>
                <a:off x="5401583" y="260350"/>
                <a:ext cx="5914518" cy="3702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2099825" y="1362253"/>
                <a:ext cx="2623832" cy="2083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Public Cloud</a:t>
                </a:r>
              </a:p>
              <a:p>
                <a:pPr algn="ctr"/>
                <a:r>
                  <a:rPr lang="en-US" altLang="ko-KR" sz="3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Scalability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Cost-efficiency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Unlimited storage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Pay as you go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929227" y="1368677"/>
                <a:ext cx="2555719" cy="2083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Private Cloud</a:t>
                </a:r>
              </a:p>
              <a:p>
                <a:pPr algn="ctr"/>
                <a:r>
                  <a:rPr lang="en-US" altLang="ko-KR" sz="3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Single tenant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High security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Flexibility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Full customizable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66505" y="3639108"/>
                <a:ext cx="2623832" cy="2454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Hybrid Cloud</a:t>
                </a:r>
              </a:p>
              <a:p>
                <a:pPr algn="ctr"/>
                <a:r>
                  <a:rPr lang="en-US" altLang="ko-KR" sz="3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Scalability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High security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Flexibility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Cost-efficiency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Unlimited storage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53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510192" y="493643"/>
            <a:ext cx="6282857" cy="464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solidFill>
                  <a:srgbClr val="3357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  <a:endParaRPr lang="ko-KR" altLang="en-US" sz="2800" dirty="0">
              <a:solidFill>
                <a:srgbClr val="3357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텍스트 개체 틀 4"/>
          <p:cNvSpPr txBox="1">
            <a:spLocks/>
          </p:cNvSpPr>
          <p:nvPr/>
        </p:nvSpPr>
        <p:spPr>
          <a:xfrm>
            <a:off x="510192" y="951101"/>
            <a:ext cx="3995738" cy="253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 descr="Cloud Service: IaaS, PaaS, SaaS 개념 이해하기 - RastaLion's IT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3"/>
          <a:stretch/>
        </p:blipFill>
        <p:spPr bwMode="auto">
          <a:xfrm>
            <a:off x="2508061" y="1204475"/>
            <a:ext cx="7917237" cy="457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4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510192" y="493643"/>
            <a:ext cx="6282857" cy="464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solidFill>
                  <a:srgbClr val="3357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  <a:endParaRPr lang="ko-KR" altLang="en-US" sz="2800" dirty="0">
              <a:solidFill>
                <a:srgbClr val="3357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텍스트 개체 틀 4"/>
          <p:cNvSpPr txBox="1">
            <a:spLocks/>
          </p:cNvSpPr>
          <p:nvPr/>
        </p:nvSpPr>
        <p:spPr>
          <a:xfrm>
            <a:off x="510192" y="951101"/>
            <a:ext cx="3995738" cy="253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28068" y="1334851"/>
            <a:ext cx="1209675" cy="35423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App1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42517" y="1334849"/>
            <a:ext cx="1209675" cy="3542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28068" y="1792051"/>
            <a:ext cx="1209675" cy="35423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Bins/Libs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42517" y="1792049"/>
            <a:ext cx="1209675" cy="3542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Bins/Libs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28067" y="2260587"/>
            <a:ext cx="2524125" cy="35423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컨테이너 엔진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28066" y="2729123"/>
            <a:ext cx="2524125" cy="35423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Host OS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28066" y="3197659"/>
            <a:ext cx="2524125" cy="35423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Server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04718" y="869719"/>
            <a:ext cx="1209675" cy="35423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App1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19167" y="869717"/>
            <a:ext cx="1209675" cy="3542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04718" y="1326919"/>
            <a:ext cx="1209675" cy="35423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Bins/Libs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19167" y="1326917"/>
            <a:ext cx="1209675" cy="3542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Bins/Libs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04717" y="2260587"/>
            <a:ext cx="2524125" cy="35423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하이퍼바이저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04716" y="2729123"/>
            <a:ext cx="2524125" cy="35423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Host OS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04716" y="3197659"/>
            <a:ext cx="2524125" cy="35423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Server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04716" y="1792050"/>
            <a:ext cx="1209675" cy="35423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Guest OS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219165" y="1792048"/>
            <a:ext cx="1209675" cy="3542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Guest OS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32822" y="805958"/>
            <a:ext cx="2667910" cy="1418827"/>
          </a:xfrm>
          <a:prstGeom prst="roundRect">
            <a:avLst>
              <a:gd name="adj" fmla="val 7764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56173" y="1270151"/>
            <a:ext cx="2667910" cy="954634"/>
          </a:xfrm>
          <a:prstGeom prst="roundRect">
            <a:avLst>
              <a:gd name="adj" fmla="val 7764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183102" y="155885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컨테이너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68615" y="133484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가상 머신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71328"/>
              </p:ext>
            </p:extLst>
          </p:nvPr>
        </p:nvGraphicFramePr>
        <p:xfrm>
          <a:off x="3228065" y="3865171"/>
          <a:ext cx="620077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4742">
                  <a:extLst>
                    <a:ext uri="{9D8B030D-6E8A-4147-A177-3AD203B41FA5}">
                      <a16:colId xmlns:a16="http://schemas.microsoft.com/office/drawing/2014/main" val="670369998"/>
                    </a:ext>
                  </a:extLst>
                </a:gridCol>
                <a:gridCol w="2050052">
                  <a:extLst>
                    <a:ext uri="{9D8B030D-6E8A-4147-A177-3AD203B41FA5}">
                      <a16:colId xmlns:a16="http://schemas.microsoft.com/office/drawing/2014/main" val="458394562"/>
                    </a:ext>
                  </a:extLst>
                </a:gridCol>
                <a:gridCol w="2125981">
                  <a:extLst>
                    <a:ext uri="{9D8B030D-6E8A-4147-A177-3AD203B41FA5}">
                      <a16:colId xmlns:a16="http://schemas.microsoft.com/office/drawing/2014/main" val="206274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항목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컨테이너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가상 머신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9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하이퍼바이저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X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12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Guest OS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X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26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커널 자원 분리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X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89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시작 및 종료 시간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빠름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느림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27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자원 효율성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높음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낮음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56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9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510192" y="493643"/>
            <a:ext cx="6282857" cy="464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solidFill>
                  <a:srgbClr val="3357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내용</a:t>
            </a:r>
            <a:endParaRPr lang="ko-KR" altLang="en-US" sz="2800" dirty="0">
              <a:solidFill>
                <a:srgbClr val="3357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텍스트 개체 틀 4"/>
          <p:cNvSpPr txBox="1">
            <a:spLocks/>
          </p:cNvSpPr>
          <p:nvPr/>
        </p:nvSpPr>
        <p:spPr>
          <a:xfrm>
            <a:off x="510192" y="951101"/>
            <a:ext cx="3995738" cy="253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 OF THE STUDY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3846" y="666827"/>
            <a:ext cx="5015925" cy="53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2400" dirty="0" smtClean="0">
                <a:solidFill>
                  <a:srgbClr val="052B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아마존 </a:t>
            </a:r>
            <a:r>
              <a:rPr lang="en-US" altLang="ko-KR" sz="2400" dirty="0" smtClean="0">
                <a:solidFill>
                  <a:srgbClr val="052B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AWS(Amazon Web Service)</a:t>
            </a:r>
            <a:endParaRPr lang="ko-KR" altLang="en-US" sz="2400" dirty="0">
              <a:solidFill>
                <a:srgbClr val="052B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943846" y="1204475"/>
            <a:ext cx="526266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WS 서버 환경 구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00" y="2242505"/>
            <a:ext cx="4552439" cy="276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WS Marketplace: Sorenson 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67" y="2613403"/>
            <a:ext cx="4935169" cy="239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7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WS 서버 환경 구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00" y="2242505"/>
            <a:ext cx="4552439" cy="276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WS Marketplace: Sorenson 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67" y="2613403"/>
            <a:ext cx="4935169" cy="239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3"/>
          <p:cNvSpPr txBox="1">
            <a:spLocks/>
          </p:cNvSpPr>
          <p:nvPr/>
        </p:nvSpPr>
        <p:spPr>
          <a:xfrm>
            <a:off x="510192" y="493643"/>
            <a:ext cx="6282857" cy="464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solidFill>
                  <a:srgbClr val="3357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내용</a:t>
            </a:r>
            <a:endParaRPr lang="ko-KR" altLang="en-US" sz="2800" dirty="0">
              <a:solidFill>
                <a:srgbClr val="3357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텍스트 개체 틀 4"/>
          <p:cNvSpPr txBox="1">
            <a:spLocks/>
          </p:cNvSpPr>
          <p:nvPr/>
        </p:nvSpPr>
        <p:spPr>
          <a:xfrm>
            <a:off x="510192" y="951101"/>
            <a:ext cx="3995738" cy="253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 OF THE STUDY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3846" y="666827"/>
            <a:ext cx="5015925" cy="53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2400" dirty="0" smtClean="0">
                <a:solidFill>
                  <a:srgbClr val="052B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아마존 </a:t>
            </a:r>
            <a:r>
              <a:rPr lang="en-US" altLang="ko-KR" sz="2400" dirty="0" smtClean="0">
                <a:solidFill>
                  <a:srgbClr val="052B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AWS(Amazon Web Service)</a:t>
            </a:r>
            <a:endParaRPr lang="ko-KR" altLang="en-US" sz="2400" dirty="0">
              <a:solidFill>
                <a:srgbClr val="052B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943846" y="1204475"/>
            <a:ext cx="526266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 descr="벽 시계 - 무료 시간과 날짜개 아이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033" y="1661933"/>
            <a:ext cx="3944154" cy="394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712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510192" y="493643"/>
            <a:ext cx="6282857" cy="464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smtClean="0">
                <a:solidFill>
                  <a:srgbClr val="3357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내용</a:t>
            </a:r>
            <a:endParaRPr lang="ko-KR" altLang="en-US" sz="2800" dirty="0">
              <a:solidFill>
                <a:srgbClr val="3357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텍스트 개체 틀 4"/>
          <p:cNvSpPr txBox="1">
            <a:spLocks/>
          </p:cNvSpPr>
          <p:nvPr/>
        </p:nvSpPr>
        <p:spPr>
          <a:xfrm>
            <a:off x="510192" y="951101"/>
            <a:ext cx="3995738" cy="253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 OF THE STUDY</a:t>
            </a:r>
            <a:endParaRPr lang="ko-KR" altLang="en-US" sz="1600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7196" y="666827"/>
            <a:ext cx="4722575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2400" dirty="0" smtClean="0">
                <a:solidFill>
                  <a:srgbClr val="052B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마이크로소프트 </a:t>
            </a:r>
            <a:r>
              <a:rPr lang="en-US" altLang="ko-KR" sz="2400" dirty="0" smtClean="0">
                <a:solidFill>
                  <a:srgbClr val="052B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Azure (MS Azure)</a:t>
            </a:r>
            <a:endParaRPr lang="ko-KR" altLang="en-US" sz="2400" dirty="0">
              <a:solidFill>
                <a:srgbClr val="052B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943846" y="1204475"/>
            <a:ext cx="526266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Azure – The Complete BCDR Story - AdinErmi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396" y="1965715"/>
            <a:ext cx="5056490" cy="219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uilding VDI Solutions in Azure – What Options do we hav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7" y="1873219"/>
            <a:ext cx="4572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What is Windows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60" y="4373620"/>
            <a:ext cx="181836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defRPr sz="1400" dirty="0"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atin typeface="아리따-돋움(TTF)-Light" panose="02020603020101020101" pitchFamily="18" charset="-127"/>
            <a:ea typeface="아리따-돋움(TTF)-Light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5" id="{6EE74710-E1A1-4F72-848B-A88354BBA95F}" vid="{4B8DC24C-1A01-4BE7-8EDA-6A755B6010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171</TotalTime>
  <Words>571</Words>
  <Application>Microsoft Office PowerPoint</Application>
  <PresentationFormat>와이드스크린</PresentationFormat>
  <Paragraphs>201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KoPubWorld돋움체 Bold</vt:lpstr>
      <vt:lpstr>KoPubWorld돋움체 Medium</vt:lpstr>
      <vt:lpstr>나눔스퀘어</vt:lpstr>
      <vt:lpstr>나눔스퀘어 Bold</vt:lpstr>
      <vt:lpstr>나눔스퀘어 ExtraBold</vt:lpstr>
      <vt:lpstr>맑은 고딕</vt:lpstr>
      <vt:lpstr>아리따-돋움(TTF)-Bold</vt:lpstr>
      <vt:lpstr>아리따-돋움(TTF)-Medium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smsms_@naver.com</cp:lastModifiedBy>
  <cp:revision>18</cp:revision>
  <dcterms:created xsi:type="dcterms:W3CDTF">2016-05-18T15:42:58Z</dcterms:created>
  <dcterms:modified xsi:type="dcterms:W3CDTF">2020-07-24T08:03:37Z</dcterms:modified>
</cp:coreProperties>
</file>