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1" r:id="rId4"/>
    <p:sldId id="262" r:id="rId5"/>
    <p:sldId id="263" r:id="rId6"/>
    <p:sldId id="264" r:id="rId7"/>
    <p:sldId id="265" r:id="rId8"/>
    <p:sldId id="266" r:id="rId9"/>
    <p:sldId id="270" r:id="rId10"/>
    <p:sldId id="268" r:id="rId11"/>
    <p:sldId id="269" r:id="rId1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86F"/>
    <a:srgbClr val="1C2A55"/>
    <a:srgbClr val="003F8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0" d="100"/>
          <a:sy n="70" d="100"/>
        </p:scale>
        <p:origin x="-138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shitova.ICEFINFO\Downloads\Data_CLSA%20(1).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shitova.ICEFINFO\Downloads\Data_CLSA%20(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ru-RU"/>
  <c:style val="7"/>
  <c:chart>
    <c:title>
      <c:tx>
        <c:rich>
          <a:bodyPr/>
          <a:lstStyle/>
          <a:p>
            <a:pPr>
              <a:defRPr/>
            </a:pPr>
            <a:r>
              <a:rPr lang="en-US" sz="1800" dirty="0"/>
              <a:t>Data: industry breakdown</a:t>
            </a:r>
            <a:endParaRPr lang="ru-RU" dirty="0"/>
          </a:p>
        </c:rich>
      </c:tx>
      <c:layout>
        <c:manualLayout>
          <c:xMode val="edge"/>
          <c:yMode val="edge"/>
          <c:x val="9.865027074286431E-2"/>
          <c:y val="1.2871585696827335E-2"/>
        </c:manualLayout>
      </c:layout>
    </c:title>
    <c:plotArea>
      <c:layout>
        <c:manualLayout>
          <c:layoutTarget val="inner"/>
          <c:xMode val="edge"/>
          <c:yMode val="edge"/>
          <c:x val="6.8273145483564127E-2"/>
          <c:y val="0.17817331189039043"/>
          <c:w val="0.56507747183020351"/>
          <c:h val="0.65647798392771151"/>
        </c:manualLayout>
      </c:layout>
      <c:barChart>
        <c:barDir val="bar"/>
        <c:grouping val="clustered"/>
        <c:ser>
          <c:idx val="0"/>
          <c:order val="0"/>
          <c:tx>
            <c:strRef>
              <c:f>'[Data_CLSA (1).xls]ОБЩЕЕ'!$E$345</c:f>
              <c:strCache>
                <c:ptCount val="1"/>
                <c:pt idx="0">
                  <c:v>general industrials</c:v>
                </c:pt>
              </c:strCache>
            </c:strRef>
          </c:tx>
          <c:val>
            <c:numRef>
              <c:f>'[Data_CLSA (1).xls]ОБЩЕЕ'!$D$345</c:f>
              <c:numCache>
                <c:formatCode>0.00</c:formatCode>
                <c:ptCount val="1"/>
                <c:pt idx="0">
                  <c:v>2</c:v>
                </c:pt>
              </c:numCache>
            </c:numRef>
          </c:val>
        </c:ser>
        <c:ser>
          <c:idx val="1"/>
          <c:order val="1"/>
          <c:tx>
            <c:strRef>
              <c:f>'[Data_CLSA (1).xls]ОБЩЕЕ'!$E$346</c:f>
              <c:strCache>
                <c:ptCount val="1"/>
                <c:pt idx="0">
                  <c:v>automobiles</c:v>
                </c:pt>
              </c:strCache>
            </c:strRef>
          </c:tx>
          <c:val>
            <c:numRef>
              <c:f>'[Data_CLSA (1).xls]ОБЩЕЕ'!$D$346</c:f>
              <c:numCache>
                <c:formatCode>0.00</c:formatCode>
                <c:ptCount val="1"/>
                <c:pt idx="0">
                  <c:v>7</c:v>
                </c:pt>
              </c:numCache>
            </c:numRef>
          </c:val>
        </c:ser>
        <c:ser>
          <c:idx val="2"/>
          <c:order val="2"/>
          <c:tx>
            <c:strRef>
              <c:f>'[Data_CLSA (1).xls]ОБЩЕЕ'!$E$347</c:f>
              <c:strCache>
                <c:ptCount val="1"/>
                <c:pt idx="0">
                  <c:v>chemicals</c:v>
                </c:pt>
              </c:strCache>
            </c:strRef>
          </c:tx>
          <c:val>
            <c:numRef>
              <c:f>'[Data_CLSA (1).xls]ОБЩЕЕ'!$D$347</c:f>
              <c:numCache>
                <c:formatCode>0.00</c:formatCode>
                <c:ptCount val="1"/>
                <c:pt idx="0">
                  <c:v>8</c:v>
                </c:pt>
              </c:numCache>
            </c:numRef>
          </c:val>
        </c:ser>
        <c:ser>
          <c:idx val="3"/>
          <c:order val="3"/>
          <c:tx>
            <c:strRef>
              <c:f>'[Data_CLSA (1).xls]ОБЩЕЕ'!$E$349</c:f>
              <c:strCache>
                <c:ptCount val="1"/>
                <c:pt idx="0">
                  <c:v>media</c:v>
                </c:pt>
              </c:strCache>
            </c:strRef>
          </c:tx>
          <c:val>
            <c:numRef>
              <c:f>'[Data_CLSA (1).xls]ОБЩЕЕ'!$D$349</c:f>
              <c:numCache>
                <c:formatCode>0.00</c:formatCode>
                <c:ptCount val="1"/>
                <c:pt idx="0">
                  <c:v>12</c:v>
                </c:pt>
              </c:numCache>
            </c:numRef>
          </c:val>
        </c:ser>
        <c:ser>
          <c:idx val="4"/>
          <c:order val="4"/>
          <c:tx>
            <c:strRef>
              <c:f>'[Data_CLSA (1).xls]ОБЩЕЕ'!$E$350</c:f>
              <c:strCache>
                <c:ptCount val="1"/>
                <c:pt idx="0">
                  <c:v>telecom</c:v>
                </c:pt>
              </c:strCache>
            </c:strRef>
          </c:tx>
          <c:val>
            <c:numRef>
              <c:f>'[Data_CLSA (1).xls]ОБЩЕЕ'!$D$350</c:f>
              <c:numCache>
                <c:formatCode>0.00</c:formatCode>
                <c:ptCount val="1"/>
                <c:pt idx="0">
                  <c:v>19</c:v>
                </c:pt>
              </c:numCache>
            </c:numRef>
          </c:val>
        </c:ser>
        <c:ser>
          <c:idx val="5"/>
          <c:order val="5"/>
          <c:tx>
            <c:strRef>
              <c:f>'[Data_CLSA (1).xls]ОБЩЕЕ'!$E$351</c:f>
              <c:strCache>
                <c:ptCount val="1"/>
                <c:pt idx="0">
                  <c:v>electricity</c:v>
                </c:pt>
              </c:strCache>
            </c:strRef>
          </c:tx>
          <c:val>
            <c:numRef>
              <c:f>'[Data_CLSA (1).xls]ОБЩЕЕ'!$D$351</c:f>
              <c:numCache>
                <c:formatCode>0.00</c:formatCode>
                <c:ptCount val="1"/>
                <c:pt idx="0">
                  <c:v>20</c:v>
                </c:pt>
              </c:numCache>
            </c:numRef>
          </c:val>
        </c:ser>
        <c:ser>
          <c:idx val="6"/>
          <c:order val="6"/>
          <c:tx>
            <c:strRef>
              <c:f>'[Data_CLSA (1).xls]ОБЩЕЕ'!$E$352</c:f>
              <c:strCache>
                <c:ptCount val="1"/>
                <c:pt idx="0">
                  <c:v>real estate investment</c:v>
                </c:pt>
              </c:strCache>
            </c:strRef>
          </c:tx>
          <c:val>
            <c:numRef>
              <c:f>'[Data_CLSA (1).xls]ОБЩЕЕ'!$D$352</c:f>
              <c:numCache>
                <c:formatCode>0.00</c:formatCode>
                <c:ptCount val="1"/>
                <c:pt idx="0">
                  <c:v>22</c:v>
                </c:pt>
              </c:numCache>
            </c:numRef>
          </c:val>
        </c:ser>
        <c:ser>
          <c:idx val="7"/>
          <c:order val="7"/>
          <c:tx>
            <c:strRef>
              <c:f>'[Data_CLSA (1).xls]ОБЩЕЕ'!$E$353</c:f>
              <c:strCache>
                <c:ptCount val="1"/>
                <c:pt idx="0">
                  <c:v>transport</c:v>
                </c:pt>
              </c:strCache>
            </c:strRef>
          </c:tx>
          <c:val>
            <c:numRef>
              <c:f>'[Data_CLSA (1).xls]ОБЩЕЕ'!$D$353</c:f>
              <c:numCache>
                <c:formatCode>0.00</c:formatCode>
                <c:ptCount val="1"/>
                <c:pt idx="0">
                  <c:v>24</c:v>
                </c:pt>
              </c:numCache>
            </c:numRef>
          </c:val>
        </c:ser>
        <c:ser>
          <c:idx val="8"/>
          <c:order val="8"/>
          <c:tx>
            <c:strRef>
              <c:f>'[Data_CLSA (1).xls]ОБЩЕЕ'!$E$354</c:f>
              <c:strCache>
                <c:ptCount val="1"/>
                <c:pt idx="0">
                  <c:v>goods</c:v>
                </c:pt>
              </c:strCache>
            </c:strRef>
          </c:tx>
          <c:val>
            <c:numRef>
              <c:f>'[Data_CLSA (1).xls]ОБЩЕЕ'!$D$354</c:f>
              <c:numCache>
                <c:formatCode>0.00</c:formatCode>
                <c:ptCount val="1"/>
                <c:pt idx="0">
                  <c:v>26</c:v>
                </c:pt>
              </c:numCache>
            </c:numRef>
          </c:val>
        </c:ser>
        <c:ser>
          <c:idx val="9"/>
          <c:order val="9"/>
          <c:tx>
            <c:strRef>
              <c:f>'[Data_CLSA (1).xls]ОБЩЕЕ'!$E$355</c:f>
              <c:strCache>
                <c:ptCount val="1"/>
                <c:pt idx="0">
                  <c:v>oil&amp;gas&amp;mining</c:v>
                </c:pt>
              </c:strCache>
            </c:strRef>
          </c:tx>
          <c:val>
            <c:numRef>
              <c:f>'[Data_CLSA (1).xls]ОБЩЕЕ'!$D$355</c:f>
              <c:numCache>
                <c:formatCode>0.00</c:formatCode>
                <c:ptCount val="1"/>
                <c:pt idx="0">
                  <c:v>29</c:v>
                </c:pt>
              </c:numCache>
            </c:numRef>
          </c:val>
        </c:ser>
        <c:ser>
          <c:idx val="10"/>
          <c:order val="10"/>
          <c:tx>
            <c:strRef>
              <c:f>'[Data_CLSA (1).xls]ОБЩЕЕ'!$E$356</c:f>
              <c:strCache>
                <c:ptCount val="1"/>
                <c:pt idx="0">
                  <c:v>foods</c:v>
                </c:pt>
              </c:strCache>
            </c:strRef>
          </c:tx>
          <c:val>
            <c:numRef>
              <c:f>'[Data_CLSA (1).xls]ОБЩЕЕ'!$D$356</c:f>
              <c:numCache>
                <c:formatCode>0.00</c:formatCode>
                <c:ptCount val="1"/>
                <c:pt idx="0">
                  <c:v>29</c:v>
                </c:pt>
              </c:numCache>
            </c:numRef>
          </c:val>
        </c:ser>
        <c:ser>
          <c:idx val="11"/>
          <c:order val="11"/>
          <c:tx>
            <c:strRef>
              <c:f>'[Data_CLSA (1).xls]ОБЩЕЕ'!$E$357</c:f>
              <c:strCache>
                <c:ptCount val="1"/>
                <c:pt idx="0">
                  <c:v>financial</c:v>
                </c:pt>
              </c:strCache>
            </c:strRef>
          </c:tx>
          <c:val>
            <c:numRef>
              <c:f>'[Data_CLSA (1).xls]ОБЩЕЕ'!$D$357</c:f>
              <c:numCache>
                <c:formatCode>0.00</c:formatCode>
                <c:ptCount val="1"/>
                <c:pt idx="0">
                  <c:v>50</c:v>
                </c:pt>
              </c:numCache>
            </c:numRef>
          </c:val>
        </c:ser>
        <c:ser>
          <c:idx val="12"/>
          <c:order val="12"/>
          <c:tx>
            <c:strRef>
              <c:f>'[Data_CLSA (1).xls]ОБЩЕЕ'!$E$358</c:f>
              <c:strCache>
                <c:ptCount val="1"/>
                <c:pt idx="0">
                  <c:v>technical</c:v>
                </c:pt>
              </c:strCache>
            </c:strRef>
          </c:tx>
          <c:val>
            <c:numRef>
              <c:f>'[Data_CLSA (1).xls]ОБЩЕЕ'!$D$358</c:f>
              <c:numCache>
                <c:formatCode>0.00</c:formatCode>
                <c:ptCount val="1"/>
                <c:pt idx="0">
                  <c:v>69</c:v>
                </c:pt>
              </c:numCache>
            </c:numRef>
          </c:val>
        </c:ser>
        <c:dLbls>
          <c:showVal val="1"/>
        </c:dLbls>
        <c:axId val="120817536"/>
        <c:axId val="120819072"/>
      </c:barChart>
      <c:catAx>
        <c:axId val="120817536"/>
        <c:scaling>
          <c:orientation val="minMax"/>
        </c:scaling>
        <c:delete val="1"/>
        <c:axPos val="l"/>
        <c:tickLblPos val="none"/>
        <c:crossAx val="120819072"/>
        <c:crosses val="autoZero"/>
        <c:auto val="1"/>
        <c:lblAlgn val="ctr"/>
        <c:lblOffset val="100"/>
      </c:catAx>
      <c:valAx>
        <c:axId val="120819072"/>
        <c:scaling>
          <c:orientation val="minMax"/>
        </c:scaling>
        <c:axPos val="b"/>
        <c:majorGridlines/>
        <c:numFmt formatCode="0.00" sourceLinked="1"/>
        <c:tickLblPos val="nextTo"/>
        <c:crossAx val="120817536"/>
        <c:crosses val="autoZero"/>
        <c:crossBetween val="between"/>
      </c:valAx>
    </c:plotArea>
    <c:legend>
      <c:legendPos val="r"/>
      <c:layout>
        <c:manualLayout>
          <c:xMode val="edge"/>
          <c:yMode val="edge"/>
          <c:x val="0.69096763113957649"/>
          <c:y val="4.5026536403362585E-2"/>
          <c:w val="0.26074900128467732"/>
          <c:h val="0.95129916257092439"/>
        </c:manualLayout>
      </c:layout>
    </c:legend>
    <c:plotVisOnly val="1"/>
    <c:dispBlanksAs val="gap"/>
  </c:chart>
  <c:txPr>
    <a:bodyPr/>
    <a:lstStyle/>
    <a:p>
      <a:pPr>
        <a:defRPr sz="1200"/>
      </a:pPr>
      <a:endParaRPr lang="ru-RU"/>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ru-RU"/>
  <c:style val="7"/>
  <c:chart>
    <c:title>
      <c:tx>
        <c:rich>
          <a:bodyPr/>
          <a:lstStyle/>
          <a:p>
            <a:pPr>
              <a:defRPr sz="2000"/>
            </a:pPr>
            <a:r>
              <a:rPr lang="en-US" sz="2000" dirty="0"/>
              <a:t>Data:</a:t>
            </a:r>
            <a:r>
              <a:rPr lang="en-US" sz="2000" baseline="0" dirty="0"/>
              <a:t> country breakdown</a:t>
            </a:r>
            <a:endParaRPr lang="ru-RU" sz="2000" dirty="0"/>
          </a:p>
        </c:rich>
      </c:tx>
      <c:layout>
        <c:manualLayout>
          <c:xMode val="edge"/>
          <c:yMode val="edge"/>
          <c:x val="0.26202522331826683"/>
          <c:y val="0"/>
        </c:manualLayout>
      </c:layout>
    </c:title>
    <c:plotArea>
      <c:layout/>
      <c:pieChart>
        <c:varyColors val="1"/>
        <c:ser>
          <c:idx val="0"/>
          <c:order val="0"/>
          <c:dPt>
            <c:idx val="0"/>
            <c:explosion val="11"/>
          </c:dPt>
          <c:dPt>
            <c:idx val="1"/>
            <c:explosion val="12"/>
          </c:dPt>
          <c:dPt>
            <c:idx val="2"/>
            <c:explosion val="12"/>
          </c:dPt>
          <c:dPt>
            <c:idx val="3"/>
            <c:explosion val="12"/>
          </c:dPt>
          <c:dPt>
            <c:idx val="4"/>
            <c:explosion val="9"/>
          </c:dPt>
          <c:dPt>
            <c:idx val="5"/>
            <c:explosion val="17"/>
          </c:dPt>
          <c:cat>
            <c:strRef>
              <c:f>'[Data_CLSA (1).xls]ОБЩЕЕ'!$L$387:$Q$387</c:f>
              <c:strCache>
                <c:ptCount val="6"/>
                <c:pt idx="0">
                  <c:v>China&amp;HK&amp;Korea</c:v>
                </c:pt>
                <c:pt idx="1">
                  <c:v>Malaysia&amp;Philippines&amp;indonesia</c:v>
                </c:pt>
                <c:pt idx="2">
                  <c:v>India</c:v>
                </c:pt>
                <c:pt idx="3">
                  <c:v>Singapore</c:v>
                </c:pt>
                <c:pt idx="4">
                  <c:v>Taiwan&amp;Thailand</c:v>
                </c:pt>
                <c:pt idx="5">
                  <c:v>EEMEA&amp;Latin America</c:v>
                </c:pt>
              </c:strCache>
            </c:strRef>
          </c:cat>
          <c:val>
            <c:numRef>
              <c:f>'[Data_CLSA (1).xls]ОБЩЕЕ'!$L$388:$Q$388</c:f>
              <c:numCache>
                <c:formatCode>0.00</c:formatCode>
                <c:ptCount val="6"/>
                <c:pt idx="0">
                  <c:v>92</c:v>
                </c:pt>
                <c:pt idx="1">
                  <c:v>51</c:v>
                </c:pt>
                <c:pt idx="2">
                  <c:v>45</c:v>
                </c:pt>
                <c:pt idx="3">
                  <c:v>25</c:v>
                </c:pt>
                <c:pt idx="4">
                  <c:v>58</c:v>
                </c:pt>
                <c:pt idx="5">
                  <c:v>77</c:v>
                </c:pt>
              </c:numCache>
            </c:numRef>
          </c:val>
        </c:ser>
        <c:dLbls/>
        <c:firstSliceAng val="0"/>
      </c:pieChart>
    </c:plotArea>
    <c:legend>
      <c:legendPos val="r"/>
      <c:layout>
        <c:manualLayout>
          <c:xMode val="edge"/>
          <c:yMode val="edge"/>
          <c:x val="0.63369508088844873"/>
          <c:y val="0.14747847857262364"/>
          <c:w val="0.34467244024168264"/>
          <c:h val="0.8121670244207756"/>
        </c:manualLayout>
      </c:layout>
      <c:txPr>
        <a:bodyPr/>
        <a:lstStyle/>
        <a:p>
          <a:pPr>
            <a:defRPr sz="1050"/>
          </a:pPr>
          <a:endParaRPr lang="ru-RU"/>
        </a:p>
      </c:txPr>
    </c:legend>
    <c:plotVisOnly val="1"/>
    <c:dispBlanksAs val="zero"/>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B7DCF92-FC3E-437A-9742-14FF8A3A4730}" type="datetime1">
              <a:rPr lang="en-US"/>
              <a:pPr>
                <a:defRPr/>
              </a:pPr>
              <a:t>5/13/2015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260E50-1341-4110-8614-3B5A1C4F6FA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433CDC-B1BF-4CBD-B79C-40D77243A42D}" type="datetime1">
              <a:rPr lang="en-US"/>
              <a:pPr>
                <a:defRPr/>
              </a:pPr>
              <a:t>5/13/2015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FA4586-1BDF-4577-B047-AC422EB16B8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71FB133-394B-4838-A19E-BD2EB0A5CE32}" type="datetime1">
              <a:rPr lang="en-US"/>
              <a:pPr>
                <a:defRPr/>
              </a:pPr>
              <a:t>5/13/2015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BCF3C5-71F3-40FF-9F8C-387F878DAF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B9FC144-7D4F-4D46-B04B-B69770F7A435}" type="datetime1">
              <a:rPr lang="en-US"/>
              <a:pPr>
                <a:defRPr/>
              </a:pPr>
              <a:t>5/13/2015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4E63C27-F5F6-4389-B9B0-703C7722062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E61DFBF-B5F8-4225-BBC1-625465EF0B6E}" type="datetime1">
              <a:rPr lang="en-US"/>
              <a:pPr>
                <a:defRPr/>
              </a:pPr>
              <a:t>5/13/2015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5909FC-E42E-42F4-A299-2B18712B6D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74A49C6-654F-49EA-9463-E1E264DB0C6B}" type="datetime1">
              <a:rPr lang="en-US"/>
              <a:pPr>
                <a:defRPr/>
              </a:pPr>
              <a:t>5/13/2015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737101-AB47-4452-A875-B22B235FB7E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AA462C2-66E3-4450-9D92-8E54099103CD}" type="datetime1">
              <a:rPr lang="en-US"/>
              <a:pPr>
                <a:defRPr/>
              </a:pPr>
              <a:t>5/13/2015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4D37DA9-6249-409C-B5E1-42CA42086F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11D8F7E-5BA9-4A20-B002-67566E26FD19}" type="datetime1">
              <a:rPr lang="en-US"/>
              <a:pPr>
                <a:defRPr/>
              </a:pPr>
              <a:t>5/13/2015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703A723-50AC-4080-BAF5-1A9D157A857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F3107C9-3828-4792-AAF3-8850614F23FD}" type="datetime1">
              <a:rPr lang="en-US"/>
              <a:pPr>
                <a:defRPr/>
              </a:pPr>
              <a:t>5/13/2015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048E9B1-82BB-479A-9A71-196B14FB443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BD112D3-3C4E-47DA-84F2-B7E67104B437}" type="datetime1">
              <a:rPr lang="en-US"/>
              <a:pPr>
                <a:defRPr/>
              </a:pPr>
              <a:t>5/13/2015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601942-CE85-4D46-9A25-CD30977CE5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E5F31B-0D3F-4D96-9447-946972BE50E8}" type="datetime1">
              <a:rPr lang="en-US"/>
              <a:pPr>
                <a:defRPr/>
              </a:pPr>
              <a:t>5/13/2015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9250EC8-7C3F-4965-B898-F4C5C875849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ea typeface="ＭＳ Ｐゴシック" charset="-128"/>
                <a:cs typeface="+mn-cs"/>
              </a:defRPr>
            </a:lvl1pPr>
          </a:lstStyle>
          <a:p>
            <a:pPr>
              <a:defRPr/>
            </a:pPr>
            <a:fld id="{B9E74BCF-93CB-4ECD-8EF6-7E8E4C962F6B}" type="datetime1">
              <a:rPr lang="en-US"/>
              <a:pPr>
                <a:defRPr/>
              </a:pPr>
              <a:t>5/13/2015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ＭＳ Ｐゴシック" charset="-128"/>
                <a:cs typeface="+mn-cs"/>
              </a:defRPr>
            </a:lvl1pPr>
          </a:lstStyle>
          <a:p>
            <a:pPr>
              <a:defRPr/>
            </a:pPr>
            <a:fld id="{79D7C4A8-E89C-412E-92AB-7577AF2FF0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ＭＳ Ｐゴシック"/>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ＭＳ Ｐゴシック"/>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896745"/>
            <a:ext cx="7772400" cy="2206625"/>
          </a:xfrm>
        </p:spPr>
        <p:txBody>
          <a:bodyPr/>
          <a:lstStyle/>
          <a:p>
            <a:pPr eaLnBrk="1" hangingPunct="1"/>
            <a:r>
              <a:rPr lang="en-US" sz="2800" dirty="0" smtClean="0">
                <a:solidFill>
                  <a:srgbClr val="003F82"/>
                </a:solidFill>
                <a:latin typeface="Myriad Pro"/>
                <a:ea typeface="ＭＳ Ｐゴシック"/>
              </a:rPr>
              <a:t>Corporate </a:t>
            </a:r>
            <a:r>
              <a:rPr lang="en-US" sz="2800" dirty="0" smtClean="0">
                <a:solidFill>
                  <a:srgbClr val="003F82"/>
                </a:solidFill>
                <a:latin typeface="Myriad Pro"/>
              </a:rPr>
              <a:t>governance </a:t>
            </a:r>
            <a:r>
              <a:rPr lang="en-US" sz="2800" dirty="0">
                <a:solidFill>
                  <a:srgbClr val="003F82"/>
                </a:solidFill>
                <a:latin typeface="Myriad Pro"/>
              </a:rPr>
              <a:t>and firm performance: evidence from 2007-2009 world financial crisis on emerging markets </a:t>
            </a:r>
            <a:endParaRPr lang="en-US" sz="2900" dirty="0" smtClean="0">
              <a:solidFill>
                <a:srgbClr val="003F82"/>
              </a:solidFill>
              <a:latin typeface="Myriad Pro"/>
              <a:ea typeface="ＭＳ Ｐゴシック"/>
              <a:cs typeface="ＭＳ Ｐゴシック"/>
            </a:endParaRPr>
          </a:p>
        </p:txBody>
      </p:sp>
      <p:sp>
        <p:nvSpPr>
          <p:cNvPr id="13315" name="Subtitle 2"/>
          <p:cNvSpPr>
            <a:spLocks noGrp="1"/>
          </p:cNvSpPr>
          <p:nvPr>
            <p:ph type="subTitle" idx="1"/>
          </p:nvPr>
        </p:nvSpPr>
        <p:spPr>
          <a:xfrm>
            <a:off x="1371600" y="4468813"/>
            <a:ext cx="6400800" cy="908050"/>
          </a:xfrm>
        </p:spPr>
        <p:txBody>
          <a:bodyPr/>
          <a:lstStyle/>
          <a:p>
            <a:pPr eaLnBrk="1" hangingPunct="1"/>
            <a:r>
              <a:rPr lang="en-US" sz="2000" dirty="0" smtClean="0">
                <a:solidFill>
                  <a:srgbClr val="000066"/>
                </a:solidFill>
                <a:latin typeface="Myriad Pro"/>
                <a:ea typeface="ＭＳ Ｐゴシック"/>
                <a:cs typeface="ＭＳ Ｐゴシック"/>
              </a:rPr>
              <a:t>Kseniya Shitova</a:t>
            </a:r>
          </a:p>
          <a:p>
            <a:r>
              <a:rPr lang="en-US" sz="2400" dirty="0">
                <a:solidFill>
                  <a:srgbClr val="1C2A55"/>
                </a:solidFill>
              </a:rPr>
              <a:t>Research supervisor: Stepanov S., PhD</a:t>
            </a:r>
            <a:endParaRPr lang="ru-RU" sz="2400" dirty="0">
              <a:solidFill>
                <a:srgbClr val="1C2A55"/>
              </a:solidFill>
            </a:endParaRPr>
          </a:p>
          <a:p>
            <a:pPr eaLnBrk="1" hangingPunct="1"/>
            <a:endParaRPr kumimoji="1" lang="ru-RU" sz="1400" dirty="0" smtClean="0">
              <a:solidFill>
                <a:srgbClr val="000066"/>
              </a:solidFill>
              <a:latin typeface="Myriad Pro"/>
              <a:ea typeface="ＭＳ Ｐゴシック"/>
              <a:cs typeface="ＭＳ Ｐゴシック"/>
            </a:endParaRPr>
          </a:p>
        </p:txBody>
      </p:sp>
      <p:sp>
        <p:nvSpPr>
          <p:cNvPr id="13316" name="Subtitle 2"/>
          <p:cNvSpPr txBox="1">
            <a:spLocks/>
          </p:cNvSpPr>
          <p:nvPr/>
        </p:nvSpPr>
        <p:spPr bwMode="auto">
          <a:xfrm>
            <a:off x="1371600" y="6467475"/>
            <a:ext cx="6400800" cy="349250"/>
          </a:xfrm>
          <a:prstGeom prst="rect">
            <a:avLst/>
          </a:prstGeom>
          <a:noFill/>
          <a:ln w="9525">
            <a:noFill/>
            <a:miter lim="800000"/>
            <a:headEnd/>
            <a:tailEnd/>
          </a:ln>
        </p:spPr>
        <p:txBody>
          <a:bodyPr/>
          <a:lstStyle/>
          <a:p>
            <a:pPr algn="ctr">
              <a:spcBef>
                <a:spcPct val="20000"/>
              </a:spcBef>
            </a:pPr>
            <a:r>
              <a:rPr lang="ru-RU" sz="800" dirty="0" err="1">
                <a:solidFill>
                  <a:schemeClr val="bg1"/>
                </a:solidFill>
              </a:rPr>
              <a:t>Higher</a:t>
            </a:r>
            <a:r>
              <a:rPr lang="ru-RU" sz="800" dirty="0">
                <a:solidFill>
                  <a:schemeClr val="bg1"/>
                </a:solidFill>
              </a:rPr>
              <a:t> </a:t>
            </a:r>
            <a:r>
              <a:rPr lang="ru-RU" sz="800" dirty="0" err="1">
                <a:solidFill>
                  <a:schemeClr val="bg1"/>
                </a:solidFill>
              </a:rPr>
              <a:t>School</a:t>
            </a:r>
            <a:r>
              <a:rPr lang="ru-RU" sz="800" dirty="0">
                <a:solidFill>
                  <a:schemeClr val="bg1"/>
                </a:solidFill>
              </a:rPr>
              <a:t> </a:t>
            </a:r>
            <a:r>
              <a:rPr lang="ru-RU" sz="800" dirty="0" err="1">
                <a:solidFill>
                  <a:schemeClr val="bg1"/>
                </a:solidFill>
              </a:rPr>
              <a:t>of</a:t>
            </a:r>
            <a:r>
              <a:rPr lang="ru-RU" sz="800" dirty="0">
                <a:solidFill>
                  <a:schemeClr val="bg1"/>
                </a:solidFill>
              </a:rPr>
              <a:t> </a:t>
            </a:r>
            <a:r>
              <a:rPr lang="ru-RU" sz="800" dirty="0" err="1">
                <a:solidFill>
                  <a:schemeClr val="bg1"/>
                </a:solidFill>
              </a:rPr>
              <a:t>Economics</a:t>
            </a:r>
            <a:r>
              <a:rPr lang="ru-RU" sz="800" dirty="0">
                <a:solidFill>
                  <a:schemeClr val="bg1"/>
                </a:solidFill>
              </a:rPr>
              <a:t> , </a:t>
            </a:r>
            <a:r>
              <a:rPr lang="en-US" sz="800" dirty="0">
                <a:solidFill>
                  <a:schemeClr val="bg1"/>
                </a:solidFill>
              </a:rPr>
              <a:t>Moscow</a:t>
            </a:r>
            <a:r>
              <a:rPr lang="ru-RU" sz="800" dirty="0">
                <a:solidFill>
                  <a:schemeClr val="bg1"/>
                </a:solidFill>
              </a:rPr>
              <a:t>, </a:t>
            </a:r>
            <a:r>
              <a:rPr lang="ru-RU" sz="800" dirty="0" smtClean="0">
                <a:solidFill>
                  <a:schemeClr val="bg1"/>
                </a:solidFill>
              </a:rPr>
              <a:t>2014</a:t>
            </a:r>
            <a:endParaRPr lang="ru-RU" sz="800" dirty="0">
              <a:solidFill>
                <a:schemeClr val="bg1"/>
              </a:solidFill>
            </a:endParaRPr>
          </a:p>
          <a:p>
            <a:pPr algn="ctr">
              <a:spcBef>
                <a:spcPct val="20000"/>
              </a:spcBef>
            </a:pPr>
            <a:r>
              <a:rPr lang="en-US" sz="800" dirty="0">
                <a:solidFill>
                  <a:schemeClr val="bg1"/>
                </a:solidFill>
              </a:rPr>
              <a:t>www.hse.ru</a:t>
            </a:r>
            <a:r>
              <a:rPr lang="ru-RU" sz="800" dirty="0">
                <a:solidFill>
                  <a:schemeClr val="bg1"/>
                </a:solidFill>
              </a:rPr>
              <a:t> </a:t>
            </a:r>
            <a:endParaRPr kumimoji="1" lang="ru-RU" sz="800" dirty="0">
              <a:solidFill>
                <a:schemeClr val="bg1"/>
              </a:solidFill>
              <a:latin typeface="Myriad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0"/>
            <a:ext cx="8064896" cy="764704"/>
          </a:xfrm>
        </p:spPr>
        <p:txBody>
          <a:bodyPr/>
          <a:lstStyle/>
          <a:p>
            <a:r>
              <a:rPr lang="en-US" sz="2800" b="1" dirty="0" smtClean="0">
                <a:solidFill>
                  <a:schemeClr val="tx2">
                    <a:lumMod val="75000"/>
                  </a:schemeClr>
                </a:solidFill>
              </a:rPr>
              <a:t>Correlation matrixes</a:t>
            </a:r>
            <a:endParaRPr lang="ru-RU" sz="2800" b="1" dirty="0">
              <a:solidFill>
                <a:schemeClr val="tx2">
                  <a:lumMod val="75000"/>
                </a:schemeClr>
              </a:solidFill>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xmlns="" val="1626006179"/>
              </p:ext>
            </p:extLst>
          </p:nvPr>
        </p:nvGraphicFramePr>
        <p:xfrm>
          <a:off x="251520" y="692696"/>
          <a:ext cx="7344816" cy="2649621"/>
        </p:xfrm>
        <a:graphic>
          <a:graphicData uri="http://schemas.openxmlformats.org/drawingml/2006/table">
            <a:tbl>
              <a:tblPr>
                <a:tableStyleId>{5C22544A-7EE6-4342-B048-85BDC9FD1C3A}</a:tableStyleId>
              </a:tblPr>
              <a:tblGrid>
                <a:gridCol w="1123325"/>
                <a:gridCol w="777686"/>
                <a:gridCol w="864096"/>
                <a:gridCol w="950506"/>
                <a:gridCol w="1123325"/>
                <a:gridCol w="864096"/>
                <a:gridCol w="864096"/>
                <a:gridCol w="777686"/>
              </a:tblGrid>
              <a:tr h="391453">
                <a:tc>
                  <a:txBody>
                    <a:bodyPr/>
                    <a:lstStyle/>
                    <a:p>
                      <a:pPr algn="ctr" fontAlgn="ctr"/>
                      <a:r>
                        <a:rPr lang="ru-RU" sz="1200" u="none" strike="noStrike" dirty="0">
                          <a:effectLst/>
                        </a:rPr>
                        <a:t> </a:t>
                      </a:r>
                      <a:endParaRPr lang="ru-RU" sz="1200" b="0" i="0" u="none" strike="noStrike" dirty="0">
                        <a:solidFill>
                          <a:srgbClr val="000000"/>
                        </a:solidFill>
                        <a:effectLst/>
                        <a:latin typeface="Arial"/>
                      </a:endParaRPr>
                    </a:p>
                  </a:txBody>
                  <a:tcPr marL="9525" marR="9525" marT="9525" marB="0" anchor="ctr"/>
                </a:tc>
                <a:tc>
                  <a:txBody>
                    <a:bodyPr/>
                    <a:lstStyle/>
                    <a:p>
                      <a:pPr algn="ctr" fontAlgn="ctr"/>
                      <a:r>
                        <a:rPr lang="ru-RU" sz="1200" u="none" strike="noStrike">
                          <a:effectLst/>
                        </a:rPr>
                        <a:t>CG_ACCOUNTABILITY</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CG_DISCIPLINE</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CG_FAIRNESS</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CG_INDEPENDENCE</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CG_RESPONSIBILITY</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CG_SOCIAL</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CG_TRANSPARENCY</a:t>
                      </a:r>
                      <a:endParaRPr lang="ru-RU" sz="1200" b="0" i="0" u="none" strike="noStrike">
                        <a:solidFill>
                          <a:srgbClr val="000000"/>
                        </a:solidFill>
                        <a:effectLst/>
                        <a:latin typeface="Arial"/>
                      </a:endParaRPr>
                    </a:p>
                  </a:txBody>
                  <a:tcPr marL="9525" marR="9525" marT="9525" marB="0" anchor="ctr"/>
                </a:tc>
              </a:tr>
              <a:tr h="221823">
                <a:tc>
                  <a:txBody>
                    <a:bodyPr/>
                    <a:lstStyle/>
                    <a:p>
                      <a:pPr algn="ctr" fontAlgn="ctr"/>
                      <a:r>
                        <a:rPr lang="ru-RU" sz="1200" u="none" strike="noStrike">
                          <a:effectLst/>
                        </a:rPr>
                        <a:t>CG_ACCOUNTABILITY</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1.00</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0.30</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0.18</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dirty="0">
                          <a:effectLst/>
                        </a:rPr>
                        <a:t>0.34</a:t>
                      </a:r>
                      <a:endParaRPr lang="ru-RU" sz="1200" b="0" i="0" u="none" strike="noStrike" dirty="0">
                        <a:solidFill>
                          <a:srgbClr val="000000"/>
                        </a:solidFill>
                        <a:effectLst/>
                        <a:latin typeface="Arial"/>
                      </a:endParaRPr>
                    </a:p>
                  </a:txBody>
                  <a:tcPr marL="9525" marR="9525" marT="9525" marB="0" anchor="ctr"/>
                </a:tc>
                <a:tc>
                  <a:txBody>
                    <a:bodyPr/>
                    <a:lstStyle/>
                    <a:p>
                      <a:pPr algn="ctr" fontAlgn="ctr"/>
                      <a:r>
                        <a:rPr lang="ru-RU" sz="1200" u="none" strike="noStrike">
                          <a:effectLst/>
                        </a:rPr>
                        <a:t>0.28</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0.35</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0.18</a:t>
                      </a:r>
                      <a:endParaRPr lang="ru-RU" sz="1200" b="0" i="0" u="none" strike="noStrike">
                        <a:solidFill>
                          <a:srgbClr val="000000"/>
                        </a:solidFill>
                        <a:effectLst/>
                        <a:latin typeface="Arial"/>
                      </a:endParaRPr>
                    </a:p>
                  </a:txBody>
                  <a:tcPr marL="9525" marR="9525" marT="9525" marB="0" anchor="ctr"/>
                </a:tc>
              </a:tr>
              <a:tr h="313382">
                <a:tc>
                  <a:txBody>
                    <a:bodyPr/>
                    <a:lstStyle/>
                    <a:p>
                      <a:pPr algn="ctr" fontAlgn="ctr"/>
                      <a:r>
                        <a:rPr lang="ru-RU" sz="1200" u="none" strike="noStrike">
                          <a:effectLst/>
                        </a:rPr>
                        <a:t>CG_DISCIPLINE</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1.00</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0.37</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0.42</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0.37</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0.38</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0.24</a:t>
                      </a:r>
                      <a:endParaRPr lang="ru-RU" sz="1200" b="0" i="0" u="none" strike="noStrike">
                        <a:solidFill>
                          <a:srgbClr val="000000"/>
                        </a:solidFill>
                        <a:effectLst/>
                        <a:latin typeface="Arial"/>
                      </a:endParaRPr>
                    </a:p>
                  </a:txBody>
                  <a:tcPr marL="9525" marR="9525" marT="9525" marB="0" anchor="ctr"/>
                </a:tc>
              </a:tr>
              <a:tr h="221823">
                <a:tc>
                  <a:txBody>
                    <a:bodyPr/>
                    <a:lstStyle/>
                    <a:p>
                      <a:pPr algn="ctr" fontAlgn="ctr"/>
                      <a:r>
                        <a:rPr lang="ru-RU" sz="1200" u="none" strike="noStrike">
                          <a:effectLst/>
                        </a:rPr>
                        <a:t>CG_FAIRNESS</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1.00</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dirty="0">
                          <a:solidFill>
                            <a:srgbClr val="FF0000"/>
                          </a:solidFill>
                          <a:effectLst/>
                        </a:rPr>
                        <a:t>0.54</a:t>
                      </a:r>
                      <a:endParaRPr lang="ru-RU" sz="1200" b="0" i="0" u="none" strike="noStrike" dirty="0">
                        <a:solidFill>
                          <a:srgbClr val="FF0000"/>
                        </a:solidFill>
                        <a:effectLst/>
                        <a:latin typeface="Arial"/>
                      </a:endParaRPr>
                    </a:p>
                  </a:txBody>
                  <a:tcPr marL="9525" marR="9525" marT="9525" marB="0" anchor="ctr"/>
                </a:tc>
                <a:tc>
                  <a:txBody>
                    <a:bodyPr/>
                    <a:lstStyle/>
                    <a:p>
                      <a:pPr algn="ctr" fontAlgn="ctr"/>
                      <a:r>
                        <a:rPr lang="ru-RU" sz="1200" u="none" strike="noStrike">
                          <a:effectLst/>
                        </a:rPr>
                        <a:t>0.47</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0.09</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0.15</a:t>
                      </a:r>
                      <a:endParaRPr lang="ru-RU" sz="1200" b="0" i="0" u="none" strike="noStrike">
                        <a:solidFill>
                          <a:srgbClr val="000000"/>
                        </a:solidFill>
                        <a:effectLst/>
                        <a:latin typeface="Arial"/>
                      </a:endParaRPr>
                    </a:p>
                  </a:txBody>
                  <a:tcPr marL="9525" marR="9525" marT="9525" marB="0" anchor="ctr"/>
                </a:tc>
              </a:tr>
              <a:tr h="221823">
                <a:tc>
                  <a:txBody>
                    <a:bodyPr/>
                    <a:lstStyle/>
                    <a:p>
                      <a:pPr algn="ctr" fontAlgn="ctr"/>
                      <a:r>
                        <a:rPr lang="ru-RU" sz="1200" u="none" strike="noStrike">
                          <a:effectLst/>
                        </a:rPr>
                        <a:t>CG_INDEPENDENCE</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1.00</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0.49</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0.24</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0.18</a:t>
                      </a:r>
                      <a:endParaRPr lang="ru-RU" sz="1200" b="0" i="0" u="none" strike="noStrike">
                        <a:solidFill>
                          <a:srgbClr val="000000"/>
                        </a:solidFill>
                        <a:effectLst/>
                        <a:latin typeface="Arial"/>
                      </a:endParaRPr>
                    </a:p>
                  </a:txBody>
                  <a:tcPr marL="9525" marR="9525" marT="9525" marB="0" anchor="ctr"/>
                </a:tc>
              </a:tr>
              <a:tr h="221823">
                <a:tc>
                  <a:txBody>
                    <a:bodyPr/>
                    <a:lstStyle/>
                    <a:p>
                      <a:pPr algn="ctr" fontAlgn="ctr"/>
                      <a:r>
                        <a:rPr lang="ru-RU" sz="1200" u="none" strike="noStrike">
                          <a:effectLst/>
                        </a:rPr>
                        <a:t>CG_RESPONSIBILITY</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1.00</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0.15</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0.15</a:t>
                      </a:r>
                      <a:endParaRPr lang="ru-RU" sz="1200" b="0" i="0" u="none" strike="noStrike">
                        <a:solidFill>
                          <a:srgbClr val="000000"/>
                        </a:solidFill>
                        <a:effectLst/>
                        <a:latin typeface="Arial"/>
                      </a:endParaRPr>
                    </a:p>
                  </a:txBody>
                  <a:tcPr marL="9525" marR="9525" marT="9525" marB="0" anchor="ctr"/>
                </a:tc>
              </a:tr>
              <a:tr h="221823">
                <a:tc>
                  <a:txBody>
                    <a:bodyPr/>
                    <a:lstStyle/>
                    <a:p>
                      <a:pPr algn="ctr" fontAlgn="ctr"/>
                      <a:r>
                        <a:rPr lang="ru-RU" sz="1200" u="none" strike="noStrike">
                          <a:effectLst/>
                        </a:rPr>
                        <a:t>CG_SOCIAL</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1.00</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0.15</a:t>
                      </a:r>
                      <a:endParaRPr lang="ru-RU" sz="1200" b="0" i="0" u="none" strike="noStrike">
                        <a:solidFill>
                          <a:srgbClr val="000000"/>
                        </a:solidFill>
                        <a:effectLst/>
                        <a:latin typeface="Arial"/>
                      </a:endParaRPr>
                    </a:p>
                  </a:txBody>
                  <a:tcPr marL="9525" marR="9525" marT="9525" marB="0" anchor="ctr"/>
                </a:tc>
              </a:tr>
              <a:tr h="221823">
                <a:tc>
                  <a:txBody>
                    <a:bodyPr/>
                    <a:lstStyle/>
                    <a:p>
                      <a:pPr algn="ctr" fontAlgn="ctr"/>
                      <a:r>
                        <a:rPr lang="ru-RU" sz="1200" u="none" strike="noStrike">
                          <a:effectLst/>
                        </a:rPr>
                        <a:t>CG_TRANSPARENCY</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dirty="0">
                          <a:effectLst/>
                        </a:rPr>
                        <a:t> </a:t>
                      </a:r>
                      <a:endParaRPr lang="ru-RU" sz="1200" b="0" i="0" u="none" strike="noStrike" dirty="0">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a:effectLst/>
                        </a:rPr>
                        <a:t> </a:t>
                      </a:r>
                      <a:endParaRPr lang="ru-RU" sz="1200" b="0" i="0" u="none" strike="noStrike">
                        <a:solidFill>
                          <a:srgbClr val="000000"/>
                        </a:solidFill>
                        <a:effectLst/>
                        <a:latin typeface="Arial"/>
                      </a:endParaRPr>
                    </a:p>
                  </a:txBody>
                  <a:tcPr marL="9525" marR="9525" marT="9525" marB="0" anchor="ctr"/>
                </a:tc>
                <a:tc>
                  <a:txBody>
                    <a:bodyPr/>
                    <a:lstStyle/>
                    <a:p>
                      <a:pPr algn="ctr" fontAlgn="ctr"/>
                      <a:r>
                        <a:rPr lang="ru-RU" sz="1200" u="none" strike="noStrike" dirty="0">
                          <a:effectLst/>
                        </a:rPr>
                        <a:t>1.00</a:t>
                      </a:r>
                      <a:endParaRPr lang="ru-RU" sz="1200" b="0" i="0" u="none" strike="noStrike" dirty="0">
                        <a:solidFill>
                          <a:srgbClr val="000000"/>
                        </a:solidFill>
                        <a:effectLst/>
                        <a:latin typeface="Arial"/>
                      </a:endParaRPr>
                    </a:p>
                  </a:txBody>
                  <a:tcPr marL="9525" marR="9525" marT="9525" marB="0" anchor="ctr"/>
                </a:tc>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xmlns="" val="2214989883"/>
              </p:ext>
            </p:extLst>
          </p:nvPr>
        </p:nvGraphicFramePr>
        <p:xfrm>
          <a:off x="3131840" y="3429000"/>
          <a:ext cx="5688632" cy="1381125"/>
        </p:xfrm>
        <a:graphic>
          <a:graphicData uri="http://schemas.openxmlformats.org/drawingml/2006/table">
            <a:tbl>
              <a:tblPr>
                <a:tableStyleId>{5C22544A-7EE6-4342-B048-85BDC9FD1C3A}</a:tableStyleId>
              </a:tblPr>
              <a:tblGrid>
                <a:gridCol w="1152128"/>
                <a:gridCol w="644282"/>
                <a:gridCol w="748504"/>
                <a:gridCol w="673654"/>
                <a:gridCol w="523953"/>
                <a:gridCol w="898205"/>
                <a:gridCol w="1047906"/>
              </a:tblGrid>
              <a:tr h="381000">
                <a:tc>
                  <a:txBody>
                    <a:bodyPr/>
                    <a:lstStyle/>
                    <a:p>
                      <a:pPr algn="l" fontAlgn="b"/>
                      <a:r>
                        <a:rPr lang="ru-RU" sz="1000" u="none" strike="noStrike" dirty="0">
                          <a:effectLst/>
                        </a:rPr>
                        <a:t> </a:t>
                      </a:r>
                      <a:endParaRPr lang="ru-RU" sz="1000" b="0" i="0" u="none" strike="noStrike" dirty="0">
                        <a:effectLst/>
                        <a:latin typeface="Arial"/>
                      </a:endParaRPr>
                    </a:p>
                  </a:txBody>
                  <a:tcPr marL="9525" marR="9525" marT="9525" marB="0" anchor="b"/>
                </a:tc>
                <a:tc>
                  <a:txBody>
                    <a:bodyPr/>
                    <a:lstStyle/>
                    <a:p>
                      <a:pPr algn="ctr" fontAlgn="ctr"/>
                      <a:r>
                        <a:rPr lang="en-US" sz="1000" u="none" strike="noStrike">
                          <a:effectLst/>
                        </a:rPr>
                        <a:t>BOOK_MARKET_2006</a:t>
                      </a:r>
                      <a:endParaRPr lang="en-US" sz="1000" b="0" i="0" u="none" strike="noStrike">
                        <a:effectLst/>
                        <a:latin typeface="Arial"/>
                      </a:endParaRPr>
                    </a:p>
                  </a:txBody>
                  <a:tcPr marL="9525" marR="9525" marT="9525" marB="0" anchor="ctr"/>
                </a:tc>
                <a:tc>
                  <a:txBody>
                    <a:bodyPr/>
                    <a:lstStyle/>
                    <a:p>
                      <a:pPr algn="ctr" fontAlgn="ctr"/>
                      <a:r>
                        <a:rPr lang="en-US" sz="1000" u="none" strike="noStrike" dirty="0">
                          <a:effectLst/>
                        </a:rPr>
                        <a:t>LN_SALES_2006</a:t>
                      </a:r>
                      <a:endParaRPr lang="en-US" sz="1000" b="0" i="0" u="none" strike="noStrike" dirty="0">
                        <a:effectLst/>
                        <a:latin typeface="Arial"/>
                      </a:endParaRPr>
                    </a:p>
                  </a:txBody>
                  <a:tcPr marL="9525" marR="9525" marT="9525" marB="0" anchor="ctr"/>
                </a:tc>
                <a:tc>
                  <a:txBody>
                    <a:bodyPr/>
                    <a:lstStyle/>
                    <a:p>
                      <a:pPr algn="ctr" fontAlgn="ctr"/>
                      <a:r>
                        <a:rPr lang="en-US" sz="1000" u="none" strike="noStrike" dirty="0">
                          <a:effectLst/>
                        </a:rPr>
                        <a:t>TOTAL_ASSETS_2006</a:t>
                      </a:r>
                      <a:endParaRPr lang="en-US" sz="1000" b="0" i="0" u="none" strike="noStrike" dirty="0">
                        <a:effectLst/>
                        <a:latin typeface="Arial"/>
                      </a:endParaRPr>
                    </a:p>
                  </a:txBody>
                  <a:tcPr marL="9525" marR="9525" marT="9525" marB="0" anchor="ctr"/>
                </a:tc>
                <a:tc>
                  <a:txBody>
                    <a:bodyPr/>
                    <a:lstStyle/>
                    <a:p>
                      <a:pPr algn="ctr" fontAlgn="ctr"/>
                      <a:r>
                        <a:rPr lang="en-US" sz="1000" u="none" strike="noStrike" dirty="0">
                          <a:effectLst/>
                        </a:rPr>
                        <a:t>MV_SALES_2006</a:t>
                      </a:r>
                      <a:endParaRPr lang="en-US" sz="1000" b="0" i="0" u="none" strike="noStrike" dirty="0">
                        <a:effectLst/>
                        <a:latin typeface="Arial"/>
                      </a:endParaRPr>
                    </a:p>
                  </a:txBody>
                  <a:tcPr marL="9525" marR="9525" marT="9525" marB="0" anchor="ctr"/>
                </a:tc>
                <a:tc>
                  <a:txBody>
                    <a:bodyPr/>
                    <a:lstStyle/>
                    <a:p>
                      <a:pPr algn="ctr" fontAlgn="ctr"/>
                      <a:r>
                        <a:rPr lang="en-US" sz="1000" u="none" strike="noStrike">
                          <a:effectLst/>
                        </a:rPr>
                        <a:t>EBIT_SALES_2006</a:t>
                      </a:r>
                      <a:endParaRPr lang="en-US" sz="1000" b="0" i="0" u="none" strike="noStrike">
                        <a:effectLst/>
                        <a:latin typeface="Arial"/>
                      </a:endParaRPr>
                    </a:p>
                  </a:txBody>
                  <a:tcPr marL="9525" marR="9525" marT="9525" marB="0" anchor="ctr"/>
                </a:tc>
                <a:tc>
                  <a:txBody>
                    <a:bodyPr/>
                    <a:lstStyle/>
                    <a:p>
                      <a:pPr algn="l" fontAlgn="ctr"/>
                      <a:r>
                        <a:rPr lang="en-US" sz="1000" u="none" strike="noStrike">
                          <a:effectLst/>
                        </a:rPr>
                        <a:t>DEBT_ASSETS_2006</a:t>
                      </a:r>
                      <a:endParaRPr lang="en-US" sz="1000" b="0" i="0" u="none" strike="noStrike">
                        <a:effectLst/>
                        <a:latin typeface="Arial"/>
                      </a:endParaRPr>
                    </a:p>
                  </a:txBody>
                  <a:tcPr marL="9525" marR="9525" marT="9525" marB="0" anchor="ctr"/>
                </a:tc>
              </a:tr>
              <a:tr h="161925">
                <a:tc>
                  <a:txBody>
                    <a:bodyPr/>
                    <a:lstStyle/>
                    <a:p>
                      <a:pPr algn="l" fontAlgn="b"/>
                      <a:r>
                        <a:rPr lang="en-US" sz="1000" u="none" strike="noStrike">
                          <a:effectLst/>
                        </a:rPr>
                        <a:t>BOOK_MARKET_2006</a:t>
                      </a:r>
                      <a:endParaRPr lang="en-US" sz="1000" b="0" i="0" u="none" strike="noStrike">
                        <a:effectLst/>
                        <a:latin typeface="Arial"/>
                      </a:endParaRPr>
                    </a:p>
                  </a:txBody>
                  <a:tcPr marL="9525" marR="9525" marT="9525" marB="0" anchor="b"/>
                </a:tc>
                <a:tc>
                  <a:txBody>
                    <a:bodyPr/>
                    <a:lstStyle/>
                    <a:p>
                      <a:pPr algn="ctr" fontAlgn="b"/>
                      <a:r>
                        <a:rPr lang="ru-RU" sz="1000" u="none" strike="noStrike" dirty="0">
                          <a:effectLst/>
                        </a:rPr>
                        <a:t>1.00</a:t>
                      </a:r>
                      <a:endParaRPr lang="ru-RU" sz="1000" b="0" i="0" u="none" strike="noStrike" dirty="0">
                        <a:effectLst/>
                        <a:latin typeface="Arial"/>
                      </a:endParaRPr>
                    </a:p>
                  </a:txBody>
                  <a:tcPr marL="9525" marR="9525" marT="9525" marB="0" anchor="b"/>
                </a:tc>
                <a:tc>
                  <a:txBody>
                    <a:bodyPr/>
                    <a:lstStyle/>
                    <a:p>
                      <a:pPr algn="ctr" fontAlgn="b"/>
                      <a:r>
                        <a:rPr lang="ru-RU" sz="1000" u="none" strike="noStrike" dirty="0">
                          <a:effectLst/>
                        </a:rPr>
                        <a:t>0.23</a:t>
                      </a:r>
                      <a:endParaRPr lang="ru-RU" sz="1000" b="0" i="0" u="none" strike="noStrike" dirty="0">
                        <a:effectLst/>
                        <a:latin typeface="Arial"/>
                      </a:endParaRPr>
                    </a:p>
                  </a:txBody>
                  <a:tcPr marL="9525" marR="9525" marT="9525" marB="0" anchor="b"/>
                </a:tc>
                <a:tc>
                  <a:txBody>
                    <a:bodyPr/>
                    <a:lstStyle/>
                    <a:p>
                      <a:pPr algn="ctr" fontAlgn="b"/>
                      <a:r>
                        <a:rPr lang="ru-RU" sz="1000" u="none" strike="noStrike" dirty="0">
                          <a:effectLst/>
                        </a:rPr>
                        <a:t>0.12</a:t>
                      </a:r>
                      <a:endParaRPr lang="ru-RU" sz="1000" b="0" i="0" u="none" strike="noStrike" dirty="0">
                        <a:effectLst/>
                        <a:latin typeface="Arial"/>
                      </a:endParaRPr>
                    </a:p>
                  </a:txBody>
                  <a:tcPr marL="9525" marR="9525" marT="9525" marB="0" anchor="b"/>
                </a:tc>
                <a:tc>
                  <a:txBody>
                    <a:bodyPr/>
                    <a:lstStyle/>
                    <a:p>
                      <a:pPr algn="ctr" fontAlgn="b"/>
                      <a:r>
                        <a:rPr lang="ru-RU" sz="1000" u="none" strike="noStrike" dirty="0">
                          <a:effectLst/>
                        </a:rPr>
                        <a:t>-0.20</a:t>
                      </a:r>
                      <a:endParaRPr lang="ru-RU" sz="1000" b="0" i="0" u="none" strike="noStrike" dirty="0">
                        <a:effectLst/>
                        <a:latin typeface="Arial"/>
                      </a:endParaRPr>
                    </a:p>
                  </a:txBody>
                  <a:tcPr marL="9525" marR="9525" marT="9525" marB="0" anchor="b"/>
                </a:tc>
                <a:tc>
                  <a:txBody>
                    <a:bodyPr/>
                    <a:lstStyle/>
                    <a:p>
                      <a:pPr algn="ctr" fontAlgn="b"/>
                      <a:r>
                        <a:rPr lang="ru-RU" sz="1000" u="none" strike="noStrike" dirty="0">
                          <a:effectLst/>
                        </a:rPr>
                        <a:t>-0.04</a:t>
                      </a:r>
                      <a:endParaRPr lang="ru-RU" sz="1000" b="0" i="0" u="none" strike="noStrike" dirty="0">
                        <a:effectLst/>
                        <a:latin typeface="Arial"/>
                      </a:endParaRPr>
                    </a:p>
                  </a:txBody>
                  <a:tcPr marL="9525" marR="9525" marT="9525" marB="0" anchor="b"/>
                </a:tc>
                <a:tc>
                  <a:txBody>
                    <a:bodyPr/>
                    <a:lstStyle/>
                    <a:p>
                      <a:pPr algn="ctr" fontAlgn="b"/>
                      <a:r>
                        <a:rPr lang="ru-RU" sz="1000" u="none" strike="noStrike" dirty="0">
                          <a:effectLst/>
                        </a:rPr>
                        <a:t>0.11</a:t>
                      </a:r>
                      <a:endParaRPr lang="ru-RU" sz="1000" b="0" i="0" u="none" strike="noStrike" dirty="0">
                        <a:effectLst/>
                        <a:latin typeface="Arial"/>
                      </a:endParaRPr>
                    </a:p>
                  </a:txBody>
                  <a:tcPr marL="9525" marR="9525" marT="9525" marB="0" anchor="b"/>
                </a:tc>
              </a:tr>
              <a:tr h="161925">
                <a:tc>
                  <a:txBody>
                    <a:bodyPr/>
                    <a:lstStyle/>
                    <a:p>
                      <a:pPr algn="l" fontAlgn="b"/>
                      <a:r>
                        <a:rPr lang="en-US" sz="1000" u="none" strike="noStrike">
                          <a:effectLst/>
                        </a:rPr>
                        <a:t>LN_SALES_2006</a:t>
                      </a:r>
                      <a:endParaRPr lang="en-US" sz="1000" b="0" i="0" u="none" strike="noStrike">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dirty="0">
                          <a:effectLst/>
                        </a:rPr>
                        <a:t>1.00</a:t>
                      </a:r>
                      <a:endParaRPr lang="ru-RU" sz="1000" b="0" i="0" u="none" strike="noStrike" dirty="0">
                        <a:effectLst/>
                        <a:latin typeface="Arial"/>
                      </a:endParaRPr>
                    </a:p>
                  </a:txBody>
                  <a:tcPr marL="9525" marR="9525" marT="9525" marB="0" anchor="b"/>
                </a:tc>
                <a:tc>
                  <a:txBody>
                    <a:bodyPr/>
                    <a:lstStyle/>
                    <a:p>
                      <a:pPr algn="ctr" fontAlgn="b"/>
                      <a:r>
                        <a:rPr lang="ru-RU" sz="1000" u="none" strike="noStrike">
                          <a:effectLst/>
                        </a:rPr>
                        <a:t>0.34</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-0.27</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-0.10</a:t>
                      </a:r>
                      <a:endParaRPr lang="ru-RU" sz="1000" b="0" i="0" u="none" strike="noStrike">
                        <a:effectLst/>
                        <a:latin typeface="Arial"/>
                      </a:endParaRPr>
                    </a:p>
                  </a:txBody>
                  <a:tcPr marL="9525" marR="9525" marT="9525" marB="0" anchor="b"/>
                </a:tc>
                <a:tc>
                  <a:txBody>
                    <a:bodyPr/>
                    <a:lstStyle/>
                    <a:p>
                      <a:pPr algn="ctr" fontAlgn="b"/>
                      <a:r>
                        <a:rPr lang="ru-RU" sz="1000" u="none" strike="noStrike" dirty="0">
                          <a:effectLst/>
                        </a:rPr>
                        <a:t>0.08</a:t>
                      </a:r>
                      <a:endParaRPr lang="ru-RU" sz="1000" b="0" i="0" u="none" strike="noStrike" dirty="0">
                        <a:effectLst/>
                        <a:latin typeface="Arial"/>
                      </a:endParaRPr>
                    </a:p>
                  </a:txBody>
                  <a:tcPr marL="9525" marR="9525" marT="9525" marB="0" anchor="b"/>
                </a:tc>
              </a:tr>
              <a:tr h="161925">
                <a:tc>
                  <a:txBody>
                    <a:bodyPr/>
                    <a:lstStyle/>
                    <a:p>
                      <a:pPr algn="l" fontAlgn="b"/>
                      <a:r>
                        <a:rPr lang="en-US" sz="1000" u="none" strike="noStrike">
                          <a:effectLst/>
                        </a:rPr>
                        <a:t>TOTAL_ASSETS_2006</a:t>
                      </a:r>
                      <a:endParaRPr lang="en-US" sz="1000" b="0" i="0" u="none" strike="noStrike">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1.00</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-0.02</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0.01</a:t>
                      </a:r>
                      <a:endParaRPr lang="ru-RU" sz="1000" b="0" i="0" u="none" strike="noStrike">
                        <a:effectLst/>
                        <a:latin typeface="Arial"/>
                      </a:endParaRPr>
                    </a:p>
                  </a:txBody>
                  <a:tcPr marL="9525" marR="9525" marT="9525" marB="0" anchor="b"/>
                </a:tc>
                <a:tc>
                  <a:txBody>
                    <a:bodyPr/>
                    <a:lstStyle/>
                    <a:p>
                      <a:pPr algn="ctr" fontAlgn="b"/>
                      <a:r>
                        <a:rPr lang="ru-RU" sz="1000" u="none" strike="noStrike" dirty="0">
                          <a:effectLst/>
                        </a:rPr>
                        <a:t>-0.03</a:t>
                      </a:r>
                      <a:endParaRPr lang="ru-RU" sz="1000" b="0" i="0" u="none" strike="noStrike" dirty="0">
                        <a:effectLst/>
                        <a:latin typeface="Arial"/>
                      </a:endParaRPr>
                    </a:p>
                  </a:txBody>
                  <a:tcPr marL="9525" marR="9525" marT="9525" marB="0" anchor="b"/>
                </a:tc>
              </a:tr>
              <a:tr h="161925">
                <a:tc>
                  <a:txBody>
                    <a:bodyPr/>
                    <a:lstStyle/>
                    <a:p>
                      <a:pPr algn="l" fontAlgn="b"/>
                      <a:r>
                        <a:rPr lang="en-US" sz="1000" u="none" strike="noStrike">
                          <a:effectLst/>
                        </a:rPr>
                        <a:t>MV_SALES_2006</a:t>
                      </a:r>
                      <a:endParaRPr lang="en-US" sz="1000" b="0" i="0" u="none" strike="noStrike">
                        <a:effectLst/>
                        <a:latin typeface="Arial"/>
                      </a:endParaRPr>
                    </a:p>
                  </a:txBody>
                  <a:tcPr marL="9525" marR="9525" marT="9525" marB="0" anchor="b"/>
                </a:tc>
                <a:tc>
                  <a:txBody>
                    <a:bodyPr/>
                    <a:lstStyle/>
                    <a:p>
                      <a:pPr algn="ctr" fontAlgn="b"/>
                      <a:r>
                        <a:rPr lang="ru-RU" sz="1000" u="none" strike="noStrike" dirty="0">
                          <a:effectLst/>
                        </a:rPr>
                        <a:t> </a:t>
                      </a:r>
                      <a:endParaRPr lang="ru-RU" sz="1000" b="0" i="0" u="none" strike="noStrike" dirty="0">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1.00</a:t>
                      </a:r>
                      <a:endParaRPr lang="ru-RU" sz="1000" b="0" i="0" u="none" strike="noStrike">
                        <a:effectLst/>
                        <a:latin typeface="Arial"/>
                      </a:endParaRPr>
                    </a:p>
                  </a:txBody>
                  <a:tcPr marL="9525" marR="9525" marT="9525" marB="0" anchor="b"/>
                </a:tc>
                <a:tc>
                  <a:txBody>
                    <a:bodyPr/>
                    <a:lstStyle/>
                    <a:p>
                      <a:pPr algn="ctr" fontAlgn="b"/>
                      <a:r>
                        <a:rPr lang="ru-RU" sz="1000" u="none" strike="noStrike" dirty="0">
                          <a:solidFill>
                            <a:srgbClr val="FF0000"/>
                          </a:solidFill>
                          <a:effectLst/>
                        </a:rPr>
                        <a:t>0.59</a:t>
                      </a:r>
                      <a:endParaRPr lang="ru-RU" sz="1000" b="0" i="0" u="none" strike="noStrike" dirty="0">
                        <a:solidFill>
                          <a:srgbClr val="FF0000"/>
                        </a:solidFill>
                        <a:effectLst/>
                        <a:latin typeface="Arial"/>
                      </a:endParaRPr>
                    </a:p>
                  </a:txBody>
                  <a:tcPr marL="9525" marR="9525" marT="9525" marB="0" anchor="b"/>
                </a:tc>
                <a:tc>
                  <a:txBody>
                    <a:bodyPr/>
                    <a:lstStyle/>
                    <a:p>
                      <a:pPr algn="ctr" fontAlgn="b"/>
                      <a:r>
                        <a:rPr lang="ru-RU" sz="1000" u="none" strike="noStrike" dirty="0">
                          <a:effectLst/>
                        </a:rPr>
                        <a:t>-0.06</a:t>
                      </a:r>
                      <a:endParaRPr lang="ru-RU" sz="1000" b="0" i="0" u="none" strike="noStrike" dirty="0">
                        <a:effectLst/>
                        <a:latin typeface="Arial"/>
                      </a:endParaRPr>
                    </a:p>
                  </a:txBody>
                  <a:tcPr marL="9525" marR="9525" marT="9525" marB="0" anchor="b"/>
                </a:tc>
              </a:tr>
              <a:tr h="161925">
                <a:tc>
                  <a:txBody>
                    <a:bodyPr/>
                    <a:lstStyle/>
                    <a:p>
                      <a:pPr algn="l" fontAlgn="b"/>
                      <a:r>
                        <a:rPr lang="en-US" sz="1000" u="none" strike="noStrike">
                          <a:effectLst/>
                        </a:rPr>
                        <a:t>EBIT_SALES_2006</a:t>
                      </a:r>
                      <a:endParaRPr lang="en-US" sz="1000" b="0" i="0" u="none" strike="noStrike">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1.00</a:t>
                      </a:r>
                      <a:endParaRPr lang="ru-RU" sz="1000" b="0" i="0" u="none" strike="noStrike">
                        <a:effectLst/>
                        <a:latin typeface="Arial"/>
                      </a:endParaRPr>
                    </a:p>
                  </a:txBody>
                  <a:tcPr marL="9525" marR="9525" marT="9525" marB="0" anchor="b"/>
                </a:tc>
                <a:tc>
                  <a:txBody>
                    <a:bodyPr/>
                    <a:lstStyle/>
                    <a:p>
                      <a:pPr algn="ctr" fontAlgn="b"/>
                      <a:r>
                        <a:rPr lang="ru-RU" sz="1000" u="none" strike="noStrike" dirty="0">
                          <a:effectLst/>
                        </a:rPr>
                        <a:t>-0.02</a:t>
                      </a:r>
                      <a:endParaRPr lang="ru-RU" sz="1000" b="0" i="0" u="none" strike="noStrike" dirty="0">
                        <a:effectLst/>
                        <a:latin typeface="Arial"/>
                      </a:endParaRPr>
                    </a:p>
                  </a:txBody>
                  <a:tcPr marL="9525" marR="9525" marT="9525" marB="0" anchor="b"/>
                </a:tc>
              </a:tr>
              <a:tr h="190500">
                <a:tc>
                  <a:txBody>
                    <a:bodyPr/>
                    <a:lstStyle/>
                    <a:p>
                      <a:pPr algn="l" fontAlgn="b"/>
                      <a:r>
                        <a:rPr lang="en-US" sz="1000" u="none" strike="noStrike">
                          <a:effectLst/>
                        </a:rPr>
                        <a:t>DEBT_ASSETS_2006</a:t>
                      </a:r>
                      <a:endParaRPr lang="en-US" sz="1000" b="0" i="0" u="none" strike="noStrike">
                        <a:effectLst/>
                        <a:latin typeface="Arial"/>
                      </a:endParaRPr>
                    </a:p>
                  </a:txBody>
                  <a:tcPr marL="9525" marR="9525" marT="9525" marB="0" anchor="b"/>
                </a:tc>
                <a:tc>
                  <a:txBody>
                    <a:bodyPr/>
                    <a:lstStyle/>
                    <a:p>
                      <a:pPr algn="ctr" fontAlgn="b"/>
                      <a:r>
                        <a:rPr lang="ru-RU" sz="1000" u="none" strike="noStrike" dirty="0">
                          <a:effectLst/>
                        </a:rPr>
                        <a:t> </a:t>
                      </a:r>
                      <a:endParaRPr lang="ru-RU" sz="1000" b="0" i="0" u="none" strike="noStrike" dirty="0">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a:effectLst/>
                        </a:rPr>
                        <a:t> </a:t>
                      </a:r>
                      <a:endParaRPr lang="ru-RU" sz="1000" b="0" i="0" u="none" strike="noStrike">
                        <a:solidFill>
                          <a:srgbClr val="000000"/>
                        </a:solidFill>
                        <a:effectLst/>
                        <a:latin typeface="Calibri"/>
                      </a:endParaRPr>
                    </a:p>
                  </a:txBody>
                  <a:tcPr marL="9525" marR="9525" marT="9525" marB="0" anchor="b"/>
                </a:tc>
                <a:tc>
                  <a:txBody>
                    <a:bodyPr/>
                    <a:lstStyle/>
                    <a:p>
                      <a:pPr algn="ctr" fontAlgn="b"/>
                      <a:r>
                        <a:rPr lang="ru-RU" sz="1000" u="none" strike="noStrike">
                          <a:effectLst/>
                        </a:rPr>
                        <a:t> </a:t>
                      </a:r>
                      <a:endParaRPr lang="ru-RU" sz="1000" b="0" i="0" u="none" strike="noStrike">
                        <a:effectLst/>
                        <a:latin typeface="Arial"/>
                      </a:endParaRPr>
                    </a:p>
                  </a:txBody>
                  <a:tcPr marL="9525" marR="9525" marT="9525" marB="0" anchor="b"/>
                </a:tc>
                <a:tc>
                  <a:txBody>
                    <a:bodyPr/>
                    <a:lstStyle/>
                    <a:p>
                      <a:pPr algn="ctr" fontAlgn="b"/>
                      <a:r>
                        <a:rPr lang="ru-RU" sz="1000" u="none" strike="noStrike" dirty="0">
                          <a:effectLst/>
                        </a:rPr>
                        <a:t>1</a:t>
                      </a:r>
                      <a:endParaRPr lang="ru-RU" sz="1000" b="0" i="0" u="none" strike="noStrike" dirty="0">
                        <a:effectLst/>
                        <a:latin typeface="Arial"/>
                      </a:endParaRPr>
                    </a:p>
                  </a:txBody>
                  <a:tcPr marL="9525" marR="9525" marT="9525" marB="0" anchor="b"/>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xmlns="" val="285052666"/>
              </p:ext>
            </p:extLst>
          </p:nvPr>
        </p:nvGraphicFramePr>
        <p:xfrm>
          <a:off x="251520" y="5085184"/>
          <a:ext cx="8229600" cy="1608993"/>
        </p:xfrm>
        <a:graphic>
          <a:graphicData uri="http://schemas.openxmlformats.org/drawingml/2006/table">
            <a:tbl>
              <a:tblPr>
                <a:tableStyleId>{5C22544A-7EE6-4342-B048-85BDC9FD1C3A}</a:tableStyleId>
              </a:tblPr>
              <a:tblGrid>
                <a:gridCol w="1111446"/>
                <a:gridCol w="776377"/>
                <a:gridCol w="841756"/>
                <a:gridCol w="809067"/>
                <a:gridCol w="839032"/>
                <a:gridCol w="841756"/>
                <a:gridCol w="697378"/>
                <a:gridCol w="664688"/>
                <a:gridCol w="969791"/>
                <a:gridCol w="678309"/>
              </a:tblGrid>
              <a:tr h="261950">
                <a:tc>
                  <a:txBody>
                    <a:bodyPr/>
                    <a:lstStyle/>
                    <a:p>
                      <a:pPr algn="l" fontAlgn="b"/>
                      <a:r>
                        <a:rPr lang="ru-RU" sz="900" u="none" strike="noStrike" dirty="0">
                          <a:effectLst/>
                        </a:rPr>
                        <a:t> </a:t>
                      </a:r>
                      <a:endParaRPr lang="ru-RU" sz="900" b="0" i="0" u="none" strike="noStrike" dirty="0">
                        <a:effectLst/>
                        <a:latin typeface="Arial"/>
                      </a:endParaRPr>
                    </a:p>
                  </a:txBody>
                  <a:tcPr marL="8186" marR="8186" marT="8186" marB="0" anchor="b"/>
                </a:tc>
                <a:tc>
                  <a:txBody>
                    <a:bodyPr/>
                    <a:lstStyle/>
                    <a:p>
                      <a:pPr algn="ctr" fontAlgn="ctr"/>
                      <a:r>
                        <a:rPr lang="en-US" sz="900" u="none" strike="noStrike">
                          <a:effectLst/>
                        </a:rPr>
                        <a:t>ANTIIR_RIGHTS_2008</a:t>
                      </a:r>
                      <a:endParaRPr lang="en-US" sz="900" b="0" i="0" u="none" strike="noStrike">
                        <a:effectLst/>
                        <a:latin typeface="Arial"/>
                      </a:endParaRPr>
                    </a:p>
                  </a:txBody>
                  <a:tcPr marL="8186" marR="8186" marT="8186" marB="0" anchor="ctr"/>
                </a:tc>
                <a:tc>
                  <a:txBody>
                    <a:bodyPr/>
                    <a:lstStyle/>
                    <a:p>
                      <a:pPr algn="ctr" fontAlgn="ctr"/>
                      <a:r>
                        <a:rPr lang="en-US" sz="900" u="none" strike="noStrike">
                          <a:effectLst/>
                        </a:rPr>
                        <a:t>CORR_PERCEP_2006</a:t>
                      </a:r>
                      <a:endParaRPr lang="en-US" sz="900" b="0" i="0" u="none" strike="noStrike">
                        <a:effectLst/>
                        <a:latin typeface="Arial"/>
                      </a:endParaRPr>
                    </a:p>
                  </a:txBody>
                  <a:tcPr marL="8186" marR="8186" marT="8186" marB="0" anchor="ctr"/>
                </a:tc>
                <a:tc>
                  <a:txBody>
                    <a:bodyPr/>
                    <a:lstStyle/>
                    <a:p>
                      <a:pPr algn="ctr" fontAlgn="ctr"/>
                      <a:r>
                        <a:rPr lang="en-US" sz="900" u="none" strike="noStrike">
                          <a:effectLst/>
                        </a:rPr>
                        <a:t>CORRUPTION_2006</a:t>
                      </a:r>
                      <a:endParaRPr lang="en-US" sz="900" b="0" i="0" u="none" strike="noStrike">
                        <a:effectLst/>
                        <a:latin typeface="Arial"/>
                      </a:endParaRPr>
                    </a:p>
                  </a:txBody>
                  <a:tcPr marL="8186" marR="8186" marT="8186" marB="0" anchor="ctr"/>
                </a:tc>
                <a:tc>
                  <a:txBody>
                    <a:bodyPr/>
                    <a:lstStyle/>
                    <a:p>
                      <a:pPr algn="ctr" fontAlgn="ctr"/>
                      <a:r>
                        <a:rPr lang="en-US" sz="900" u="none" strike="noStrike">
                          <a:effectLst/>
                        </a:rPr>
                        <a:t>LN_GDP_2006</a:t>
                      </a:r>
                      <a:endParaRPr lang="en-US" sz="900" b="0" i="0" u="none" strike="noStrike">
                        <a:effectLst/>
                        <a:latin typeface="Arial"/>
                      </a:endParaRPr>
                    </a:p>
                  </a:txBody>
                  <a:tcPr marL="8186" marR="8186" marT="8186" marB="0" anchor="ctr"/>
                </a:tc>
                <a:tc>
                  <a:txBody>
                    <a:bodyPr/>
                    <a:lstStyle/>
                    <a:p>
                      <a:pPr algn="ctr" fontAlgn="ctr"/>
                      <a:r>
                        <a:rPr lang="en-US" sz="900" u="none" strike="noStrike">
                          <a:effectLst/>
                        </a:rPr>
                        <a:t>GOV_EFFECTIV_2005</a:t>
                      </a:r>
                      <a:endParaRPr lang="en-US" sz="900" b="0" i="0" u="none" strike="noStrike">
                        <a:effectLst/>
                        <a:latin typeface="Arial"/>
                      </a:endParaRPr>
                    </a:p>
                  </a:txBody>
                  <a:tcPr marL="8186" marR="8186" marT="8186" marB="0" anchor="ctr"/>
                </a:tc>
                <a:tc>
                  <a:txBody>
                    <a:bodyPr/>
                    <a:lstStyle/>
                    <a:p>
                      <a:pPr algn="ctr" fontAlgn="ctr"/>
                      <a:r>
                        <a:rPr lang="en-US" sz="900" u="none" strike="noStrike">
                          <a:effectLst/>
                        </a:rPr>
                        <a:t>JUDICIAL_EFFICIENCY</a:t>
                      </a:r>
                      <a:endParaRPr lang="en-US" sz="900" b="0" i="0" u="none" strike="noStrike">
                        <a:effectLst/>
                        <a:latin typeface="Arial"/>
                      </a:endParaRPr>
                    </a:p>
                  </a:txBody>
                  <a:tcPr marL="8186" marR="8186" marT="8186" marB="0" anchor="ctr"/>
                </a:tc>
                <a:tc>
                  <a:txBody>
                    <a:bodyPr/>
                    <a:lstStyle/>
                    <a:p>
                      <a:pPr algn="ctr" fontAlgn="ctr"/>
                      <a:r>
                        <a:rPr lang="en-US" sz="900" u="none" strike="noStrike">
                          <a:effectLst/>
                        </a:rPr>
                        <a:t>MARKET_TO_GDP</a:t>
                      </a:r>
                      <a:endParaRPr lang="en-US" sz="900" b="0" i="0" u="none" strike="noStrike">
                        <a:effectLst/>
                        <a:latin typeface="Arial"/>
                      </a:endParaRPr>
                    </a:p>
                  </a:txBody>
                  <a:tcPr marL="8186" marR="8186" marT="8186" marB="0" anchor="ctr"/>
                </a:tc>
                <a:tc>
                  <a:txBody>
                    <a:bodyPr/>
                    <a:lstStyle/>
                    <a:p>
                      <a:pPr algn="ctr" fontAlgn="ctr"/>
                      <a:r>
                        <a:rPr lang="en-US" sz="900" u="none" strike="noStrike">
                          <a:effectLst/>
                        </a:rPr>
                        <a:t>OWN_CONCENTR</a:t>
                      </a:r>
                      <a:endParaRPr lang="en-US" sz="900" b="0" i="0" u="none" strike="noStrike">
                        <a:effectLst/>
                        <a:latin typeface="Arial"/>
                      </a:endParaRPr>
                    </a:p>
                  </a:txBody>
                  <a:tcPr marL="8186" marR="8186" marT="8186" marB="0" anchor="ctr"/>
                </a:tc>
                <a:tc>
                  <a:txBody>
                    <a:bodyPr/>
                    <a:lstStyle/>
                    <a:p>
                      <a:pPr algn="ctr" fontAlgn="ctr"/>
                      <a:r>
                        <a:rPr lang="en-US" sz="900" u="none" strike="noStrike">
                          <a:effectLst/>
                        </a:rPr>
                        <a:t>RULE_LAW_2005</a:t>
                      </a:r>
                      <a:endParaRPr lang="en-US" sz="900" b="0" i="0" u="none" strike="noStrike">
                        <a:effectLst/>
                        <a:latin typeface="Arial"/>
                      </a:endParaRPr>
                    </a:p>
                  </a:txBody>
                  <a:tcPr marL="8186" marR="8186" marT="8186" marB="0" anchor="ctr"/>
                </a:tc>
              </a:tr>
              <a:tr h="139161">
                <a:tc>
                  <a:txBody>
                    <a:bodyPr/>
                    <a:lstStyle/>
                    <a:p>
                      <a:pPr algn="l" fontAlgn="b"/>
                      <a:r>
                        <a:rPr lang="en-US" sz="900" u="none" strike="noStrike">
                          <a:effectLst/>
                        </a:rPr>
                        <a:t>ANTIIR_RIGHTS_2008</a:t>
                      </a:r>
                      <a:endParaRPr lang="en-US" sz="900" b="0" i="0" u="none" strike="noStrike">
                        <a:effectLst/>
                        <a:latin typeface="Arial"/>
                      </a:endParaRPr>
                    </a:p>
                  </a:txBody>
                  <a:tcPr marL="8186" marR="8186" marT="8186" marB="0" anchor="b"/>
                </a:tc>
                <a:tc>
                  <a:txBody>
                    <a:bodyPr/>
                    <a:lstStyle/>
                    <a:p>
                      <a:pPr algn="r" fontAlgn="b"/>
                      <a:r>
                        <a:rPr lang="ru-RU" sz="900" u="none" strike="noStrike">
                          <a:effectLst/>
                        </a:rPr>
                        <a:t>1.00</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0.44</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-0.20</a:t>
                      </a:r>
                      <a:endParaRPr lang="ru-RU" sz="900" b="0" i="0" u="none" strike="noStrike">
                        <a:effectLst/>
                        <a:latin typeface="Arial"/>
                      </a:endParaRPr>
                    </a:p>
                  </a:txBody>
                  <a:tcPr marL="8186" marR="8186" marT="8186" marB="0" anchor="b"/>
                </a:tc>
                <a:tc>
                  <a:txBody>
                    <a:bodyPr/>
                    <a:lstStyle/>
                    <a:p>
                      <a:pPr algn="r" fontAlgn="b"/>
                      <a:r>
                        <a:rPr lang="ru-RU" sz="900" u="none" strike="noStrike" dirty="0">
                          <a:solidFill>
                            <a:srgbClr val="FF0000"/>
                          </a:solidFill>
                          <a:effectLst/>
                        </a:rPr>
                        <a:t>-0.69</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a:effectLst/>
                        </a:rPr>
                        <a:t>-0.15</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-0.12</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0.34</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-0.28</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-0.25</a:t>
                      </a:r>
                      <a:endParaRPr lang="ru-RU" sz="900" b="0" i="0" u="none" strike="noStrike">
                        <a:effectLst/>
                        <a:latin typeface="Arial"/>
                      </a:endParaRPr>
                    </a:p>
                  </a:txBody>
                  <a:tcPr marL="8186" marR="8186" marT="8186" marB="0" anchor="b"/>
                </a:tc>
              </a:tr>
              <a:tr h="139161">
                <a:tc>
                  <a:txBody>
                    <a:bodyPr/>
                    <a:lstStyle/>
                    <a:p>
                      <a:pPr algn="l" fontAlgn="b"/>
                      <a:r>
                        <a:rPr lang="en-US" sz="900" u="none" strike="noStrike">
                          <a:effectLst/>
                        </a:rPr>
                        <a:t>CORR_PERCEP_2006</a:t>
                      </a:r>
                      <a:endParaRPr lang="en-US"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1.00</a:t>
                      </a:r>
                      <a:endParaRPr lang="ru-RU" sz="900" b="0" i="0" u="none" strike="noStrike">
                        <a:effectLst/>
                        <a:latin typeface="Arial"/>
                      </a:endParaRPr>
                    </a:p>
                  </a:txBody>
                  <a:tcPr marL="8186" marR="8186" marT="8186" marB="0" anchor="b"/>
                </a:tc>
                <a:tc>
                  <a:txBody>
                    <a:bodyPr/>
                    <a:lstStyle/>
                    <a:p>
                      <a:pPr algn="r" fontAlgn="b"/>
                      <a:r>
                        <a:rPr lang="ru-RU" sz="900" u="none" strike="noStrike" dirty="0">
                          <a:solidFill>
                            <a:srgbClr val="FF0000"/>
                          </a:solidFill>
                          <a:effectLst/>
                        </a:rPr>
                        <a:t>0.75</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dirty="0">
                          <a:solidFill>
                            <a:srgbClr val="FF0000"/>
                          </a:solidFill>
                          <a:effectLst/>
                        </a:rPr>
                        <a:t>-0.54</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dirty="0">
                          <a:solidFill>
                            <a:srgbClr val="FF0000"/>
                          </a:solidFill>
                          <a:effectLst/>
                        </a:rPr>
                        <a:t>0.78</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dirty="0">
                          <a:solidFill>
                            <a:srgbClr val="FF0000"/>
                          </a:solidFill>
                          <a:effectLst/>
                        </a:rPr>
                        <a:t>0.53</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dirty="0">
                          <a:solidFill>
                            <a:srgbClr val="FF0000"/>
                          </a:solidFill>
                          <a:effectLst/>
                        </a:rPr>
                        <a:t>0.78</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a:effectLst/>
                        </a:rPr>
                        <a:t>0.09</a:t>
                      </a:r>
                      <a:endParaRPr lang="ru-RU" sz="900" b="0" i="0" u="none" strike="noStrike">
                        <a:effectLst/>
                        <a:latin typeface="Arial"/>
                      </a:endParaRPr>
                    </a:p>
                  </a:txBody>
                  <a:tcPr marL="8186" marR="8186" marT="8186" marB="0" anchor="b"/>
                </a:tc>
                <a:tc>
                  <a:txBody>
                    <a:bodyPr/>
                    <a:lstStyle/>
                    <a:p>
                      <a:pPr algn="r" fontAlgn="b"/>
                      <a:r>
                        <a:rPr lang="ru-RU" sz="900" u="none" strike="noStrike" dirty="0">
                          <a:solidFill>
                            <a:srgbClr val="FF0000"/>
                          </a:solidFill>
                          <a:effectLst/>
                        </a:rPr>
                        <a:t>0.70</a:t>
                      </a:r>
                      <a:endParaRPr lang="ru-RU" sz="900" b="0" i="0" u="none" strike="noStrike" dirty="0">
                        <a:solidFill>
                          <a:srgbClr val="FF0000"/>
                        </a:solidFill>
                        <a:effectLst/>
                        <a:latin typeface="Arial"/>
                      </a:endParaRPr>
                    </a:p>
                  </a:txBody>
                  <a:tcPr marL="8186" marR="8186" marT="8186" marB="0" anchor="b"/>
                </a:tc>
              </a:tr>
              <a:tr h="139161">
                <a:tc>
                  <a:txBody>
                    <a:bodyPr/>
                    <a:lstStyle/>
                    <a:p>
                      <a:pPr algn="l" fontAlgn="b"/>
                      <a:r>
                        <a:rPr lang="en-US" sz="900" u="none" strike="noStrike">
                          <a:effectLst/>
                        </a:rPr>
                        <a:t>CORRUPTION_2006</a:t>
                      </a:r>
                      <a:endParaRPr lang="en-US"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r" fontAlgn="b"/>
                      <a:r>
                        <a:rPr lang="ru-RU" sz="900" u="none" strike="noStrike" dirty="0">
                          <a:solidFill>
                            <a:schemeClr val="tx1"/>
                          </a:solidFill>
                          <a:effectLst/>
                        </a:rPr>
                        <a:t>1.00</a:t>
                      </a:r>
                      <a:endParaRPr lang="ru-RU" sz="900" b="0" i="0" u="none" strike="noStrike" dirty="0">
                        <a:solidFill>
                          <a:schemeClr val="tx1"/>
                        </a:solidFill>
                        <a:effectLst/>
                        <a:latin typeface="Arial"/>
                      </a:endParaRPr>
                    </a:p>
                  </a:txBody>
                  <a:tcPr marL="8186" marR="8186" marT="8186" marB="0" anchor="b"/>
                </a:tc>
                <a:tc>
                  <a:txBody>
                    <a:bodyPr/>
                    <a:lstStyle/>
                    <a:p>
                      <a:pPr algn="r" fontAlgn="b"/>
                      <a:r>
                        <a:rPr lang="ru-RU" sz="900" u="none" strike="noStrike" dirty="0">
                          <a:solidFill>
                            <a:schemeClr val="tx1"/>
                          </a:solidFill>
                          <a:effectLst/>
                        </a:rPr>
                        <a:t>0.01</a:t>
                      </a:r>
                      <a:endParaRPr lang="ru-RU" sz="900" b="0" i="0" u="none" strike="noStrike" dirty="0">
                        <a:solidFill>
                          <a:schemeClr val="tx1"/>
                        </a:solidFill>
                        <a:effectLst/>
                        <a:latin typeface="Arial"/>
                      </a:endParaRPr>
                    </a:p>
                  </a:txBody>
                  <a:tcPr marL="8186" marR="8186" marT="8186" marB="0" anchor="b"/>
                </a:tc>
                <a:tc>
                  <a:txBody>
                    <a:bodyPr/>
                    <a:lstStyle/>
                    <a:p>
                      <a:pPr algn="r" fontAlgn="b"/>
                      <a:r>
                        <a:rPr lang="ru-RU" sz="900" u="none" strike="noStrike" dirty="0">
                          <a:solidFill>
                            <a:srgbClr val="FF0000"/>
                          </a:solidFill>
                          <a:effectLst/>
                        </a:rPr>
                        <a:t>0.98</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dirty="0">
                          <a:solidFill>
                            <a:srgbClr val="FF0000"/>
                          </a:solidFill>
                          <a:effectLst/>
                        </a:rPr>
                        <a:t>0.78</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dirty="0">
                          <a:solidFill>
                            <a:srgbClr val="FF0000"/>
                          </a:solidFill>
                          <a:effectLst/>
                        </a:rPr>
                        <a:t>0.52</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a:effectLst/>
                        </a:rPr>
                        <a:t>0.18</a:t>
                      </a:r>
                      <a:endParaRPr lang="ru-RU" sz="900" b="0" i="0" u="none" strike="noStrike">
                        <a:effectLst/>
                        <a:latin typeface="Arial"/>
                      </a:endParaRPr>
                    </a:p>
                  </a:txBody>
                  <a:tcPr marL="8186" marR="8186" marT="8186" marB="0" anchor="b"/>
                </a:tc>
                <a:tc>
                  <a:txBody>
                    <a:bodyPr/>
                    <a:lstStyle/>
                    <a:p>
                      <a:pPr algn="r" fontAlgn="b"/>
                      <a:r>
                        <a:rPr lang="ru-RU" sz="900" u="none" strike="noStrike" dirty="0">
                          <a:solidFill>
                            <a:srgbClr val="FF0000"/>
                          </a:solidFill>
                          <a:effectLst/>
                        </a:rPr>
                        <a:t>0.97</a:t>
                      </a:r>
                      <a:endParaRPr lang="ru-RU" sz="900" b="0" i="0" u="none" strike="noStrike" dirty="0">
                        <a:solidFill>
                          <a:srgbClr val="FF0000"/>
                        </a:solidFill>
                        <a:effectLst/>
                        <a:latin typeface="Arial"/>
                      </a:endParaRPr>
                    </a:p>
                  </a:txBody>
                  <a:tcPr marL="8186" marR="8186" marT="8186" marB="0" anchor="b"/>
                </a:tc>
              </a:tr>
              <a:tr h="139161">
                <a:tc>
                  <a:txBody>
                    <a:bodyPr/>
                    <a:lstStyle/>
                    <a:p>
                      <a:pPr algn="l" fontAlgn="b"/>
                      <a:r>
                        <a:rPr lang="en-US" sz="900" u="none" strike="noStrike">
                          <a:effectLst/>
                        </a:rPr>
                        <a:t>LN_GDP_2006</a:t>
                      </a:r>
                      <a:endParaRPr lang="en-US"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1.00</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-0.14</a:t>
                      </a:r>
                      <a:endParaRPr lang="ru-RU" sz="900" b="0" i="0" u="none" strike="noStrike">
                        <a:effectLst/>
                        <a:latin typeface="Arial"/>
                      </a:endParaRPr>
                    </a:p>
                  </a:txBody>
                  <a:tcPr marL="8186" marR="8186" marT="8186" marB="0" anchor="b"/>
                </a:tc>
                <a:tc>
                  <a:txBody>
                    <a:bodyPr/>
                    <a:lstStyle/>
                    <a:p>
                      <a:pPr algn="r" fontAlgn="b"/>
                      <a:r>
                        <a:rPr lang="ru-RU" sz="900" u="none" strike="noStrike" dirty="0">
                          <a:effectLst/>
                        </a:rPr>
                        <a:t>0.18</a:t>
                      </a:r>
                      <a:endParaRPr lang="ru-RU" sz="900" b="0" i="0" u="none" strike="noStrike" dirty="0">
                        <a:effectLst/>
                        <a:latin typeface="Arial"/>
                      </a:endParaRPr>
                    </a:p>
                  </a:txBody>
                  <a:tcPr marL="8186" marR="8186" marT="8186" marB="0" anchor="b"/>
                </a:tc>
                <a:tc>
                  <a:txBody>
                    <a:bodyPr/>
                    <a:lstStyle/>
                    <a:p>
                      <a:pPr algn="r" fontAlgn="b"/>
                      <a:r>
                        <a:rPr lang="ru-RU" sz="900" u="none" strike="noStrike">
                          <a:effectLst/>
                        </a:rPr>
                        <a:t>-0.40</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-0.31</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0.08</a:t>
                      </a:r>
                      <a:endParaRPr lang="ru-RU" sz="900" b="0" i="0" u="none" strike="noStrike">
                        <a:effectLst/>
                        <a:latin typeface="Arial"/>
                      </a:endParaRPr>
                    </a:p>
                  </a:txBody>
                  <a:tcPr marL="8186" marR="8186" marT="8186" marB="0" anchor="b"/>
                </a:tc>
              </a:tr>
              <a:tr h="163719">
                <a:tc>
                  <a:txBody>
                    <a:bodyPr/>
                    <a:lstStyle/>
                    <a:p>
                      <a:pPr algn="l" fontAlgn="b"/>
                      <a:r>
                        <a:rPr lang="en-US" sz="900" u="none" strike="noStrike">
                          <a:effectLst/>
                        </a:rPr>
                        <a:t>GOV_EFFECTIV_2005</a:t>
                      </a:r>
                      <a:endParaRPr lang="en-US"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solidFill>
                          <a:srgbClr val="000000"/>
                        </a:solidFill>
                        <a:effectLst/>
                        <a:latin typeface="Calibri"/>
                      </a:endParaRPr>
                    </a:p>
                  </a:txBody>
                  <a:tcPr marL="8186" marR="8186" marT="8186" marB="0" anchor="b"/>
                </a:tc>
                <a:tc>
                  <a:txBody>
                    <a:bodyPr/>
                    <a:lstStyle/>
                    <a:p>
                      <a:pPr algn="r" fontAlgn="b"/>
                      <a:r>
                        <a:rPr lang="ru-RU" sz="900" u="none" strike="noStrike">
                          <a:effectLst/>
                        </a:rPr>
                        <a:t>1.00</a:t>
                      </a:r>
                      <a:endParaRPr lang="ru-RU" sz="900" b="0" i="0" u="none" strike="noStrike">
                        <a:effectLst/>
                        <a:latin typeface="Arial"/>
                      </a:endParaRPr>
                    </a:p>
                  </a:txBody>
                  <a:tcPr marL="8186" marR="8186" marT="8186" marB="0" anchor="b"/>
                </a:tc>
                <a:tc>
                  <a:txBody>
                    <a:bodyPr/>
                    <a:lstStyle/>
                    <a:p>
                      <a:pPr algn="r" fontAlgn="b"/>
                      <a:r>
                        <a:rPr lang="ru-RU" sz="900" u="none" strike="noStrike" dirty="0">
                          <a:solidFill>
                            <a:srgbClr val="FF0000"/>
                          </a:solidFill>
                          <a:effectLst/>
                        </a:rPr>
                        <a:t>0.70</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a:effectLst/>
                        </a:rPr>
                        <a:t>0.47</a:t>
                      </a:r>
                      <a:endParaRPr lang="ru-RU" sz="900" b="0" i="0" u="none" strike="noStrike">
                        <a:solidFill>
                          <a:srgbClr val="FF0000"/>
                        </a:solidFill>
                        <a:effectLst/>
                        <a:latin typeface="Arial"/>
                      </a:endParaRPr>
                    </a:p>
                  </a:txBody>
                  <a:tcPr marL="8186" marR="8186" marT="8186" marB="0" anchor="b"/>
                </a:tc>
                <a:tc>
                  <a:txBody>
                    <a:bodyPr/>
                    <a:lstStyle/>
                    <a:p>
                      <a:pPr algn="r" fontAlgn="b"/>
                      <a:r>
                        <a:rPr lang="ru-RU" sz="900" u="none" strike="noStrike">
                          <a:effectLst/>
                        </a:rPr>
                        <a:t>0.22</a:t>
                      </a:r>
                      <a:endParaRPr lang="ru-RU" sz="900" b="0" i="0" u="none" strike="noStrike">
                        <a:effectLst/>
                        <a:latin typeface="Arial"/>
                      </a:endParaRPr>
                    </a:p>
                  </a:txBody>
                  <a:tcPr marL="8186" marR="8186" marT="8186" marB="0" anchor="b"/>
                </a:tc>
                <a:tc>
                  <a:txBody>
                    <a:bodyPr/>
                    <a:lstStyle/>
                    <a:p>
                      <a:pPr algn="r" fontAlgn="b"/>
                      <a:r>
                        <a:rPr lang="ru-RU" sz="900" u="none" strike="noStrike" dirty="0">
                          <a:solidFill>
                            <a:srgbClr val="FF0000"/>
                          </a:solidFill>
                          <a:effectLst/>
                        </a:rPr>
                        <a:t>0.93</a:t>
                      </a:r>
                      <a:endParaRPr lang="ru-RU" sz="900" b="0" i="0" u="none" strike="noStrike" dirty="0">
                        <a:solidFill>
                          <a:srgbClr val="FF0000"/>
                        </a:solidFill>
                        <a:effectLst/>
                        <a:latin typeface="Arial"/>
                      </a:endParaRPr>
                    </a:p>
                  </a:txBody>
                  <a:tcPr marL="8186" marR="8186" marT="8186" marB="0" anchor="b"/>
                </a:tc>
              </a:tr>
              <a:tr h="139161">
                <a:tc>
                  <a:txBody>
                    <a:bodyPr/>
                    <a:lstStyle/>
                    <a:p>
                      <a:pPr algn="l" fontAlgn="b"/>
                      <a:r>
                        <a:rPr lang="en-US" sz="900" u="none" strike="noStrike">
                          <a:effectLst/>
                        </a:rPr>
                        <a:t>JUDICIAL_EFFICIENCY</a:t>
                      </a:r>
                      <a:endParaRPr lang="en-US"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1.00</a:t>
                      </a:r>
                      <a:endParaRPr lang="ru-RU" sz="900" b="0" i="0" u="none" strike="noStrike">
                        <a:effectLst/>
                        <a:latin typeface="Arial"/>
                      </a:endParaRPr>
                    </a:p>
                  </a:txBody>
                  <a:tcPr marL="8186" marR="8186" marT="8186" marB="0" anchor="b"/>
                </a:tc>
                <a:tc>
                  <a:txBody>
                    <a:bodyPr/>
                    <a:lstStyle/>
                    <a:p>
                      <a:pPr algn="r" fontAlgn="b"/>
                      <a:r>
                        <a:rPr lang="ru-RU" sz="900" u="none" strike="noStrike" dirty="0">
                          <a:solidFill>
                            <a:srgbClr val="FF0000"/>
                          </a:solidFill>
                          <a:effectLst/>
                        </a:rPr>
                        <a:t>0.51</a:t>
                      </a:r>
                      <a:endParaRPr lang="ru-RU" sz="900" b="0" i="0" u="none" strike="noStrike" dirty="0">
                        <a:solidFill>
                          <a:srgbClr val="FF0000"/>
                        </a:solidFill>
                        <a:effectLst/>
                        <a:latin typeface="Arial"/>
                      </a:endParaRPr>
                    </a:p>
                  </a:txBody>
                  <a:tcPr marL="8186" marR="8186" marT="8186" marB="0" anchor="b"/>
                </a:tc>
                <a:tc>
                  <a:txBody>
                    <a:bodyPr/>
                    <a:lstStyle/>
                    <a:p>
                      <a:pPr algn="r" fontAlgn="b"/>
                      <a:r>
                        <a:rPr lang="ru-RU" sz="900" u="none" strike="noStrike" dirty="0">
                          <a:effectLst/>
                        </a:rPr>
                        <a:t>0.19</a:t>
                      </a:r>
                      <a:endParaRPr lang="ru-RU" sz="900" b="0" i="0" u="none" strike="noStrike" dirty="0">
                        <a:effectLst/>
                        <a:latin typeface="Arial"/>
                      </a:endParaRPr>
                    </a:p>
                  </a:txBody>
                  <a:tcPr marL="8186" marR="8186" marT="8186" marB="0" anchor="b"/>
                </a:tc>
                <a:tc>
                  <a:txBody>
                    <a:bodyPr/>
                    <a:lstStyle/>
                    <a:p>
                      <a:pPr algn="r" fontAlgn="b"/>
                      <a:r>
                        <a:rPr lang="ru-RU" sz="900" u="none" strike="noStrike" dirty="0">
                          <a:solidFill>
                            <a:srgbClr val="FF0000"/>
                          </a:solidFill>
                          <a:effectLst/>
                        </a:rPr>
                        <a:t>0.79</a:t>
                      </a:r>
                      <a:endParaRPr lang="ru-RU" sz="900" b="0" i="0" u="none" strike="noStrike" dirty="0">
                        <a:solidFill>
                          <a:srgbClr val="FF0000"/>
                        </a:solidFill>
                        <a:effectLst/>
                        <a:latin typeface="Arial"/>
                      </a:endParaRPr>
                    </a:p>
                  </a:txBody>
                  <a:tcPr marL="8186" marR="8186" marT="8186" marB="0" anchor="b"/>
                </a:tc>
              </a:tr>
              <a:tr h="139161">
                <a:tc>
                  <a:txBody>
                    <a:bodyPr/>
                    <a:lstStyle/>
                    <a:p>
                      <a:pPr algn="l" fontAlgn="b"/>
                      <a:r>
                        <a:rPr lang="en-US" sz="900" u="none" strike="noStrike">
                          <a:effectLst/>
                        </a:rPr>
                        <a:t>MARKET_TO_GDP</a:t>
                      </a:r>
                      <a:endParaRPr lang="en-US"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1.00</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0.28</a:t>
                      </a:r>
                      <a:endParaRPr lang="ru-RU" sz="900" b="0" i="0" u="none" strike="noStrike">
                        <a:effectLst/>
                        <a:latin typeface="Arial"/>
                      </a:endParaRPr>
                    </a:p>
                  </a:txBody>
                  <a:tcPr marL="8186" marR="8186" marT="8186" marB="0" anchor="b"/>
                </a:tc>
                <a:tc>
                  <a:txBody>
                    <a:bodyPr/>
                    <a:lstStyle/>
                    <a:p>
                      <a:pPr algn="r" fontAlgn="b"/>
                      <a:r>
                        <a:rPr lang="ru-RU" sz="900" u="none" strike="noStrike" dirty="0">
                          <a:solidFill>
                            <a:srgbClr val="FF0000"/>
                          </a:solidFill>
                          <a:effectLst/>
                        </a:rPr>
                        <a:t>0.55</a:t>
                      </a:r>
                      <a:endParaRPr lang="ru-RU" sz="900" b="0" i="0" u="none" strike="noStrike" dirty="0">
                        <a:solidFill>
                          <a:srgbClr val="FF0000"/>
                        </a:solidFill>
                        <a:effectLst/>
                        <a:latin typeface="Arial"/>
                      </a:endParaRPr>
                    </a:p>
                  </a:txBody>
                  <a:tcPr marL="8186" marR="8186" marT="8186" marB="0" anchor="b"/>
                </a:tc>
              </a:tr>
              <a:tr h="139161">
                <a:tc>
                  <a:txBody>
                    <a:bodyPr/>
                    <a:lstStyle/>
                    <a:p>
                      <a:pPr algn="l" fontAlgn="b"/>
                      <a:r>
                        <a:rPr lang="en-US" sz="900" u="none" strike="noStrike">
                          <a:effectLst/>
                        </a:rPr>
                        <a:t>OWN_CONCENTR</a:t>
                      </a:r>
                      <a:endParaRPr lang="en-US"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1.00</a:t>
                      </a:r>
                      <a:endParaRPr lang="ru-RU" sz="900" b="0" i="0" u="none" strike="noStrike">
                        <a:effectLst/>
                        <a:latin typeface="Arial"/>
                      </a:endParaRPr>
                    </a:p>
                  </a:txBody>
                  <a:tcPr marL="8186" marR="8186" marT="8186" marB="0" anchor="b"/>
                </a:tc>
                <a:tc>
                  <a:txBody>
                    <a:bodyPr/>
                    <a:lstStyle/>
                    <a:p>
                      <a:pPr algn="r" fontAlgn="b"/>
                      <a:r>
                        <a:rPr lang="ru-RU" sz="900" u="none" strike="noStrike">
                          <a:effectLst/>
                        </a:rPr>
                        <a:t>0.16</a:t>
                      </a:r>
                      <a:endParaRPr lang="ru-RU" sz="900" b="0" i="0" u="none" strike="noStrike">
                        <a:effectLst/>
                        <a:latin typeface="Arial"/>
                      </a:endParaRPr>
                    </a:p>
                  </a:txBody>
                  <a:tcPr marL="8186" marR="8186" marT="8186" marB="0" anchor="b"/>
                </a:tc>
              </a:tr>
              <a:tr h="139161">
                <a:tc>
                  <a:txBody>
                    <a:bodyPr/>
                    <a:lstStyle/>
                    <a:p>
                      <a:pPr algn="l" fontAlgn="b"/>
                      <a:r>
                        <a:rPr lang="en-US" sz="900" u="none" strike="noStrike">
                          <a:effectLst/>
                        </a:rPr>
                        <a:t>RULE_LAW_2005</a:t>
                      </a:r>
                      <a:endParaRPr lang="en-US" sz="900" b="0" i="0" u="none" strike="noStrike">
                        <a:effectLst/>
                        <a:latin typeface="Arial"/>
                      </a:endParaRPr>
                    </a:p>
                  </a:txBody>
                  <a:tcPr marL="8186" marR="8186" marT="8186" marB="0" anchor="b"/>
                </a:tc>
                <a:tc>
                  <a:txBody>
                    <a:bodyPr/>
                    <a:lstStyle/>
                    <a:p>
                      <a:pPr algn="l" fontAlgn="b"/>
                      <a:r>
                        <a:rPr lang="ru-RU" sz="900" u="none" strike="noStrike" dirty="0">
                          <a:effectLst/>
                        </a:rPr>
                        <a:t> </a:t>
                      </a:r>
                      <a:endParaRPr lang="ru-RU" sz="900" b="0" i="0" u="none" strike="noStrike" dirty="0">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l" fontAlgn="b"/>
                      <a:r>
                        <a:rPr lang="ru-RU" sz="900" u="none" strike="noStrike">
                          <a:effectLst/>
                        </a:rPr>
                        <a:t> </a:t>
                      </a:r>
                      <a:endParaRPr lang="ru-RU" sz="900" b="0" i="0" u="none" strike="noStrike">
                        <a:effectLst/>
                        <a:latin typeface="Arial"/>
                      </a:endParaRPr>
                    </a:p>
                  </a:txBody>
                  <a:tcPr marL="8186" marR="8186" marT="8186" marB="0" anchor="b"/>
                </a:tc>
                <a:tc>
                  <a:txBody>
                    <a:bodyPr/>
                    <a:lstStyle/>
                    <a:p>
                      <a:pPr algn="r" fontAlgn="b"/>
                      <a:r>
                        <a:rPr lang="ru-RU" sz="900" u="none" strike="noStrike" dirty="0">
                          <a:effectLst/>
                        </a:rPr>
                        <a:t>1.00</a:t>
                      </a:r>
                      <a:endParaRPr lang="ru-RU" sz="900" b="0" i="0" u="none" strike="noStrike" dirty="0">
                        <a:effectLst/>
                        <a:latin typeface="Arial"/>
                      </a:endParaRPr>
                    </a:p>
                  </a:txBody>
                  <a:tcPr marL="8186" marR="8186" marT="8186" marB="0" anchor="b"/>
                </a:tc>
              </a:tr>
            </a:tbl>
          </a:graphicData>
        </a:graphic>
      </p:graphicFrame>
    </p:spTree>
    <p:extLst>
      <p:ext uri="{BB962C8B-B14F-4D97-AF65-F5344CB8AC3E}">
        <p14:creationId xmlns:p14="http://schemas.microsoft.com/office/powerpoint/2010/main" xmlns="" val="416658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xmlns="" val="4118525663"/>
              </p:ext>
            </p:extLst>
          </p:nvPr>
        </p:nvGraphicFramePr>
        <p:xfrm>
          <a:off x="179512" y="692696"/>
          <a:ext cx="8568953" cy="5976667"/>
        </p:xfrm>
        <a:graphic>
          <a:graphicData uri="http://schemas.openxmlformats.org/drawingml/2006/table">
            <a:tbl>
              <a:tblPr firstRow="1" firstCol="1" bandRow="1">
                <a:tableStyleId>{5940675A-B579-460E-94D1-54222C63F5DA}</a:tableStyleId>
              </a:tblPr>
              <a:tblGrid>
                <a:gridCol w="1521590"/>
                <a:gridCol w="640669"/>
                <a:gridCol w="640669"/>
                <a:gridCol w="640669"/>
                <a:gridCol w="560586"/>
                <a:gridCol w="480502"/>
                <a:gridCol w="480502"/>
                <a:gridCol w="480502"/>
                <a:gridCol w="560586"/>
                <a:gridCol w="480502"/>
                <a:gridCol w="480502"/>
                <a:gridCol w="480502"/>
                <a:gridCol w="560586"/>
                <a:gridCol w="560586"/>
              </a:tblGrid>
              <a:tr h="916902">
                <a:tc>
                  <a:txBody>
                    <a:bodyPr/>
                    <a:lstStyle/>
                    <a:p>
                      <a:pPr algn="l">
                        <a:spcAft>
                          <a:spcPts val="0"/>
                        </a:spcAft>
                      </a:pPr>
                      <a:r>
                        <a:rPr lang="ru-RU" sz="800" dirty="0">
                          <a:effectLst/>
                        </a:rPr>
                        <a:t> </a:t>
                      </a:r>
                      <a:endParaRPr lang="ru-RU" sz="900" dirty="0">
                        <a:effectLst/>
                        <a:latin typeface="Calibri"/>
                        <a:ea typeface="Calibri"/>
                        <a:cs typeface="Times New Roman"/>
                      </a:endParaRPr>
                    </a:p>
                  </a:txBody>
                  <a:tcPr marL="58320" marR="58320" marT="0" marB="0"/>
                </a:tc>
                <a:tc>
                  <a:txBody>
                    <a:bodyPr/>
                    <a:lstStyle/>
                    <a:p>
                      <a:pPr marL="71755" marR="71755" algn="l">
                        <a:spcAft>
                          <a:spcPts val="0"/>
                        </a:spcAft>
                      </a:pPr>
                      <a:r>
                        <a:rPr lang="en-US" sz="1000" dirty="0">
                          <a:effectLst/>
                        </a:rPr>
                        <a:t>All countries</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China</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Hong Kong</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India</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Indonesia</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Korea</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Malaysia</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Philippines</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a:effectLst/>
                        </a:rPr>
                        <a:t>Singapore</a:t>
                      </a:r>
                      <a:endParaRPr lang="ru-RU" sz="105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Taiwan</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Thailand</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EEMEA*</a:t>
                      </a:r>
                      <a:endParaRPr lang="ru-RU" sz="1050" dirty="0">
                        <a:effectLst/>
                        <a:latin typeface="Calibri"/>
                        <a:ea typeface="Calibri"/>
                        <a:cs typeface="Times New Roman"/>
                      </a:endParaRPr>
                    </a:p>
                  </a:txBody>
                  <a:tcPr marL="58320" marR="58320" marT="0" marB="0" vert="vert270"/>
                </a:tc>
                <a:tc>
                  <a:txBody>
                    <a:bodyPr/>
                    <a:lstStyle/>
                    <a:p>
                      <a:pPr marL="71755" marR="71755" algn="l">
                        <a:spcAft>
                          <a:spcPts val="0"/>
                        </a:spcAft>
                      </a:pPr>
                      <a:r>
                        <a:rPr lang="en-US" sz="1000" dirty="0">
                          <a:effectLst/>
                        </a:rPr>
                        <a:t>Latin America**</a:t>
                      </a:r>
                      <a:endParaRPr lang="ru-RU" sz="1050" dirty="0">
                        <a:effectLst/>
                        <a:latin typeface="Calibri"/>
                        <a:ea typeface="Calibri"/>
                        <a:cs typeface="Times New Roman"/>
                      </a:endParaRPr>
                    </a:p>
                  </a:txBody>
                  <a:tcPr marL="58320" marR="58320" marT="0" marB="0" vert="vert270"/>
                </a:tc>
              </a:tr>
              <a:tr h="173990">
                <a:tc>
                  <a:txBody>
                    <a:bodyPr/>
                    <a:lstStyle/>
                    <a:p>
                      <a:pPr algn="l">
                        <a:spcAft>
                          <a:spcPts val="0"/>
                        </a:spcAft>
                      </a:pPr>
                      <a:r>
                        <a:rPr lang="en-US" sz="800">
                          <a:effectLst/>
                        </a:rPr>
                        <a:t>Full sample</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340</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38</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36</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45</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18</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28</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9</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38</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20</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40</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37</a:t>
                      </a:r>
                      <a:endParaRPr lang="ru-RU" sz="900" dirty="0">
                        <a:effectLst/>
                        <a:latin typeface="Calibri"/>
                        <a:ea typeface="Calibri"/>
                        <a:cs typeface="Times New Roman"/>
                      </a:endParaRPr>
                    </a:p>
                  </a:txBody>
                  <a:tcPr marL="58320" marR="58320" marT="0" marB="0" anchor="ctr"/>
                </a:tc>
              </a:tr>
              <a:tr h="173990">
                <a:tc>
                  <a:txBody>
                    <a:bodyPr/>
                    <a:lstStyle/>
                    <a:p>
                      <a:pPr algn="l">
                        <a:spcAft>
                          <a:spcPts val="0"/>
                        </a:spcAft>
                      </a:pPr>
                      <a:r>
                        <a:rPr lang="en-US"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 </a:t>
                      </a:r>
                      <a:endParaRPr lang="ru-RU" sz="900" dirty="0">
                        <a:effectLst/>
                        <a:latin typeface="Calibri"/>
                        <a:ea typeface="Calibri"/>
                        <a:cs typeface="Times New Roman"/>
                      </a:endParaRPr>
                    </a:p>
                  </a:txBody>
                  <a:tcPr marL="58320" marR="58320" marT="0" marB="0" anchor="ctr"/>
                </a:tc>
              </a:tr>
              <a:tr h="347980">
                <a:tc>
                  <a:txBody>
                    <a:bodyPr/>
                    <a:lstStyle/>
                    <a:p>
                      <a:pPr algn="l">
                        <a:spcAft>
                          <a:spcPts val="0"/>
                        </a:spcAft>
                      </a:pPr>
                      <a:r>
                        <a:rPr lang="en-US" sz="800">
                          <a:effectLst/>
                        </a:rPr>
                        <a:t>Crisis –period stock return</a:t>
                      </a:r>
                      <a:endParaRPr lang="ru-RU" sz="900">
                        <a:effectLst/>
                        <a:latin typeface="Calibri"/>
                        <a:ea typeface="Calibri"/>
                        <a:cs typeface="Times New Roman"/>
                      </a:endParaRPr>
                    </a:p>
                  </a:txBody>
                  <a:tcPr marL="58320" marR="58320" marT="0" marB="0"/>
                </a:tc>
                <a:tc>
                  <a:txBody>
                    <a:bodyPr/>
                    <a:lstStyle/>
                    <a:p>
                      <a:pPr algn="ctr">
                        <a:spcAft>
                          <a:spcPts val="0"/>
                        </a:spcAft>
                      </a:pPr>
                      <a:r>
                        <a:rPr lang="ru-RU" sz="800" dirty="0">
                          <a:effectLst/>
                        </a:rPr>
                        <a:t>-50.1%</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-62</a:t>
                      </a:r>
                      <a:r>
                        <a:rPr lang="en-US" sz="800" dirty="0">
                          <a:effectLst/>
                        </a:rPr>
                        <a:t>.29%</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-59.35%</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-50.88%</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-44.03%</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-42.99%</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-39.40%</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-54.99%</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-62.01%</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-59.45%</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-43.53%</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-62.50%</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-43.26%</a:t>
                      </a:r>
                      <a:endParaRPr lang="ru-RU" sz="900" dirty="0">
                        <a:effectLst/>
                        <a:latin typeface="Calibri"/>
                        <a:ea typeface="Calibri"/>
                        <a:cs typeface="Times New Roman"/>
                      </a:endParaRPr>
                    </a:p>
                  </a:txBody>
                  <a:tcPr marL="58320" marR="58320" marT="0" marB="0" anchor="ctr"/>
                </a:tc>
              </a:tr>
              <a:tr h="173990">
                <a:tc>
                  <a:txBody>
                    <a:bodyPr/>
                    <a:lstStyle/>
                    <a:p>
                      <a:pPr algn="l">
                        <a:spcAft>
                          <a:spcPts val="0"/>
                        </a:spcAft>
                      </a:pPr>
                      <a:r>
                        <a:rPr lang="ru-RU" sz="800">
                          <a:effectLst/>
                        </a:rPr>
                        <a:t> </a:t>
                      </a:r>
                      <a:endParaRPr lang="ru-RU" sz="900">
                        <a:effectLst/>
                        <a:latin typeface="Calibri"/>
                        <a:ea typeface="Calibri"/>
                        <a:cs typeface="Times New Roman"/>
                      </a:endParaRPr>
                    </a:p>
                  </a:txBody>
                  <a:tcPr marL="58320" marR="58320" marT="0" marB="0"/>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r>
              <a:tr h="191424">
                <a:tc>
                  <a:txBody>
                    <a:bodyPr/>
                    <a:lstStyle/>
                    <a:p>
                      <a:pPr algn="l">
                        <a:spcAft>
                          <a:spcPts val="0"/>
                        </a:spcAft>
                      </a:pPr>
                      <a:r>
                        <a:rPr lang="en-US" sz="800">
                          <a:effectLst/>
                        </a:rPr>
                        <a:t>Total score</a:t>
                      </a:r>
                      <a:endParaRPr lang="ru-RU" sz="90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56.89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45</a:t>
                      </a:r>
                      <a:r>
                        <a:rPr lang="en-US" sz="800" dirty="0">
                          <a:effectLst/>
                        </a:rPr>
                        <a:t>.</a:t>
                      </a:r>
                      <a:r>
                        <a:rPr lang="ru-RU" sz="800" dirty="0">
                          <a:effectLst/>
                        </a:rPr>
                        <a:t>32</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64.57</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63.1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37.15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60.16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62.93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49.77</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66.51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59.14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60.33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51.32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62.36</a:t>
                      </a:r>
                      <a:endParaRPr lang="ru-RU" sz="900">
                        <a:effectLst/>
                        <a:latin typeface="Calibri"/>
                        <a:ea typeface="Calibri"/>
                        <a:cs typeface="Times New Roman"/>
                      </a:endParaRPr>
                    </a:p>
                  </a:txBody>
                  <a:tcPr marL="58320" marR="58320" marT="0" marB="0" anchor="ctr"/>
                </a:tc>
              </a:tr>
              <a:tr h="173990">
                <a:tc>
                  <a:txBody>
                    <a:bodyPr/>
                    <a:lstStyle/>
                    <a:p>
                      <a:pPr algn="l">
                        <a:spcAft>
                          <a:spcPts val="0"/>
                        </a:spcAft>
                      </a:pPr>
                      <a:r>
                        <a:rPr lang="en-US" sz="800" dirty="0">
                          <a:effectLst/>
                        </a:rPr>
                        <a:t> </a:t>
                      </a:r>
                      <a:endParaRPr lang="ru-RU" sz="900" dirty="0">
                        <a:effectLst/>
                        <a:latin typeface="Calibri"/>
                        <a:ea typeface="Calibri"/>
                        <a:cs typeface="Times New Roman"/>
                      </a:endParaRPr>
                    </a:p>
                  </a:txBody>
                  <a:tcPr marL="58320" marR="58320" marT="0" marB="0"/>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r>
              <a:tr h="347980">
                <a:tc>
                  <a:txBody>
                    <a:bodyPr/>
                    <a:lstStyle/>
                    <a:p>
                      <a:pPr algn="l">
                        <a:spcAft>
                          <a:spcPts val="0"/>
                        </a:spcAft>
                      </a:pPr>
                      <a:r>
                        <a:rPr lang="en-US" sz="800">
                          <a:effectLst/>
                        </a:rPr>
                        <a:t>Total assets</a:t>
                      </a:r>
                      <a:r>
                        <a:rPr lang="ru-RU" sz="800">
                          <a:effectLst/>
                        </a:rPr>
                        <a:t> (</a:t>
                      </a:r>
                      <a:r>
                        <a:rPr lang="en-US" sz="800">
                          <a:effectLst/>
                        </a:rPr>
                        <a:t>mln $)</a:t>
                      </a:r>
                      <a:endParaRPr lang="ru-RU" sz="90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dirty="0">
                          <a:effectLst/>
                        </a:rPr>
                        <a:t>62142.50</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814</a:t>
                      </a:r>
                      <a:r>
                        <a:rPr lang="en-US" sz="800" dirty="0">
                          <a:effectLst/>
                        </a:rPr>
                        <a:t>8</a:t>
                      </a:r>
                      <a:r>
                        <a:rPr lang="ru-RU" sz="800" dirty="0">
                          <a:effectLst/>
                        </a:rPr>
                        <a:t>.</a:t>
                      </a:r>
                      <a:r>
                        <a:rPr lang="en-US" sz="800" dirty="0">
                          <a:effectLst/>
                        </a:rPr>
                        <a:t>94</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67557.5</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8316.69</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548472</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34282,7</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5857.4</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2887.8</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13490.5</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13956.5</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7525.26</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23968.2</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11246.5</a:t>
                      </a:r>
                      <a:endParaRPr lang="ru-RU" sz="900" dirty="0">
                        <a:effectLst/>
                        <a:latin typeface="Calibri"/>
                        <a:ea typeface="Calibri"/>
                        <a:cs typeface="Times New Roman"/>
                      </a:endParaRPr>
                    </a:p>
                  </a:txBody>
                  <a:tcPr marL="58320" marR="58320" marT="0" marB="0" anchor="ctr"/>
                </a:tc>
              </a:tr>
              <a:tr h="191424">
                <a:tc>
                  <a:txBody>
                    <a:bodyPr/>
                    <a:lstStyle/>
                    <a:p>
                      <a:pPr algn="l">
                        <a:spcAft>
                          <a:spcPts val="0"/>
                        </a:spcAft>
                      </a:pPr>
                      <a:r>
                        <a:rPr lang="en-US" sz="800" dirty="0">
                          <a:effectLst/>
                        </a:rPr>
                        <a:t>Ln (sales)</a:t>
                      </a:r>
                      <a:endParaRPr lang="ru-RU" sz="900" dirty="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7.63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6.81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7.5</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6.84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11.2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9.04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6.69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6.37</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6.89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7.6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7.16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7.79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7.63</a:t>
                      </a:r>
                      <a:endParaRPr lang="ru-RU" sz="900">
                        <a:effectLst/>
                        <a:latin typeface="Calibri"/>
                        <a:ea typeface="Calibri"/>
                        <a:cs typeface="Times New Roman"/>
                      </a:endParaRPr>
                    </a:p>
                  </a:txBody>
                  <a:tcPr marL="58320" marR="58320" marT="0" marB="0" anchor="ctr"/>
                </a:tc>
              </a:tr>
              <a:tr h="191424">
                <a:tc>
                  <a:txBody>
                    <a:bodyPr/>
                    <a:lstStyle/>
                    <a:p>
                      <a:pPr algn="l">
                        <a:spcAft>
                          <a:spcPts val="0"/>
                        </a:spcAft>
                      </a:pPr>
                      <a:r>
                        <a:rPr lang="en-US" sz="800">
                          <a:effectLst/>
                        </a:rPr>
                        <a:t>Book-to-market ratio</a:t>
                      </a:r>
                      <a:endParaRPr lang="ru-RU" sz="90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1.22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0.061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1.22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1.15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1.43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1.52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1.49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1.09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1.19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1.32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1.28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1.63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1.25</a:t>
                      </a:r>
                      <a:endParaRPr lang="ru-RU" sz="900">
                        <a:effectLst/>
                        <a:latin typeface="Calibri"/>
                        <a:ea typeface="Calibri"/>
                        <a:cs typeface="Times New Roman"/>
                      </a:endParaRPr>
                    </a:p>
                  </a:txBody>
                  <a:tcPr marL="58320" marR="58320" marT="0" marB="0" anchor="ctr"/>
                </a:tc>
              </a:tr>
              <a:tr h="191424">
                <a:tc>
                  <a:txBody>
                    <a:bodyPr/>
                    <a:lstStyle/>
                    <a:p>
                      <a:pPr algn="l">
                        <a:spcAft>
                          <a:spcPts val="0"/>
                        </a:spcAft>
                      </a:pPr>
                      <a:r>
                        <a:rPr lang="en-US" sz="800">
                          <a:effectLst/>
                        </a:rPr>
                        <a:t>Leverage (debt to assets)</a:t>
                      </a:r>
                      <a:endParaRPr lang="ru-RU" sz="90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0.35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2.06</a:t>
                      </a:r>
                      <a:endParaRPr lang="ru-RU" sz="900">
                        <a:effectLst/>
                        <a:latin typeface="Calibri"/>
                        <a:ea typeface="Calibri"/>
                        <a:cs typeface="Times New Roman"/>
                      </a:endParaRPr>
                    </a:p>
                  </a:txBody>
                  <a:tcPr marL="58320" marR="58320" marT="0" marB="0" anchor="ctr"/>
                </a:tc>
              </a:tr>
              <a:tr h="191424">
                <a:tc>
                  <a:txBody>
                    <a:bodyPr/>
                    <a:lstStyle/>
                    <a:p>
                      <a:pPr algn="l">
                        <a:spcAft>
                          <a:spcPts val="0"/>
                        </a:spcAft>
                      </a:pPr>
                      <a:r>
                        <a:rPr lang="en-US" sz="800">
                          <a:effectLst/>
                        </a:rPr>
                        <a:t>Market value to sales ratio</a:t>
                      </a:r>
                      <a:endParaRPr lang="ru-RU" sz="90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2.79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3.81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5.24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2.65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1.004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2.21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4.9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3.105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1.59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1.91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2.196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2.08</a:t>
                      </a:r>
                      <a:endParaRPr lang="ru-RU" sz="900">
                        <a:effectLst/>
                        <a:latin typeface="Calibri"/>
                        <a:ea typeface="Calibri"/>
                        <a:cs typeface="Times New Roman"/>
                      </a:endParaRPr>
                    </a:p>
                  </a:txBody>
                  <a:tcPr marL="58320" marR="58320" marT="0" marB="0" anchor="ctr"/>
                </a:tc>
              </a:tr>
              <a:tr h="191424">
                <a:tc>
                  <a:txBody>
                    <a:bodyPr/>
                    <a:lstStyle/>
                    <a:p>
                      <a:pPr algn="l">
                        <a:spcAft>
                          <a:spcPts val="0"/>
                        </a:spcAft>
                      </a:pPr>
                      <a:r>
                        <a:rPr lang="en-US" sz="800">
                          <a:effectLst/>
                        </a:rPr>
                        <a:t>EBIT on sales ratio</a:t>
                      </a:r>
                      <a:endParaRPr lang="ru-RU" sz="90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0.23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0.52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0.165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0.186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0.136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0.31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0.184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0.24</a:t>
                      </a:r>
                      <a:endParaRPr lang="ru-RU" sz="900">
                        <a:effectLst/>
                        <a:latin typeface="Calibri"/>
                        <a:ea typeface="Calibri"/>
                        <a:cs typeface="Times New Roman"/>
                      </a:endParaRPr>
                    </a:p>
                  </a:txBody>
                  <a:tcPr marL="58320" marR="58320" marT="0" marB="0" anchor="ctr"/>
                </a:tc>
              </a:tr>
              <a:tr h="173990">
                <a:tc>
                  <a:txBody>
                    <a:bodyPr/>
                    <a:lstStyle/>
                    <a:p>
                      <a:pPr algn="l">
                        <a:spcAft>
                          <a:spcPts val="0"/>
                        </a:spcAft>
                      </a:pPr>
                      <a:r>
                        <a:rPr lang="en-US" sz="800">
                          <a:effectLst/>
                        </a:rPr>
                        <a:t> </a:t>
                      </a:r>
                      <a:endParaRPr lang="ru-RU" sz="900">
                        <a:effectLst/>
                        <a:latin typeface="Calibri"/>
                        <a:ea typeface="Calibri"/>
                        <a:cs typeface="Times New Roman"/>
                      </a:endParaRPr>
                    </a:p>
                  </a:txBody>
                  <a:tcPr marL="58320" marR="58320" marT="0" marB="0"/>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r>
              <a:tr h="191424">
                <a:tc>
                  <a:txBody>
                    <a:bodyPr/>
                    <a:lstStyle/>
                    <a:p>
                      <a:pPr algn="l">
                        <a:spcAft>
                          <a:spcPts val="0"/>
                        </a:spcAft>
                      </a:pPr>
                      <a:r>
                        <a:rPr lang="en-US" sz="800">
                          <a:effectLst/>
                        </a:rPr>
                        <a:t>Ln(GDP)</a:t>
                      </a:r>
                      <a:endParaRPr lang="ru-RU" sz="90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26.54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28</a:t>
                      </a:r>
                      <a:r>
                        <a:rPr lang="en-US" sz="800">
                          <a:effectLst/>
                        </a:rPr>
                        <a:t>.</a:t>
                      </a:r>
                      <a:r>
                        <a:rPr lang="ru-RU" sz="800">
                          <a:effectLst/>
                        </a:rPr>
                        <a:t>56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25</a:t>
                      </a:r>
                      <a:r>
                        <a:rPr lang="en-US" sz="800">
                          <a:effectLst/>
                        </a:rPr>
                        <a:t>.</a:t>
                      </a:r>
                      <a:r>
                        <a:rPr lang="ru-RU" sz="800">
                          <a:effectLst/>
                        </a:rPr>
                        <a:t>99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27</a:t>
                      </a:r>
                      <a:r>
                        <a:rPr lang="en-US" sz="800">
                          <a:effectLst/>
                        </a:rPr>
                        <a:t>.</a:t>
                      </a:r>
                      <a:r>
                        <a:rPr lang="ru-RU" sz="800">
                          <a:effectLst/>
                        </a:rPr>
                        <a:t>54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26.43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dirty="0">
                          <a:effectLst/>
                        </a:rPr>
                        <a:t>27.57</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25.74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25.41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25.66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25.95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26.39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26.75 </a:t>
                      </a:r>
                      <a:endParaRPr lang="ru-RU" sz="900">
                        <a:effectLst/>
                        <a:latin typeface="Calibri"/>
                        <a:ea typeface="Calibri"/>
                        <a:cs typeface="Times New Roman"/>
                      </a:endParaRPr>
                    </a:p>
                  </a:txBody>
                  <a:tcPr marL="58320" marR="58320" marT="0" marB="0" anchor="ctr"/>
                </a:tc>
              </a:tr>
              <a:tr h="191424">
                <a:tc>
                  <a:txBody>
                    <a:bodyPr/>
                    <a:lstStyle/>
                    <a:p>
                      <a:pPr algn="l">
                        <a:spcAft>
                          <a:spcPts val="0"/>
                        </a:spcAft>
                      </a:pPr>
                      <a:r>
                        <a:rPr lang="en-US" sz="800">
                          <a:effectLst/>
                        </a:rPr>
                        <a:t>Market capitalization to GDP</a:t>
                      </a:r>
                      <a:endParaRPr lang="ru-RU" sz="90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1.29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0.89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4.63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0.86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0.38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0.83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1.45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0.56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1.87</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0.68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1,35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ru-RU" sz="800">
                          <a:effectLst/>
                        </a:rPr>
                        <a:t>0.72 </a:t>
                      </a:r>
                      <a:endParaRPr lang="ru-RU" sz="900">
                        <a:effectLst/>
                        <a:latin typeface="Calibri"/>
                        <a:ea typeface="Calibri"/>
                        <a:cs typeface="Times New Roman"/>
                      </a:endParaRPr>
                    </a:p>
                  </a:txBody>
                  <a:tcPr marL="58320" marR="58320" marT="0" marB="0" anchor="ctr"/>
                </a:tc>
              </a:tr>
              <a:tr h="258738">
                <a:tc>
                  <a:txBody>
                    <a:bodyPr/>
                    <a:lstStyle/>
                    <a:p>
                      <a:pPr algn="l">
                        <a:spcAft>
                          <a:spcPts val="0"/>
                        </a:spcAft>
                      </a:pPr>
                      <a:r>
                        <a:rPr lang="en-US" sz="800" dirty="0">
                          <a:effectLst/>
                        </a:rPr>
                        <a:t>Antidirector rights (Djankov et al., 2008)</a:t>
                      </a:r>
                      <a:endParaRPr lang="ru-RU" sz="900" dirty="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4.03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5</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4.5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3.89 </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4 </a:t>
                      </a:r>
                      <a:endParaRPr lang="ru-RU" sz="900">
                        <a:effectLst/>
                        <a:latin typeface="Calibri"/>
                        <a:ea typeface="Calibri"/>
                        <a:cs typeface="Times New Roman"/>
                      </a:endParaRPr>
                    </a:p>
                  </a:txBody>
                  <a:tcPr marL="58320" marR="58320" marT="0" marB="0" anchor="ctr"/>
                </a:tc>
              </a:tr>
              <a:tr h="388107">
                <a:tc>
                  <a:txBody>
                    <a:bodyPr/>
                    <a:lstStyle/>
                    <a:p>
                      <a:pPr algn="l">
                        <a:spcAft>
                          <a:spcPts val="0"/>
                        </a:spcAft>
                      </a:pPr>
                      <a:r>
                        <a:rPr lang="en-US" sz="800" dirty="0">
                          <a:effectLst/>
                        </a:rPr>
                        <a:t>Government effectiveness (La Porta 2005 Kaufmann 2003)</a:t>
                      </a:r>
                      <a:endParaRPr lang="ru-RU" sz="900" dirty="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0.67</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1.29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1.29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-0.05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-0.49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0.62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0.68</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2.48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1.08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0.34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0.45</a:t>
                      </a:r>
                      <a:endParaRPr lang="ru-RU" sz="900">
                        <a:effectLst/>
                        <a:latin typeface="Calibri"/>
                        <a:ea typeface="Calibri"/>
                        <a:cs typeface="Times New Roman"/>
                      </a:endParaRPr>
                    </a:p>
                  </a:txBody>
                  <a:tcPr marL="58320" marR="58320" marT="0" marB="0" anchor="ctr"/>
                </a:tc>
              </a:tr>
              <a:tr h="258738">
                <a:tc>
                  <a:txBody>
                    <a:bodyPr/>
                    <a:lstStyle/>
                    <a:p>
                      <a:pPr algn="l">
                        <a:spcAft>
                          <a:spcPts val="0"/>
                        </a:spcAft>
                      </a:pPr>
                      <a:r>
                        <a:rPr lang="en-US" sz="800" dirty="0">
                          <a:effectLst/>
                        </a:rPr>
                        <a:t>Corruption (La Porta 2005, Kaufmann 2003)</a:t>
                      </a:r>
                      <a:endParaRPr lang="ru-RU" sz="900" dirty="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0.44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1.44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1.44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-1.09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0.45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0.18</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-0.49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0.72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-0.34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0.35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0.37</a:t>
                      </a:r>
                      <a:endParaRPr lang="ru-RU" sz="900">
                        <a:effectLst/>
                        <a:latin typeface="Calibri"/>
                        <a:ea typeface="Calibri"/>
                        <a:cs typeface="Times New Roman"/>
                      </a:endParaRPr>
                    </a:p>
                  </a:txBody>
                  <a:tcPr marL="58320" marR="58320" marT="0" marB="0" anchor="ctr"/>
                </a:tc>
              </a:tr>
              <a:tr h="191424">
                <a:tc>
                  <a:txBody>
                    <a:bodyPr/>
                    <a:lstStyle/>
                    <a:p>
                      <a:pPr algn="l">
                        <a:spcAft>
                          <a:spcPts val="0"/>
                        </a:spcAft>
                      </a:pPr>
                      <a:r>
                        <a:rPr lang="en-US" sz="800">
                          <a:effectLst/>
                        </a:rPr>
                        <a:t>Corruption perception index</a:t>
                      </a:r>
                      <a:endParaRPr lang="ru-RU" sz="90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4.85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3.3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8.3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3.3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5.1</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9.4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5.9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3.6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4.6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 </a:t>
                      </a:r>
                      <a:endParaRPr lang="ru-RU" sz="900">
                        <a:effectLst/>
                        <a:latin typeface="Calibri"/>
                        <a:ea typeface="Calibri"/>
                        <a:cs typeface="Times New Roman"/>
                      </a:endParaRPr>
                    </a:p>
                  </a:txBody>
                  <a:tcPr marL="58320" marR="58320" marT="0" marB="0" anchor="ctr"/>
                </a:tc>
              </a:tr>
              <a:tr h="258738">
                <a:tc>
                  <a:txBody>
                    <a:bodyPr/>
                    <a:lstStyle/>
                    <a:p>
                      <a:pPr algn="l">
                        <a:spcAft>
                          <a:spcPts val="0"/>
                        </a:spcAft>
                      </a:pPr>
                      <a:r>
                        <a:rPr lang="en-US" sz="800" dirty="0">
                          <a:effectLst/>
                        </a:rPr>
                        <a:t>Rule of law (La Porta 2005 Kaufmann 2003)</a:t>
                      </a:r>
                      <a:endParaRPr lang="ru-RU" sz="900" dirty="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0.62</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1.66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1.66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0.23</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0.65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0.55</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-0.5</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2.12</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0.87</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0.43</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0.36</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0.25</a:t>
                      </a:r>
                      <a:endParaRPr lang="ru-RU" sz="900">
                        <a:effectLst/>
                        <a:latin typeface="Calibri"/>
                        <a:ea typeface="Calibri"/>
                        <a:cs typeface="Times New Roman"/>
                      </a:endParaRPr>
                    </a:p>
                  </a:txBody>
                  <a:tcPr marL="58320" marR="58320" marT="0" marB="0" anchor="ctr"/>
                </a:tc>
              </a:tr>
              <a:tr h="258738">
                <a:tc>
                  <a:txBody>
                    <a:bodyPr/>
                    <a:lstStyle/>
                    <a:p>
                      <a:pPr algn="l">
                        <a:spcAft>
                          <a:spcPts val="0"/>
                        </a:spcAft>
                      </a:pPr>
                      <a:r>
                        <a:rPr lang="en-US" sz="800" dirty="0">
                          <a:effectLst/>
                        </a:rPr>
                        <a:t>Judicial efficiency (La Porta 2005)</a:t>
                      </a:r>
                      <a:endParaRPr lang="ru-RU" sz="900" dirty="0">
                        <a:effectLst/>
                        <a:latin typeface="Calibri"/>
                        <a:ea typeface="Calibri"/>
                        <a:cs typeface="Times New Roman"/>
                      </a:endParaRPr>
                    </a:p>
                  </a:txBody>
                  <a:tcPr marL="58320" marR="58320" marT="0" marB="0"/>
                </a:tc>
                <a:tc>
                  <a:txBody>
                    <a:bodyPr/>
                    <a:lstStyle/>
                    <a:p>
                      <a:pPr algn="ctr">
                        <a:lnSpc>
                          <a:spcPct val="115000"/>
                        </a:lnSpc>
                        <a:spcAft>
                          <a:spcPts val="0"/>
                        </a:spcAft>
                      </a:pPr>
                      <a:r>
                        <a:rPr lang="ru-RU" sz="800">
                          <a:effectLst/>
                        </a:rPr>
                        <a:t>6.88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10</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10</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8</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2.5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9</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4.75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10</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6.75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3.25</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6</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6.35</a:t>
                      </a:r>
                      <a:endParaRPr lang="ru-RU" sz="900">
                        <a:effectLst/>
                        <a:latin typeface="Calibri"/>
                        <a:ea typeface="Calibri"/>
                        <a:cs typeface="Times New Roman"/>
                      </a:endParaRPr>
                    </a:p>
                  </a:txBody>
                  <a:tcPr marL="58320" marR="58320" marT="0" marB="0" anchor="ctr"/>
                </a:tc>
              </a:tr>
              <a:tr h="347980">
                <a:tc>
                  <a:txBody>
                    <a:bodyPr/>
                    <a:lstStyle/>
                    <a:p>
                      <a:pPr algn="l">
                        <a:spcAft>
                          <a:spcPts val="0"/>
                        </a:spcAft>
                      </a:pPr>
                      <a:r>
                        <a:rPr lang="en-US" sz="800" dirty="0">
                          <a:effectLst/>
                        </a:rPr>
                        <a:t>Ownership concentration (Djankov et al., 2008)</a:t>
                      </a:r>
                      <a:endParaRPr lang="ru-RU" sz="900" dirty="0">
                        <a:effectLst/>
                        <a:latin typeface="Calibri"/>
                        <a:ea typeface="Calibri"/>
                        <a:cs typeface="Times New Roman"/>
                      </a:endParaRPr>
                    </a:p>
                  </a:txBody>
                  <a:tcPr marL="58320" marR="58320" marT="0" marB="0" anchor="ctr"/>
                </a:tc>
                <a:tc>
                  <a:txBody>
                    <a:bodyPr/>
                    <a:lstStyle/>
                    <a:p>
                      <a:pPr algn="ctr">
                        <a:lnSpc>
                          <a:spcPct val="115000"/>
                        </a:lnSpc>
                        <a:spcAft>
                          <a:spcPts val="0"/>
                        </a:spcAft>
                      </a:pPr>
                      <a:r>
                        <a:rPr lang="ru-RU" sz="800" dirty="0">
                          <a:effectLst/>
                        </a:rPr>
                        <a:t>0.46</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a:effectLst/>
                        </a:rPr>
                        <a:t>0.54</a:t>
                      </a:r>
                      <a:endParaRPr lang="ru-RU" sz="90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0.54</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0.4</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0.58</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0.23</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0.54</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0.57</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0.49</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0.18</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0.47</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0.53</a:t>
                      </a:r>
                      <a:endParaRPr lang="ru-RU" sz="900" dirty="0">
                        <a:effectLst/>
                        <a:latin typeface="Calibri"/>
                        <a:ea typeface="Calibri"/>
                        <a:cs typeface="Times New Roman"/>
                      </a:endParaRPr>
                    </a:p>
                  </a:txBody>
                  <a:tcPr marL="58320" marR="58320" marT="0" marB="0" anchor="ctr"/>
                </a:tc>
                <a:tc>
                  <a:txBody>
                    <a:bodyPr/>
                    <a:lstStyle/>
                    <a:p>
                      <a:pPr algn="ctr">
                        <a:spcAft>
                          <a:spcPts val="0"/>
                        </a:spcAft>
                      </a:pPr>
                      <a:r>
                        <a:rPr lang="en-US" sz="800" dirty="0">
                          <a:effectLst/>
                        </a:rPr>
                        <a:t>0.47</a:t>
                      </a:r>
                      <a:endParaRPr lang="ru-RU" sz="900" dirty="0">
                        <a:effectLst/>
                        <a:latin typeface="Calibri"/>
                        <a:ea typeface="Calibri"/>
                        <a:cs typeface="Times New Roman"/>
                      </a:endParaRPr>
                    </a:p>
                  </a:txBody>
                  <a:tcPr marL="58320" marR="58320" marT="0" marB="0" anchor="ctr"/>
                </a:tc>
              </a:tr>
            </a:tbl>
          </a:graphicData>
        </a:graphic>
      </p:graphicFrame>
      <p:sp>
        <p:nvSpPr>
          <p:cNvPr id="3" name="TextBox 2"/>
          <p:cNvSpPr txBox="1"/>
          <p:nvPr/>
        </p:nvSpPr>
        <p:spPr>
          <a:xfrm>
            <a:off x="2815104" y="21679"/>
            <a:ext cx="3009157" cy="461665"/>
          </a:xfrm>
          <a:prstGeom prst="rect">
            <a:avLst/>
          </a:prstGeom>
          <a:noFill/>
        </p:spPr>
        <p:txBody>
          <a:bodyPr wrap="none" rtlCol="0">
            <a:spAutoFit/>
          </a:bodyPr>
          <a:lstStyle/>
          <a:p>
            <a:r>
              <a:rPr lang="en-US" sz="2400" b="1" dirty="0" smtClean="0">
                <a:solidFill>
                  <a:schemeClr val="tx2">
                    <a:lumMod val="75000"/>
                  </a:schemeClr>
                </a:solidFill>
              </a:rPr>
              <a:t>Statistics summary</a:t>
            </a:r>
            <a:endParaRPr lang="ru-RU" sz="2400" b="1" dirty="0">
              <a:solidFill>
                <a:schemeClr val="tx2">
                  <a:lumMod val="75000"/>
                </a:schemeClr>
              </a:solidFill>
            </a:endParaRPr>
          </a:p>
        </p:txBody>
      </p:sp>
    </p:spTree>
    <p:extLst>
      <p:ext uri="{BB962C8B-B14F-4D97-AF65-F5344CB8AC3E}">
        <p14:creationId xmlns:p14="http://schemas.microsoft.com/office/powerpoint/2010/main" xmlns="" val="293652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err="1">
                <a:solidFill>
                  <a:schemeClr val="bg1"/>
                </a:solidFill>
              </a:rPr>
              <a:t>Higher</a:t>
            </a:r>
            <a:r>
              <a:rPr lang="ru-RU" sz="800" dirty="0">
                <a:solidFill>
                  <a:schemeClr val="bg1"/>
                </a:solidFill>
              </a:rPr>
              <a:t> </a:t>
            </a:r>
            <a:r>
              <a:rPr lang="ru-RU" sz="800" dirty="0" err="1">
                <a:solidFill>
                  <a:schemeClr val="bg1"/>
                </a:solidFill>
              </a:rPr>
              <a:t>School</a:t>
            </a:r>
            <a:r>
              <a:rPr lang="ru-RU" sz="800" dirty="0">
                <a:solidFill>
                  <a:schemeClr val="bg1"/>
                </a:solidFill>
              </a:rPr>
              <a:t> </a:t>
            </a:r>
            <a:r>
              <a:rPr lang="ru-RU" sz="800" dirty="0" err="1">
                <a:solidFill>
                  <a:schemeClr val="bg1"/>
                </a:solidFill>
              </a:rPr>
              <a:t>of</a:t>
            </a:r>
            <a:r>
              <a:rPr lang="ru-RU" sz="800" dirty="0">
                <a:solidFill>
                  <a:schemeClr val="bg1"/>
                </a:solidFill>
              </a:rPr>
              <a:t> </a:t>
            </a:r>
            <a:r>
              <a:rPr lang="ru-RU" sz="800" dirty="0" err="1">
                <a:solidFill>
                  <a:schemeClr val="bg1"/>
                </a:solidFill>
              </a:rPr>
              <a:t>Economics</a:t>
            </a:r>
            <a:r>
              <a:rPr lang="ru-RU" sz="800" dirty="0">
                <a:solidFill>
                  <a:schemeClr val="bg1"/>
                </a:solidFill>
              </a:rPr>
              <a:t> , </a:t>
            </a:r>
            <a:r>
              <a:rPr lang="en-US" sz="800" dirty="0">
                <a:solidFill>
                  <a:schemeClr val="bg1"/>
                </a:solidFill>
              </a:rPr>
              <a:t>Moscow</a:t>
            </a:r>
            <a:r>
              <a:rPr lang="ru-RU" sz="800" dirty="0">
                <a:solidFill>
                  <a:schemeClr val="bg1"/>
                </a:solidFill>
              </a:rPr>
              <a:t>, </a:t>
            </a:r>
            <a:r>
              <a:rPr lang="ru-RU" sz="800" dirty="0" smtClean="0">
                <a:solidFill>
                  <a:schemeClr val="bg1"/>
                </a:solidFill>
              </a:rPr>
              <a:t>201</a:t>
            </a:r>
            <a:r>
              <a:rPr lang="ru-RU" sz="800" dirty="0">
                <a:solidFill>
                  <a:schemeClr val="bg1"/>
                </a:solidFill>
              </a:rPr>
              <a:t>4</a:t>
            </a:r>
          </a:p>
        </p:txBody>
      </p:sp>
      <p:sp>
        <p:nvSpPr>
          <p:cNvPr id="14339" name="Title 1"/>
          <p:cNvSpPr txBox="1">
            <a:spLocks/>
          </p:cNvSpPr>
          <p:nvPr/>
        </p:nvSpPr>
        <p:spPr bwMode="auto">
          <a:xfrm>
            <a:off x="1266190" y="433705"/>
            <a:ext cx="4842193" cy="412750"/>
          </a:xfrm>
          <a:prstGeom prst="rect">
            <a:avLst/>
          </a:prstGeom>
          <a:noFill/>
          <a:ln w="9525">
            <a:noFill/>
            <a:miter lim="800000"/>
            <a:headEnd/>
            <a:tailEnd/>
          </a:ln>
        </p:spPr>
        <p:txBody>
          <a:bodyPr anchor="ctr"/>
          <a:lstStyle/>
          <a:p>
            <a:r>
              <a:rPr lang="en-US" sz="2000" b="1" dirty="0">
                <a:solidFill>
                  <a:schemeClr val="bg1"/>
                </a:solidFill>
              </a:rPr>
              <a:t>The concept of corporate governance</a:t>
            </a:r>
            <a:endParaRPr lang="en-US" sz="2000" b="1" dirty="0">
              <a:solidFill>
                <a:schemeClr val="bg1"/>
              </a:solidFill>
              <a:latin typeface="Myriad Pro"/>
            </a:endParaRPr>
          </a:p>
        </p:txBody>
      </p:sp>
      <p:sp>
        <p:nvSpPr>
          <p:cNvPr id="14343" name="Rectangle 9"/>
          <p:cNvSpPr>
            <a:spLocks noChangeArrowheads="1"/>
          </p:cNvSpPr>
          <p:nvPr/>
        </p:nvSpPr>
        <p:spPr bwMode="auto">
          <a:xfrm>
            <a:off x="7300913" y="2255838"/>
            <a:ext cx="773112" cy="369887"/>
          </a:xfrm>
          <a:prstGeom prst="rect">
            <a:avLst/>
          </a:prstGeom>
          <a:noFill/>
          <a:ln w="9525">
            <a:noFill/>
            <a:miter lim="800000"/>
            <a:headEnd/>
            <a:tailEnd/>
          </a:ln>
        </p:spPr>
        <p:txBody>
          <a:bodyPr wrap="none">
            <a:spAutoFit/>
          </a:bodyPr>
          <a:lstStyle/>
          <a:p>
            <a:r>
              <a:rPr lang="en-US">
                <a:solidFill>
                  <a:srgbClr val="FFFFFF"/>
                </a:solidFill>
                <a:latin typeface="Myriad Pro"/>
              </a:rPr>
              <a:t>photo</a:t>
            </a:r>
            <a:endParaRPr lang="en-US">
              <a:solidFill>
                <a:srgbClr val="FFFFFF"/>
              </a:solidFill>
            </a:endParaRPr>
          </a:p>
        </p:txBody>
      </p:sp>
      <p:sp>
        <p:nvSpPr>
          <p:cNvPr id="14344" name="Rectangle 10"/>
          <p:cNvSpPr>
            <a:spLocks noChangeArrowheads="1"/>
          </p:cNvSpPr>
          <p:nvPr/>
        </p:nvSpPr>
        <p:spPr bwMode="auto">
          <a:xfrm>
            <a:off x="7300913" y="3967163"/>
            <a:ext cx="773112" cy="369887"/>
          </a:xfrm>
          <a:prstGeom prst="rect">
            <a:avLst/>
          </a:prstGeom>
          <a:noFill/>
          <a:ln w="9525">
            <a:noFill/>
            <a:miter lim="800000"/>
            <a:headEnd/>
            <a:tailEnd/>
          </a:ln>
        </p:spPr>
        <p:txBody>
          <a:bodyPr wrap="none">
            <a:spAutoFit/>
          </a:bodyPr>
          <a:lstStyle/>
          <a:p>
            <a:r>
              <a:rPr lang="en-US" dirty="0">
                <a:solidFill>
                  <a:srgbClr val="FFFFFF"/>
                </a:solidFill>
                <a:latin typeface="Myriad Pro"/>
              </a:rPr>
              <a:t>photo</a:t>
            </a:r>
            <a:endParaRPr lang="en-US" dirty="0">
              <a:solidFill>
                <a:srgbClr val="FFFFFF"/>
              </a:solidFill>
            </a:endParaRPr>
          </a:p>
        </p:txBody>
      </p:sp>
      <p:sp>
        <p:nvSpPr>
          <p:cNvPr id="14345" name="Rectangle 11"/>
          <p:cNvSpPr>
            <a:spLocks noChangeArrowheads="1"/>
          </p:cNvSpPr>
          <p:nvPr/>
        </p:nvSpPr>
        <p:spPr bwMode="auto">
          <a:xfrm>
            <a:off x="7300913" y="5591175"/>
            <a:ext cx="773112" cy="369888"/>
          </a:xfrm>
          <a:prstGeom prst="rect">
            <a:avLst/>
          </a:prstGeom>
          <a:noFill/>
          <a:ln w="9525">
            <a:noFill/>
            <a:miter lim="800000"/>
            <a:headEnd/>
            <a:tailEnd/>
          </a:ln>
        </p:spPr>
        <p:txBody>
          <a:bodyPr wrap="none">
            <a:spAutoFit/>
          </a:bodyPr>
          <a:lstStyle/>
          <a:p>
            <a:r>
              <a:rPr lang="en-US" dirty="0">
                <a:solidFill>
                  <a:srgbClr val="FFFFFF"/>
                </a:solidFill>
                <a:latin typeface="Myriad Pro"/>
              </a:rPr>
              <a:t>photo</a:t>
            </a:r>
            <a:endParaRPr lang="en-US" dirty="0">
              <a:solidFill>
                <a:srgbClr val="FFFFFF"/>
              </a:solidFill>
            </a:endParaRPr>
          </a:p>
        </p:txBody>
      </p:sp>
      <p:sp>
        <p:nvSpPr>
          <p:cNvPr id="11" name="Содержимое 2"/>
          <p:cNvSpPr>
            <a:spLocks noGrp="1"/>
          </p:cNvSpPr>
          <p:nvPr>
            <p:ph idx="1"/>
          </p:nvPr>
        </p:nvSpPr>
        <p:spPr>
          <a:xfrm>
            <a:off x="611560" y="1008544"/>
            <a:ext cx="7848872" cy="2204432"/>
          </a:xfrm>
        </p:spPr>
        <p:txBody>
          <a:bodyPr>
            <a:noAutofit/>
          </a:bodyPr>
          <a:lstStyle/>
          <a:p>
            <a:pPr>
              <a:buNone/>
            </a:pPr>
            <a:endParaRPr lang="en-US" sz="2400" dirty="0" smtClean="0"/>
          </a:p>
          <a:p>
            <a:pPr>
              <a:buNone/>
            </a:pPr>
            <a:r>
              <a:rPr lang="en-US" sz="2000" dirty="0" smtClean="0"/>
              <a:t>“…how well investors, both shareholders and creditors, are protected by law from expropriation by the managers and controlling shareholders. </a:t>
            </a:r>
          </a:p>
          <a:p>
            <a:pPr>
              <a:buNone/>
            </a:pPr>
            <a:r>
              <a:rPr lang="en-US" sz="2000" dirty="0" smtClean="0"/>
              <a:t>This protection is crucial for understanding the patterns of corporate finance in different countries.”</a:t>
            </a:r>
            <a:endParaRPr lang="en-US" sz="1000" dirty="0" smtClean="0"/>
          </a:p>
          <a:p>
            <a:pPr algn="r"/>
            <a:r>
              <a:rPr lang="en-US" sz="2000" dirty="0" smtClean="0"/>
              <a:t> (La Porta, Lopez-de-</a:t>
            </a:r>
            <a:r>
              <a:rPr lang="en-US" sz="2000" dirty="0" err="1" smtClean="0"/>
              <a:t>Silanes</a:t>
            </a:r>
            <a:r>
              <a:rPr lang="en-US" sz="2000" dirty="0" smtClean="0"/>
              <a:t>, Shleifer, Vishny, 1999)</a:t>
            </a:r>
          </a:p>
          <a:p>
            <a:pPr>
              <a:buNone/>
            </a:pPr>
            <a:endParaRPr lang="en-US" sz="2400" dirty="0" smtClean="0"/>
          </a:p>
          <a:p>
            <a:pPr>
              <a:buNone/>
            </a:pPr>
            <a:endParaRPr lang="ru-RU" sz="2400" dirty="0"/>
          </a:p>
        </p:txBody>
      </p:sp>
      <p:sp>
        <p:nvSpPr>
          <p:cNvPr id="12" name="TextBox 11"/>
          <p:cNvSpPr txBox="1"/>
          <p:nvPr/>
        </p:nvSpPr>
        <p:spPr>
          <a:xfrm>
            <a:off x="251520" y="3212976"/>
            <a:ext cx="4392488" cy="3816429"/>
          </a:xfrm>
          <a:prstGeom prst="rect">
            <a:avLst/>
          </a:prstGeom>
          <a:noFill/>
        </p:spPr>
        <p:txBody>
          <a:bodyPr wrap="square" rtlCol="0">
            <a:spAutoFit/>
          </a:bodyPr>
          <a:lstStyle/>
          <a:p>
            <a:r>
              <a:rPr lang="en-US" sz="2000" b="1" dirty="0" smtClean="0">
                <a:solidFill>
                  <a:schemeClr val="tx2">
                    <a:lumMod val="75000"/>
                  </a:schemeClr>
                </a:solidFill>
              </a:rPr>
              <a:t>Firm-level</a:t>
            </a:r>
          </a:p>
          <a:p>
            <a:endParaRPr lang="en-US" sz="1200" dirty="0" smtClean="0"/>
          </a:p>
          <a:p>
            <a:pPr>
              <a:buFont typeface="Arial" pitchFamily="34" charset="0"/>
              <a:buChar char="•"/>
            </a:pPr>
            <a:r>
              <a:rPr lang="en-US" sz="1600" dirty="0" smtClean="0"/>
              <a:t>   Board of directors (structure and procedure) </a:t>
            </a:r>
          </a:p>
          <a:p>
            <a:pPr>
              <a:buFont typeface="Arial" pitchFamily="34" charset="0"/>
              <a:buChar char="•"/>
            </a:pPr>
            <a:r>
              <a:rPr lang="en-US" sz="1600" dirty="0" smtClean="0"/>
              <a:t>   Presence on major US stock exchange </a:t>
            </a:r>
            <a:r>
              <a:rPr lang="en-US" sz="1600" dirty="0"/>
              <a:t> </a:t>
            </a:r>
            <a:r>
              <a:rPr lang="en-US" sz="1600" dirty="0" smtClean="0"/>
              <a:t>  (ADR)</a:t>
            </a:r>
          </a:p>
          <a:p>
            <a:pPr>
              <a:buFont typeface="Arial" pitchFamily="34" charset="0"/>
              <a:buChar char="•"/>
            </a:pPr>
            <a:r>
              <a:rPr lang="en-US" sz="1600" dirty="0" smtClean="0"/>
              <a:t>   Presence of Big Four auditor</a:t>
            </a:r>
          </a:p>
          <a:p>
            <a:pPr>
              <a:buFont typeface="Arial" pitchFamily="34" charset="0"/>
              <a:buChar char="•"/>
            </a:pPr>
            <a:r>
              <a:rPr lang="en-US" sz="1600" dirty="0" smtClean="0"/>
              <a:t>   Ownership structure (largest blockholder </a:t>
            </a:r>
          </a:p>
          <a:p>
            <a:r>
              <a:rPr lang="en-US" sz="1600" dirty="0" smtClean="0"/>
              <a:t>concentration, cash flow rights/voting rights, pyramid-structured, foreign ownership)</a:t>
            </a:r>
          </a:p>
          <a:p>
            <a:pPr>
              <a:buFont typeface="Arial" pitchFamily="34" charset="0"/>
              <a:buChar char="•"/>
            </a:pPr>
            <a:r>
              <a:rPr lang="en-US" sz="1600" dirty="0" smtClean="0"/>
              <a:t>   Diversification</a:t>
            </a:r>
          </a:p>
          <a:p>
            <a:pPr>
              <a:buFont typeface="Arial" pitchFamily="34" charset="0"/>
              <a:buChar char="•"/>
            </a:pPr>
            <a:r>
              <a:rPr lang="en-US" sz="1600" dirty="0" smtClean="0"/>
              <a:t>   Transparency &amp; Disclosure standards</a:t>
            </a:r>
          </a:p>
          <a:p>
            <a:endParaRPr lang="en-US" sz="1600" dirty="0" smtClean="0"/>
          </a:p>
          <a:p>
            <a:endParaRPr lang="en-US" sz="1600" dirty="0" smtClean="0"/>
          </a:p>
          <a:p>
            <a:endParaRPr lang="en-US" sz="1600" dirty="0" smtClean="0"/>
          </a:p>
          <a:p>
            <a:r>
              <a:rPr lang="en-US" sz="1600" dirty="0" smtClean="0"/>
              <a:t> </a:t>
            </a:r>
            <a:endParaRPr lang="ru-RU" sz="1600" dirty="0"/>
          </a:p>
        </p:txBody>
      </p:sp>
      <p:sp>
        <p:nvSpPr>
          <p:cNvPr id="13" name="TextBox 12"/>
          <p:cNvSpPr txBox="1"/>
          <p:nvPr/>
        </p:nvSpPr>
        <p:spPr>
          <a:xfrm>
            <a:off x="4716015" y="3252629"/>
            <a:ext cx="4041491" cy="2708434"/>
          </a:xfrm>
          <a:prstGeom prst="rect">
            <a:avLst/>
          </a:prstGeom>
          <a:noFill/>
        </p:spPr>
        <p:txBody>
          <a:bodyPr wrap="none" rtlCol="0">
            <a:spAutoFit/>
          </a:bodyPr>
          <a:lstStyle/>
          <a:p>
            <a:r>
              <a:rPr lang="en-US" sz="2000" b="1" dirty="0" smtClean="0">
                <a:solidFill>
                  <a:schemeClr val="tx2">
                    <a:lumMod val="75000"/>
                  </a:schemeClr>
                </a:solidFill>
              </a:rPr>
              <a:t>Country-level</a:t>
            </a:r>
          </a:p>
          <a:p>
            <a:endParaRPr lang="en-US" sz="1600" dirty="0" smtClean="0"/>
          </a:p>
          <a:p>
            <a:pPr>
              <a:buFont typeface="Arial" pitchFamily="34" charset="0"/>
              <a:buChar char="•"/>
            </a:pPr>
            <a:r>
              <a:rPr lang="en-US" sz="1600" dirty="0" smtClean="0"/>
              <a:t>   Legal environment (judicial efficiency,</a:t>
            </a:r>
          </a:p>
          <a:p>
            <a:r>
              <a:rPr lang="en-US" sz="1600" dirty="0" smtClean="0"/>
              <a:t> law and contract enforcement)</a:t>
            </a:r>
          </a:p>
          <a:p>
            <a:pPr>
              <a:buFont typeface="Arial" pitchFamily="34" charset="0"/>
              <a:buChar char="•"/>
            </a:pPr>
            <a:r>
              <a:rPr lang="en-US" sz="1600" dirty="0" smtClean="0"/>
              <a:t>   Corruption</a:t>
            </a:r>
          </a:p>
          <a:p>
            <a:pPr>
              <a:buFont typeface="Arial" pitchFamily="34" charset="0"/>
              <a:buChar char="•"/>
            </a:pPr>
            <a:r>
              <a:rPr lang="en-US" sz="1600" dirty="0" smtClean="0"/>
              <a:t>   Bureaucracy and public service delivery</a:t>
            </a:r>
          </a:p>
          <a:p>
            <a:pPr>
              <a:buFont typeface="Arial" pitchFamily="34" charset="0"/>
              <a:buChar char="•"/>
            </a:pPr>
            <a:r>
              <a:rPr lang="en-US" sz="1600" dirty="0" smtClean="0"/>
              <a:t>   Corporate law concerning voting rights </a:t>
            </a:r>
          </a:p>
          <a:p>
            <a:endParaRPr lang="en-US" sz="1600" dirty="0" smtClean="0"/>
          </a:p>
          <a:p>
            <a:endParaRPr lang="en-US" sz="1600" dirty="0" smtClean="0"/>
          </a:p>
          <a:p>
            <a:endParaRPr lang="ru-RU"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11960" y="188640"/>
            <a:ext cx="3682752" cy="418058"/>
          </a:xfrm>
        </p:spPr>
        <p:txBody>
          <a:bodyPr>
            <a:normAutofit fontScale="90000"/>
          </a:bodyPr>
          <a:lstStyle/>
          <a:p>
            <a:r>
              <a:rPr lang="en-US" sz="4000" b="1" dirty="0" smtClean="0">
                <a:solidFill>
                  <a:schemeClr val="tx2">
                    <a:lumMod val="75000"/>
                  </a:schemeClr>
                </a:solidFill>
              </a:rPr>
              <a:t>Literature review</a:t>
            </a:r>
            <a:endParaRPr lang="ru-RU" b="1" dirty="0">
              <a:solidFill>
                <a:schemeClr val="tx2">
                  <a:lumMod val="75000"/>
                </a:schemeClr>
              </a:solidFill>
            </a:endParaRPr>
          </a:p>
        </p:txBody>
      </p:sp>
      <p:sp>
        <p:nvSpPr>
          <p:cNvPr id="3" name="Содержимое 2"/>
          <p:cNvSpPr>
            <a:spLocks noGrp="1"/>
          </p:cNvSpPr>
          <p:nvPr>
            <p:ph idx="1"/>
          </p:nvPr>
        </p:nvSpPr>
        <p:spPr>
          <a:xfrm>
            <a:off x="215712" y="188640"/>
            <a:ext cx="4114800" cy="5112568"/>
          </a:xfrm>
        </p:spPr>
        <p:txBody>
          <a:bodyPr>
            <a:normAutofit fontScale="92500" lnSpcReduction="20000"/>
          </a:bodyPr>
          <a:lstStyle/>
          <a:p>
            <a:pPr>
              <a:buNone/>
            </a:pPr>
            <a:r>
              <a:rPr lang="en-US" sz="2000" dirty="0" smtClean="0">
                <a:solidFill>
                  <a:schemeClr val="tx2">
                    <a:lumMod val="75000"/>
                  </a:schemeClr>
                </a:solidFill>
              </a:rPr>
              <a:t>	</a:t>
            </a:r>
            <a:r>
              <a:rPr lang="en-US" sz="2000" dirty="0" smtClean="0">
                <a:solidFill>
                  <a:srgbClr val="00B050"/>
                </a:solidFill>
              </a:rPr>
              <a:t>Firm-level CG positively influences firm performance during financial crisis</a:t>
            </a:r>
          </a:p>
          <a:p>
            <a:pPr>
              <a:buNone/>
            </a:pPr>
            <a:r>
              <a:rPr lang="en-US" sz="1900" b="1" dirty="0" err="1" smtClean="0"/>
              <a:t>Erkens</a:t>
            </a:r>
            <a:r>
              <a:rPr lang="en-US" sz="1900" b="1" dirty="0" smtClean="0"/>
              <a:t> Hung Matos (2012) </a:t>
            </a:r>
          </a:p>
          <a:p>
            <a:pPr>
              <a:buNone/>
            </a:pPr>
            <a:r>
              <a:rPr lang="en-US" sz="1900" dirty="0" smtClean="0"/>
              <a:t> 	During crisis 2007-2008, firms with more independent boards and higher institutional ownership had worse stock returns</a:t>
            </a:r>
          </a:p>
          <a:p>
            <a:pPr>
              <a:buNone/>
            </a:pPr>
            <a:r>
              <a:rPr lang="en-US" sz="1900" b="1" dirty="0" err="1" smtClean="0"/>
              <a:t>Mitton</a:t>
            </a:r>
            <a:r>
              <a:rPr lang="en-US" sz="1900" b="1" dirty="0" smtClean="0"/>
              <a:t> (2002)</a:t>
            </a:r>
          </a:p>
          <a:p>
            <a:pPr>
              <a:buNone/>
            </a:pPr>
            <a:r>
              <a:rPr lang="en-US" sz="1900" dirty="0" smtClean="0"/>
              <a:t>	During crisis 2001 in Korea, improvement of CG (increase of index on 10 units) lead to increase of market capitalization by 3% of company book asset value</a:t>
            </a:r>
          </a:p>
          <a:p>
            <a:pPr>
              <a:buNone/>
            </a:pPr>
            <a:r>
              <a:rPr lang="en-US" sz="1900" b="1" dirty="0" smtClean="0"/>
              <a:t>Lemmon </a:t>
            </a:r>
            <a:r>
              <a:rPr lang="en-US" sz="1900" b="1" dirty="0" err="1" smtClean="0"/>
              <a:t>Lins</a:t>
            </a:r>
            <a:r>
              <a:rPr lang="en-US" sz="1900" b="1" dirty="0" smtClean="0"/>
              <a:t> (2003)</a:t>
            </a:r>
          </a:p>
          <a:p>
            <a:pPr>
              <a:buNone/>
            </a:pPr>
            <a:r>
              <a:rPr lang="en-US" sz="1900" dirty="0" smtClean="0"/>
              <a:t>	During East Asian financial crisis, firms where managers have higher level of control rights, have stock returns 10-20 lower than others</a:t>
            </a:r>
          </a:p>
          <a:p>
            <a:pPr>
              <a:buNone/>
            </a:pPr>
            <a:endParaRPr lang="en-US" sz="2000" dirty="0" smtClean="0"/>
          </a:p>
          <a:p>
            <a:pPr>
              <a:buNone/>
            </a:pPr>
            <a:endParaRPr lang="ru-RU" sz="2000" dirty="0"/>
          </a:p>
        </p:txBody>
      </p:sp>
      <p:sp>
        <p:nvSpPr>
          <p:cNvPr id="5" name="TextBox 4"/>
          <p:cNvSpPr txBox="1"/>
          <p:nvPr/>
        </p:nvSpPr>
        <p:spPr>
          <a:xfrm>
            <a:off x="4572000" y="692696"/>
            <a:ext cx="4709366" cy="5755422"/>
          </a:xfrm>
          <a:prstGeom prst="rect">
            <a:avLst/>
          </a:prstGeom>
          <a:noFill/>
        </p:spPr>
        <p:txBody>
          <a:bodyPr wrap="square" rtlCol="0">
            <a:spAutoFit/>
          </a:bodyPr>
          <a:lstStyle/>
          <a:p>
            <a:pPr lvl="1"/>
            <a:r>
              <a:rPr lang="en-US" sz="1600" dirty="0" smtClean="0">
                <a:solidFill>
                  <a:srgbClr val="00B050"/>
                </a:solidFill>
              </a:rPr>
              <a:t>Country-level and firm-level CG are </a:t>
            </a:r>
          </a:p>
          <a:p>
            <a:pPr lvl="1"/>
            <a:r>
              <a:rPr lang="en-US" sz="1600" dirty="0" smtClean="0">
                <a:solidFill>
                  <a:srgbClr val="00B050"/>
                </a:solidFill>
              </a:rPr>
              <a:t>substitutes/complements in affecting </a:t>
            </a:r>
          </a:p>
          <a:p>
            <a:pPr lvl="1"/>
            <a:r>
              <a:rPr lang="en-US" sz="1600" dirty="0" smtClean="0">
                <a:solidFill>
                  <a:srgbClr val="00B050"/>
                </a:solidFill>
              </a:rPr>
              <a:t>firm performance</a:t>
            </a:r>
          </a:p>
          <a:p>
            <a:r>
              <a:rPr lang="en-US" sz="1600" b="1" dirty="0" smtClean="0"/>
              <a:t>Enikopolov Petrova Stepanov (2014)</a:t>
            </a:r>
            <a:r>
              <a:rPr lang="en-US" sz="1600" dirty="0" smtClean="0">
                <a:solidFill>
                  <a:schemeClr val="tx2">
                    <a:lumMod val="75000"/>
                  </a:schemeClr>
                </a:solidFill>
              </a:rPr>
              <a:t> </a:t>
            </a:r>
          </a:p>
          <a:p>
            <a:pPr lvl="1"/>
            <a:r>
              <a:rPr lang="en-US" sz="1600" dirty="0" smtClean="0"/>
              <a:t>Firms with better CG experience a smaller </a:t>
            </a:r>
          </a:p>
          <a:p>
            <a:pPr lvl="1"/>
            <a:r>
              <a:rPr lang="en-US" sz="1600" dirty="0" smtClean="0"/>
              <a:t>drop in their value in countries where</a:t>
            </a:r>
          </a:p>
          <a:p>
            <a:pPr lvl="1"/>
            <a:r>
              <a:rPr lang="en-US" sz="1600" dirty="0" smtClean="0"/>
              <a:t> investor protection was better</a:t>
            </a:r>
          </a:p>
          <a:p>
            <a:r>
              <a:rPr lang="en-US" sz="1600" b="1" dirty="0" err="1" smtClean="0"/>
              <a:t>Klapper</a:t>
            </a:r>
            <a:r>
              <a:rPr lang="en-US" sz="1600" b="1" dirty="0" smtClean="0"/>
              <a:t> Love (2003)</a:t>
            </a:r>
          </a:p>
          <a:p>
            <a:pPr lvl="1"/>
            <a:r>
              <a:rPr lang="en-US" sz="1600" dirty="0" smtClean="0"/>
              <a:t>Average firm-level governance is lower</a:t>
            </a:r>
          </a:p>
          <a:p>
            <a:pPr lvl="1"/>
            <a:r>
              <a:rPr lang="en-US" sz="1600" dirty="0" smtClean="0"/>
              <a:t>in countries with weaker legal systems; </a:t>
            </a:r>
          </a:p>
          <a:p>
            <a:pPr lvl="1"/>
            <a:r>
              <a:rPr lang="en-US" sz="1600" dirty="0" smtClean="0"/>
              <a:t>Governance is highly correlated with </a:t>
            </a:r>
          </a:p>
          <a:p>
            <a:pPr lvl="1"/>
            <a:r>
              <a:rPr lang="en-US" sz="1600" dirty="0" smtClean="0"/>
              <a:t>Better operating performance and market </a:t>
            </a:r>
          </a:p>
          <a:p>
            <a:pPr lvl="1"/>
            <a:r>
              <a:rPr lang="en-US" sz="1600" dirty="0" smtClean="0"/>
              <a:t>Valuation</a:t>
            </a:r>
            <a:endParaRPr lang="en-US" sz="1600" b="1" dirty="0" smtClean="0"/>
          </a:p>
          <a:p>
            <a:r>
              <a:rPr lang="en-US" sz="1600" b="1" dirty="0" smtClean="0"/>
              <a:t>Bruno </a:t>
            </a:r>
            <a:r>
              <a:rPr lang="en-US" sz="1600" b="1" dirty="0" err="1" smtClean="0"/>
              <a:t>Claessens</a:t>
            </a:r>
            <a:r>
              <a:rPr lang="en-US" sz="1600" b="1" dirty="0" smtClean="0"/>
              <a:t> (2007)</a:t>
            </a:r>
          </a:p>
          <a:p>
            <a:pPr lvl="1"/>
            <a:r>
              <a:rPr lang="en-US" sz="1600" dirty="0" smtClean="0"/>
              <a:t>CG impacts company value positively; </a:t>
            </a:r>
          </a:p>
          <a:p>
            <a:pPr lvl="1"/>
            <a:r>
              <a:rPr lang="en-US" sz="1600" dirty="0" smtClean="0"/>
              <a:t>Country characteristics have little effect</a:t>
            </a:r>
          </a:p>
          <a:p>
            <a:r>
              <a:rPr lang="en-US" sz="1600" b="1" dirty="0" err="1" smtClean="0"/>
              <a:t>Chhaochharia</a:t>
            </a:r>
            <a:r>
              <a:rPr lang="en-US" sz="1600" b="1" dirty="0" smtClean="0"/>
              <a:t> </a:t>
            </a:r>
            <a:r>
              <a:rPr lang="en-US" sz="1600" b="1" dirty="0" err="1" smtClean="0"/>
              <a:t>Laeven</a:t>
            </a:r>
            <a:r>
              <a:rPr lang="en-US" sz="1600" b="1" dirty="0" smtClean="0"/>
              <a:t> (2007)</a:t>
            </a:r>
          </a:p>
          <a:p>
            <a:pPr lvl="1"/>
            <a:r>
              <a:rPr lang="en-US" sz="1600" dirty="0" smtClean="0"/>
              <a:t>Despite governance improvement is costly, </a:t>
            </a:r>
          </a:p>
          <a:p>
            <a:pPr lvl="1"/>
            <a:r>
              <a:rPr lang="en-US" sz="1600" dirty="0" smtClean="0"/>
              <a:t>firms do it as valuation gets higher</a:t>
            </a:r>
            <a:endParaRPr lang="en-US" b="1" dirty="0" smtClean="0"/>
          </a:p>
          <a:p>
            <a:pPr lvl="1"/>
            <a:endParaRPr lang="en-US" dirty="0" smtClean="0"/>
          </a:p>
          <a:p>
            <a:endParaRPr lang="en-US" dirty="0" smtClean="0"/>
          </a:p>
          <a:p>
            <a:endParaRPr lang="ru-RU" dirty="0"/>
          </a:p>
        </p:txBody>
      </p:sp>
      <p:sp>
        <p:nvSpPr>
          <p:cNvPr id="6" name="TextBox 5"/>
          <p:cNvSpPr txBox="1"/>
          <p:nvPr/>
        </p:nvSpPr>
        <p:spPr>
          <a:xfrm>
            <a:off x="215712" y="4954137"/>
            <a:ext cx="4711130" cy="2185214"/>
          </a:xfrm>
          <a:prstGeom prst="rect">
            <a:avLst/>
          </a:prstGeom>
          <a:noFill/>
        </p:spPr>
        <p:txBody>
          <a:bodyPr wrap="square" rtlCol="0">
            <a:spAutoFit/>
          </a:bodyPr>
          <a:lstStyle/>
          <a:p>
            <a:pPr marL="0" lvl="1"/>
            <a:r>
              <a:rPr lang="en-US" dirty="0" smtClean="0">
                <a:solidFill>
                  <a:srgbClr val="00B050"/>
                </a:solidFill>
              </a:rPr>
              <a:t>Firm and country characteristics affect CG </a:t>
            </a:r>
            <a:endParaRPr lang="en-US" dirty="0" smtClean="0">
              <a:solidFill>
                <a:srgbClr val="00B050"/>
              </a:solidFill>
            </a:endParaRPr>
          </a:p>
          <a:p>
            <a:pPr marL="0" lvl="1"/>
            <a:r>
              <a:rPr lang="en-US" sz="1600" b="1" dirty="0" err="1" smtClean="0"/>
              <a:t>Doidge</a:t>
            </a:r>
            <a:r>
              <a:rPr lang="en-US" sz="1600" b="1" dirty="0" smtClean="0"/>
              <a:t> </a:t>
            </a:r>
            <a:r>
              <a:rPr lang="en-US" sz="1600" b="1" dirty="0" err="1" smtClean="0"/>
              <a:t>Karolyi</a:t>
            </a:r>
            <a:r>
              <a:rPr lang="en-US" sz="1600" b="1" dirty="0" smtClean="0"/>
              <a:t> </a:t>
            </a:r>
            <a:r>
              <a:rPr lang="en-US" sz="1600" b="1" dirty="0" err="1" smtClean="0"/>
              <a:t>Stulz</a:t>
            </a:r>
            <a:r>
              <a:rPr lang="en-US" sz="1600" b="1" dirty="0" smtClean="0"/>
              <a:t> (</a:t>
            </a:r>
            <a:r>
              <a:rPr lang="en-US" sz="1600" b="1" dirty="0" smtClean="0"/>
              <a:t>2007</a:t>
            </a:r>
            <a:r>
              <a:rPr lang="en-US" sz="1600" dirty="0" smtClean="0"/>
              <a:t>)</a:t>
            </a:r>
          </a:p>
          <a:p>
            <a:pPr marL="0" lvl="1"/>
            <a:r>
              <a:rPr lang="en-US" sz="1600" dirty="0" smtClean="0"/>
              <a:t>Country </a:t>
            </a:r>
            <a:r>
              <a:rPr lang="en-US" sz="1600" dirty="0" smtClean="0"/>
              <a:t>characteristics explain much more </a:t>
            </a:r>
            <a:endParaRPr lang="en-US" sz="1600" dirty="0" smtClean="0"/>
          </a:p>
          <a:p>
            <a:pPr marL="0" lvl="1"/>
            <a:r>
              <a:rPr lang="en-US" sz="1600" dirty="0" smtClean="0"/>
              <a:t>Of </a:t>
            </a:r>
            <a:r>
              <a:rPr lang="en-US" sz="1600" dirty="0" smtClean="0"/>
              <a:t>the variance in governance ratings  (39-73%) </a:t>
            </a:r>
            <a:endParaRPr lang="en-US" sz="1600" dirty="0" smtClean="0"/>
          </a:p>
          <a:p>
            <a:pPr marL="0" lvl="1"/>
            <a:r>
              <a:rPr lang="en-US" sz="1600" dirty="0" smtClean="0"/>
              <a:t>and </a:t>
            </a:r>
            <a:r>
              <a:rPr lang="en-US" sz="1600" dirty="0" smtClean="0"/>
              <a:t>firm characteristics explain less (4-22%) and </a:t>
            </a:r>
            <a:endParaRPr lang="en-US" sz="1600" dirty="0" smtClean="0"/>
          </a:p>
          <a:p>
            <a:pPr marL="0" lvl="1"/>
            <a:r>
              <a:rPr lang="en-US" sz="1600" dirty="0" smtClean="0"/>
              <a:t>practically </a:t>
            </a:r>
            <a:r>
              <a:rPr lang="en-US" sz="1600" dirty="0" smtClean="0"/>
              <a:t>nothing in less developed countries</a:t>
            </a:r>
            <a:endParaRPr lang="en-US" sz="2000" dirty="0" smtClean="0"/>
          </a:p>
          <a:p>
            <a:pPr marL="0" lvl="1"/>
            <a:endParaRPr lang="en-US" sz="2000" dirty="0" smtClean="0"/>
          </a:p>
          <a:p>
            <a:endParaRPr lang="ru-RU" dirty="0"/>
          </a:p>
        </p:txBody>
      </p:sp>
    </p:spTree>
    <p:extLst>
      <p:ext uri="{BB962C8B-B14F-4D97-AF65-F5344CB8AC3E}">
        <p14:creationId xmlns:p14="http://schemas.microsoft.com/office/powerpoint/2010/main" xmlns="" val="101381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96950"/>
            <a:ext cx="7859216" cy="706090"/>
          </a:xfrm>
        </p:spPr>
        <p:txBody>
          <a:bodyPr>
            <a:normAutofit fontScale="90000"/>
          </a:bodyPr>
          <a:lstStyle/>
          <a:p>
            <a:r>
              <a:rPr lang="en-US" b="1" dirty="0" smtClean="0">
                <a:solidFill>
                  <a:schemeClr val="tx2">
                    <a:lumMod val="75000"/>
                  </a:schemeClr>
                </a:solidFill>
              </a:rPr>
              <a:t>Data</a:t>
            </a:r>
            <a:endParaRPr lang="ru-RU" b="1" dirty="0">
              <a:solidFill>
                <a:schemeClr val="tx2">
                  <a:lumMod val="75000"/>
                </a:schemeClr>
              </a:solidFill>
            </a:endParaRPr>
          </a:p>
        </p:txBody>
      </p:sp>
      <p:sp>
        <p:nvSpPr>
          <p:cNvPr id="3" name="Объект 2"/>
          <p:cNvSpPr>
            <a:spLocks noGrp="1"/>
          </p:cNvSpPr>
          <p:nvPr>
            <p:ph idx="1"/>
          </p:nvPr>
        </p:nvSpPr>
        <p:spPr>
          <a:xfrm>
            <a:off x="5498520" y="1105469"/>
            <a:ext cx="3960440" cy="2736304"/>
          </a:xfrm>
        </p:spPr>
        <p:txBody>
          <a:bodyPr>
            <a:normAutofit/>
          </a:bodyPr>
          <a:lstStyle/>
          <a:p>
            <a:pPr marL="0" indent="0"/>
            <a:r>
              <a:rPr lang="en-US" sz="2000" dirty="0" smtClean="0"/>
              <a:t> 350 </a:t>
            </a:r>
            <a:r>
              <a:rPr lang="en-US" sz="2000" dirty="0" smtClean="0"/>
              <a:t>companies</a:t>
            </a:r>
          </a:p>
          <a:p>
            <a:pPr marL="0" indent="0"/>
            <a:r>
              <a:rPr lang="en-US" sz="2000" dirty="0" smtClean="0"/>
              <a:t> 23</a:t>
            </a:r>
            <a:r>
              <a:rPr lang="en-US" sz="2000" dirty="0" smtClean="0"/>
              <a:t>% of the total sample are </a:t>
            </a:r>
            <a:endParaRPr lang="en-US" sz="2000" dirty="0" smtClean="0"/>
          </a:p>
          <a:p>
            <a:pPr marL="0" indent="0">
              <a:buNone/>
            </a:pPr>
            <a:r>
              <a:rPr lang="en-US" sz="2000" dirty="0" smtClean="0"/>
              <a:t>financial </a:t>
            </a:r>
            <a:r>
              <a:rPr lang="en-US" sz="2000" dirty="0" smtClean="0"/>
              <a:t>companies </a:t>
            </a:r>
          </a:p>
          <a:p>
            <a:pPr marL="0" indent="0"/>
            <a:r>
              <a:rPr lang="en-US" sz="2000" dirty="0" smtClean="0"/>
              <a:t> All </a:t>
            </a:r>
            <a:r>
              <a:rPr lang="en-US" sz="2000" dirty="0" smtClean="0"/>
              <a:t>companies are public</a:t>
            </a:r>
          </a:p>
          <a:p>
            <a:endParaRPr lang="ru-RU" sz="1800" dirty="0"/>
          </a:p>
        </p:txBody>
      </p:sp>
      <p:graphicFrame>
        <p:nvGraphicFramePr>
          <p:cNvPr id="4" name="Диаграмма 3"/>
          <p:cNvGraphicFramePr>
            <a:graphicFrameLocks/>
          </p:cNvGraphicFramePr>
          <p:nvPr>
            <p:extLst>
              <p:ext uri="{D42A27DB-BD31-4B8C-83A1-F6EECF244321}">
                <p14:modId xmlns:p14="http://schemas.microsoft.com/office/powerpoint/2010/main" xmlns="" val="2078207979"/>
              </p:ext>
            </p:extLst>
          </p:nvPr>
        </p:nvGraphicFramePr>
        <p:xfrm>
          <a:off x="251520" y="903040"/>
          <a:ext cx="4968552" cy="35283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Диаграмма 4"/>
          <p:cNvGraphicFramePr>
            <a:graphicFrameLocks/>
          </p:cNvGraphicFramePr>
          <p:nvPr>
            <p:extLst>
              <p:ext uri="{D42A27DB-BD31-4B8C-83A1-F6EECF244321}">
                <p14:modId xmlns:p14="http://schemas.microsoft.com/office/powerpoint/2010/main" xmlns="" val="853345264"/>
              </p:ext>
            </p:extLst>
          </p:nvPr>
        </p:nvGraphicFramePr>
        <p:xfrm>
          <a:off x="4788912" y="3113956"/>
          <a:ext cx="4104456" cy="3240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389124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9" y="1270536"/>
            <a:ext cx="2664296" cy="5112568"/>
          </a:xfrm>
        </p:spPr>
        <p:txBody>
          <a:bodyPr>
            <a:normAutofit fontScale="92500" lnSpcReduction="20000"/>
          </a:bodyPr>
          <a:lstStyle/>
          <a:p>
            <a:pPr marL="0" indent="0">
              <a:buNone/>
            </a:pPr>
            <a:r>
              <a:rPr lang="en-US" sz="1800" b="1" dirty="0" smtClean="0">
                <a:solidFill>
                  <a:srgbClr val="0070C0"/>
                </a:solidFill>
              </a:rPr>
              <a:t>Min_share_price</a:t>
            </a:r>
          </a:p>
          <a:p>
            <a:pPr marL="0" indent="0">
              <a:buNone/>
            </a:pPr>
            <a:endParaRPr lang="en-US" sz="1800" dirty="0" smtClean="0"/>
          </a:p>
          <a:p>
            <a:pPr marL="0" indent="0">
              <a:buNone/>
            </a:pPr>
            <a:r>
              <a:rPr lang="en-US" sz="1800" dirty="0" smtClean="0"/>
              <a:t>Daily closing stock price at the lowest point in a period from June 2007 to December 2009 with value at the beginning of the crisis normalized at 100 </a:t>
            </a:r>
          </a:p>
          <a:p>
            <a:pPr marL="0" indent="0">
              <a:buNone/>
            </a:pPr>
            <a:endParaRPr lang="en-US" sz="1800" dirty="0"/>
          </a:p>
          <a:p>
            <a:pPr marL="0" indent="0">
              <a:buNone/>
            </a:pPr>
            <a:r>
              <a:rPr lang="en-US" sz="1800" dirty="0" smtClean="0"/>
              <a:t>Beginning – start of the crisis in the market of sub-prime mortgages in the US</a:t>
            </a:r>
            <a:endParaRPr lang="en-US" sz="1800" dirty="0"/>
          </a:p>
          <a:p>
            <a:pPr marL="0" indent="0">
              <a:buNone/>
            </a:pPr>
            <a:r>
              <a:rPr lang="en-US" sz="1800" dirty="0" smtClean="0"/>
              <a:t>End – recovery of stock markets across the world </a:t>
            </a:r>
          </a:p>
          <a:p>
            <a:pPr marL="0" indent="0">
              <a:buNone/>
            </a:pPr>
            <a:endParaRPr lang="en-US" sz="1800" dirty="0"/>
          </a:p>
          <a:p>
            <a:pPr marL="0" indent="0">
              <a:buNone/>
            </a:pPr>
            <a:r>
              <a:rPr lang="en-US" sz="1800" dirty="0" smtClean="0"/>
              <a:t>Main source – Thomson Reuters Datastream, Yahoo Finance</a:t>
            </a:r>
          </a:p>
          <a:p>
            <a:pPr marL="0" indent="0">
              <a:buNone/>
            </a:pPr>
            <a:endParaRPr lang="en-US" sz="1800" dirty="0"/>
          </a:p>
          <a:p>
            <a:pPr marL="0" indent="0">
              <a:buNone/>
            </a:pPr>
            <a:r>
              <a:rPr lang="en-US" sz="1800" dirty="0" smtClean="0"/>
              <a:t>EPS (2014)</a:t>
            </a:r>
          </a:p>
          <a:p>
            <a:pPr marL="0" indent="0">
              <a:buNone/>
            </a:pPr>
            <a:r>
              <a:rPr lang="en-US" sz="1800" dirty="0" err="1" smtClean="0"/>
              <a:t>Mitton</a:t>
            </a:r>
            <a:r>
              <a:rPr lang="en-US" sz="1800" dirty="0" smtClean="0"/>
              <a:t> 2002</a:t>
            </a:r>
          </a:p>
          <a:p>
            <a:pPr marL="0" indent="0">
              <a:buNone/>
            </a:pPr>
            <a:endParaRPr lang="en-US" sz="1800" dirty="0"/>
          </a:p>
          <a:p>
            <a:pPr marL="0" indent="0">
              <a:buNone/>
            </a:pPr>
            <a:endParaRPr lang="en-US" sz="1800" dirty="0" smtClean="0"/>
          </a:p>
          <a:p>
            <a:pPr marL="0" indent="0">
              <a:buNone/>
            </a:pPr>
            <a:endParaRPr lang="en-US" dirty="0" smtClean="0"/>
          </a:p>
          <a:p>
            <a:pPr marL="0" indent="0">
              <a:buNone/>
            </a:pPr>
            <a:endParaRPr lang="ru-RU" dirty="0"/>
          </a:p>
        </p:txBody>
      </p:sp>
      <p:sp>
        <p:nvSpPr>
          <p:cNvPr id="4" name="TextBox 3"/>
          <p:cNvSpPr txBox="1"/>
          <p:nvPr/>
        </p:nvSpPr>
        <p:spPr>
          <a:xfrm>
            <a:off x="2979508" y="1240592"/>
            <a:ext cx="3139805" cy="5493812"/>
          </a:xfrm>
          <a:prstGeom prst="rect">
            <a:avLst/>
          </a:prstGeom>
          <a:noFill/>
        </p:spPr>
        <p:txBody>
          <a:bodyPr wrap="square" rtlCol="0">
            <a:spAutoFit/>
          </a:bodyPr>
          <a:lstStyle/>
          <a:p>
            <a:r>
              <a:rPr lang="en-US" sz="1500" b="1" dirty="0" smtClean="0">
                <a:solidFill>
                  <a:schemeClr val="accent2">
                    <a:lumMod val="75000"/>
                  </a:schemeClr>
                </a:solidFill>
              </a:rPr>
              <a:t>CG_index </a:t>
            </a:r>
            <a:r>
              <a:rPr lang="en-US" sz="1500" b="1" dirty="0" smtClean="0"/>
              <a:t>– CLSA </a:t>
            </a:r>
            <a:endParaRPr lang="en-US" sz="1500" dirty="0" smtClean="0"/>
          </a:p>
          <a:p>
            <a:endParaRPr lang="en-US" sz="1500" dirty="0" smtClean="0"/>
          </a:p>
          <a:p>
            <a:r>
              <a:rPr lang="en-US" sz="1500" dirty="0" smtClean="0"/>
              <a:t>Corporate governance ranking with sample selected based on firm </a:t>
            </a:r>
          </a:p>
          <a:p>
            <a:r>
              <a:rPr lang="en-US" sz="1500" dirty="0" smtClean="0"/>
              <a:t>size and investor interest</a:t>
            </a:r>
          </a:p>
          <a:p>
            <a:pPr marL="285750" indent="-285750">
              <a:buFontTx/>
              <a:buChar char="-"/>
            </a:pPr>
            <a:r>
              <a:rPr lang="en-US" sz="1500" dirty="0" smtClean="0"/>
              <a:t>57 qualitative sections</a:t>
            </a:r>
          </a:p>
          <a:p>
            <a:pPr marL="285750" indent="-285750">
              <a:buFontTx/>
              <a:buChar char="-"/>
            </a:pPr>
            <a:r>
              <a:rPr lang="en-US" sz="1500" dirty="0" smtClean="0"/>
              <a:t>Score out of 100 </a:t>
            </a:r>
          </a:p>
          <a:p>
            <a:pPr marL="285750" indent="-285750">
              <a:buFontTx/>
              <a:buChar char="-"/>
            </a:pPr>
            <a:endParaRPr lang="en-US" sz="1500" dirty="0" smtClean="0"/>
          </a:p>
          <a:p>
            <a:r>
              <a:rPr lang="en-US" sz="1500" dirty="0" smtClean="0"/>
              <a:t>Discipline (15%)</a:t>
            </a:r>
          </a:p>
          <a:p>
            <a:r>
              <a:rPr lang="en-US" sz="1500" dirty="0" smtClean="0"/>
              <a:t>Transparency (15%)</a:t>
            </a:r>
          </a:p>
          <a:p>
            <a:r>
              <a:rPr lang="en-US" sz="1500" dirty="0" smtClean="0"/>
              <a:t>Independence (15%) </a:t>
            </a:r>
          </a:p>
          <a:p>
            <a:r>
              <a:rPr lang="en-US" sz="1500" dirty="0" smtClean="0"/>
              <a:t>Accountability (15%)</a:t>
            </a:r>
          </a:p>
          <a:p>
            <a:r>
              <a:rPr lang="en-US" sz="1500" dirty="0" smtClean="0"/>
              <a:t>Responsibility (15%)</a:t>
            </a:r>
          </a:p>
          <a:p>
            <a:r>
              <a:rPr lang="en-US" sz="1500" dirty="0" smtClean="0"/>
              <a:t>Fairness (15%)</a:t>
            </a:r>
          </a:p>
          <a:p>
            <a:r>
              <a:rPr lang="en-US" sz="1500" dirty="0" smtClean="0"/>
              <a:t>Social awareness (10%)</a:t>
            </a:r>
          </a:p>
          <a:p>
            <a:endParaRPr lang="en-US" sz="1500" dirty="0" smtClean="0"/>
          </a:p>
          <a:p>
            <a:r>
              <a:rPr lang="en-US" sz="1500" dirty="0" smtClean="0"/>
              <a:t>Main source - Credit Lyonnais </a:t>
            </a:r>
          </a:p>
          <a:p>
            <a:r>
              <a:rPr lang="en-US" sz="1500" dirty="0" smtClean="0"/>
              <a:t>Securities Asia - Watch Bulletin 2002 </a:t>
            </a:r>
          </a:p>
          <a:p>
            <a:endParaRPr lang="en-US" sz="1500" dirty="0" smtClean="0"/>
          </a:p>
          <a:p>
            <a:r>
              <a:rPr lang="en-US" sz="1500" dirty="0" smtClean="0"/>
              <a:t>KL (2003)</a:t>
            </a:r>
          </a:p>
          <a:p>
            <a:r>
              <a:rPr lang="en-US" sz="1500" dirty="0" smtClean="0"/>
              <a:t>DKS (2007)</a:t>
            </a:r>
            <a:endParaRPr lang="en-US" sz="1500" dirty="0"/>
          </a:p>
          <a:p>
            <a:endParaRPr lang="en-US" dirty="0"/>
          </a:p>
          <a:p>
            <a:endParaRPr lang="ru-RU" dirty="0"/>
          </a:p>
        </p:txBody>
      </p:sp>
      <p:sp>
        <p:nvSpPr>
          <p:cNvPr id="5" name="TextBox 4"/>
          <p:cNvSpPr txBox="1"/>
          <p:nvPr/>
        </p:nvSpPr>
        <p:spPr>
          <a:xfrm>
            <a:off x="6012160" y="1140565"/>
            <a:ext cx="2880321" cy="5693866"/>
          </a:xfrm>
          <a:prstGeom prst="rect">
            <a:avLst/>
          </a:prstGeom>
          <a:noFill/>
        </p:spPr>
        <p:txBody>
          <a:bodyPr wrap="square" rtlCol="0">
            <a:spAutoFit/>
          </a:bodyPr>
          <a:lstStyle/>
          <a:p>
            <a:r>
              <a:rPr lang="en-US" sz="1600" b="1" dirty="0" smtClean="0">
                <a:solidFill>
                  <a:srgbClr val="00B050"/>
                </a:solidFill>
              </a:rPr>
              <a:t>Firm-level control variables</a:t>
            </a:r>
          </a:p>
          <a:p>
            <a:pPr marL="285750" indent="-285750">
              <a:buFontTx/>
              <a:buChar char="-"/>
            </a:pPr>
            <a:endParaRPr lang="en-US" sz="1400" dirty="0"/>
          </a:p>
          <a:p>
            <a:pPr marL="285750" indent="-285750">
              <a:buFontTx/>
              <a:buChar char="-"/>
            </a:pPr>
            <a:r>
              <a:rPr lang="en-US" sz="1500" dirty="0" smtClean="0"/>
              <a:t>All data is taken on pre-crisis period – 2006</a:t>
            </a:r>
          </a:p>
          <a:p>
            <a:pPr marL="285750" indent="-285750">
              <a:buFontTx/>
              <a:buChar char="-"/>
            </a:pPr>
            <a:r>
              <a:rPr lang="en-US" sz="1500" dirty="0" smtClean="0"/>
              <a:t>All company financial data has been converted to USD</a:t>
            </a:r>
            <a:r>
              <a:rPr lang="ru-RU" sz="1500" dirty="0" smtClean="0"/>
              <a:t> (</a:t>
            </a:r>
            <a:r>
              <a:rPr lang="en-US" sz="1500" dirty="0" smtClean="0"/>
              <a:t>exchange rate taken for the report release date)</a:t>
            </a:r>
          </a:p>
          <a:p>
            <a:pPr marL="285750" indent="-285750">
              <a:buFontTx/>
              <a:buChar char="-"/>
            </a:pPr>
            <a:r>
              <a:rPr lang="en-US" sz="1500" dirty="0" smtClean="0"/>
              <a:t>The main source is Thomson Reuters Datastream</a:t>
            </a:r>
          </a:p>
          <a:p>
            <a:pPr marL="285750" indent="-285750">
              <a:buFontTx/>
              <a:buChar char="-"/>
            </a:pPr>
            <a:endParaRPr lang="en-US" sz="1400" dirty="0"/>
          </a:p>
          <a:p>
            <a:pPr>
              <a:buFontTx/>
              <a:buChar char="-"/>
            </a:pPr>
            <a:r>
              <a:rPr lang="en-US" sz="1400" b="1" dirty="0" smtClean="0"/>
              <a:t>Total assets </a:t>
            </a:r>
            <a:r>
              <a:rPr lang="en-US" sz="1400" dirty="0" smtClean="0"/>
              <a:t>- proxy for firm size </a:t>
            </a:r>
          </a:p>
          <a:p>
            <a:r>
              <a:rPr lang="en-US" sz="1400" dirty="0" err="1" smtClean="0"/>
              <a:t>Mitton</a:t>
            </a:r>
            <a:r>
              <a:rPr lang="en-US" sz="1400" dirty="0" smtClean="0"/>
              <a:t> (2002), DGS (2007)</a:t>
            </a:r>
          </a:p>
          <a:p>
            <a:endParaRPr lang="en-US" sz="1400" dirty="0" smtClean="0"/>
          </a:p>
          <a:p>
            <a:pPr>
              <a:buFontTx/>
              <a:buChar char="-"/>
            </a:pPr>
            <a:r>
              <a:rPr lang="en-US" sz="1400" b="1" dirty="0" smtClean="0"/>
              <a:t>Ln (sales)</a:t>
            </a:r>
            <a:r>
              <a:rPr lang="en-US" sz="1400" dirty="0" smtClean="0"/>
              <a:t>-  an alternative firm size measure (because of the bias related to cost basis of investments on their balance sheet)</a:t>
            </a:r>
          </a:p>
          <a:p>
            <a:r>
              <a:rPr lang="en-US" sz="1400" dirty="0" err="1" smtClean="0"/>
              <a:t>Mitton</a:t>
            </a:r>
            <a:r>
              <a:rPr lang="en-US" sz="1400" dirty="0" smtClean="0"/>
              <a:t> (2002), KL (2003)</a:t>
            </a:r>
          </a:p>
          <a:p>
            <a:endParaRPr lang="en-US" sz="1400" dirty="0" smtClean="0"/>
          </a:p>
          <a:p>
            <a:pPr>
              <a:buFontTx/>
              <a:buChar char="-"/>
            </a:pPr>
            <a:r>
              <a:rPr lang="en-US" sz="1400" b="1" dirty="0" smtClean="0"/>
              <a:t>Debt to assets ratio (leverage) </a:t>
            </a:r>
            <a:r>
              <a:rPr lang="en-US" sz="1400" dirty="0" smtClean="0"/>
              <a:t>- a proxy of financial vulnerability </a:t>
            </a:r>
          </a:p>
          <a:p>
            <a:r>
              <a:rPr lang="en-US" sz="1400" dirty="0" err="1" smtClean="0"/>
              <a:t>Mitton</a:t>
            </a:r>
            <a:r>
              <a:rPr lang="en-US" sz="1400" dirty="0" smtClean="0"/>
              <a:t> (2002), LL (2003)</a:t>
            </a:r>
          </a:p>
          <a:p>
            <a:pPr marL="285750" indent="-285750">
              <a:buFontTx/>
              <a:buChar char="-"/>
            </a:pPr>
            <a:endParaRPr lang="en-US" sz="1400" dirty="0" smtClean="0"/>
          </a:p>
          <a:p>
            <a:pPr marL="285750" indent="-285750">
              <a:buFontTx/>
              <a:buChar char="-"/>
            </a:pPr>
            <a:endParaRPr lang="ru-RU" dirty="0"/>
          </a:p>
        </p:txBody>
      </p:sp>
      <p:sp>
        <p:nvSpPr>
          <p:cNvPr id="13" name="Прямоугольник 12"/>
          <p:cNvSpPr/>
          <p:nvPr/>
        </p:nvSpPr>
        <p:spPr>
          <a:xfrm>
            <a:off x="323529" y="130125"/>
            <a:ext cx="8568952" cy="923330"/>
          </a:xfrm>
          <a:prstGeom prst="rect">
            <a:avLst/>
          </a:prstGeom>
        </p:spPr>
        <p:txBody>
          <a:bodyPr wrap="square">
            <a:spAutoFit/>
          </a:bodyPr>
          <a:lstStyle/>
          <a:p>
            <a:r>
              <a:rPr lang="en-US" i="1" dirty="0" smtClean="0">
                <a:solidFill>
                  <a:srgbClr val="0070C0"/>
                </a:solidFill>
              </a:rPr>
              <a:t>Min_share_price</a:t>
            </a:r>
            <a:r>
              <a:rPr lang="en-US" i="1" dirty="0" smtClean="0"/>
              <a:t> = c + c1* (</a:t>
            </a:r>
            <a:r>
              <a:rPr lang="en-US" i="1" dirty="0" smtClean="0">
                <a:solidFill>
                  <a:schemeClr val="accent2">
                    <a:lumMod val="75000"/>
                  </a:schemeClr>
                </a:solidFill>
              </a:rPr>
              <a:t>CG_index</a:t>
            </a:r>
            <a:r>
              <a:rPr lang="en-US" i="1" dirty="0" smtClean="0"/>
              <a:t>)+ c2*(</a:t>
            </a:r>
            <a:r>
              <a:rPr lang="en-US" i="1" dirty="0" smtClean="0">
                <a:solidFill>
                  <a:srgbClr val="00B050"/>
                </a:solidFill>
              </a:rPr>
              <a:t>firm-level control variables</a:t>
            </a:r>
            <a:r>
              <a:rPr lang="en-US" i="1" dirty="0" smtClean="0"/>
              <a:t>) + c3* (country-level control variables) + c4*(industry fixed effects) + c5*(country fixed effects)</a:t>
            </a:r>
            <a:endParaRPr lang="ru-RU" i="1" dirty="0" smtClean="0"/>
          </a:p>
        </p:txBody>
      </p:sp>
    </p:spTree>
    <p:extLst>
      <p:ext uri="{BB962C8B-B14F-4D97-AF65-F5344CB8AC3E}">
        <p14:creationId xmlns:p14="http://schemas.microsoft.com/office/powerpoint/2010/main" xmlns="" val="26083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196752"/>
            <a:ext cx="4320480" cy="3672408"/>
          </a:xfrm>
        </p:spPr>
        <p:txBody>
          <a:bodyPr>
            <a:normAutofit/>
          </a:bodyPr>
          <a:lstStyle/>
          <a:p>
            <a:pPr marL="0" indent="0">
              <a:buNone/>
            </a:pPr>
            <a:r>
              <a:rPr lang="en-US" sz="1600" b="1" dirty="0" smtClean="0">
                <a:solidFill>
                  <a:srgbClr val="00B050"/>
                </a:solidFill>
              </a:rPr>
              <a:t>Firm-level control variables</a:t>
            </a:r>
          </a:p>
          <a:p>
            <a:pPr marL="0" indent="0">
              <a:buNone/>
            </a:pPr>
            <a:endParaRPr lang="en-US" sz="900" b="1" dirty="0" smtClean="0">
              <a:solidFill>
                <a:srgbClr val="00B050"/>
              </a:solidFill>
            </a:endParaRPr>
          </a:p>
          <a:p>
            <a:pPr>
              <a:buFontTx/>
              <a:buChar char="-"/>
            </a:pPr>
            <a:r>
              <a:rPr lang="en-US" sz="1400" b="1" dirty="0" smtClean="0"/>
              <a:t>Total assets</a:t>
            </a:r>
            <a:endParaRPr lang="en-US" sz="1400" dirty="0" smtClean="0"/>
          </a:p>
          <a:p>
            <a:pPr>
              <a:buFontTx/>
              <a:buChar char="-"/>
            </a:pPr>
            <a:r>
              <a:rPr lang="en-US" sz="1400" b="1" dirty="0" smtClean="0"/>
              <a:t>Ln (sales)</a:t>
            </a:r>
            <a:endParaRPr lang="en-US" sz="1400" dirty="0" smtClean="0"/>
          </a:p>
          <a:p>
            <a:pPr>
              <a:buFontTx/>
              <a:buChar char="-"/>
            </a:pPr>
            <a:r>
              <a:rPr lang="en-US" sz="1400" b="1" dirty="0" smtClean="0"/>
              <a:t>Debt to assets ratio (leverage</a:t>
            </a:r>
            <a:r>
              <a:rPr lang="en-US" sz="1400" b="1" dirty="0" smtClean="0"/>
              <a:t>)</a:t>
            </a:r>
          </a:p>
          <a:p>
            <a:pPr>
              <a:buNone/>
            </a:pPr>
            <a:endParaRPr lang="en-US" sz="1100" dirty="0" smtClean="0"/>
          </a:p>
          <a:p>
            <a:pPr>
              <a:buFontTx/>
              <a:buChar char="-"/>
            </a:pPr>
            <a:r>
              <a:rPr lang="en-US" sz="1400" b="1" dirty="0" smtClean="0"/>
              <a:t>Book-to-market ratio </a:t>
            </a:r>
            <a:r>
              <a:rPr lang="en-US" sz="1400" dirty="0" smtClean="0"/>
              <a:t>(Black, Jang, Kim, 2002), </a:t>
            </a:r>
          </a:p>
          <a:p>
            <a:pPr>
              <a:buNone/>
            </a:pPr>
            <a:r>
              <a:rPr lang="en-US" sz="1400" dirty="0" smtClean="0"/>
              <a:t>	LL (2003), (Cheung, Conelly 2007)</a:t>
            </a:r>
          </a:p>
          <a:p>
            <a:pPr>
              <a:buFontTx/>
              <a:buChar char="-"/>
            </a:pPr>
            <a:r>
              <a:rPr lang="en-US" sz="1400" b="1" dirty="0" smtClean="0"/>
              <a:t>Market value to sales ratio </a:t>
            </a:r>
            <a:r>
              <a:rPr lang="en-US" sz="1400" dirty="0" smtClean="0"/>
              <a:t>(Black, Jang, Kim, 2002)</a:t>
            </a:r>
          </a:p>
          <a:p>
            <a:pPr>
              <a:buFontTx/>
              <a:buChar char="-"/>
            </a:pPr>
            <a:r>
              <a:rPr lang="en-US" sz="1400" b="1" dirty="0" smtClean="0"/>
              <a:t>EBIT to sales ratio </a:t>
            </a:r>
            <a:r>
              <a:rPr lang="en-US" sz="1400" dirty="0" smtClean="0"/>
              <a:t>(Black, Jang, Kim, 2002)</a:t>
            </a:r>
          </a:p>
          <a:p>
            <a:pPr>
              <a:buFontTx/>
              <a:buChar char="-"/>
            </a:pPr>
            <a:endParaRPr lang="ru-RU" sz="2000" b="1" dirty="0"/>
          </a:p>
        </p:txBody>
      </p:sp>
      <p:sp>
        <p:nvSpPr>
          <p:cNvPr id="4" name="Прямоугольник 3"/>
          <p:cNvSpPr/>
          <p:nvPr/>
        </p:nvSpPr>
        <p:spPr>
          <a:xfrm>
            <a:off x="250091" y="-171400"/>
            <a:ext cx="8640960" cy="923330"/>
          </a:xfrm>
          <a:prstGeom prst="rect">
            <a:avLst/>
          </a:prstGeom>
        </p:spPr>
        <p:txBody>
          <a:bodyPr wrap="square">
            <a:spAutoFit/>
          </a:bodyPr>
          <a:lstStyle/>
          <a:p>
            <a:r>
              <a:rPr lang="en-US" i="1" dirty="0" smtClean="0"/>
              <a:t>	</a:t>
            </a:r>
          </a:p>
          <a:p>
            <a:r>
              <a:rPr lang="en-US" i="1" dirty="0" smtClean="0"/>
              <a:t>Min_share_price = c + c1* (</a:t>
            </a:r>
            <a:r>
              <a:rPr lang="en-US" i="1" dirty="0" smtClean="0">
                <a:solidFill>
                  <a:srgbClr val="7030A0"/>
                </a:solidFill>
              </a:rPr>
              <a:t>Country variables</a:t>
            </a:r>
            <a:r>
              <a:rPr lang="en-US" i="1" dirty="0" smtClean="0"/>
              <a:t>) + c2*(</a:t>
            </a:r>
            <a:r>
              <a:rPr lang="en-US" i="1" dirty="0" smtClean="0">
                <a:solidFill>
                  <a:srgbClr val="00B050"/>
                </a:solidFill>
              </a:rPr>
              <a:t>firm-level control variables</a:t>
            </a:r>
            <a:r>
              <a:rPr lang="en-US" i="1" dirty="0" smtClean="0"/>
              <a:t>)  + c3*(</a:t>
            </a:r>
            <a:r>
              <a:rPr lang="en-US" i="1" dirty="0" smtClean="0">
                <a:solidFill>
                  <a:srgbClr val="FF0000"/>
                </a:solidFill>
              </a:rPr>
              <a:t>country-level control variables</a:t>
            </a:r>
            <a:r>
              <a:rPr lang="en-US" i="1" dirty="0" smtClean="0"/>
              <a:t>) + c4*(industry fixed effects) + c5* (country fixed effects)</a:t>
            </a:r>
            <a:endParaRPr lang="ru-RU" dirty="0"/>
          </a:p>
        </p:txBody>
      </p:sp>
      <p:sp>
        <p:nvSpPr>
          <p:cNvPr id="5" name="TextBox 4"/>
          <p:cNvSpPr txBox="1"/>
          <p:nvPr/>
        </p:nvSpPr>
        <p:spPr>
          <a:xfrm>
            <a:off x="250091" y="4161016"/>
            <a:ext cx="4536504" cy="2246769"/>
          </a:xfrm>
          <a:prstGeom prst="rect">
            <a:avLst/>
          </a:prstGeom>
          <a:noFill/>
        </p:spPr>
        <p:txBody>
          <a:bodyPr wrap="square" rtlCol="0">
            <a:spAutoFit/>
          </a:bodyPr>
          <a:lstStyle/>
          <a:p>
            <a:r>
              <a:rPr lang="en-US" sz="1600" b="1" dirty="0" smtClean="0">
                <a:solidFill>
                  <a:srgbClr val="FF0000"/>
                </a:solidFill>
              </a:rPr>
              <a:t>Country-level control </a:t>
            </a:r>
            <a:r>
              <a:rPr lang="en-US" sz="1600" b="1" dirty="0" smtClean="0">
                <a:solidFill>
                  <a:srgbClr val="FF0000"/>
                </a:solidFill>
              </a:rPr>
              <a:t>variables</a:t>
            </a:r>
          </a:p>
          <a:p>
            <a:endParaRPr lang="en-US" sz="1600" b="1" dirty="0" smtClean="0">
              <a:solidFill>
                <a:srgbClr val="FF0000"/>
              </a:solidFill>
            </a:endParaRPr>
          </a:p>
          <a:p>
            <a:endParaRPr lang="en-US" sz="1200" b="1" dirty="0" smtClean="0"/>
          </a:p>
          <a:p>
            <a:pPr marL="285750" indent="-285750">
              <a:buFontTx/>
              <a:buChar char="-"/>
            </a:pPr>
            <a:r>
              <a:rPr lang="en-US" sz="1200" b="1" dirty="0" smtClean="0"/>
              <a:t>Ln (GDP)* </a:t>
            </a:r>
            <a:r>
              <a:rPr lang="en-US" sz="1200" dirty="0" smtClean="0"/>
              <a:t>– proxy for an economy size; NO country </a:t>
            </a:r>
            <a:endParaRPr lang="en-US" sz="1200" dirty="0" smtClean="0"/>
          </a:p>
          <a:p>
            <a:pPr marL="285750" indent="-285750"/>
            <a:r>
              <a:rPr lang="en-US" sz="1200" dirty="0" smtClean="0"/>
              <a:t>	</a:t>
            </a:r>
            <a:r>
              <a:rPr lang="en-US" sz="1200" dirty="0" smtClean="0"/>
              <a:t>fixed</a:t>
            </a:r>
            <a:r>
              <a:rPr lang="en-US" sz="1200" dirty="0" smtClean="0"/>
              <a:t> </a:t>
            </a:r>
            <a:r>
              <a:rPr lang="en-US" sz="1200" dirty="0" smtClean="0"/>
              <a:t>effects </a:t>
            </a:r>
            <a:r>
              <a:rPr lang="en-US" sz="1200" dirty="0" smtClean="0"/>
              <a:t>needed </a:t>
            </a:r>
          </a:p>
          <a:p>
            <a:r>
              <a:rPr lang="en-US" sz="1200" dirty="0" smtClean="0"/>
              <a:t>        Used by Djankov (2005)</a:t>
            </a:r>
          </a:p>
          <a:p>
            <a:r>
              <a:rPr lang="en-US" sz="1200" dirty="0" smtClean="0"/>
              <a:t> </a:t>
            </a:r>
          </a:p>
          <a:p>
            <a:pPr marL="285750" indent="-285750">
              <a:buFontTx/>
              <a:buChar char="-"/>
            </a:pPr>
            <a:r>
              <a:rPr lang="en-US" sz="1200" b="1" dirty="0" smtClean="0"/>
              <a:t>Market capitalization (of a country) to GDP*</a:t>
            </a:r>
            <a:r>
              <a:rPr lang="en-US" sz="1200" b="1" dirty="0"/>
              <a:t> </a:t>
            </a:r>
            <a:r>
              <a:rPr lang="en-US" sz="1200" dirty="0" smtClean="0"/>
              <a:t>– </a:t>
            </a:r>
          </a:p>
          <a:p>
            <a:pPr marL="285750" indent="-285750"/>
            <a:r>
              <a:rPr lang="en-US" sz="1200" dirty="0" smtClean="0"/>
              <a:t>	proxy for  stock market development; NO country </a:t>
            </a:r>
          </a:p>
          <a:p>
            <a:pPr marL="285750" indent="-285750"/>
            <a:r>
              <a:rPr lang="en-US" sz="1200" dirty="0" smtClean="0"/>
              <a:t>	fixed effects  needed either</a:t>
            </a:r>
          </a:p>
          <a:p>
            <a:r>
              <a:rPr lang="en-US" sz="1200" dirty="0" smtClean="0"/>
              <a:t>       Used by Djankov (2008), DKL (2007)</a:t>
            </a:r>
          </a:p>
        </p:txBody>
      </p:sp>
      <p:sp>
        <p:nvSpPr>
          <p:cNvPr id="6" name="TextBox 5"/>
          <p:cNvSpPr txBox="1"/>
          <p:nvPr/>
        </p:nvSpPr>
        <p:spPr>
          <a:xfrm>
            <a:off x="4283968" y="1052542"/>
            <a:ext cx="4860032" cy="5632311"/>
          </a:xfrm>
          <a:prstGeom prst="rect">
            <a:avLst/>
          </a:prstGeom>
          <a:noFill/>
        </p:spPr>
        <p:txBody>
          <a:bodyPr wrap="square" rtlCol="0">
            <a:spAutoFit/>
          </a:bodyPr>
          <a:lstStyle/>
          <a:p>
            <a:pPr marL="285750" indent="-285750">
              <a:buFontTx/>
              <a:buChar char="-"/>
            </a:pPr>
            <a:r>
              <a:rPr lang="en-US" sz="1200" b="1" dirty="0" smtClean="0"/>
              <a:t>Antidirectors index* -  </a:t>
            </a:r>
            <a:r>
              <a:rPr lang="en-US" sz="1200" dirty="0" smtClean="0"/>
              <a:t>The index relies on the basic dimensions of corporate law, mainly concerning voting and other rights (in relation to minor shareholders). La Porta (1997, 1998) and revised by Djankov et al. (2008); 0 to 6 scale </a:t>
            </a:r>
          </a:p>
          <a:p>
            <a:pPr marL="285750" indent="-285750">
              <a:buFontTx/>
              <a:buChar char="-"/>
            </a:pPr>
            <a:r>
              <a:rPr lang="en-US" sz="1200" dirty="0"/>
              <a:t>U</a:t>
            </a:r>
            <a:r>
              <a:rPr lang="en-US" sz="1200" dirty="0" smtClean="0"/>
              <a:t>sed by KL(2003), DKL (2007), Bruno </a:t>
            </a:r>
            <a:r>
              <a:rPr lang="en-US" sz="1200" dirty="0" err="1" smtClean="0"/>
              <a:t>Claessens</a:t>
            </a:r>
            <a:r>
              <a:rPr lang="en-US" sz="1200" dirty="0" smtClean="0"/>
              <a:t> (2007);</a:t>
            </a:r>
          </a:p>
          <a:p>
            <a:endParaRPr lang="en-US" sz="1200" dirty="0" smtClean="0"/>
          </a:p>
          <a:p>
            <a:pPr marL="285750" indent="-285750">
              <a:buFontTx/>
              <a:buChar char="-"/>
            </a:pPr>
            <a:r>
              <a:rPr lang="en-US" sz="1200" b="1" dirty="0" smtClean="0"/>
              <a:t>Rule of law* - </a:t>
            </a:r>
            <a:r>
              <a:rPr lang="en-US" sz="1200" dirty="0" smtClean="0"/>
              <a:t>measures the quality of contract enforcement, the police, and the courts, as well as the likelihood of crime and violence (Kaufmann 2005); scale from -2,5 to 2,5</a:t>
            </a:r>
          </a:p>
          <a:p>
            <a:pPr marL="285750" indent="-285750">
              <a:buFontTx/>
              <a:buChar char="-"/>
            </a:pPr>
            <a:endParaRPr lang="en-US" sz="1200" dirty="0" smtClean="0"/>
          </a:p>
          <a:p>
            <a:pPr marL="285750" indent="-285750">
              <a:buFontTx/>
              <a:buChar char="-"/>
            </a:pPr>
            <a:r>
              <a:rPr lang="en-US" sz="1200" b="1" dirty="0" smtClean="0"/>
              <a:t>Government effectiveness* - </a:t>
            </a:r>
            <a:r>
              <a:rPr lang="en-US" sz="1200" dirty="0" smtClean="0"/>
              <a:t>measures the competence of the bureaucracy and the quality of public service delivery (Kaufmann 2005); scale from -2,5 to + 2,5</a:t>
            </a:r>
            <a:endParaRPr lang="en-US" sz="1200" b="1" dirty="0" smtClean="0"/>
          </a:p>
          <a:p>
            <a:pPr marL="285750" indent="-285750">
              <a:buFontTx/>
              <a:buChar char="-"/>
            </a:pPr>
            <a:endParaRPr lang="en-US" sz="1200" b="1" dirty="0" smtClean="0"/>
          </a:p>
          <a:p>
            <a:pPr marL="285750" indent="-285750">
              <a:buFontTx/>
              <a:buChar char="-"/>
            </a:pPr>
            <a:r>
              <a:rPr lang="en-US" sz="1200" b="1" dirty="0" smtClean="0"/>
              <a:t>Corruption control</a:t>
            </a:r>
            <a:r>
              <a:rPr lang="en-US" sz="1200" dirty="0" smtClean="0"/>
              <a:t>* - measuring the exercise of public power for private gain, including both petty and grand corruption, and state capture (Kaufmann 2005); scale from -1,5 to +3 </a:t>
            </a:r>
          </a:p>
          <a:p>
            <a:pPr marL="285750" indent="-285750">
              <a:buFontTx/>
              <a:buChar char="-"/>
            </a:pPr>
            <a:endParaRPr lang="en-US" sz="1200" dirty="0" smtClean="0"/>
          </a:p>
          <a:p>
            <a:pPr marL="285750" indent="-285750">
              <a:buFontTx/>
              <a:buChar char="-"/>
            </a:pPr>
            <a:r>
              <a:rPr lang="en-US" sz="1200" b="1" dirty="0" smtClean="0"/>
              <a:t>Corruption TI*</a:t>
            </a:r>
            <a:r>
              <a:rPr lang="en-US" sz="1200" dirty="0" smtClean="0"/>
              <a:t> - Transparency International Corruption perceptions index (for 2006); measures overall size of corruption (size and frequency of bribes); scale  0 to 10</a:t>
            </a:r>
          </a:p>
          <a:p>
            <a:endParaRPr lang="en-US" sz="1200" dirty="0" smtClean="0"/>
          </a:p>
          <a:p>
            <a:pPr marL="285750" indent="-285750">
              <a:buFontTx/>
              <a:buChar char="-"/>
            </a:pPr>
            <a:r>
              <a:rPr lang="en-US" sz="1200" b="1" dirty="0" smtClean="0"/>
              <a:t>Judicial efficiency - </a:t>
            </a:r>
            <a:r>
              <a:rPr lang="en-US" sz="1200" dirty="0" smtClean="0"/>
              <a:t>measure of country legal effectiveness  (formalism, etc.) introduced by La Porta (2005) ; KL (2003) </a:t>
            </a:r>
          </a:p>
          <a:p>
            <a:endParaRPr lang="en-US" sz="1200" dirty="0" smtClean="0"/>
          </a:p>
          <a:p>
            <a:pPr marL="285750" indent="-285750">
              <a:buFontTx/>
              <a:buChar char="-"/>
            </a:pPr>
            <a:r>
              <a:rPr lang="en-US" sz="1200" b="1" dirty="0" smtClean="0"/>
              <a:t>Ownership concentration </a:t>
            </a:r>
            <a:r>
              <a:rPr lang="en-US" sz="1200" dirty="0" smtClean="0"/>
              <a:t>- Average percentage of common shares owned by the top three shareholders in the ten largest non- financial, privately-owned domestic firms in a given country.  La Porta, Lopez-de-</a:t>
            </a:r>
            <a:r>
              <a:rPr lang="en-US" sz="1200" dirty="0" err="1" smtClean="0"/>
              <a:t>Silanes</a:t>
            </a:r>
            <a:r>
              <a:rPr lang="en-US" sz="1200" dirty="0" smtClean="0"/>
              <a:t> (2006); Revised by Djankov (2008)</a:t>
            </a:r>
          </a:p>
          <a:p>
            <a:endParaRPr lang="ru-RU" sz="1200" dirty="0"/>
          </a:p>
        </p:txBody>
      </p:sp>
      <p:sp>
        <p:nvSpPr>
          <p:cNvPr id="7" name="TextBox 6"/>
          <p:cNvSpPr txBox="1"/>
          <p:nvPr/>
        </p:nvSpPr>
        <p:spPr>
          <a:xfrm>
            <a:off x="7267812" y="778312"/>
            <a:ext cx="1696298" cy="307777"/>
          </a:xfrm>
          <a:prstGeom prst="rect">
            <a:avLst/>
          </a:prstGeom>
          <a:noFill/>
        </p:spPr>
        <p:txBody>
          <a:bodyPr wrap="none" rtlCol="0">
            <a:spAutoFit/>
          </a:bodyPr>
          <a:lstStyle/>
          <a:p>
            <a:r>
              <a:rPr lang="en-US" sz="1400" b="1" dirty="0" smtClean="0">
                <a:solidFill>
                  <a:srgbClr val="7030A0"/>
                </a:solidFill>
              </a:rPr>
              <a:t>Country variables</a:t>
            </a:r>
            <a:endParaRPr lang="ru-RU" sz="1400" b="1" dirty="0">
              <a:solidFill>
                <a:srgbClr val="7030A0"/>
              </a:solidFill>
            </a:endParaRPr>
          </a:p>
        </p:txBody>
      </p:sp>
    </p:spTree>
    <p:extLst>
      <p:ext uri="{BB962C8B-B14F-4D97-AF65-F5344CB8AC3E}">
        <p14:creationId xmlns:p14="http://schemas.microsoft.com/office/powerpoint/2010/main" xmlns="" val="91548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0"/>
            <a:ext cx="8229600" cy="620688"/>
          </a:xfrm>
        </p:spPr>
        <p:txBody>
          <a:bodyPr>
            <a:noAutofit/>
          </a:bodyPr>
          <a:lstStyle/>
          <a:p>
            <a:r>
              <a:rPr lang="en-US" sz="2000" b="1" dirty="0" smtClean="0">
                <a:solidFill>
                  <a:schemeClr val="tx2">
                    <a:lumMod val="75000"/>
                  </a:schemeClr>
                </a:solidFill>
              </a:rPr>
              <a:t>Effect of corporate governance (CLSA) upon firm performance  </a:t>
            </a:r>
            <a:endParaRPr lang="ru-RU" sz="2000" b="1" dirty="0">
              <a:solidFill>
                <a:schemeClr val="tx2">
                  <a:lumMod val="75000"/>
                </a:schemeClr>
              </a:solidFill>
            </a:endParaRPr>
          </a:p>
        </p:txBody>
      </p:sp>
      <p:graphicFrame>
        <p:nvGraphicFramePr>
          <p:cNvPr id="4" name="Содержимое 3"/>
          <p:cNvGraphicFramePr>
            <a:graphicFrameLocks noGrp="1"/>
          </p:cNvGraphicFramePr>
          <p:nvPr>
            <p:ph idx="1"/>
          </p:nvPr>
        </p:nvGraphicFramePr>
        <p:xfrm>
          <a:off x="323529" y="620688"/>
          <a:ext cx="5616624" cy="6167788"/>
        </p:xfrm>
        <a:graphic>
          <a:graphicData uri="http://schemas.openxmlformats.org/drawingml/2006/table">
            <a:tbl>
              <a:tblPr firstRow="1" bandRow="1">
                <a:tableStyleId>{5940675A-B579-460E-94D1-54222C63F5DA}</a:tableStyleId>
              </a:tblPr>
              <a:tblGrid>
                <a:gridCol w="1440159"/>
                <a:gridCol w="1008112"/>
                <a:gridCol w="994982"/>
                <a:gridCol w="1021242"/>
                <a:gridCol w="1152129"/>
              </a:tblGrid>
              <a:tr h="360521">
                <a:tc gridSpan="5">
                  <a:txBody>
                    <a:bodyPr/>
                    <a:lstStyle/>
                    <a:p>
                      <a:r>
                        <a:rPr lang="en-US" sz="1200" dirty="0" smtClean="0"/>
                        <a:t>Dependent variable:</a:t>
                      </a:r>
                      <a:r>
                        <a:rPr lang="en-US" sz="1200" baseline="0" dirty="0" smtClean="0"/>
                        <a:t> the lowest point in stock price of a company while price at the beginning of crisis is normalized at 100 (SHARE_PRICE_CHANGE):</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dirty="0"/>
                    </a:p>
                  </a:txBody>
                  <a:tcPr/>
                </a:tc>
                <a:tc hMerge="1">
                  <a:txBody>
                    <a:bodyPr/>
                    <a:lstStyle/>
                    <a:p>
                      <a:endParaRPr lang="ru-RU" dirty="0"/>
                    </a:p>
                  </a:txBody>
                  <a:tcPr/>
                </a:tc>
              </a:tr>
              <a:tr h="216313">
                <a:tc>
                  <a:txBody>
                    <a:bodyPr/>
                    <a:lstStyle/>
                    <a:p>
                      <a:endParaRPr lang="ru-RU" sz="1100" dirty="0"/>
                    </a:p>
                  </a:txBody>
                  <a:tcPr/>
                </a:tc>
                <a:tc>
                  <a:txBody>
                    <a:bodyPr/>
                    <a:lstStyle/>
                    <a:p>
                      <a:r>
                        <a:rPr lang="en-US" sz="1100" dirty="0" smtClean="0"/>
                        <a:t>1</a:t>
                      </a:r>
                      <a:endParaRPr lang="ru-RU" sz="1100" dirty="0"/>
                    </a:p>
                  </a:txBody>
                  <a:tcPr/>
                </a:tc>
                <a:tc>
                  <a:txBody>
                    <a:bodyPr/>
                    <a:lstStyle/>
                    <a:p>
                      <a:r>
                        <a:rPr lang="en-US" sz="1100" dirty="0" smtClean="0"/>
                        <a:t>2</a:t>
                      </a:r>
                      <a:endParaRPr lang="ru-RU" sz="1100" dirty="0"/>
                    </a:p>
                  </a:txBody>
                  <a:tcPr/>
                </a:tc>
                <a:tc>
                  <a:txBody>
                    <a:bodyPr/>
                    <a:lstStyle/>
                    <a:p>
                      <a:r>
                        <a:rPr lang="en-US" sz="1100" dirty="0" smtClean="0"/>
                        <a:t>3</a:t>
                      </a:r>
                      <a:endParaRPr lang="ru-RU" sz="1100" dirty="0"/>
                    </a:p>
                  </a:txBody>
                  <a:tcPr/>
                </a:tc>
                <a:tc>
                  <a:txBody>
                    <a:bodyPr/>
                    <a:lstStyle/>
                    <a:p>
                      <a:r>
                        <a:rPr lang="en-US" sz="1100" dirty="0" smtClean="0"/>
                        <a:t>4</a:t>
                      </a:r>
                      <a:endParaRPr lang="ru-RU" sz="1100" dirty="0"/>
                    </a:p>
                  </a:txBody>
                  <a:tcPr/>
                </a:tc>
              </a:tr>
              <a:tr h="360521">
                <a:tc>
                  <a:txBody>
                    <a:bodyPr/>
                    <a:lstStyle/>
                    <a:p>
                      <a:r>
                        <a:rPr lang="en-US" sz="1100" dirty="0" smtClean="0"/>
                        <a:t>CLSA governance score</a:t>
                      </a:r>
                      <a:endParaRPr lang="ru-RU" sz="1100" dirty="0"/>
                    </a:p>
                  </a:txBody>
                  <a:tcPr/>
                </a:tc>
                <a:tc>
                  <a:txBody>
                    <a:bodyPr/>
                    <a:lstStyle/>
                    <a:p>
                      <a:r>
                        <a:rPr lang="en-US" sz="1100" dirty="0" smtClean="0"/>
                        <a:t>0.002369**</a:t>
                      </a:r>
                    </a:p>
                    <a:p>
                      <a:r>
                        <a:rPr lang="en-US" sz="1100" dirty="0" smtClean="0"/>
                        <a:t>[0.00093]</a:t>
                      </a:r>
                      <a:endParaRPr lang="ru-RU" sz="1100" dirty="0"/>
                    </a:p>
                  </a:txBody>
                  <a:tcPr/>
                </a:tc>
                <a:tc>
                  <a:txBody>
                    <a:bodyPr/>
                    <a:lstStyle/>
                    <a:p>
                      <a:r>
                        <a:rPr lang="en-US" sz="1100" dirty="0" smtClean="0"/>
                        <a:t>0.0028***</a:t>
                      </a:r>
                    </a:p>
                    <a:p>
                      <a:r>
                        <a:rPr lang="en-US" sz="1100" dirty="0" smtClean="0"/>
                        <a:t>[0.00088]</a:t>
                      </a:r>
                      <a:endParaRPr lang="ru-RU" sz="1100" kern="1200" dirty="0" smtClean="0">
                        <a:solidFill>
                          <a:schemeClr val="tx1"/>
                        </a:solidFill>
                        <a:latin typeface="+mn-lt"/>
                        <a:ea typeface="+mn-ea"/>
                        <a:cs typeface="+mn-cs"/>
                      </a:endParaRPr>
                    </a:p>
                  </a:txBody>
                  <a:tcPr/>
                </a:tc>
                <a:tc>
                  <a:txBody>
                    <a:bodyPr/>
                    <a:lstStyle/>
                    <a:p>
                      <a:r>
                        <a:rPr lang="en-US" sz="1100" dirty="0" smtClean="0"/>
                        <a:t>0.0019**</a:t>
                      </a:r>
                    </a:p>
                    <a:p>
                      <a:r>
                        <a:rPr lang="en-US" sz="1100" dirty="0" smtClean="0"/>
                        <a:t>[0.000944]</a:t>
                      </a:r>
                      <a:endParaRPr lang="ru-RU" sz="1100" dirty="0"/>
                    </a:p>
                  </a:txBody>
                  <a:tcPr/>
                </a:tc>
                <a:tc>
                  <a:txBody>
                    <a:bodyPr/>
                    <a:lstStyle/>
                    <a:p>
                      <a:r>
                        <a:rPr lang="en-US" sz="1100" dirty="0" smtClean="0"/>
                        <a:t>0.01836**</a:t>
                      </a:r>
                    </a:p>
                    <a:p>
                      <a:r>
                        <a:rPr lang="en-US" sz="1100" dirty="0" smtClean="0"/>
                        <a:t>[0.0009]</a:t>
                      </a:r>
                      <a:endParaRPr lang="ru-RU" sz="1100" dirty="0"/>
                    </a:p>
                  </a:txBody>
                  <a:tcPr/>
                </a:tc>
              </a:tr>
              <a:tr h="360521">
                <a:tc>
                  <a:txBody>
                    <a:bodyPr/>
                    <a:lstStyle/>
                    <a:p>
                      <a:r>
                        <a:rPr lang="en-US" sz="1100" dirty="0" smtClean="0"/>
                        <a:t>Total assets</a:t>
                      </a:r>
                      <a:endParaRPr lang="ru-RU" sz="1100" dirty="0"/>
                    </a:p>
                  </a:txBody>
                  <a:tcPr/>
                </a:tc>
                <a:tc>
                  <a:txBody>
                    <a:bodyPr/>
                    <a:lstStyle/>
                    <a:p>
                      <a:r>
                        <a:rPr lang="en-US" sz="1100" kern="1200" dirty="0" smtClean="0"/>
                        <a:t>2.26E-08</a:t>
                      </a:r>
                    </a:p>
                    <a:p>
                      <a:r>
                        <a:rPr lang="en-US" sz="1100" kern="1200" dirty="0" smtClean="0"/>
                        <a:t>[4.67E-08]</a:t>
                      </a:r>
                      <a:endParaRPr lang="ru-RU" sz="1100" dirty="0"/>
                    </a:p>
                  </a:txBody>
                  <a:tcPr/>
                </a:tc>
                <a:tc>
                  <a:txBody>
                    <a:bodyPr/>
                    <a:lstStyle/>
                    <a:p>
                      <a:endParaRPr lang="ru-RU" sz="1100" dirty="0"/>
                    </a:p>
                  </a:txBody>
                  <a:tcPr/>
                </a:tc>
                <a:tc>
                  <a:txBody>
                    <a:bodyPr/>
                    <a:lstStyle/>
                    <a:p>
                      <a:r>
                        <a:rPr lang="en-US" sz="1100" dirty="0" smtClean="0"/>
                        <a:t>2.36E-08</a:t>
                      </a:r>
                    </a:p>
                    <a:p>
                      <a:r>
                        <a:rPr lang="en-US" sz="1100" dirty="0" smtClean="0"/>
                        <a:t>[4.81E-08]</a:t>
                      </a:r>
                      <a:endParaRPr lang="ru-RU" sz="1100" dirty="0"/>
                    </a:p>
                  </a:txBody>
                  <a:tcPr/>
                </a:tc>
                <a:tc>
                  <a:txBody>
                    <a:bodyPr/>
                    <a:lstStyle/>
                    <a:p>
                      <a:r>
                        <a:rPr lang="en-US" sz="1100" dirty="0" smtClean="0"/>
                        <a:t>2.65E-08</a:t>
                      </a:r>
                    </a:p>
                    <a:p>
                      <a:r>
                        <a:rPr lang="en-US" sz="1100" dirty="0" smtClean="0"/>
                        <a:t>[4.70E-08]</a:t>
                      </a:r>
                      <a:endParaRPr lang="ru-RU" sz="1100" dirty="0"/>
                    </a:p>
                  </a:txBody>
                  <a:tcPr/>
                </a:tc>
              </a:tr>
              <a:tr h="360521">
                <a:tc>
                  <a:txBody>
                    <a:bodyPr/>
                    <a:lstStyle/>
                    <a:p>
                      <a:r>
                        <a:rPr lang="en-US" sz="1100" dirty="0" smtClean="0"/>
                        <a:t>Ln (sales)</a:t>
                      </a:r>
                      <a:endParaRPr lang="ru-RU" sz="1100" dirty="0"/>
                    </a:p>
                  </a:txBody>
                  <a:tcPr/>
                </a:tc>
                <a:tc>
                  <a:txBody>
                    <a:bodyPr/>
                    <a:lstStyle/>
                    <a:p>
                      <a:r>
                        <a:rPr lang="en-US" sz="1100" dirty="0" smtClean="0"/>
                        <a:t>0.019***</a:t>
                      </a:r>
                    </a:p>
                    <a:p>
                      <a:r>
                        <a:rPr lang="en-US" sz="1100" dirty="0" smtClean="0"/>
                        <a:t>[0.0073]</a:t>
                      </a:r>
                      <a:endParaRPr lang="ru-RU" sz="1100" dirty="0"/>
                    </a:p>
                  </a:txBody>
                  <a:tcPr/>
                </a:tc>
                <a:tc>
                  <a:txBody>
                    <a:bodyPr/>
                    <a:lstStyle/>
                    <a:p>
                      <a:r>
                        <a:rPr lang="en-US" sz="1100" dirty="0" smtClean="0"/>
                        <a:t>0.02269***</a:t>
                      </a:r>
                    </a:p>
                    <a:p>
                      <a:r>
                        <a:rPr lang="en-US" sz="1100" dirty="0" smtClean="0"/>
                        <a:t>[0.006676]</a:t>
                      </a:r>
                      <a:endParaRPr lang="ru-RU" sz="1100" dirty="0"/>
                    </a:p>
                  </a:txBody>
                  <a:tcPr/>
                </a:tc>
                <a:tc>
                  <a:txBody>
                    <a:bodyPr/>
                    <a:lstStyle/>
                    <a:p>
                      <a:r>
                        <a:rPr lang="en-US" sz="1100" dirty="0" smtClean="0"/>
                        <a:t>0.015**</a:t>
                      </a:r>
                    </a:p>
                    <a:p>
                      <a:r>
                        <a:rPr lang="en-US" sz="1100" dirty="0" smtClean="0"/>
                        <a:t>[0.007]</a:t>
                      </a:r>
                      <a:endParaRPr lang="ru-RU" sz="1100" dirty="0"/>
                    </a:p>
                  </a:txBody>
                  <a:tcPr/>
                </a:tc>
                <a:tc>
                  <a:txBody>
                    <a:bodyPr/>
                    <a:lstStyle/>
                    <a:p>
                      <a:r>
                        <a:rPr lang="en-US" sz="1100" dirty="0" smtClean="0"/>
                        <a:t>0.0207***</a:t>
                      </a:r>
                    </a:p>
                    <a:p>
                      <a:r>
                        <a:rPr lang="en-US" sz="1100" dirty="0" smtClean="0"/>
                        <a:t>[0.007]</a:t>
                      </a:r>
                      <a:endParaRPr lang="ru-RU" sz="1100" dirty="0"/>
                    </a:p>
                  </a:txBody>
                  <a:tcPr/>
                </a:tc>
              </a:tr>
              <a:tr h="360521">
                <a:tc>
                  <a:txBody>
                    <a:bodyPr/>
                    <a:lstStyle/>
                    <a:p>
                      <a:r>
                        <a:rPr lang="en-US" sz="1100" dirty="0" smtClean="0"/>
                        <a:t>Leverage</a:t>
                      </a:r>
                      <a:endParaRPr lang="ru-RU" sz="1100" dirty="0"/>
                    </a:p>
                  </a:txBody>
                  <a:tcPr/>
                </a:tc>
                <a:tc>
                  <a:txBody>
                    <a:bodyPr/>
                    <a:lstStyle/>
                    <a:p>
                      <a:r>
                        <a:rPr lang="en-US" sz="1100" dirty="0" smtClean="0"/>
                        <a:t>0.00584</a:t>
                      </a:r>
                    </a:p>
                    <a:p>
                      <a:r>
                        <a:rPr lang="en-US" sz="1100" dirty="0" smtClean="0"/>
                        <a:t>[0.0184]</a:t>
                      </a:r>
                      <a:endParaRPr lang="ru-RU" sz="1100" dirty="0"/>
                    </a:p>
                  </a:txBody>
                  <a:tcPr/>
                </a:tc>
                <a:tc>
                  <a:txBody>
                    <a:bodyPr/>
                    <a:lstStyle/>
                    <a:p>
                      <a:r>
                        <a:rPr lang="en-US" sz="1100" dirty="0" smtClean="0"/>
                        <a:t>0.0079</a:t>
                      </a:r>
                    </a:p>
                    <a:p>
                      <a:r>
                        <a:rPr lang="en-US" sz="1100" dirty="0" smtClean="0"/>
                        <a:t>[0.017783]</a:t>
                      </a:r>
                      <a:endParaRPr lang="ru-RU" sz="1100" dirty="0"/>
                    </a:p>
                  </a:txBody>
                  <a:tcPr/>
                </a:tc>
                <a:tc>
                  <a:txBody>
                    <a:bodyPr/>
                    <a:lstStyle/>
                    <a:p>
                      <a:endParaRPr lang="ru-RU" sz="1100" dirty="0"/>
                    </a:p>
                  </a:txBody>
                  <a:tcPr/>
                </a:tc>
                <a:tc>
                  <a:txBody>
                    <a:bodyPr/>
                    <a:lstStyle/>
                    <a:p>
                      <a:r>
                        <a:rPr lang="en-US" sz="1100" dirty="0" smtClean="0"/>
                        <a:t>0.046**</a:t>
                      </a:r>
                    </a:p>
                    <a:p>
                      <a:r>
                        <a:rPr lang="en-US" sz="1100" dirty="0" smtClean="0"/>
                        <a:t>[0.019375]</a:t>
                      </a:r>
                      <a:endParaRPr lang="ru-RU" sz="1100" dirty="0"/>
                    </a:p>
                  </a:txBody>
                  <a:tcPr/>
                </a:tc>
              </a:tr>
              <a:tr h="360521">
                <a:tc>
                  <a:txBody>
                    <a:bodyPr/>
                    <a:lstStyle/>
                    <a:p>
                      <a:r>
                        <a:rPr lang="en-US" sz="1100" dirty="0" smtClean="0"/>
                        <a:t>Book-to-market</a:t>
                      </a:r>
                      <a:r>
                        <a:rPr lang="en-US" sz="1100" baseline="0" dirty="0" smtClean="0"/>
                        <a:t> ratio</a:t>
                      </a:r>
                      <a:endParaRPr lang="ru-RU" sz="1100" dirty="0"/>
                    </a:p>
                  </a:txBody>
                  <a:tcPr/>
                </a:tc>
                <a:tc>
                  <a:txBody>
                    <a:bodyPr/>
                    <a:lstStyle/>
                    <a:p>
                      <a:r>
                        <a:rPr lang="en-US" sz="1100" dirty="0" smtClean="0"/>
                        <a:t>-0.00968</a:t>
                      </a:r>
                    </a:p>
                    <a:p>
                      <a:r>
                        <a:rPr lang="en-US" sz="1100" dirty="0" smtClean="0"/>
                        <a:t>[0.0189]</a:t>
                      </a:r>
                      <a:endParaRPr lang="ru-RU" sz="1100" dirty="0"/>
                    </a:p>
                  </a:txBody>
                  <a:tcPr/>
                </a:tc>
                <a:tc>
                  <a:txBody>
                    <a:bodyPr/>
                    <a:lstStyle/>
                    <a:p>
                      <a:endParaRPr lang="ru-RU" sz="1100" dirty="0"/>
                    </a:p>
                  </a:txBody>
                  <a:tcPr/>
                </a:tc>
                <a:tc>
                  <a:txBody>
                    <a:bodyPr/>
                    <a:lstStyle/>
                    <a:p>
                      <a:endParaRPr lang="ru-RU" sz="1100" dirty="0"/>
                    </a:p>
                  </a:txBody>
                  <a:tcPr/>
                </a:tc>
                <a:tc>
                  <a:txBody>
                    <a:bodyPr/>
                    <a:lstStyle/>
                    <a:p>
                      <a:r>
                        <a:rPr lang="en-US" sz="1100" dirty="0" smtClean="0"/>
                        <a:t>-0.2239</a:t>
                      </a:r>
                    </a:p>
                    <a:p>
                      <a:r>
                        <a:rPr lang="en-US" sz="1100" dirty="0" smtClean="0"/>
                        <a:t>[0.018]</a:t>
                      </a:r>
                      <a:endParaRPr lang="ru-RU" sz="1100" dirty="0"/>
                    </a:p>
                  </a:txBody>
                  <a:tcPr/>
                </a:tc>
              </a:tr>
              <a:tr h="360521">
                <a:tc>
                  <a:txBody>
                    <a:bodyPr/>
                    <a:lstStyle/>
                    <a:p>
                      <a:r>
                        <a:rPr lang="en-US" sz="1100" dirty="0" smtClean="0"/>
                        <a:t>EBIT/Sales</a:t>
                      </a:r>
                      <a:endParaRPr lang="ru-RU" sz="1100" dirty="0"/>
                    </a:p>
                  </a:txBody>
                  <a:tcPr/>
                </a:tc>
                <a:tc>
                  <a:txBody>
                    <a:bodyPr/>
                    <a:lstStyle/>
                    <a:p>
                      <a:r>
                        <a:rPr lang="en-US" sz="1100" dirty="0" smtClean="0"/>
                        <a:t>0.0666*</a:t>
                      </a:r>
                    </a:p>
                    <a:p>
                      <a:r>
                        <a:rPr lang="en-US" sz="1100" dirty="0" smtClean="0"/>
                        <a:t>[0.038735]</a:t>
                      </a:r>
                      <a:endParaRPr lang="ru-RU" sz="1100" dirty="0"/>
                    </a:p>
                  </a:txBody>
                  <a:tcPr/>
                </a:tc>
                <a:tc>
                  <a:txBody>
                    <a:bodyPr/>
                    <a:lstStyle/>
                    <a:p>
                      <a:endParaRPr lang="ru-RU" sz="1100" dirty="0"/>
                    </a:p>
                  </a:txBody>
                  <a:tcPr/>
                </a:tc>
                <a:tc>
                  <a:txBody>
                    <a:bodyPr/>
                    <a:lstStyle/>
                    <a:p>
                      <a:r>
                        <a:rPr lang="en-US" sz="1100" dirty="0" smtClean="0"/>
                        <a:t>0.0712*</a:t>
                      </a:r>
                    </a:p>
                    <a:p>
                      <a:r>
                        <a:rPr lang="en-US" sz="1100" dirty="0" smtClean="0"/>
                        <a:t>[0.037]</a:t>
                      </a:r>
                      <a:endParaRPr lang="ru-RU" sz="1100" dirty="0"/>
                    </a:p>
                  </a:txBody>
                  <a:tcPr/>
                </a:tc>
                <a:tc>
                  <a:txBody>
                    <a:bodyPr/>
                    <a:lstStyle/>
                    <a:p>
                      <a:endParaRPr lang="ru-RU" sz="1100" dirty="0"/>
                    </a:p>
                  </a:txBody>
                  <a:tcPr/>
                </a:tc>
              </a:tr>
              <a:tr h="360521">
                <a:tc>
                  <a:txBody>
                    <a:bodyPr/>
                    <a:lstStyle/>
                    <a:p>
                      <a:r>
                        <a:rPr lang="en-US" sz="1100" dirty="0" smtClean="0"/>
                        <a:t>MV/Sales</a:t>
                      </a:r>
                      <a:endParaRPr lang="ru-RU" sz="1100" dirty="0"/>
                    </a:p>
                  </a:txBody>
                  <a:tcPr/>
                </a:tc>
                <a:tc>
                  <a:txBody>
                    <a:bodyPr/>
                    <a:lstStyle/>
                    <a:p>
                      <a:endParaRPr lang="ru-RU" sz="1100" dirty="0"/>
                    </a:p>
                  </a:txBody>
                  <a:tcPr/>
                </a:tc>
                <a:tc>
                  <a:txBody>
                    <a:bodyPr/>
                    <a:lstStyle/>
                    <a:p>
                      <a:r>
                        <a:rPr lang="en-US" sz="1100" dirty="0" smtClean="0"/>
                        <a:t>0.0104***</a:t>
                      </a:r>
                    </a:p>
                    <a:p>
                      <a:r>
                        <a:rPr lang="en-US" sz="1100" dirty="0" smtClean="0"/>
                        <a:t>[0.003975]</a:t>
                      </a:r>
                      <a:endParaRPr lang="ru-RU" sz="1100" dirty="0" smtClean="0"/>
                    </a:p>
                  </a:txBody>
                  <a:tcPr/>
                </a:tc>
                <a:tc>
                  <a:txBody>
                    <a:bodyPr/>
                    <a:lstStyle/>
                    <a:p>
                      <a:endParaRPr lang="ru-RU" sz="1100" dirty="0"/>
                    </a:p>
                  </a:txBody>
                  <a:tcPr/>
                </a:tc>
                <a:tc>
                  <a:txBody>
                    <a:bodyPr/>
                    <a:lstStyle/>
                    <a:p>
                      <a:r>
                        <a:rPr lang="en-US" sz="1100" dirty="0" smtClean="0"/>
                        <a:t>0.0106***</a:t>
                      </a:r>
                    </a:p>
                    <a:p>
                      <a:r>
                        <a:rPr lang="en-US" sz="1100" dirty="0" smtClean="0"/>
                        <a:t>[0.0039]</a:t>
                      </a:r>
                      <a:endParaRPr lang="ru-RU" sz="1100" dirty="0"/>
                    </a:p>
                  </a:txBody>
                  <a:tcPr/>
                </a:tc>
              </a:tr>
              <a:tr h="504730">
                <a:tc>
                  <a:txBody>
                    <a:bodyPr/>
                    <a:lstStyle/>
                    <a:p>
                      <a:r>
                        <a:rPr lang="en-US" sz="1100" dirty="0" smtClean="0"/>
                        <a:t>Market capitalization to GDP</a:t>
                      </a:r>
                      <a:endParaRPr lang="ru-RU" sz="1100" dirty="0"/>
                    </a:p>
                  </a:txBody>
                  <a:tcPr/>
                </a:tc>
                <a:tc>
                  <a:txBody>
                    <a:bodyPr/>
                    <a:lstStyle/>
                    <a:p>
                      <a:r>
                        <a:rPr lang="ru-RU" sz="1100" kern="1200" dirty="0" smtClean="0"/>
                        <a:t>-0.03796</a:t>
                      </a:r>
                      <a:r>
                        <a:rPr lang="en-US" sz="1100" kern="1200" dirty="0" smtClean="0"/>
                        <a:t>***</a:t>
                      </a:r>
                    </a:p>
                    <a:p>
                      <a:r>
                        <a:rPr lang="en-US" sz="1100" kern="1200" dirty="0" smtClean="0"/>
                        <a:t>[0.011355]</a:t>
                      </a:r>
                      <a:endParaRPr lang="ru-RU" sz="1100" kern="1200" dirty="0" smtClean="0">
                        <a:solidFill>
                          <a:schemeClr val="tx1"/>
                        </a:solidFill>
                        <a:latin typeface="+mn-lt"/>
                        <a:ea typeface="+mn-ea"/>
                        <a:cs typeface="+mn-cs"/>
                      </a:endParaRPr>
                    </a:p>
                  </a:txBody>
                  <a:tcPr/>
                </a:tc>
                <a:tc>
                  <a:txBody>
                    <a:bodyPr/>
                    <a:lstStyle/>
                    <a:p>
                      <a:r>
                        <a:rPr lang="en-US" sz="1100" dirty="0" smtClean="0"/>
                        <a:t>-0.0393***</a:t>
                      </a:r>
                    </a:p>
                    <a:p>
                      <a:r>
                        <a:rPr lang="en-US" sz="1100" dirty="0" smtClean="0"/>
                        <a:t>[0.011]</a:t>
                      </a:r>
                      <a:endParaRPr lang="ru-RU" sz="1100" dirty="0"/>
                    </a:p>
                  </a:txBody>
                  <a:tcPr/>
                </a:tc>
                <a:tc>
                  <a:txBody>
                    <a:bodyPr/>
                    <a:lstStyle/>
                    <a:p>
                      <a:endParaRPr lang="ru-RU" sz="1100" dirty="0"/>
                    </a:p>
                  </a:txBody>
                  <a:tcPr/>
                </a:tc>
                <a:tc>
                  <a:txBody>
                    <a:bodyPr/>
                    <a:lstStyle/>
                    <a:p>
                      <a:endParaRPr lang="ru-RU" sz="1100" dirty="0"/>
                    </a:p>
                  </a:txBody>
                  <a:tcPr/>
                </a:tc>
              </a:tr>
              <a:tr h="360521">
                <a:tc>
                  <a:txBody>
                    <a:bodyPr/>
                    <a:lstStyle/>
                    <a:p>
                      <a:r>
                        <a:rPr lang="en-US" sz="1100" dirty="0" smtClean="0"/>
                        <a:t>Ln (GDP)</a:t>
                      </a:r>
                      <a:endParaRPr lang="ru-RU" sz="1100" dirty="0"/>
                    </a:p>
                  </a:txBody>
                  <a:tcPr/>
                </a:tc>
                <a:tc>
                  <a:txBody>
                    <a:bodyPr/>
                    <a:lstStyle/>
                    <a:p>
                      <a:r>
                        <a:rPr lang="en-US" sz="1100" dirty="0" smtClean="0"/>
                        <a:t>-0.0354**</a:t>
                      </a:r>
                    </a:p>
                    <a:p>
                      <a:r>
                        <a:rPr lang="en-US" sz="1100" dirty="0" smtClean="0"/>
                        <a:t>[0.01434]</a:t>
                      </a:r>
                      <a:endParaRPr lang="ru-RU" sz="1100" dirty="0"/>
                    </a:p>
                  </a:txBody>
                  <a:tcPr/>
                </a:tc>
                <a:tc>
                  <a:txBody>
                    <a:bodyPr/>
                    <a:lstStyle/>
                    <a:p>
                      <a:r>
                        <a:rPr lang="en-US" sz="1100" dirty="0" smtClean="0"/>
                        <a:t>-0.0318**</a:t>
                      </a:r>
                    </a:p>
                    <a:p>
                      <a:r>
                        <a:rPr lang="en-US" sz="1100" dirty="0" smtClean="0"/>
                        <a:t>[0.013]</a:t>
                      </a:r>
                      <a:endParaRPr lang="ru-RU" sz="1100" dirty="0"/>
                    </a:p>
                  </a:txBody>
                  <a:tcPr/>
                </a:tc>
                <a:tc>
                  <a:txBody>
                    <a:bodyPr/>
                    <a:lstStyle/>
                    <a:p>
                      <a:endParaRPr lang="ru-RU" sz="1100" dirty="0"/>
                    </a:p>
                  </a:txBody>
                  <a:tcPr/>
                </a:tc>
                <a:tc>
                  <a:txBody>
                    <a:bodyPr/>
                    <a:lstStyle/>
                    <a:p>
                      <a:endParaRPr lang="ru-RU" sz="1100" dirty="0"/>
                    </a:p>
                  </a:txBody>
                  <a:tcPr/>
                </a:tc>
              </a:tr>
              <a:tr h="227125">
                <a:tc>
                  <a:txBody>
                    <a:bodyPr/>
                    <a:lstStyle/>
                    <a:p>
                      <a:r>
                        <a:rPr lang="en-US" sz="1100" dirty="0" smtClean="0"/>
                        <a:t>Country</a:t>
                      </a:r>
                      <a:r>
                        <a:rPr lang="en-US" sz="1100" baseline="0" dirty="0" smtClean="0"/>
                        <a:t> dummies</a:t>
                      </a:r>
                      <a:endParaRPr lang="ru-RU" sz="1100" dirty="0"/>
                    </a:p>
                  </a:txBody>
                  <a:tcPr/>
                </a:tc>
                <a:tc>
                  <a:txBody>
                    <a:bodyPr/>
                    <a:lstStyle/>
                    <a:p>
                      <a:r>
                        <a:rPr lang="en-US" sz="1100" dirty="0" smtClean="0"/>
                        <a:t>No</a:t>
                      </a:r>
                      <a:endParaRPr lang="ru-RU" sz="1100" dirty="0"/>
                    </a:p>
                  </a:txBody>
                  <a:tcPr/>
                </a:tc>
                <a:tc>
                  <a:txBody>
                    <a:bodyPr/>
                    <a:lstStyle/>
                    <a:p>
                      <a:r>
                        <a:rPr lang="en-US" sz="1100" dirty="0" smtClean="0"/>
                        <a:t>No</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r>
              <a:tr h="360521">
                <a:tc>
                  <a:txBody>
                    <a:bodyPr/>
                    <a:lstStyle/>
                    <a:p>
                      <a:r>
                        <a:rPr lang="en-US" sz="1100" dirty="0" smtClean="0"/>
                        <a:t>Industry dummies</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r>
              <a:tr h="360521">
                <a:tc>
                  <a:txBody>
                    <a:bodyPr/>
                    <a:lstStyle/>
                    <a:p>
                      <a:r>
                        <a:rPr lang="en-US" sz="1100" dirty="0" smtClean="0"/>
                        <a:t>Number of observations</a:t>
                      </a:r>
                      <a:endParaRPr lang="ru-RU" sz="1100" dirty="0"/>
                    </a:p>
                  </a:txBody>
                  <a:tcPr/>
                </a:tc>
                <a:tc>
                  <a:txBody>
                    <a:bodyPr/>
                    <a:lstStyle/>
                    <a:p>
                      <a:r>
                        <a:rPr lang="en-US" sz="1100" dirty="0" smtClean="0"/>
                        <a:t>262</a:t>
                      </a:r>
                      <a:endParaRPr lang="ru-RU" sz="1100" dirty="0"/>
                    </a:p>
                  </a:txBody>
                  <a:tcPr/>
                </a:tc>
                <a:tc>
                  <a:txBody>
                    <a:bodyPr/>
                    <a:lstStyle/>
                    <a:p>
                      <a:r>
                        <a:rPr lang="en-US" sz="1100" dirty="0" smtClean="0"/>
                        <a:t>270</a:t>
                      </a:r>
                      <a:endParaRPr lang="ru-RU" sz="1100" dirty="0"/>
                    </a:p>
                  </a:txBody>
                  <a:tcPr/>
                </a:tc>
                <a:tc>
                  <a:txBody>
                    <a:bodyPr/>
                    <a:lstStyle/>
                    <a:p>
                      <a:r>
                        <a:rPr lang="en-US" sz="1100" dirty="0" smtClean="0"/>
                        <a:t>303</a:t>
                      </a:r>
                      <a:endParaRPr lang="ru-RU" sz="1100" dirty="0"/>
                    </a:p>
                  </a:txBody>
                  <a:tcPr/>
                </a:tc>
                <a:tc>
                  <a:txBody>
                    <a:bodyPr/>
                    <a:lstStyle/>
                    <a:p>
                      <a:r>
                        <a:rPr lang="en-US" sz="1100" dirty="0" smtClean="0"/>
                        <a:t>307</a:t>
                      </a:r>
                      <a:endParaRPr lang="ru-RU" sz="1100" dirty="0"/>
                    </a:p>
                  </a:txBody>
                  <a:tcPr/>
                </a:tc>
              </a:tr>
              <a:tr h="486697">
                <a:tc>
                  <a:txBody>
                    <a:bodyPr/>
                    <a:lstStyle/>
                    <a:p>
                      <a:r>
                        <a:rPr lang="en-US" sz="1100" dirty="0" smtClean="0"/>
                        <a:t>R-squared</a:t>
                      </a:r>
                      <a:endParaRPr lang="ru-RU" sz="1100" dirty="0"/>
                    </a:p>
                  </a:txBody>
                  <a:tcPr/>
                </a:tc>
                <a:tc>
                  <a:txBody>
                    <a:bodyPr/>
                    <a:lstStyle/>
                    <a:p>
                      <a:r>
                        <a:rPr lang="en-US" sz="1100" dirty="0" smtClean="0"/>
                        <a:t>0.1854</a:t>
                      </a:r>
                      <a:endParaRPr lang="ru-RU" sz="1100" dirty="0"/>
                    </a:p>
                  </a:txBody>
                  <a:tcPr/>
                </a:tc>
                <a:tc>
                  <a:txBody>
                    <a:bodyPr/>
                    <a:lstStyle/>
                    <a:p>
                      <a:r>
                        <a:rPr lang="en-US" sz="1100" dirty="0" smtClean="0"/>
                        <a:t>0.195</a:t>
                      </a:r>
                      <a:endParaRPr lang="ru-RU" sz="1100" dirty="0"/>
                    </a:p>
                  </a:txBody>
                  <a:tcPr/>
                </a:tc>
                <a:tc>
                  <a:txBody>
                    <a:bodyPr/>
                    <a:lstStyle/>
                    <a:p>
                      <a:r>
                        <a:rPr lang="en-US" sz="1100" dirty="0" smtClean="0"/>
                        <a:t>0.2467</a:t>
                      </a:r>
                      <a:endParaRPr lang="ru-RU" sz="1100" dirty="0"/>
                    </a:p>
                  </a:txBody>
                  <a:tcPr/>
                </a:tc>
                <a:tc>
                  <a:txBody>
                    <a:bodyPr/>
                    <a:lstStyle/>
                    <a:p>
                      <a:r>
                        <a:rPr lang="en-US" sz="1100" dirty="0" smtClean="0"/>
                        <a:t>0.277</a:t>
                      </a:r>
                      <a:endParaRPr lang="ru-RU" sz="1100" dirty="0"/>
                    </a:p>
                  </a:txBody>
                  <a:tcPr/>
                </a:tc>
              </a:tr>
            </a:tbl>
          </a:graphicData>
        </a:graphic>
      </p:graphicFrame>
      <p:sp>
        <p:nvSpPr>
          <p:cNvPr id="5" name="TextBox 4"/>
          <p:cNvSpPr txBox="1"/>
          <p:nvPr/>
        </p:nvSpPr>
        <p:spPr>
          <a:xfrm>
            <a:off x="6238258" y="620688"/>
            <a:ext cx="2655110" cy="5632311"/>
          </a:xfrm>
          <a:prstGeom prst="rect">
            <a:avLst/>
          </a:prstGeom>
          <a:noFill/>
        </p:spPr>
        <p:txBody>
          <a:bodyPr wrap="square" rtlCol="0">
            <a:spAutoFit/>
          </a:bodyPr>
          <a:lstStyle/>
          <a:p>
            <a:r>
              <a:rPr lang="en-US" dirty="0" smtClean="0"/>
              <a:t>- CLSA governance score is significant even when </a:t>
            </a:r>
            <a:r>
              <a:rPr lang="en-US" dirty="0" smtClean="0"/>
              <a:t>all </a:t>
            </a:r>
            <a:r>
              <a:rPr lang="en-US" dirty="0" smtClean="0"/>
              <a:t>control variables are included</a:t>
            </a:r>
          </a:p>
          <a:p>
            <a:pPr>
              <a:buFontTx/>
              <a:buChar char="-"/>
            </a:pPr>
            <a:r>
              <a:rPr lang="en-US" dirty="0" smtClean="0"/>
              <a:t> Is </a:t>
            </a:r>
            <a:r>
              <a:rPr lang="en-US" dirty="0" smtClean="0"/>
              <a:t>significance is lessened by country fixed effects, but still, it does not disappear </a:t>
            </a:r>
          </a:p>
          <a:p>
            <a:pPr>
              <a:buFontTx/>
              <a:buChar char="-"/>
            </a:pPr>
            <a:r>
              <a:rPr lang="en-US" dirty="0" smtClean="0"/>
              <a:t> Total assets and book-to-market ratio are the only firm-level variables which are not significant in any setting </a:t>
            </a:r>
          </a:p>
          <a:p>
            <a:pPr>
              <a:buFontTx/>
              <a:buChar char="-"/>
            </a:pPr>
            <a:endParaRPr lang="en-US" dirty="0" smtClean="0"/>
          </a:p>
          <a:p>
            <a:pPr>
              <a:buFontTx/>
              <a:buChar char="-"/>
            </a:pPr>
            <a:r>
              <a:rPr lang="en-US" dirty="0" smtClean="0"/>
              <a:t> The R squared of all regressions is between 17% and 25%</a:t>
            </a:r>
          </a:p>
          <a:p>
            <a:pPr>
              <a:buFontTx/>
              <a:buChar char="-"/>
            </a:pPr>
            <a:r>
              <a:rPr lang="en-US" dirty="0" smtClean="0"/>
              <a:t> The method is OLS</a:t>
            </a:r>
          </a:p>
          <a:p>
            <a:pPr>
              <a:buFontTx/>
              <a:buChar char="-"/>
            </a:pPr>
            <a:r>
              <a:rPr lang="en-US" dirty="0" smtClean="0"/>
              <a:t> *** is p&lt;0.01, ** is p&lt;0.05, * is p&lt;0.1</a:t>
            </a:r>
          </a:p>
        </p:txBody>
      </p:sp>
    </p:spTree>
    <p:extLst>
      <p:ext uri="{BB962C8B-B14F-4D97-AF65-F5344CB8AC3E}">
        <p14:creationId xmlns:p14="http://schemas.microsoft.com/office/powerpoint/2010/main" xmlns="" val="132326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0"/>
            <a:ext cx="8229600" cy="562074"/>
          </a:xfrm>
        </p:spPr>
        <p:txBody>
          <a:bodyPr>
            <a:noAutofit/>
          </a:bodyPr>
          <a:lstStyle/>
          <a:p>
            <a:r>
              <a:rPr lang="en-US" sz="2000" b="1" dirty="0" smtClean="0">
                <a:solidFill>
                  <a:schemeClr val="tx2">
                    <a:lumMod val="75000"/>
                  </a:schemeClr>
                </a:solidFill>
              </a:rPr>
              <a:t>Effect of country legal characteristics upon firm performance </a:t>
            </a:r>
            <a:endParaRPr lang="ru-RU" sz="2000" b="1" dirty="0">
              <a:solidFill>
                <a:schemeClr val="tx2">
                  <a:lumMod val="75000"/>
                </a:schemeClr>
              </a:solidFill>
            </a:endParaRPr>
          </a:p>
        </p:txBody>
      </p:sp>
      <p:sp>
        <p:nvSpPr>
          <p:cNvPr id="5" name="Содержимое 4"/>
          <p:cNvSpPr>
            <a:spLocks noGrp="1"/>
          </p:cNvSpPr>
          <p:nvPr>
            <p:ph idx="1"/>
          </p:nvPr>
        </p:nvSpPr>
        <p:spPr>
          <a:xfrm>
            <a:off x="6156176" y="476672"/>
            <a:ext cx="2736304" cy="5616624"/>
          </a:xfrm>
        </p:spPr>
        <p:txBody>
          <a:bodyPr>
            <a:normAutofit/>
          </a:bodyPr>
          <a:lstStyle/>
          <a:p>
            <a:r>
              <a:rPr lang="en-US" sz="1600" dirty="0" smtClean="0"/>
              <a:t>Corruption perception index and judicial efficiency, mentioned earlier, are not significant in any setting</a:t>
            </a:r>
          </a:p>
          <a:p>
            <a:r>
              <a:rPr lang="en-US" sz="1600" dirty="0" smtClean="0"/>
              <a:t> Anti director rights index is significant without country control variables, otherwise its significance disappears</a:t>
            </a:r>
          </a:p>
          <a:p>
            <a:r>
              <a:rPr lang="en-US" sz="1600" dirty="0" smtClean="0"/>
              <a:t>Three indicators taken from Kaufmann (2005) and ownership concentration from Djankov (2008) are significant when country fixed effects are present, - but when control variables Market Cap/GDP and </a:t>
            </a:r>
            <a:r>
              <a:rPr lang="en-US" sz="1600" dirty="0" err="1" smtClean="0"/>
              <a:t>ln</a:t>
            </a:r>
            <a:r>
              <a:rPr lang="en-US" sz="1600" dirty="0" smtClean="0"/>
              <a:t> (GDP) are included, their significance disappears as well</a:t>
            </a:r>
          </a:p>
          <a:p>
            <a:endParaRPr lang="en-US" sz="1600" dirty="0" smtClean="0"/>
          </a:p>
          <a:p>
            <a:endParaRPr lang="ru-RU" sz="1600" dirty="0"/>
          </a:p>
        </p:txBody>
      </p:sp>
      <p:graphicFrame>
        <p:nvGraphicFramePr>
          <p:cNvPr id="6" name="Содержимое 3"/>
          <p:cNvGraphicFramePr>
            <a:graphicFrameLocks/>
          </p:cNvGraphicFramePr>
          <p:nvPr/>
        </p:nvGraphicFramePr>
        <p:xfrm>
          <a:off x="251520" y="532792"/>
          <a:ext cx="5760640" cy="6136568"/>
        </p:xfrm>
        <a:graphic>
          <a:graphicData uri="http://schemas.openxmlformats.org/drawingml/2006/table">
            <a:tbl>
              <a:tblPr firstRow="1" bandRow="1">
                <a:tableStyleId>{5940675A-B579-460E-94D1-54222C63F5DA}</a:tableStyleId>
              </a:tblPr>
              <a:tblGrid>
                <a:gridCol w="1728192"/>
                <a:gridCol w="792088"/>
                <a:gridCol w="720080"/>
                <a:gridCol w="936104"/>
                <a:gridCol w="864096"/>
                <a:gridCol w="720080"/>
              </a:tblGrid>
              <a:tr h="446517">
                <a:tc gridSpan="6">
                  <a:txBody>
                    <a:bodyPr/>
                    <a:lstStyle/>
                    <a:p>
                      <a:r>
                        <a:rPr lang="en-US" sz="1200" dirty="0" smtClean="0"/>
                        <a:t>Dependent variable:</a:t>
                      </a:r>
                      <a:r>
                        <a:rPr lang="en-US" sz="1200" baseline="0" dirty="0" smtClean="0"/>
                        <a:t> the lowest point in stock price of a company while price at the beginning of crisis is normalized at 100 (SHARE_PRICE_CHANGE):</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dirty="0"/>
                    </a:p>
                  </a:txBody>
                  <a:tcPr/>
                </a:tc>
                <a:tc hMerge="1">
                  <a:txBody>
                    <a:bodyPr/>
                    <a:lstStyle/>
                    <a:p>
                      <a:endParaRPr lang="ru-RU" dirty="0"/>
                    </a:p>
                  </a:txBody>
                  <a:tcPr/>
                </a:tc>
                <a:tc hMerge="1">
                  <a:txBody>
                    <a:bodyPr/>
                    <a:lstStyle/>
                    <a:p>
                      <a:endParaRPr lang="ru-RU" sz="1200" dirty="0"/>
                    </a:p>
                  </a:txBody>
                  <a:tcPr/>
                </a:tc>
              </a:tr>
              <a:tr h="253026">
                <a:tc>
                  <a:txBody>
                    <a:bodyPr/>
                    <a:lstStyle/>
                    <a:p>
                      <a:endParaRPr lang="ru-RU" sz="1100" dirty="0"/>
                    </a:p>
                  </a:txBody>
                  <a:tcPr/>
                </a:tc>
                <a:tc>
                  <a:txBody>
                    <a:bodyPr/>
                    <a:lstStyle/>
                    <a:p>
                      <a:r>
                        <a:rPr lang="en-US" sz="1100" dirty="0" smtClean="0"/>
                        <a:t>1</a:t>
                      </a:r>
                      <a:endParaRPr lang="ru-RU" sz="1100" dirty="0"/>
                    </a:p>
                  </a:txBody>
                  <a:tcPr/>
                </a:tc>
                <a:tc>
                  <a:txBody>
                    <a:bodyPr/>
                    <a:lstStyle/>
                    <a:p>
                      <a:r>
                        <a:rPr lang="en-US" sz="1100" dirty="0" smtClean="0"/>
                        <a:t>2</a:t>
                      </a:r>
                      <a:endParaRPr lang="ru-RU" sz="1100" dirty="0"/>
                    </a:p>
                  </a:txBody>
                  <a:tcPr/>
                </a:tc>
                <a:tc>
                  <a:txBody>
                    <a:bodyPr/>
                    <a:lstStyle/>
                    <a:p>
                      <a:r>
                        <a:rPr lang="en-US" sz="1100" dirty="0" smtClean="0"/>
                        <a:t>3</a:t>
                      </a:r>
                      <a:endParaRPr lang="ru-RU" sz="1100" dirty="0"/>
                    </a:p>
                  </a:txBody>
                  <a:tcPr/>
                </a:tc>
                <a:tc>
                  <a:txBody>
                    <a:bodyPr/>
                    <a:lstStyle/>
                    <a:p>
                      <a:r>
                        <a:rPr lang="en-US" sz="1100" dirty="0" smtClean="0"/>
                        <a:t>4</a:t>
                      </a:r>
                      <a:endParaRPr lang="ru-RU" sz="1100" dirty="0"/>
                    </a:p>
                  </a:txBody>
                  <a:tcPr/>
                </a:tc>
                <a:tc>
                  <a:txBody>
                    <a:bodyPr/>
                    <a:lstStyle/>
                    <a:p>
                      <a:r>
                        <a:rPr lang="en-US" sz="1100" dirty="0" smtClean="0"/>
                        <a:t>5</a:t>
                      </a:r>
                      <a:endParaRPr lang="ru-RU" sz="1100" dirty="0"/>
                    </a:p>
                  </a:txBody>
                  <a:tcPr/>
                </a:tc>
              </a:tr>
              <a:tr h="416749">
                <a:tc>
                  <a:txBody>
                    <a:bodyPr/>
                    <a:lstStyle/>
                    <a:p>
                      <a:r>
                        <a:rPr lang="en-US" sz="1100" dirty="0" smtClean="0"/>
                        <a:t>Anti director rights </a:t>
                      </a:r>
                    </a:p>
                    <a:p>
                      <a:r>
                        <a:rPr lang="en-US" sz="1100" dirty="0" smtClean="0"/>
                        <a:t>(</a:t>
                      </a:r>
                      <a:r>
                        <a:rPr lang="en-US" sz="1100" dirty="0" err="1" smtClean="0"/>
                        <a:t>Dkankov</a:t>
                      </a:r>
                      <a:r>
                        <a:rPr lang="en-US" sz="1100" dirty="0" smtClean="0"/>
                        <a:t> et al.,</a:t>
                      </a:r>
                      <a:r>
                        <a:rPr lang="en-US" sz="1100" baseline="0" dirty="0" smtClean="0"/>
                        <a:t> 2008)</a:t>
                      </a:r>
                      <a:endParaRPr lang="ru-RU" sz="1100" dirty="0"/>
                    </a:p>
                  </a:txBody>
                  <a:tcPr/>
                </a:tc>
                <a:tc>
                  <a:txBody>
                    <a:bodyPr/>
                    <a:lstStyle/>
                    <a:p>
                      <a:r>
                        <a:rPr lang="ru-RU" sz="1100" dirty="0" smtClean="0"/>
                        <a:t>0.0316</a:t>
                      </a:r>
                      <a:r>
                        <a:rPr lang="en-US" sz="1100" dirty="0" smtClean="0"/>
                        <a:t>***</a:t>
                      </a:r>
                      <a:endParaRPr lang="ru-RU" sz="1100" dirty="0" smtClean="0"/>
                    </a:p>
                    <a:p>
                      <a:r>
                        <a:rPr lang="en-US" sz="1100" dirty="0" smtClean="0"/>
                        <a:t>[0.012]</a:t>
                      </a:r>
                      <a:endParaRPr lang="ru-RU" sz="1100" dirty="0"/>
                    </a:p>
                  </a:txBody>
                  <a:tcPr/>
                </a:tc>
                <a:tc>
                  <a:txBody>
                    <a:bodyPr/>
                    <a:lstStyle/>
                    <a:p>
                      <a:endParaRPr lang="ru-RU" sz="1100" kern="1200" dirty="0" smtClean="0">
                        <a:solidFill>
                          <a:schemeClr val="tx1"/>
                        </a:solidFill>
                        <a:latin typeface="+mn-lt"/>
                        <a:ea typeface="+mn-ea"/>
                        <a:cs typeface="+mn-cs"/>
                      </a:endParaRPr>
                    </a:p>
                  </a:txBody>
                  <a:tcPr/>
                </a:tc>
                <a:tc>
                  <a:txBody>
                    <a:bodyPr/>
                    <a:lstStyle/>
                    <a:p>
                      <a:endParaRPr lang="ru-RU" sz="1100" dirty="0"/>
                    </a:p>
                  </a:txBody>
                  <a:tcPr/>
                </a:tc>
                <a:tc>
                  <a:txBody>
                    <a:bodyPr/>
                    <a:lstStyle/>
                    <a:p>
                      <a:endParaRPr lang="ru-RU" sz="1100" dirty="0"/>
                    </a:p>
                  </a:txBody>
                  <a:tcPr/>
                </a:tc>
                <a:tc>
                  <a:txBody>
                    <a:bodyPr/>
                    <a:lstStyle/>
                    <a:p>
                      <a:endParaRPr lang="ru-RU" sz="1100" dirty="0"/>
                    </a:p>
                  </a:txBody>
                  <a:tcPr/>
                </a:tc>
              </a:tr>
              <a:tr h="253026">
                <a:tc>
                  <a:txBody>
                    <a:bodyPr/>
                    <a:lstStyle/>
                    <a:p>
                      <a:r>
                        <a:rPr lang="en-US" sz="1100" dirty="0" smtClean="0"/>
                        <a:t>Rule of law (Kaufmann 2005)</a:t>
                      </a:r>
                      <a:endParaRPr lang="ru-RU" sz="1100" dirty="0"/>
                    </a:p>
                  </a:txBody>
                  <a:tcPr/>
                </a:tc>
                <a:tc>
                  <a:txBody>
                    <a:bodyPr/>
                    <a:lstStyle/>
                    <a:p>
                      <a:endParaRPr lang="ru-RU" sz="1100" dirty="0"/>
                    </a:p>
                  </a:txBody>
                  <a:tcPr/>
                </a:tc>
                <a:tc>
                  <a:txBody>
                    <a:bodyPr/>
                    <a:lstStyle/>
                    <a:p>
                      <a:r>
                        <a:rPr lang="en-US" sz="1100" dirty="0" smtClean="0"/>
                        <a:t>0.0937**</a:t>
                      </a:r>
                    </a:p>
                    <a:p>
                      <a:r>
                        <a:rPr lang="en-US" sz="1100" dirty="0" smtClean="0"/>
                        <a:t>[0.041]</a:t>
                      </a:r>
                      <a:endParaRPr lang="ru-RU" sz="1100" dirty="0"/>
                    </a:p>
                  </a:txBody>
                  <a:tcPr/>
                </a:tc>
                <a:tc>
                  <a:txBody>
                    <a:bodyPr/>
                    <a:lstStyle/>
                    <a:p>
                      <a:endParaRPr lang="ru-RU" sz="1100" dirty="0"/>
                    </a:p>
                  </a:txBody>
                  <a:tcPr/>
                </a:tc>
                <a:tc>
                  <a:txBody>
                    <a:bodyPr/>
                    <a:lstStyle/>
                    <a:p>
                      <a:endParaRPr lang="ru-RU" sz="1100" dirty="0"/>
                    </a:p>
                  </a:txBody>
                  <a:tcPr/>
                </a:tc>
                <a:tc>
                  <a:txBody>
                    <a:bodyPr/>
                    <a:lstStyle/>
                    <a:p>
                      <a:endParaRPr lang="ru-RU" sz="1100" dirty="0"/>
                    </a:p>
                  </a:txBody>
                  <a:tcPr/>
                </a:tc>
              </a:tr>
              <a:tr h="446504">
                <a:tc>
                  <a:txBody>
                    <a:bodyPr/>
                    <a:lstStyle/>
                    <a:p>
                      <a:r>
                        <a:rPr lang="en-US" sz="1100" dirty="0" smtClean="0"/>
                        <a:t>Government effectiveness (Kaufmann 2005)</a:t>
                      </a:r>
                      <a:r>
                        <a:rPr lang="ru-RU" sz="1100" dirty="0" smtClean="0"/>
                        <a:t> </a:t>
                      </a:r>
                      <a:endParaRPr lang="ru-RU" sz="1100" dirty="0"/>
                    </a:p>
                  </a:txBody>
                  <a:tcPr/>
                </a:tc>
                <a:tc>
                  <a:txBody>
                    <a:bodyPr/>
                    <a:lstStyle/>
                    <a:p>
                      <a:endParaRPr lang="ru-RU" sz="1100" dirty="0"/>
                    </a:p>
                  </a:txBody>
                  <a:tcPr/>
                </a:tc>
                <a:tc>
                  <a:txBody>
                    <a:bodyPr/>
                    <a:lstStyle/>
                    <a:p>
                      <a:endParaRPr lang="ru-RU" sz="1100" dirty="0"/>
                    </a:p>
                  </a:txBody>
                  <a:tcPr/>
                </a:tc>
                <a:tc>
                  <a:txBody>
                    <a:bodyPr/>
                    <a:lstStyle/>
                    <a:p>
                      <a:r>
                        <a:rPr lang="en-US" sz="1100" dirty="0" smtClean="0"/>
                        <a:t>0.0114**</a:t>
                      </a:r>
                    </a:p>
                    <a:p>
                      <a:r>
                        <a:rPr lang="en-US" sz="1100" dirty="0" smtClean="0"/>
                        <a:t>[0.045]</a:t>
                      </a:r>
                      <a:endParaRPr lang="ru-RU" sz="1100" dirty="0"/>
                    </a:p>
                  </a:txBody>
                  <a:tcPr/>
                </a:tc>
                <a:tc>
                  <a:txBody>
                    <a:bodyPr/>
                    <a:lstStyle/>
                    <a:p>
                      <a:endParaRPr lang="ru-RU" sz="1100" dirty="0"/>
                    </a:p>
                  </a:txBody>
                  <a:tcPr/>
                </a:tc>
                <a:tc>
                  <a:txBody>
                    <a:bodyPr/>
                    <a:lstStyle/>
                    <a:p>
                      <a:endParaRPr lang="ru-RU" sz="1100" dirty="0"/>
                    </a:p>
                  </a:txBody>
                  <a:tcPr/>
                </a:tc>
              </a:tr>
              <a:tr h="416749">
                <a:tc>
                  <a:txBody>
                    <a:bodyPr/>
                    <a:lstStyle/>
                    <a:p>
                      <a:r>
                        <a:rPr lang="en-US" sz="1100" dirty="0" smtClean="0"/>
                        <a:t>Corruption control </a:t>
                      </a:r>
                      <a:r>
                        <a:rPr lang="ru-RU" sz="1100" dirty="0" smtClean="0"/>
                        <a:t> </a:t>
                      </a:r>
                      <a:endParaRPr lang="en-US" sz="1100" dirty="0" smtClean="0"/>
                    </a:p>
                    <a:p>
                      <a:r>
                        <a:rPr lang="en-US" sz="1100" dirty="0" smtClean="0"/>
                        <a:t>(Kaufmann 2005)</a:t>
                      </a:r>
                      <a:endParaRPr lang="ru-RU" sz="1100" dirty="0"/>
                    </a:p>
                  </a:txBody>
                  <a:tcPr/>
                </a:tc>
                <a:tc>
                  <a:txBody>
                    <a:bodyPr/>
                    <a:lstStyle/>
                    <a:p>
                      <a:endParaRPr lang="ru-RU" sz="1100" dirty="0"/>
                    </a:p>
                  </a:txBody>
                  <a:tcPr/>
                </a:tc>
                <a:tc>
                  <a:txBody>
                    <a:bodyPr/>
                    <a:lstStyle/>
                    <a:p>
                      <a:endParaRPr lang="ru-RU" sz="1100" dirty="0"/>
                    </a:p>
                  </a:txBody>
                  <a:tcPr/>
                </a:tc>
                <a:tc>
                  <a:txBody>
                    <a:bodyPr/>
                    <a:lstStyle/>
                    <a:p>
                      <a:endParaRPr lang="ru-RU" sz="1100" dirty="0"/>
                    </a:p>
                  </a:txBody>
                  <a:tcPr/>
                </a:tc>
                <a:tc>
                  <a:txBody>
                    <a:bodyPr/>
                    <a:lstStyle/>
                    <a:p>
                      <a:r>
                        <a:rPr lang="en-US" sz="1100" dirty="0" smtClean="0"/>
                        <a:t>0.0908***</a:t>
                      </a:r>
                    </a:p>
                    <a:p>
                      <a:r>
                        <a:rPr lang="en-US" sz="1100" dirty="0" smtClean="0"/>
                        <a:t>[0.035]</a:t>
                      </a:r>
                      <a:endParaRPr lang="ru-RU" sz="1100" dirty="0"/>
                    </a:p>
                  </a:txBody>
                  <a:tcPr/>
                </a:tc>
                <a:tc>
                  <a:txBody>
                    <a:bodyPr/>
                    <a:lstStyle/>
                    <a:p>
                      <a:endParaRPr lang="ru-RU" sz="1100" dirty="0"/>
                    </a:p>
                  </a:txBody>
                  <a:tcPr/>
                </a:tc>
              </a:tr>
              <a:tr h="416749">
                <a:tc>
                  <a:txBody>
                    <a:bodyPr/>
                    <a:lstStyle/>
                    <a:p>
                      <a:r>
                        <a:rPr lang="en-US" sz="1100" dirty="0" smtClean="0"/>
                        <a:t>Ownership concentration (Djankov et al., 2008)</a:t>
                      </a:r>
                      <a:endParaRPr lang="ru-RU" sz="1100" dirty="0">
                        <a:solidFill>
                          <a:srgbClr val="FF0000"/>
                        </a:solidFill>
                      </a:endParaRPr>
                    </a:p>
                  </a:txBody>
                  <a:tcPr/>
                </a:tc>
                <a:tc>
                  <a:txBody>
                    <a:bodyPr/>
                    <a:lstStyle/>
                    <a:p>
                      <a:endParaRPr lang="ru-RU" sz="1100" dirty="0"/>
                    </a:p>
                  </a:txBody>
                  <a:tcPr/>
                </a:tc>
                <a:tc>
                  <a:txBody>
                    <a:bodyPr/>
                    <a:lstStyle/>
                    <a:p>
                      <a:endParaRPr lang="ru-RU" sz="1100" dirty="0"/>
                    </a:p>
                  </a:txBody>
                  <a:tcPr/>
                </a:tc>
                <a:tc>
                  <a:txBody>
                    <a:bodyPr/>
                    <a:lstStyle/>
                    <a:p>
                      <a:endParaRPr lang="ru-RU" sz="1100" dirty="0"/>
                    </a:p>
                  </a:txBody>
                  <a:tcPr/>
                </a:tc>
                <a:tc>
                  <a:txBody>
                    <a:bodyPr/>
                    <a:lstStyle/>
                    <a:p>
                      <a:endParaRPr lang="ru-RU" sz="1100" dirty="0"/>
                    </a:p>
                  </a:txBody>
                  <a:tcPr/>
                </a:tc>
                <a:tc>
                  <a:txBody>
                    <a:bodyPr/>
                    <a:lstStyle/>
                    <a:p>
                      <a:r>
                        <a:rPr lang="en-US" sz="1100" dirty="0" smtClean="0"/>
                        <a:t>0.311*</a:t>
                      </a:r>
                    </a:p>
                    <a:p>
                      <a:r>
                        <a:rPr lang="en-US" sz="1100" dirty="0" smtClean="0"/>
                        <a:t>[0.173]</a:t>
                      </a:r>
                      <a:endParaRPr lang="ru-RU" sz="1100" dirty="0"/>
                    </a:p>
                  </a:txBody>
                  <a:tcPr/>
                </a:tc>
              </a:tr>
              <a:tr h="416749">
                <a:tc>
                  <a:txBody>
                    <a:bodyPr/>
                    <a:lstStyle/>
                    <a:p>
                      <a:r>
                        <a:rPr lang="en-US" sz="1100" dirty="0" smtClean="0"/>
                        <a:t>Ln (sales)</a:t>
                      </a:r>
                      <a:endParaRPr lang="ru-RU" sz="1100" dirty="0"/>
                    </a:p>
                  </a:txBody>
                  <a:tcPr/>
                </a:tc>
                <a:tc>
                  <a:txBody>
                    <a:bodyPr/>
                    <a:lstStyle/>
                    <a:p>
                      <a:r>
                        <a:rPr lang="en-US" sz="1100" dirty="0" smtClean="0"/>
                        <a:t>0.0198***</a:t>
                      </a:r>
                    </a:p>
                    <a:p>
                      <a:r>
                        <a:rPr lang="en-US" sz="1100" dirty="0" smtClean="0"/>
                        <a:t>[0.007]</a:t>
                      </a:r>
                      <a:endParaRPr lang="ru-RU" sz="1100" dirty="0"/>
                    </a:p>
                  </a:txBody>
                  <a:tcPr/>
                </a:tc>
                <a:tc>
                  <a:txBody>
                    <a:bodyPr/>
                    <a:lstStyle/>
                    <a:p>
                      <a:r>
                        <a:rPr lang="en-US" sz="1100" dirty="0" smtClean="0"/>
                        <a:t>0.026***</a:t>
                      </a:r>
                    </a:p>
                    <a:p>
                      <a:r>
                        <a:rPr lang="en-US" sz="1100" dirty="0" smtClean="0"/>
                        <a:t>[0.078]</a:t>
                      </a:r>
                      <a:endParaRPr lang="ru-RU" sz="1100" dirty="0"/>
                    </a:p>
                  </a:txBody>
                  <a:tcPr/>
                </a:tc>
                <a:tc>
                  <a:txBody>
                    <a:bodyPr/>
                    <a:lstStyle/>
                    <a:p>
                      <a:r>
                        <a:rPr lang="en-US" sz="1100" dirty="0" smtClean="0"/>
                        <a:t>0.026***</a:t>
                      </a:r>
                    </a:p>
                    <a:p>
                      <a:r>
                        <a:rPr lang="en-US" sz="1100" dirty="0" smtClean="0"/>
                        <a:t>[0.007]</a:t>
                      </a:r>
                      <a:endParaRPr lang="ru-RU" sz="1100" dirty="0"/>
                    </a:p>
                  </a:txBody>
                  <a:tcPr/>
                </a:tc>
                <a:tc>
                  <a:txBody>
                    <a:bodyPr/>
                    <a:lstStyle/>
                    <a:p>
                      <a:r>
                        <a:rPr lang="en-US" sz="1100" dirty="0" smtClean="0"/>
                        <a:t>0.026***</a:t>
                      </a:r>
                    </a:p>
                    <a:p>
                      <a:r>
                        <a:rPr lang="en-US" sz="1100" dirty="0" smtClean="0"/>
                        <a:t>[0.008]</a:t>
                      </a:r>
                      <a:endParaRPr lang="ru-RU" sz="1100" dirty="0"/>
                    </a:p>
                  </a:txBody>
                  <a:tcPr/>
                </a:tc>
                <a:tc>
                  <a:txBody>
                    <a:bodyPr/>
                    <a:lstStyle/>
                    <a:p>
                      <a:r>
                        <a:rPr lang="en-US" sz="1100" dirty="0" smtClean="0"/>
                        <a:t>0.02**</a:t>
                      </a:r>
                    </a:p>
                    <a:p>
                      <a:r>
                        <a:rPr lang="en-US" sz="1100" dirty="0" smtClean="0"/>
                        <a:t>[0.008]</a:t>
                      </a:r>
                      <a:endParaRPr lang="ru-RU" sz="1100" dirty="0"/>
                    </a:p>
                  </a:txBody>
                  <a:tcPr/>
                </a:tc>
              </a:tr>
              <a:tr h="416749">
                <a:tc>
                  <a:txBody>
                    <a:bodyPr/>
                    <a:lstStyle/>
                    <a:p>
                      <a:r>
                        <a:rPr lang="en-US" sz="1100" dirty="0" smtClean="0"/>
                        <a:t>Leverage</a:t>
                      </a:r>
                      <a:endParaRPr lang="ru-RU" sz="1100" dirty="0"/>
                    </a:p>
                  </a:txBody>
                  <a:tcPr/>
                </a:tc>
                <a:tc>
                  <a:txBody>
                    <a:bodyPr/>
                    <a:lstStyle/>
                    <a:p>
                      <a:r>
                        <a:rPr lang="en-US" sz="1100" dirty="0" smtClean="0"/>
                        <a:t>0.018</a:t>
                      </a:r>
                    </a:p>
                    <a:p>
                      <a:r>
                        <a:rPr lang="en-US" sz="1100" dirty="0" smtClean="0"/>
                        <a:t>[0.0178]</a:t>
                      </a:r>
                      <a:endParaRPr lang="ru-RU" sz="1100" dirty="0"/>
                    </a:p>
                  </a:txBody>
                  <a:tcPr/>
                </a:tc>
                <a:tc>
                  <a:txBody>
                    <a:bodyPr/>
                    <a:lstStyle/>
                    <a:p>
                      <a:r>
                        <a:rPr lang="en-US" sz="1100" dirty="0" smtClean="0"/>
                        <a:t>0.003</a:t>
                      </a:r>
                    </a:p>
                    <a:p>
                      <a:r>
                        <a:rPr lang="en-US" sz="1100" dirty="0" smtClean="0"/>
                        <a:t>[0.028]</a:t>
                      </a:r>
                      <a:endParaRPr lang="ru-RU" sz="1100" dirty="0"/>
                    </a:p>
                  </a:txBody>
                  <a:tcPr/>
                </a:tc>
                <a:tc>
                  <a:txBody>
                    <a:bodyPr/>
                    <a:lstStyle/>
                    <a:p>
                      <a:r>
                        <a:rPr lang="en-US" sz="1100" dirty="0" smtClean="0"/>
                        <a:t>0.005</a:t>
                      </a:r>
                    </a:p>
                    <a:p>
                      <a:r>
                        <a:rPr lang="en-US" sz="1100" dirty="0" smtClean="0"/>
                        <a:t>[0.028]</a:t>
                      </a:r>
                      <a:endParaRPr lang="ru-RU" sz="1100" dirty="0"/>
                    </a:p>
                  </a:txBody>
                  <a:tcPr/>
                </a:tc>
                <a:tc>
                  <a:txBody>
                    <a:bodyPr/>
                    <a:lstStyle/>
                    <a:p>
                      <a:r>
                        <a:rPr lang="en-US" sz="1100" dirty="0" smtClean="0"/>
                        <a:t>0.03</a:t>
                      </a:r>
                    </a:p>
                    <a:p>
                      <a:r>
                        <a:rPr lang="en-US" sz="1100" dirty="0" smtClean="0"/>
                        <a:t>[0.019]</a:t>
                      </a:r>
                      <a:endParaRPr lang="ru-RU" sz="1100" dirty="0"/>
                    </a:p>
                  </a:txBody>
                  <a:tcPr/>
                </a:tc>
                <a:tc>
                  <a:txBody>
                    <a:bodyPr/>
                    <a:lstStyle/>
                    <a:p>
                      <a:r>
                        <a:rPr lang="en-US" sz="1100" dirty="0" smtClean="0"/>
                        <a:t>0.0448**</a:t>
                      </a:r>
                    </a:p>
                    <a:p>
                      <a:r>
                        <a:rPr lang="en-US" sz="1100" dirty="0" smtClean="0"/>
                        <a:t>[0.02]</a:t>
                      </a:r>
                      <a:endParaRPr lang="ru-RU" sz="1100" dirty="0"/>
                    </a:p>
                  </a:txBody>
                  <a:tcPr/>
                </a:tc>
              </a:tr>
              <a:tr h="416749">
                <a:tc>
                  <a:txBody>
                    <a:bodyPr/>
                    <a:lstStyle/>
                    <a:p>
                      <a:r>
                        <a:rPr lang="en-US" sz="1100" dirty="0" smtClean="0"/>
                        <a:t>MV/Sales</a:t>
                      </a:r>
                      <a:endParaRPr lang="ru-RU" sz="1100" dirty="0"/>
                    </a:p>
                  </a:txBody>
                  <a:tcPr/>
                </a:tc>
                <a:tc>
                  <a:txBody>
                    <a:bodyPr/>
                    <a:lstStyle/>
                    <a:p>
                      <a:r>
                        <a:rPr lang="en-US" sz="1100" dirty="0" smtClean="0"/>
                        <a:t>0.012***</a:t>
                      </a:r>
                    </a:p>
                    <a:p>
                      <a:r>
                        <a:rPr lang="en-US" sz="1100" dirty="0" smtClean="0"/>
                        <a:t>[0.0.004]</a:t>
                      </a:r>
                      <a:endParaRPr lang="ru-RU" sz="1100" dirty="0"/>
                    </a:p>
                  </a:txBody>
                  <a:tcPr/>
                </a:tc>
                <a:tc>
                  <a:txBody>
                    <a:bodyPr/>
                    <a:lstStyle/>
                    <a:p>
                      <a:r>
                        <a:rPr lang="en-US" sz="1100" dirty="0" smtClean="0"/>
                        <a:t>0.014***</a:t>
                      </a:r>
                    </a:p>
                    <a:p>
                      <a:r>
                        <a:rPr lang="en-US" sz="1100" dirty="0" smtClean="0"/>
                        <a:t>[0.004]</a:t>
                      </a:r>
                      <a:endParaRPr lang="ru-RU" sz="1100" dirty="0" smtClean="0"/>
                    </a:p>
                  </a:txBody>
                  <a:tcPr/>
                </a:tc>
                <a:tc>
                  <a:txBody>
                    <a:bodyPr/>
                    <a:lstStyle/>
                    <a:p>
                      <a:r>
                        <a:rPr lang="en-US" sz="1100" dirty="0" smtClean="0"/>
                        <a:t>0.013***</a:t>
                      </a:r>
                    </a:p>
                    <a:p>
                      <a:r>
                        <a:rPr lang="en-US" sz="1100" dirty="0" smtClean="0"/>
                        <a:t>[0.004]</a:t>
                      </a:r>
                      <a:endParaRPr lang="ru-RU" sz="1100" dirty="0"/>
                    </a:p>
                  </a:txBody>
                  <a:tcPr/>
                </a:tc>
                <a:tc>
                  <a:txBody>
                    <a:bodyPr/>
                    <a:lstStyle/>
                    <a:p>
                      <a:r>
                        <a:rPr lang="en-US" sz="1100" dirty="0" smtClean="0"/>
                        <a:t>0.0134***</a:t>
                      </a:r>
                    </a:p>
                    <a:p>
                      <a:r>
                        <a:rPr lang="en-US" sz="1100" dirty="0" smtClean="0"/>
                        <a:t>[0.004]</a:t>
                      </a:r>
                      <a:endParaRPr lang="ru-RU" sz="1100" dirty="0"/>
                    </a:p>
                  </a:txBody>
                  <a:tcPr/>
                </a:tc>
                <a:tc>
                  <a:txBody>
                    <a:bodyPr/>
                    <a:lstStyle/>
                    <a:p>
                      <a:r>
                        <a:rPr lang="en-US" sz="1100" dirty="0" smtClean="0"/>
                        <a:t>0.013***</a:t>
                      </a:r>
                    </a:p>
                    <a:p>
                      <a:r>
                        <a:rPr lang="en-US" sz="1100" dirty="0" smtClean="0"/>
                        <a:t>[0.004]</a:t>
                      </a:r>
                      <a:endParaRPr lang="ru-RU" sz="1100" dirty="0"/>
                    </a:p>
                  </a:txBody>
                  <a:tcPr/>
                </a:tc>
              </a:tr>
              <a:tr h="253026">
                <a:tc>
                  <a:txBody>
                    <a:bodyPr/>
                    <a:lstStyle/>
                    <a:p>
                      <a:r>
                        <a:rPr lang="en-US" sz="1100" dirty="0" smtClean="0"/>
                        <a:t>Market capitalization to GDP</a:t>
                      </a:r>
                      <a:endParaRPr lang="ru-RU" sz="1100" dirty="0"/>
                    </a:p>
                  </a:txBody>
                  <a:tcPr/>
                </a:tc>
                <a:tc>
                  <a:txBody>
                    <a:bodyPr/>
                    <a:lstStyle/>
                    <a:p>
                      <a:r>
                        <a:rPr lang="en-US" sz="1100" kern="1200" dirty="0" smtClean="0">
                          <a:solidFill>
                            <a:schemeClr val="tx1"/>
                          </a:solidFill>
                          <a:latin typeface="+mn-lt"/>
                          <a:ea typeface="+mn-ea"/>
                          <a:cs typeface="+mn-cs"/>
                        </a:rPr>
                        <a:t>-0.036***</a:t>
                      </a:r>
                    </a:p>
                    <a:p>
                      <a:r>
                        <a:rPr lang="en-US" sz="1100" kern="1200" dirty="0" smtClean="0">
                          <a:solidFill>
                            <a:schemeClr val="tx1"/>
                          </a:solidFill>
                          <a:latin typeface="+mn-lt"/>
                          <a:ea typeface="+mn-ea"/>
                          <a:cs typeface="+mn-cs"/>
                        </a:rPr>
                        <a:t>[0.01]</a:t>
                      </a:r>
                      <a:endParaRPr lang="ru-RU" sz="1100" kern="1200" dirty="0" smtClean="0">
                        <a:solidFill>
                          <a:schemeClr val="tx1"/>
                        </a:solidFill>
                        <a:latin typeface="+mn-lt"/>
                        <a:ea typeface="+mn-ea"/>
                        <a:cs typeface="+mn-cs"/>
                      </a:endParaRPr>
                    </a:p>
                  </a:txBody>
                  <a:tcPr/>
                </a:tc>
                <a:tc>
                  <a:txBody>
                    <a:bodyPr/>
                    <a:lstStyle/>
                    <a:p>
                      <a:endParaRPr lang="ru-RU" sz="1100" dirty="0"/>
                    </a:p>
                  </a:txBody>
                  <a:tcPr/>
                </a:tc>
                <a:tc>
                  <a:txBody>
                    <a:bodyPr/>
                    <a:lstStyle/>
                    <a:p>
                      <a:endParaRPr lang="ru-RU" sz="1100" dirty="0"/>
                    </a:p>
                  </a:txBody>
                  <a:tcPr/>
                </a:tc>
                <a:tc>
                  <a:txBody>
                    <a:bodyPr/>
                    <a:lstStyle/>
                    <a:p>
                      <a:endParaRPr lang="ru-RU" sz="1100" dirty="0"/>
                    </a:p>
                  </a:txBody>
                  <a:tcPr/>
                </a:tc>
                <a:tc>
                  <a:txBody>
                    <a:bodyPr/>
                    <a:lstStyle/>
                    <a:p>
                      <a:endParaRPr lang="ru-RU" sz="1100" dirty="0"/>
                    </a:p>
                  </a:txBody>
                  <a:tcPr/>
                </a:tc>
              </a:tr>
              <a:tr h="253026">
                <a:tc>
                  <a:txBody>
                    <a:bodyPr/>
                    <a:lstStyle/>
                    <a:p>
                      <a:r>
                        <a:rPr lang="en-US" sz="1100" dirty="0" smtClean="0"/>
                        <a:t>Ln (GDP)</a:t>
                      </a:r>
                      <a:endParaRPr lang="ru-RU" sz="1100" dirty="0"/>
                    </a:p>
                  </a:txBody>
                  <a:tcPr/>
                </a:tc>
                <a:tc>
                  <a:txBody>
                    <a:bodyPr/>
                    <a:lstStyle/>
                    <a:p>
                      <a:r>
                        <a:rPr lang="en-US" sz="1100" dirty="0" smtClean="0"/>
                        <a:t>-0.017</a:t>
                      </a:r>
                    </a:p>
                    <a:p>
                      <a:r>
                        <a:rPr lang="en-US" sz="1100" dirty="0" smtClean="0"/>
                        <a:t>[0.016]</a:t>
                      </a:r>
                      <a:endParaRPr lang="ru-RU" sz="1100" dirty="0"/>
                    </a:p>
                  </a:txBody>
                  <a:tcPr/>
                </a:tc>
                <a:tc>
                  <a:txBody>
                    <a:bodyPr/>
                    <a:lstStyle/>
                    <a:p>
                      <a:endParaRPr lang="ru-RU" sz="1100" dirty="0"/>
                    </a:p>
                  </a:txBody>
                  <a:tcPr/>
                </a:tc>
                <a:tc>
                  <a:txBody>
                    <a:bodyPr/>
                    <a:lstStyle/>
                    <a:p>
                      <a:endParaRPr lang="ru-RU" sz="1100" dirty="0"/>
                    </a:p>
                  </a:txBody>
                  <a:tcPr/>
                </a:tc>
                <a:tc>
                  <a:txBody>
                    <a:bodyPr/>
                    <a:lstStyle/>
                    <a:p>
                      <a:endParaRPr lang="ru-RU" sz="1100" dirty="0"/>
                    </a:p>
                  </a:txBody>
                  <a:tcPr/>
                </a:tc>
                <a:tc>
                  <a:txBody>
                    <a:bodyPr/>
                    <a:lstStyle/>
                    <a:p>
                      <a:endParaRPr lang="ru-RU" sz="1100" dirty="0"/>
                    </a:p>
                  </a:txBody>
                  <a:tcPr/>
                </a:tc>
              </a:tr>
              <a:tr h="253026">
                <a:tc>
                  <a:txBody>
                    <a:bodyPr/>
                    <a:lstStyle/>
                    <a:p>
                      <a:r>
                        <a:rPr lang="en-US" sz="1100" dirty="0" smtClean="0"/>
                        <a:t>Country</a:t>
                      </a:r>
                      <a:r>
                        <a:rPr lang="en-US" sz="1100" baseline="0" dirty="0" smtClean="0"/>
                        <a:t> dummies</a:t>
                      </a:r>
                      <a:endParaRPr lang="ru-RU" sz="1100" dirty="0"/>
                    </a:p>
                  </a:txBody>
                  <a:tcPr/>
                </a:tc>
                <a:tc>
                  <a:txBody>
                    <a:bodyPr/>
                    <a:lstStyle/>
                    <a:p>
                      <a:r>
                        <a:rPr lang="en-US" sz="1100" dirty="0" smtClean="0"/>
                        <a:t>No</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r>
              <a:tr h="307572">
                <a:tc>
                  <a:txBody>
                    <a:bodyPr/>
                    <a:lstStyle/>
                    <a:p>
                      <a:r>
                        <a:rPr lang="en-US" sz="1100" dirty="0" smtClean="0"/>
                        <a:t>Industry dummies</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c>
                  <a:txBody>
                    <a:bodyPr/>
                    <a:lstStyle/>
                    <a:p>
                      <a:r>
                        <a:rPr lang="en-US" sz="1100" dirty="0" smtClean="0"/>
                        <a:t>Yes</a:t>
                      </a:r>
                      <a:endParaRPr lang="ru-RU" sz="1100" dirty="0"/>
                    </a:p>
                  </a:txBody>
                  <a:tcPr/>
                </a:tc>
              </a:tr>
              <a:tr h="307572">
                <a:tc>
                  <a:txBody>
                    <a:bodyPr/>
                    <a:lstStyle/>
                    <a:p>
                      <a:r>
                        <a:rPr lang="en-US" sz="1100" dirty="0" smtClean="0"/>
                        <a:t>Number of observations</a:t>
                      </a:r>
                      <a:endParaRPr lang="ru-RU" sz="1100" dirty="0"/>
                    </a:p>
                  </a:txBody>
                  <a:tcPr/>
                </a:tc>
                <a:tc>
                  <a:txBody>
                    <a:bodyPr/>
                    <a:lstStyle/>
                    <a:p>
                      <a:r>
                        <a:rPr lang="en-US" sz="1100" dirty="0" smtClean="0"/>
                        <a:t>273</a:t>
                      </a:r>
                      <a:endParaRPr lang="ru-RU" sz="1100" dirty="0"/>
                    </a:p>
                  </a:txBody>
                  <a:tcPr/>
                </a:tc>
                <a:tc>
                  <a:txBody>
                    <a:bodyPr/>
                    <a:lstStyle/>
                    <a:p>
                      <a:r>
                        <a:rPr lang="en-US" sz="1100" dirty="0" smtClean="0"/>
                        <a:t>306</a:t>
                      </a:r>
                      <a:endParaRPr lang="ru-RU" sz="1100" dirty="0"/>
                    </a:p>
                  </a:txBody>
                  <a:tcPr/>
                </a:tc>
                <a:tc>
                  <a:txBody>
                    <a:bodyPr/>
                    <a:lstStyle/>
                    <a:p>
                      <a:r>
                        <a:rPr lang="en-US" sz="1100" dirty="0" smtClean="0"/>
                        <a:t>306</a:t>
                      </a:r>
                      <a:endParaRPr lang="ru-RU" sz="1100" dirty="0"/>
                    </a:p>
                  </a:txBody>
                  <a:tcPr/>
                </a:tc>
                <a:tc>
                  <a:txBody>
                    <a:bodyPr/>
                    <a:lstStyle/>
                    <a:p>
                      <a:r>
                        <a:rPr lang="en-US" sz="1100" dirty="0" smtClean="0"/>
                        <a:t>306</a:t>
                      </a:r>
                      <a:endParaRPr lang="ru-RU" sz="1100" dirty="0"/>
                    </a:p>
                  </a:txBody>
                  <a:tcPr/>
                </a:tc>
                <a:tc>
                  <a:txBody>
                    <a:bodyPr/>
                    <a:lstStyle/>
                    <a:p>
                      <a:r>
                        <a:rPr lang="en-US" sz="1100" dirty="0" smtClean="0"/>
                        <a:t>306</a:t>
                      </a:r>
                      <a:endParaRPr lang="ru-RU" sz="1100" dirty="0"/>
                    </a:p>
                  </a:txBody>
                  <a:tcPr/>
                </a:tc>
              </a:tr>
              <a:tr h="243192">
                <a:tc>
                  <a:txBody>
                    <a:bodyPr/>
                    <a:lstStyle/>
                    <a:p>
                      <a:r>
                        <a:rPr lang="en-US" sz="1100" dirty="0" smtClean="0"/>
                        <a:t>R-squared</a:t>
                      </a:r>
                      <a:endParaRPr lang="ru-RU" sz="1100" dirty="0"/>
                    </a:p>
                  </a:txBody>
                  <a:tcPr/>
                </a:tc>
                <a:tc>
                  <a:txBody>
                    <a:bodyPr/>
                    <a:lstStyle/>
                    <a:p>
                      <a:r>
                        <a:rPr lang="en-US" sz="1100" dirty="0" smtClean="0"/>
                        <a:t>0.1902</a:t>
                      </a:r>
                      <a:endParaRPr lang="ru-RU" sz="1100" dirty="0"/>
                    </a:p>
                  </a:txBody>
                  <a:tcPr/>
                </a:tc>
                <a:tc>
                  <a:txBody>
                    <a:bodyPr/>
                    <a:lstStyle/>
                    <a:p>
                      <a:r>
                        <a:rPr lang="en-US" sz="1100" dirty="0" smtClean="0"/>
                        <a:t>0.2854</a:t>
                      </a:r>
                      <a:endParaRPr lang="ru-RU" sz="1100" dirty="0"/>
                    </a:p>
                  </a:txBody>
                  <a:tcPr/>
                </a:tc>
                <a:tc>
                  <a:txBody>
                    <a:bodyPr/>
                    <a:lstStyle/>
                    <a:p>
                      <a:r>
                        <a:rPr lang="en-US" sz="1100" dirty="0" smtClean="0"/>
                        <a:t>0.288</a:t>
                      </a:r>
                      <a:endParaRPr lang="ru-RU" sz="1100" dirty="0"/>
                    </a:p>
                  </a:txBody>
                  <a:tcPr/>
                </a:tc>
                <a:tc>
                  <a:txBody>
                    <a:bodyPr/>
                    <a:lstStyle/>
                    <a:p>
                      <a:r>
                        <a:rPr lang="en-US" sz="1100" dirty="0" smtClean="0"/>
                        <a:t>0.2846</a:t>
                      </a:r>
                      <a:endParaRPr lang="ru-RU" sz="1100" dirty="0"/>
                    </a:p>
                  </a:txBody>
                  <a:tcPr/>
                </a:tc>
                <a:tc>
                  <a:txBody>
                    <a:bodyPr/>
                    <a:lstStyle/>
                    <a:p>
                      <a:r>
                        <a:rPr lang="en-US" sz="1100" dirty="0" smtClean="0"/>
                        <a:t>0.276</a:t>
                      </a:r>
                      <a:endParaRPr lang="ru-RU" sz="1100" dirty="0"/>
                    </a:p>
                  </a:txBody>
                  <a:tcPr/>
                </a:tc>
              </a:tr>
            </a:tbl>
          </a:graphicData>
        </a:graphic>
      </p:graphicFrame>
      <p:sp>
        <p:nvSpPr>
          <p:cNvPr id="7" name="TextBox 6"/>
          <p:cNvSpPr txBox="1"/>
          <p:nvPr/>
        </p:nvSpPr>
        <p:spPr>
          <a:xfrm>
            <a:off x="6104537" y="6096015"/>
            <a:ext cx="2787943" cy="769441"/>
          </a:xfrm>
          <a:prstGeom prst="rect">
            <a:avLst/>
          </a:prstGeom>
          <a:noFill/>
        </p:spPr>
        <p:txBody>
          <a:bodyPr wrap="none" rtlCol="0">
            <a:spAutoFit/>
          </a:bodyPr>
          <a:lstStyle/>
          <a:p>
            <a:pPr>
              <a:buFontTx/>
              <a:buChar char="-"/>
            </a:pPr>
            <a:r>
              <a:rPr lang="en-US" sz="1100" dirty="0" smtClean="0"/>
              <a:t>The R squared of all regressions is 19% - 29%</a:t>
            </a:r>
          </a:p>
          <a:p>
            <a:pPr>
              <a:buFontTx/>
              <a:buChar char="-"/>
            </a:pPr>
            <a:r>
              <a:rPr lang="en-US" sz="1100" dirty="0" smtClean="0"/>
              <a:t> The method is OLS</a:t>
            </a:r>
          </a:p>
          <a:p>
            <a:r>
              <a:rPr lang="en-US" sz="1100" dirty="0" smtClean="0"/>
              <a:t> *** is p&lt;0.01, ** is p&lt;0.05, * is p&lt;0.1</a:t>
            </a:r>
          </a:p>
          <a:p>
            <a:endParaRPr lang="ru-RU" sz="1100" dirty="0"/>
          </a:p>
        </p:txBody>
      </p:sp>
    </p:spTree>
    <p:extLst>
      <p:ext uri="{BB962C8B-B14F-4D97-AF65-F5344CB8AC3E}">
        <p14:creationId xmlns:p14="http://schemas.microsoft.com/office/powerpoint/2010/main" xmlns="" val="45564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47350"/>
            <a:ext cx="8229600" cy="706090"/>
          </a:xfrm>
        </p:spPr>
        <p:txBody>
          <a:bodyPr>
            <a:normAutofit fontScale="90000"/>
          </a:bodyPr>
          <a:lstStyle/>
          <a:p>
            <a:pPr algn="l"/>
            <a:r>
              <a:rPr lang="en-US" sz="4000" b="1" dirty="0" smtClean="0">
                <a:solidFill>
                  <a:srgbClr val="21386F"/>
                </a:solidFill>
              </a:rPr>
              <a:t>Potential </a:t>
            </a:r>
            <a:r>
              <a:rPr lang="en-US" sz="4000" b="1" dirty="0" smtClean="0">
                <a:solidFill>
                  <a:srgbClr val="21386F"/>
                </a:solidFill>
              </a:rPr>
              <a:t>problems</a:t>
            </a:r>
            <a:r>
              <a:rPr lang="en-US" b="1" dirty="0" smtClean="0"/>
              <a:t> </a:t>
            </a:r>
            <a:endParaRPr lang="ru-RU" b="1" dirty="0"/>
          </a:p>
        </p:txBody>
      </p:sp>
      <p:sp>
        <p:nvSpPr>
          <p:cNvPr id="3" name="Объект 2"/>
          <p:cNvSpPr>
            <a:spLocks noGrp="1"/>
          </p:cNvSpPr>
          <p:nvPr>
            <p:ph idx="1"/>
          </p:nvPr>
        </p:nvSpPr>
        <p:spPr>
          <a:xfrm>
            <a:off x="467544" y="1025352"/>
            <a:ext cx="8229600" cy="5832648"/>
          </a:xfrm>
        </p:spPr>
        <p:txBody>
          <a:bodyPr>
            <a:normAutofit fontScale="62500" lnSpcReduction="20000"/>
          </a:bodyPr>
          <a:lstStyle/>
          <a:p>
            <a:r>
              <a:rPr lang="en-US" dirty="0" smtClean="0"/>
              <a:t>Balanced and unbalanced sample (selection bias and potential problems with data selection)</a:t>
            </a:r>
          </a:p>
          <a:p>
            <a:r>
              <a:rPr lang="en-US" dirty="0" smtClean="0"/>
              <a:t>CLSA is a subjective measure (unlike T&amp;D and ISS – other governance scores) </a:t>
            </a:r>
          </a:p>
          <a:p>
            <a:r>
              <a:rPr lang="en-US" dirty="0" smtClean="0"/>
              <a:t>CLSA is taken for </a:t>
            </a:r>
            <a:r>
              <a:rPr lang="en-US" dirty="0" smtClean="0"/>
              <a:t>2002 (not strictly pre-crisis period)</a:t>
            </a:r>
            <a:endParaRPr lang="ru-RU" dirty="0" smtClean="0"/>
          </a:p>
          <a:p>
            <a:r>
              <a:rPr lang="en-US" dirty="0" smtClean="0"/>
              <a:t>Endogeneity of the governance index problem (as Love (2010) states, there </a:t>
            </a:r>
            <a:r>
              <a:rPr lang="en-US" dirty="0" smtClean="0"/>
              <a:t>are no grounds for </a:t>
            </a:r>
            <a:r>
              <a:rPr lang="en-US" dirty="0" smtClean="0"/>
              <a:t>recommending that </a:t>
            </a:r>
            <a:r>
              <a:rPr lang="en-US" dirty="0" smtClean="0"/>
              <a:t>firms or policy makers improve governance as a way of </a:t>
            </a:r>
            <a:r>
              <a:rPr lang="en-US" dirty="0" smtClean="0"/>
              <a:t>improving performance) </a:t>
            </a:r>
          </a:p>
          <a:p>
            <a:pPr lvl="1"/>
            <a:r>
              <a:rPr lang="en-US" dirty="0" smtClean="0"/>
              <a:t>Fixed effects</a:t>
            </a:r>
          </a:p>
          <a:p>
            <a:pPr lvl="1"/>
            <a:r>
              <a:rPr lang="en-US" dirty="0" smtClean="0"/>
              <a:t>Instrumental variables (variable that affects performance only through its impact on governance – Black (2002), and </a:t>
            </a:r>
            <a:r>
              <a:rPr lang="en-US" dirty="0" err="1" smtClean="0"/>
              <a:t>Durnev</a:t>
            </a:r>
            <a:r>
              <a:rPr lang="en-US" dirty="0" smtClean="0"/>
              <a:t> Kim (2005) </a:t>
            </a:r>
          </a:p>
          <a:p>
            <a:pPr lvl="1"/>
            <a:r>
              <a:rPr lang="en-US" dirty="0" smtClean="0"/>
              <a:t>Dynamic panel data models</a:t>
            </a:r>
          </a:p>
          <a:p>
            <a:pPr lvl="1"/>
            <a:r>
              <a:rPr lang="en-US" dirty="0" smtClean="0"/>
              <a:t>Interaction with industry-level characteristics</a:t>
            </a:r>
          </a:p>
          <a:p>
            <a:pPr lvl="1"/>
            <a:r>
              <a:rPr lang="en-US" dirty="0" smtClean="0"/>
              <a:t>Testing for endogeneity directly</a:t>
            </a:r>
          </a:p>
          <a:p>
            <a:pPr lvl="1">
              <a:buNone/>
            </a:pPr>
            <a:endParaRPr lang="en-US" dirty="0" smtClean="0"/>
          </a:p>
          <a:p>
            <a:r>
              <a:rPr lang="en-US" dirty="0" smtClean="0"/>
              <a:t>Omitted </a:t>
            </a:r>
            <a:r>
              <a:rPr lang="en-US" dirty="0" smtClean="0"/>
              <a:t>variables </a:t>
            </a:r>
            <a:r>
              <a:rPr lang="en-US" dirty="0" smtClean="0"/>
              <a:t>(</a:t>
            </a:r>
            <a:r>
              <a:rPr lang="en-US" dirty="0" smtClean="0"/>
              <a:t>betas – included in (Enikopolov, </a:t>
            </a:r>
            <a:r>
              <a:rPr lang="en-US" dirty="0" err="1" smtClean="0"/>
              <a:t>Petrova</a:t>
            </a:r>
            <a:r>
              <a:rPr lang="en-US" dirty="0" smtClean="0"/>
              <a:t>, </a:t>
            </a:r>
            <a:r>
              <a:rPr lang="en-US" dirty="0" err="1" smtClean="0"/>
              <a:t>Stepanov</a:t>
            </a:r>
            <a:r>
              <a:rPr lang="en-US" dirty="0" smtClean="0"/>
              <a:t> 2014), another firm-level control variables that might be significant</a:t>
            </a:r>
            <a:r>
              <a:rPr lang="en-US" dirty="0" smtClean="0"/>
              <a:t>)</a:t>
            </a:r>
          </a:p>
          <a:p>
            <a:r>
              <a:rPr lang="en-US" dirty="0" smtClean="0"/>
              <a:t>Reverse causality (as a number of papers suggests the relationship is not CG affecting company performance, but the other way around)</a:t>
            </a:r>
          </a:p>
          <a:p>
            <a:r>
              <a:rPr lang="en-US" dirty="0" smtClean="0"/>
              <a:t>Econometric issues (the type of the model, etc.) </a:t>
            </a:r>
          </a:p>
        </p:txBody>
      </p:sp>
    </p:spTree>
    <p:extLst>
      <p:ext uri="{BB962C8B-B14F-4D97-AF65-F5344CB8AC3E}">
        <p14:creationId xmlns:p14="http://schemas.microsoft.com/office/powerpoint/2010/main" xmlns="" val="1880066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13776</TotalTime>
  <Words>2275</Words>
  <Application>Microsoft Office PowerPoint</Application>
  <PresentationFormat>Экран (4:3)</PresentationFormat>
  <Paragraphs>896</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Office Theme</vt:lpstr>
      <vt:lpstr>Corporate governance and firm performance: evidence from 2007-2009 world financial crisis on emerging markets </vt:lpstr>
      <vt:lpstr>Слайд 2</vt:lpstr>
      <vt:lpstr>Literature review</vt:lpstr>
      <vt:lpstr>Data</vt:lpstr>
      <vt:lpstr>Слайд 5</vt:lpstr>
      <vt:lpstr>Слайд 6</vt:lpstr>
      <vt:lpstr>Effect of corporate governance (CLSA) upon firm performance  </vt:lpstr>
      <vt:lpstr>Effect of country legal characteristics upon firm performance </vt:lpstr>
      <vt:lpstr>Potential problems </vt:lpstr>
      <vt:lpstr>Correlation matrixes</vt:lpstr>
      <vt:lpstr>Слайд 11</vt:lpstr>
    </vt:vector>
  </TitlesOfParts>
  <Company>hse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vkremlev</dc:creator>
  <cp:lastModifiedBy>ADM</cp:lastModifiedBy>
  <cp:revision>379</cp:revision>
  <dcterms:created xsi:type="dcterms:W3CDTF">2010-09-30T07:07:58Z</dcterms:created>
  <dcterms:modified xsi:type="dcterms:W3CDTF">2015-05-22T22:03:37Z</dcterms:modified>
</cp:coreProperties>
</file>