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A70A02-AB38-4C00-868D-E2B4D5385749}">
  <a:tblStyle styleId="{CCA70A02-AB38-4C00-868D-E2B4D53857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0795c09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e0795c095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0795c09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e0795c095c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795c09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e0795c095c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0795c1ba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e0795c1ba8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0795c09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e0795c095c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0795c1b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e0795c1ba8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dc2f6b07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0dc2f6b078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dc2f6b07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потери точность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0 .. 9 количество распознаных</a:t>
            </a:r>
            <a:endParaRPr/>
          </a:p>
        </p:txBody>
      </p:sp>
      <p:sp>
        <p:nvSpPr>
          <p:cNvPr id="188" name="Google Shape;188;g20dc2f6b078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dc2f6b07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dc2f6b07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dc2f6b0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dc2f6b0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dc2f6b07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dc2f6b0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Целевая система для распознавания рукописных цифр состоит из следующих компонентов: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798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Входные данные. Целевая система принимает на вход изображения рукописных цифр. Обычно изображения представлены в формате массива пикселей, где каждый пиксель может иметь значение интенсивности от 0 до 255.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798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Предобработка данных. Перед подачей данных на вход модели часто выполняется предобработка. Это может включать масштабирование значений пикселей в диапазон от 0 до 1, нормализацию данных или преобразование изображений в другой цветовой пространство.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798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Выбор модели. Целевая система может использовать сверточные нейронные сети для распознавания рукописных цифр. Архитектура модели может включать один или несколько сверточных слоев, слои подвыборки, полносвязные слои и выходной слой для классификации цифр.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798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Обучение модели. Для обучения модели используется набор размеченных данных рукописных цифр. Обычно данные разделяют на тренировочный и тестовый наборы. Модель обучается на тренировочных данных, а затем оценивается на тестовых данных.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798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Оптимизация параметров. При обучении модели используется метод оптимизации, такой как стохастический градиентный спуск или его варианты. Цель состоит в минимизации функции потерь, которая измеряет разницу между фактическими и предсказанными значениями.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798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Функция потерь. Целевая система использует функцию потерь для оценки ошибки модели. В задаче классификации рукописных цифр часто используется категориальная перекрестная энтропия в качестве функции потерь.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798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Оценка результатов. После обучения модели оценивается ее производительность на тестовом наборе данных. Это может включать вычисление точности (англ. accuracy), матрицы ошибок (англ. confusion matrix) и других метрик для оценки качества распознавания рукописных цифр.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798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Интеграция и использование. После успешного обучения и оценки модель может быть интегрирована в приложение или систему для использования в реальном времени. Это позволяет распознавать рукописные цифры, предоставленные пользователями или встроенные в другие компоненты системы</a:t>
            </a:r>
            <a:endParaRPr/>
          </a:p>
        </p:txBody>
      </p:sp>
      <p:sp>
        <p:nvSpPr>
          <p:cNvPr id="84" name="Google Shape;84;g20dc2f6b078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dc2f6b07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0dc2f6b078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795c09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e0795c095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0795c1ba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e0795c1ba8_2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0795c1ba8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Нейронные сети – это мощный класс алгоритмов машинного обучения, вдохновленный работой нейронов в головном мозге. Для задачи распознавания рукописных цифр, особенно эффективными оказываются сверточные нейронные сети (англ. convolutional neural network, далее CNN).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CNN состоят из нескольких слоев, включая сверточные слои для извлечения признаков изображений, слои пулинга для уменьшения размерности данных и полносвязные слои для классификации.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такой сети обрабатывает данные и направляет выявленные особенности следующему слою для дальнейшей обработки. В них используются фильтры, которые помогают выделить важные особенности, например края или формы объектов на изображении.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После подготовки данных можно приступить к обучению модели для распознавания рукописных цифр. В программе будем использовать сверточные нейронные сети, так как они обладают хорошей производительностью в задачах компьютерного зрения, которые мы, собственно, и рассматриваем. Модель обучается на тренировочном наборе данных с использованием метода оптимизации “Адаптивная оценка моментов”. Он сочетает в себе идеи из методов градиентного спуска и адаптивного градиента, что позволяет эффективно обновлять веса модели в процессе обучения. В Приложении А приведено сравнение точности метода адаптивной оценки моментов с методом стохастического градиентного спуска.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e0795c1ba8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0795c1ba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0795c1ba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jpg"/><Relationship Id="rId5" Type="http://schemas.openxmlformats.org/officeDocument/2006/relationships/image" Target="../media/image13.jpg"/><Relationship Id="rId6" Type="http://schemas.openxmlformats.org/officeDocument/2006/relationships/image" Target="../media/image9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kFyGO9bvSpNY3HxTwNkCbBRn5xN4OlF6/view" TargetMode="External"/><Relationship Id="rId5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58888" y="195263"/>
            <a:ext cx="78852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БЕЛОРУССКИЙ ГОСУДАРСТВЕННЫЙ УНИВЕРСИТЕТ 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258888" y="465535"/>
            <a:ext cx="78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ПРИКЛАДНОЙ МАТЕМАТИКИ И ИНФОРМАТИКИ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14425" y="867966"/>
            <a:ext cx="81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многопроцессорных систем и сетей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2527697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﻿﻿﻿ QuanThink Wolfram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18256" y="3631150"/>
            <a:ext cx="301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b="1" i="0" lang="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уководитель</a:t>
            </a:r>
            <a:endParaRPr b="0" i="1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Казанцева Ольга Геннадьевна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23825" y="1466061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 «Распределенные и параллельные системы»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«QuantumQuartet»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7765" y="4787537"/>
            <a:ext cx="284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QuantumQuartet Проект 2024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800950" y="358475"/>
            <a:ext cx="5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ТЕХНИЧЕСКАЯ РЕАЛИЗАЦИЯ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89800" y="820175"/>
            <a:ext cx="79644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Скриншоты работы приложения (Веб клиент)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425" y="1385975"/>
            <a:ext cx="6299650" cy="35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1800950" y="358475"/>
            <a:ext cx="5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ТЕХНИЧЕСКАЯ РЕАЛИЗАЦИЯ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89800" y="820175"/>
            <a:ext cx="79644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Скриншоты работы приложения </a:t>
            </a: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(Веб клиент)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368375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1800950" y="358475"/>
            <a:ext cx="5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ТЕХНИЧЕСКАЯ РЕАЛИЗАЦИЯ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89800" y="820175"/>
            <a:ext cx="79644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Скриншоты работы приложения </a:t>
            </a: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(Веб клиент)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1395550"/>
            <a:ext cx="5734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1800950" y="358475"/>
            <a:ext cx="5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ТЕХНИЧЕСКАЯ РЕАЛИЗАЦИЯ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89800" y="820175"/>
            <a:ext cx="79644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Скриншоты работы приложения </a:t>
            </a: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(Мобильный клиент)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27" y="1668975"/>
            <a:ext cx="1482774" cy="3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1378" y="1668968"/>
            <a:ext cx="1482774" cy="304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2225" y="1668961"/>
            <a:ext cx="1482774" cy="304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075" y="1617850"/>
            <a:ext cx="1482774" cy="30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13925" y="1588700"/>
            <a:ext cx="1482774" cy="30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1800950" y="358475"/>
            <a:ext cx="5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ТЕХНИЧЕСКАЯ РЕАЛИЗАЦИЯ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89800" y="820175"/>
            <a:ext cx="79644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Демонстрация работы приложения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69" name="Google Shape;169;p26" title="Untitled video - Made with Clipchamp_1716807189435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663" y="1385225"/>
            <a:ext cx="8230676" cy="35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1800950" y="358475"/>
            <a:ext cx="5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ТЕХНИЧЕСКАЯ РЕАЛИЗАЦИЯ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589800" y="820175"/>
            <a:ext cx="79644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50" y="1889575"/>
            <a:ext cx="4471151" cy="2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750" y="2274725"/>
            <a:ext cx="3984400" cy="12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718041" y="1649868"/>
            <a:ext cx="7707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79999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данного проекта были реализованы весьма внушительные достижения. В их числе - разработка веб-приложения, позволяющего проводить вычисления с использованием многопоточных технологий, интеграция системы онлайн-чата, а также создание полноценной системы регистрации и авторизации пользователей через электронную почту. А также мобильное приложение.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1800942" y="358479"/>
            <a:ext cx="42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4427984" y="303498"/>
            <a:ext cx="6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800950" y="365475"/>
            <a:ext cx="74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ДАЛЬНЕЙШЕГО РАЗВИТИЯ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718041" y="1426843"/>
            <a:ext cx="7707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7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Улучшение масштабируемости: Разработка дополнительных модулей и обновлений, способствующих еще большему улучшению производительности и масштабируемости системы.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Расширение функционала: Введение новых функций и возможностей, таких как интеграция с облачными вычислительными платформами и расширение возможностей чата.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Продолжение оптимизации: Постоянная работа над оптимизацией вычислительных алгоритмов и улучшением пользовательского интерфейса для повышения удобства использования.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Дальнейшее документирование: Поддержание и обновление документации по мере развития проекта для содействия непрерывной интеграции и быстрого внедрения новых разработчиков.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9999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Обширное тестирование: Расширение покрытия юнит-тестами и внедрение интеграционных тестов для обеспечения еще большей надежности и устойчивости системы.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800942" y="365454"/>
            <a:ext cx="42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553140" y="1304342"/>
            <a:ext cx="7200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9" name="Google Shape;69;p14"/>
          <p:cNvSpPr txBox="1"/>
          <p:nvPr/>
        </p:nvSpPr>
        <p:spPr>
          <a:xfrm>
            <a:off x="718041" y="867693"/>
            <a:ext cx="7707900" cy="4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79999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Цель проекта: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Разработка удобного онлайн инструмента, позволяющего пользователям выполнять математические вычисления  и обмениваться информацией и опытом.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9999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9999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проекта: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высокопроизводительная вычислительная система с параллельными вычислениями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надежная и безопасная система управления пользовательскими аккаунтами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система для организации интерактивного обмена сообщениями между пользователями 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9999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53140" y="1304342"/>
            <a:ext cx="7200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799950" y="358475"/>
            <a:ext cx="54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ИНФОРМАЦИЯ О ПРОЕКТЕ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257825" y="14465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{CCA70A02-AB38-4C00-868D-E2B4D5385749}</a:tableStyleId>
              </a:tblPr>
              <a:tblGrid>
                <a:gridCol w="1607200"/>
                <a:gridCol w="3065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Наименование проекта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﻿﻿QuanThink Wolfram</a:t>
                      </a:r>
                      <a:endParaRPr b="1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6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Заказчик проекта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Казанцева О.Г.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Руководитель проекта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Чернышева К.Ю.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Другие участники проекта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Костецкий П.С., Демин В.О., Гулин Е.Н.</a:t>
                      </a:r>
                      <a:endParaRPr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79" name="Google Shape;79;p15"/>
          <p:cNvGraphicFramePr/>
          <p:nvPr/>
        </p:nvGraphicFramePr>
        <p:xfrm>
          <a:off x="5378600" y="1446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{CCA70A02-AB38-4C00-868D-E2B4D5385749}</a:tableStyleId>
              </a:tblPr>
              <a:tblGrid>
                <a:gridCol w="1748800"/>
                <a:gridCol w="1619875"/>
              </a:tblGrid>
              <a:tr h="1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Должность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ФИО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Тимлид\UI dev\Devops\</a:t>
                      </a: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Technical writer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Чернышева К.Ю.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 dev\</a:t>
                      </a: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 dev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Костецкий П.C.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 dev\QA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Гулин Е.Н.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 dev\Mobile dev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Демин В.О.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176775" y="3711900"/>
            <a:ext cx="9021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Проект Quanthink Wolfram нацелен на разработку веб-приложения и мобильного приложения, предназначенных для вычислительных задач. Оно будет использовать параллельные вычисления, что позволит эффективно распределять нагрузку и минимизировать время отклика. Кроме того, простая и надежная система регистрации и авторизации пользователей с использованием электронной почты. Это обеспечит безопасный доступ к приложению.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800917" y="358479"/>
            <a:ext cx="42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ВЕХИ ПРОЕКТА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117250" y="975575"/>
            <a:ext cx="74781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Анализ требований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архитектуры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Разработка серверной части (Backend)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Разработка клиентской части (Frontend)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Разработка клиентской части (Mobile)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и отладка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Проведение end-to-end тестирования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Документирование и передача проекта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Передача проекта заказчику и обучение персонала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800950" y="358475"/>
            <a:ext cx="5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ТЕХНИЧЕСКАЯ РЕАЛИЗАЦИЯ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89800" y="1168100"/>
            <a:ext cx="79644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Стек технологий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 Spring Boot, Java 21, Spring Data JPA, MySQL, Maven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 Angular 14, JavaScript, TypeScript, HTML, CSS, RxJS, Angular Material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Mobile: 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ExpoGo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Инфраструктура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: Docker, Docker Compose, CI/CD </a:t>
            </a:r>
            <a:endParaRPr sz="1150">
              <a:solidFill>
                <a:schemeClr val="dk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800950" y="358475"/>
            <a:ext cx="5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ТЕХНИЧЕСКАЯ РЕАЛИЗАЦИЯ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89800" y="1168100"/>
            <a:ext cx="79644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Архитектура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Проект использует архитектуру микросервисов, состоящую из двух основных компонентов: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Spring Boot Backend: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Реализует REST API для взаимодействия с клиентским приложением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Использует Spring Data JPA для работы с базой данных MySQL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Включает модули для аутентификации, авторизации, обработки запросов, и т.д.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Angular Frontend: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Предоставляет пользовательский интерфейс для взаимодействия с приложением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Реализует модульную структуру с компонентами, сервисами и моделями данных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Использует RxJS для управления асинхронными операциями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Mobile ExpoGo:</a:t>
            </a:r>
            <a:b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800950" y="358475"/>
            <a:ext cx="537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проектом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trello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351" y="1273225"/>
            <a:ext cx="6853499" cy="36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535350" y="380550"/>
            <a:ext cx="2073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БД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812" y="1270325"/>
            <a:ext cx="6362377" cy="36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8" y="57752"/>
            <a:ext cx="932859" cy="124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800950" y="358475"/>
            <a:ext cx="53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Документирование API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89800" y="820175"/>
            <a:ext cx="79644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Swagger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00" y="1859500"/>
            <a:ext cx="4518699" cy="22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7600" y="1859512"/>
            <a:ext cx="4777925" cy="225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