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8"/>
  </p:notesMasterIdLst>
  <p:sldIdLst>
    <p:sldId id="256" r:id="rId5"/>
    <p:sldId id="277" r:id="rId6"/>
    <p:sldId id="278" r:id="rId7"/>
    <p:sldId id="287" r:id="rId8"/>
    <p:sldId id="286" r:id="rId9"/>
    <p:sldId id="288" r:id="rId10"/>
    <p:sldId id="281" r:id="rId11"/>
    <p:sldId id="282" r:id="rId12"/>
    <p:sldId id="283" r:id="rId13"/>
    <p:sldId id="289" r:id="rId14"/>
    <p:sldId id="290" r:id="rId15"/>
    <p:sldId id="291" r:id="rId16"/>
    <p:sldId id="285"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076" autoAdjust="0"/>
    <p:restoredTop sz="79479" autoAdjust="0"/>
  </p:normalViewPr>
  <p:slideViewPr>
    <p:cSldViewPr snapToGrid="0">
      <p:cViewPr>
        <p:scale>
          <a:sx n="85" d="100"/>
          <a:sy n="85" d="100"/>
        </p:scale>
        <p:origin x="328" y="24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8/6/25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Hello everyone, my name is Xenia Reid, and I’m excited to present my capstone project for CST499: the Online Course Enrollment System. This platform allows students to register, log in, view courses, and manage their enrollment seamlessly.</a:t>
            </a:r>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1</a:t>
            </a:fld>
            <a:endParaRPr lang="en-US" dirty="0"/>
          </a:p>
        </p:txBody>
      </p:sp>
    </p:spTree>
    <p:extLst>
      <p:ext uri="{BB962C8B-B14F-4D97-AF65-F5344CB8AC3E}">
        <p14:creationId xmlns:p14="http://schemas.microsoft.com/office/powerpoint/2010/main" val="33496278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99F7E-37CE-7F10-3361-BA3DC7C8DE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F41549-5230-676D-E512-16A373B7F4F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C661A5-DFCD-12CC-4488-3AA12E8589D4}"/>
              </a:ext>
            </a:extLst>
          </p:cNvPr>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PHP code was written modularly. I used a custom database class to manage connections and prepared statements throughout to boost security. Passwords are hashed before storing, and sessions are used for authentication during login.</a:t>
            </a:r>
            <a:endParaRPr lang="en-US" dirty="0"/>
          </a:p>
        </p:txBody>
      </p:sp>
      <p:sp>
        <p:nvSpPr>
          <p:cNvPr id="4" name="Slide Number Placeholder 3">
            <a:extLst>
              <a:ext uri="{FF2B5EF4-FFF2-40B4-BE49-F238E27FC236}">
                <a16:creationId xmlns:a16="http://schemas.microsoft.com/office/drawing/2014/main" id="{DB163421-8C4A-3239-E409-AACB7BB1750C}"/>
              </a:ext>
            </a:extLst>
          </p:cNvPr>
          <p:cNvSpPr>
            <a:spLocks noGrp="1"/>
          </p:cNvSpPr>
          <p:nvPr>
            <p:ph type="sldNum" sz="quarter" idx="5"/>
          </p:nvPr>
        </p:nvSpPr>
        <p:spPr/>
        <p:txBody>
          <a:bodyPr/>
          <a:lstStyle/>
          <a:p>
            <a:fld id="{4B725628-3A68-42F4-BA86-981817953149}" type="slidenum">
              <a:rPr lang="en-US" smtClean="0"/>
              <a:t>10</a:t>
            </a:fld>
            <a:endParaRPr lang="en-US" dirty="0"/>
          </a:p>
        </p:txBody>
      </p:sp>
    </p:spTree>
    <p:extLst>
      <p:ext uri="{BB962C8B-B14F-4D97-AF65-F5344CB8AC3E}">
        <p14:creationId xmlns:p14="http://schemas.microsoft.com/office/powerpoint/2010/main" val="101103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3D6CB-E2DB-120E-D47A-80AE430462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44D4E5-6FC6-393F-0EA8-9919370F10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D059C-A6B5-41D4-F768-8FF83A24CAA9}"/>
              </a:ext>
            </a:extLst>
          </p:cNvPr>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Once logged in, students see the course list. They can register for a course unless already enrolled, in which case they see a message. They can also view or drop courses through the </a:t>
            </a:r>
            <a:r>
              <a:rPr lang="en-US" dirty="0" err="1"/>
              <a:t>my_courses.php</a:t>
            </a:r>
            <a:r>
              <a:rPr lang="en-US" sz="1200" b="0" i="0" u="none" strike="noStrike" kern="1200" dirty="0">
                <a:solidFill>
                  <a:schemeClr val="tx1"/>
                </a:solidFill>
                <a:effectLst/>
                <a:latin typeface="+mn-lt"/>
                <a:ea typeface="+mn-ea"/>
                <a:cs typeface="+mn-cs"/>
              </a:rPr>
              <a:t> interface, which updates the backend accordingly.</a:t>
            </a:r>
            <a:endParaRPr lang="en-US" dirty="0"/>
          </a:p>
        </p:txBody>
      </p:sp>
      <p:sp>
        <p:nvSpPr>
          <p:cNvPr id="4" name="Slide Number Placeholder 3">
            <a:extLst>
              <a:ext uri="{FF2B5EF4-FFF2-40B4-BE49-F238E27FC236}">
                <a16:creationId xmlns:a16="http://schemas.microsoft.com/office/drawing/2014/main" id="{42C8C63F-829C-FAEE-C580-E636B84253DF}"/>
              </a:ext>
            </a:extLst>
          </p:cNvPr>
          <p:cNvSpPr>
            <a:spLocks noGrp="1"/>
          </p:cNvSpPr>
          <p:nvPr>
            <p:ph type="sldNum" sz="quarter" idx="5"/>
          </p:nvPr>
        </p:nvSpPr>
        <p:spPr/>
        <p:txBody>
          <a:bodyPr/>
          <a:lstStyle/>
          <a:p>
            <a:fld id="{4B725628-3A68-42F4-BA86-981817953149}" type="slidenum">
              <a:rPr lang="en-US" smtClean="0"/>
              <a:t>11</a:t>
            </a:fld>
            <a:endParaRPr lang="en-US" dirty="0"/>
          </a:p>
        </p:txBody>
      </p:sp>
    </p:spTree>
    <p:extLst>
      <p:ext uri="{BB962C8B-B14F-4D97-AF65-F5344CB8AC3E}">
        <p14:creationId xmlns:p14="http://schemas.microsoft.com/office/powerpoint/2010/main" val="29541905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B5C2E-02EB-E135-9BF6-B22218DEB5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1E3878-5268-4D5E-EC0B-45D046FE62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9DE4A5-79A4-A7A3-C701-109CD795E83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In the future, I’d like to add features like an admin dashboard and email reminders for enrolled students. This project helped me reinforce full-stack development principles, especially around secure PHP and MySQL interactions. Thank you for your time!</a:t>
            </a:r>
            <a:endParaRPr lang="en-US" dirty="0"/>
          </a:p>
        </p:txBody>
      </p:sp>
      <p:sp>
        <p:nvSpPr>
          <p:cNvPr id="4" name="Slide Number Placeholder 3">
            <a:extLst>
              <a:ext uri="{FF2B5EF4-FFF2-40B4-BE49-F238E27FC236}">
                <a16:creationId xmlns:a16="http://schemas.microsoft.com/office/drawing/2014/main" id="{5ACA62A4-DE45-B6E3-F5BC-C02B0FD1049A}"/>
              </a:ext>
            </a:extLst>
          </p:cNvPr>
          <p:cNvSpPr>
            <a:spLocks noGrp="1"/>
          </p:cNvSpPr>
          <p:nvPr>
            <p:ph type="sldNum" sz="quarter" idx="5"/>
          </p:nvPr>
        </p:nvSpPr>
        <p:spPr/>
        <p:txBody>
          <a:bodyPr/>
          <a:lstStyle/>
          <a:p>
            <a:fld id="{4B725628-3A68-42F4-BA86-981817953149}" type="slidenum">
              <a:rPr lang="en-US" smtClean="0"/>
              <a:t>12</a:t>
            </a:fld>
            <a:endParaRPr lang="en-US" dirty="0"/>
          </a:p>
        </p:txBody>
      </p:sp>
    </p:spTree>
    <p:extLst>
      <p:ext uri="{BB962C8B-B14F-4D97-AF65-F5344CB8AC3E}">
        <p14:creationId xmlns:p14="http://schemas.microsoft.com/office/powerpoint/2010/main" val="133273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This web-based application was developed using PHP and MySQL. Its goal is to give students an intuitive way to enroll in courses online, with secure registration and user-friendly features like course search, enrollment, waitlisting, and cancellation.</a:t>
            </a:r>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2</a:t>
            </a:fld>
            <a:endParaRPr lang="en-US" dirty="0"/>
          </a:p>
        </p:txBody>
      </p:sp>
    </p:spTree>
    <p:extLst>
      <p:ext uri="{BB962C8B-B14F-4D97-AF65-F5344CB8AC3E}">
        <p14:creationId xmlns:p14="http://schemas.microsoft.com/office/powerpoint/2010/main" val="3051969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began with a Software Requirements Specification, or SRS. The system is focused on students, with future plans for administrator support. Key features include registration, login, course browsing, and enrollment management with automated waitlists.</a:t>
            </a:r>
            <a:endParaRPr lang="en-US" dirty="0"/>
          </a:p>
        </p:txBody>
      </p:sp>
      <p:sp>
        <p:nvSpPr>
          <p:cNvPr id="4" name="Slide Number Placeholder 3"/>
          <p:cNvSpPr>
            <a:spLocks noGrp="1"/>
          </p:cNvSpPr>
          <p:nvPr>
            <p:ph type="sldNum" sz="quarter" idx="5"/>
          </p:nvPr>
        </p:nvSpPr>
        <p:spPr/>
        <p:txBody>
          <a:bodyPr/>
          <a:lstStyle/>
          <a:p>
            <a:fld id="{4B725628-3A68-42F4-BA86-981817953149}" type="slidenum">
              <a:rPr lang="en-US" smtClean="0"/>
              <a:t>3</a:t>
            </a:fld>
            <a:endParaRPr lang="en-US" dirty="0"/>
          </a:p>
        </p:txBody>
      </p:sp>
    </p:spTree>
    <p:extLst>
      <p:ext uri="{BB962C8B-B14F-4D97-AF65-F5344CB8AC3E}">
        <p14:creationId xmlns:p14="http://schemas.microsoft.com/office/powerpoint/2010/main" val="966527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314F5-1404-4D51-C53C-6F4001B5DE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5F610A-50E6-26CE-3500-CB56A6B592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514057-79E1-992C-93E5-B25F9912619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Here are some of the core functional requirements. For example, the system ensures unique user IDs during registration, validates logins, updates course listings dynamically, and manages waitlists using a FIFO structure. Each requirement was labeled and prioritized</a:t>
            </a:r>
            <a:endParaRPr lang="en-US" dirty="0"/>
          </a:p>
        </p:txBody>
      </p:sp>
      <p:sp>
        <p:nvSpPr>
          <p:cNvPr id="4" name="Slide Number Placeholder 3">
            <a:extLst>
              <a:ext uri="{FF2B5EF4-FFF2-40B4-BE49-F238E27FC236}">
                <a16:creationId xmlns:a16="http://schemas.microsoft.com/office/drawing/2014/main" id="{ECE9448D-12BA-DEB0-BE9C-D437F741A96C}"/>
              </a:ext>
            </a:extLst>
          </p:cNvPr>
          <p:cNvSpPr>
            <a:spLocks noGrp="1"/>
          </p:cNvSpPr>
          <p:nvPr>
            <p:ph type="sldNum" sz="quarter" idx="5"/>
          </p:nvPr>
        </p:nvSpPr>
        <p:spPr/>
        <p:txBody>
          <a:bodyPr/>
          <a:lstStyle/>
          <a:p>
            <a:fld id="{4B725628-3A68-42F4-BA86-981817953149}" type="slidenum">
              <a:rPr lang="en-US" smtClean="0"/>
              <a:t>4</a:t>
            </a:fld>
            <a:endParaRPr lang="en-US" dirty="0"/>
          </a:p>
        </p:txBody>
      </p:sp>
    </p:spTree>
    <p:extLst>
      <p:ext uri="{BB962C8B-B14F-4D97-AF65-F5344CB8AC3E}">
        <p14:creationId xmlns:p14="http://schemas.microsoft.com/office/powerpoint/2010/main" val="3852211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FB8A4-15FD-4CD5-2D9E-D2F0D2E3B5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F4EEEE-47E7-B97B-D0CF-2F93500234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6DF1D4-2DFD-1D39-5DC7-1A4AA1745CD9}"/>
              </a:ext>
            </a:extLst>
          </p:cNvPr>
          <p:cNvSpPr>
            <a:spLocks noGrp="1"/>
          </p:cNvSpPr>
          <p:nvPr>
            <p:ph type="body" idx="1"/>
          </p:nvPr>
        </p:nvSpPr>
        <p:spPr/>
        <p:txBody>
          <a:bodyPr/>
          <a:lstStyle/>
          <a:p>
            <a:pPr marL="0" marR="0" lvl="0" indent="0">
              <a:lnSpc>
                <a:spcPct val="115000"/>
              </a:lnSpc>
              <a:spcAft>
                <a:spcPts val="800"/>
              </a:spcAft>
              <a:buSzPts val="1000"/>
              <a:buFont typeface="Wingdings" panose="05000000000000000000" pitchFamily="2" charset="2"/>
              <a:buNone/>
              <a:tabLst>
                <a:tab pos="1371600" algn="l"/>
              </a:tabLst>
            </a:pPr>
            <a:r>
              <a:rPr lang="en-US" sz="1200" b="0" i="0" u="none" strike="noStrike" kern="1200" dirty="0">
                <a:solidFill>
                  <a:schemeClr val="tx1"/>
                </a:solidFill>
                <a:effectLst/>
                <a:latin typeface="+mn-lt"/>
                <a:ea typeface="+mn-ea"/>
                <a:cs typeface="+mn-cs"/>
              </a:rPr>
              <a:t>The UML Use Case diagram outlines user interactions such as registering, logging in, and enrolling. The State diagram captures transitions, like a user going from login to enrollment, or cancelling a course and returning to the course list.</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45BDFE9-D058-0E24-AB3B-321B6EE2037E}"/>
              </a:ext>
            </a:extLst>
          </p:cNvPr>
          <p:cNvSpPr>
            <a:spLocks noGrp="1"/>
          </p:cNvSpPr>
          <p:nvPr>
            <p:ph type="sldNum" sz="quarter" idx="5"/>
          </p:nvPr>
        </p:nvSpPr>
        <p:spPr/>
        <p:txBody>
          <a:bodyPr/>
          <a:lstStyle/>
          <a:p>
            <a:fld id="{4B725628-3A68-42F4-BA86-981817953149}" type="slidenum">
              <a:rPr lang="en-US" smtClean="0"/>
              <a:t>5</a:t>
            </a:fld>
            <a:endParaRPr lang="en-US" dirty="0"/>
          </a:p>
        </p:txBody>
      </p:sp>
    </p:spTree>
    <p:extLst>
      <p:ext uri="{BB962C8B-B14F-4D97-AF65-F5344CB8AC3E}">
        <p14:creationId xmlns:p14="http://schemas.microsoft.com/office/powerpoint/2010/main" val="1048186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61E4D-B26D-CBA7-3C7E-45C9AA8B5C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93559D-180F-3AC3-915E-8EA2A70122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C3DB8C-E812-0CC4-5837-21A2EAED203F}"/>
              </a:ext>
            </a:extLst>
          </p:cNvPr>
          <p:cNvSpPr>
            <a:spLocks noGrp="1"/>
          </p:cNvSpPr>
          <p:nvPr>
            <p:ph type="body" idx="1"/>
          </p:nvPr>
        </p:nvSpPr>
        <p:spPr/>
        <p:txBody>
          <a:bodyPr/>
          <a:lstStyle/>
          <a:p>
            <a:pPr marL="0" marR="0" lvl="0" indent="0">
              <a:lnSpc>
                <a:spcPct val="115000"/>
              </a:lnSpc>
              <a:spcAft>
                <a:spcPts val="800"/>
              </a:spcAft>
              <a:buSzPts val="1000"/>
              <a:buFont typeface="Wingdings" panose="05000000000000000000" pitchFamily="2" charset="2"/>
              <a:buNone/>
              <a:tabLst>
                <a:tab pos="1371600" algn="l"/>
              </a:tabLst>
            </a:pPr>
            <a:r>
              <a:rPr lang="en-US" sz="1200" b="0" i="0" u="none" strike="noStrike" kern="1200" dirty="0">
                <a:solidFill>
                  <a:schemeClr val="tx1"/>
                </a:solidFill>
                <a:effectLst/>
                <a:latin typeface="+mn-lt"/>
                <a:ea typeface="+mn-ea"/>
                <a:cs typeface="+mn-cs"/>
              </a:rPr>
              <a:t>The Class diagram defines system objects—Users, Courses, Registrations—and their relationships. The Sequence diagram shows the interaction from user actions to database operations, like what happens when someone enrolls in a course.</a:t>
            </a: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3F751A4-FF50-B894-60B4-A74E1BE63876}"/>
              </a:ext>
            </a:extLst>
          </p:cNvPr>
          <p:cNvSpPr>
            <a:spLocks noGrp="1"/>
          </p:cNvSpPr>
          <p:nvPr>
            <p:ph type="sldNum" sz="quarter" idx="5"/>
          </p:nvPr>
        </p:nvSpPr>
        <p:spPr/>
        <p:txBody>
          <a:bodyPr/>
          <a:lstStyle/>
          <a:p>
            <a:fld id="{4B725628-3A68-42F4-BA86-981817953149}" type="slidenum">
              <a:rPr lang="en-US" smtClean="0"/>
              <a:t>6</a:t>
            </a:fld>
            <a:endParaRPr lang="en-US" dirty="0"/>
          </a:p>
        </p:txBody>
      </p:sp>
    </p:spTree>
    <p:extLst>
      <p:ext uri="{BB962C8B-B14F-4D97-AF65-F5344CB8AC3E}">
        <p14:creationId xmlns:p14="http://schemas.microsoft.com/office/powerpoint/2010/main" val="19273038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nSpc>
                <a:spcPct val="115000"/>
              </a:lnSpc>
              <a:spcAft>
                <a:spcPts val="800"/>
              </a:spcAft>
              <a:buSzPts val="1000"/>
              <a:buFont typeface="Wingdings" panose="05000000000000000000" pitchFamily="2" charset="2"/>
              <a:buNone/>
              <a:tabLst>
                <a:tab pos="1371600" algn="l"/>
              </a:tabLst>
            </a:pPr>
            <a:r>
              <a:rPr lang="en-US" sz="1200" b="0" i="0" u="none" strike="noStrike" kern="1200" dirty="0">
                <a:solidFill>
                  <a:schemeClr val="tx1"/>
                </a:solidFill>
                <a:effectLst/>
                <a:latin typeface="+mn-lt"/>
                <a:ea typeface="+mn-ea"/>
                <a:cs typeface="+mn-cs"/>
              </a:rPr>
              <a:t>This Activity diagram shows the user workflow from start to finish—registration, logging in, enrolling in a course, or dropping it. It helped structure the logic for the pages and the backend.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15000"/>
              </a:lnSpc>
              <a:spcAft>
                <a:spcPts val="800"/>
              </a:spcAft>
              <a:buSzPts val="1000"/>
              <a:buFont typeface="Wingdings" panose="05000000000000000000" pitchFamily="2" charset="2"/>
              <a:buNone/>
              <a:tabLst>
                <a:tab pos="1371600" algn="l"/>
              </a:tabLs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4B725628-3A68-42F4-BA86-981817953149}" type="slidenum">
              <a:rPr lang="en-US" smtClean="0"/>
              <a:t>7</a:t>
            </a:fld>
            <a:endParaRPr lang="en-US" dirty="0"/>
          </a:p>
        </p:txBody>
      </p:sp>
    </p:spTree>
    <p:extLst>
      <p:ext uri="{BB962C8B-B14F-4D97-AF65-F5344CB8AC3E}">
        <p14:creationId xmlns:p14="http://schemas.microsoft.com/office/powerpoint/2010/main" val="13314908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B48AE-57F6-D1F2-B373-3370B06CBA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0D4D4E-95B1-7E87-7504-1B27D9CE67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3EC9EE-AC0D-7BEF-E20B-A7690288E6F8}"/>
              </a:ext>
            </a:extLst>
          </p:cNvPr>
          <p:cNvSpPr>
            <a:spLocks noGrp="1"/>
          </p:cNvSpPr>
          <p:nvPr>
            <p:ph type="body" idx="1"/>
          </p:nvPr>
        </p:nvSpPr>
        <p:spPr/>
        <p:txBody>
          <a:bodyPr/>
          <a:lstStyle/>
          <a:p>
            <a:pPr marL="0" marR="0" lvl="0" indent="0" algn="l" defTabSz="914400" rtl="0" eaLnBrk="1" fontAlgn="auto" latinLnBrk="0" hangingPunct="1">
              <a:lnSpc>
                <a:spcPct val="115000"/>
              </a:lnSpc>
              <a:spcBef>
                <a:spcPts val="0"/>
              </a:spcBef>
              <a:spcAft>
                <a:spcPts val="800"/>
              </a:spcAft>
              <a:buClrTx/>
              <a:buSzPts val="1000"/>
              <a:buFont typeface="Wingdings" panose="05000000000000000000" pitchFamily="2" charset="2"/>
              <a:buNone/>
              <a:tabLst>
                <a:tab pos="1371600" algn="l"/>
              </a:tabLst>
              <a:defRP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The system includes three key pages. The Landing page links users to Register or Login. The Login page uses password verification. The Enrollment page lists all available courses and lets students enroll in real time.</a:t>
            </a:r>
          </a:p>
        </p:txBody>
      </p:sp>
      <p:sp>
        <p:nvSpPr>
          <p:cNvPr id="4" name="Slide Number Placeholder 3">
            <a:extLst>
              <a:ext uri="{FF2B5EF4-FFF2-40B4-BE49-F238E27FC236}">
                <a16:creationId xmlns:a16="http://schemas.microsoft.com/office/drawing/2014/main" id="{7357FA7C-5AD1-B082-0D94-20634FA05434}"/>
              </a:ext>
            </a:extLst>
          </p:cNvPr>
          <p:cNvSpPr>
            <a:spLocks noGrp="1"/>
          </p:cNvSpPr>
          <p:nvPr>
            <p:ph type="sldNum" sz="quarter" idx="5"/>
          </p:nvPr>
        </p:nvSpPr>
        <p:spPr/>
        <p:txBody>
          <a:bodyPr/>
          <a:lstStyle/>
          <a:p>
            <a:fld id="{4B725628-3A68-42F4-BA86-981817953149}" type="slidenum">
              <a:rPr lang="en-US" smtClean="0"/>
              <a:t>8</a:t>
            </a:fld>
            <a:endParaRPr lang="en-US" dirty="0"/>
          </a:p>
        </p:txBody>
      </p:sp>
    </p:spTree>
    <p:extLst>
      <p:ext uri="{BB962C8B-B14F-4D97-AF65-F5344CB8AC3E}">
        <p14:creationId xmlns:p14="http://schemas.microsoft.com/office/powerpoint/2010/main" val="3759908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22107-1E2C-7093-604D-2C19661668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A5FFE4-8764-2C98-5A4F-D7C26D13A2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AC3411-1246-F490-F261-A940CB6310FA}"/>
              </a:ext>
            </a:extLst>
          </p:cNvPr>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I designed a relational database with three tables: </a:t>
            </a:r>
            <a:r>
              <a:rPr lang="en-US" dirty="0"/>
              <a:t>users</a:t>
            </a:r>
            <a:r>
              <a:rPr lang="en-US" sz="1200" b="0" i="0" u="none" strike="noStrike" kern="1200" dirty="0">
                <a:solidFill>
                  <a:schemeClr val="tx1"/>
                </a:solidFill>
                <a:effectLst/>
                <a:latin typeface="+mn-lt"/>
                <a:ea typeface="+mn-ea"/>
                <a:cs typeface="+mn-cs"/>
              </a:rPr>
              <a:t>, </a:t>
            </a:r>
            <a:r>
              <a:rPr lang="en-US" dirty="0"/>
              <a:t>courses</a:t>
            </a:r>
            <a:r>
              <a:rPr lang="en-US" sz="1200" b="0" i="0" u="none" strike="noStrike" kern="1200" dirty="0">
                <a:solidFill>
                  <a:schemeClr val="tx1"/>
                </a:solidFill>
                <a:effectLst/>
                <a:latin typeface="+mn-lt"/>
                <a:ea typeface="+mn-ea"/>
                <a:cs typeface="+mn-cs"/>
              </a:rPr>
              <a:t>, and </a:t>
            </a:r>
            <a:r>
              <a:rPr lang="en-US" dirty="0"/>
              <a:t>registrations</a:t>
            </a:r>
            <a:r>
              <a:rPr lang="en-US" sz="1200" b="0" i="0" u="none" strike="noStrike" kern="1200" dirty="0">
                <a:solidFill>
                  <a:schemeClr val="tx1"/>
                </a:solidFill>
                <a:effectLst/>
                <a:latin typeface="+mn-lt"/>
                <a:ea typeface="+mn-ea"/>
                <a:cs typeface="+mn-cs"/>
              </a:rPr>
              <a:t>. I used prepared statements and password hashing to keep user data safe and reduce injection risk. The database structure keeps track of enrollments and drop actions efficiently.</a:t>
            </a:r>
            <a:endParaRPr lang="en-US" dirty="0"/>
          </a:p>
        </p:txBody>
      </p:sp>
      <p:sp>
        <p:nvSpPr>
          <p:cNvPr id="4" name="Slide Number Placeholder 3">
            <a:extLst>
              <a:ext uri="{FF2B5EF4-FFF2-40B4-BE49-F238E27FC236}">
                <a16:creationId xmlns:a16="http://schemas.microsoft.com/office/drawing/2014/main" id="{00028E60-412C-D2F8-6A14-AD6773011193}"/>
              </a:ext>
            </a:extLst>
          </p:cNvPr>
          <p:cNvSpPr>
            <a:spLocks noGrp="1"/>
          </p:cNvSpPr>
          <p:nvPr>
            <p:ph type="sldNum" sz="quarter" idx="5"/>
          </p:nvPr>
        </p:nvSpPr>
        <p:spPr/>
        <p:txBody>
          <a:bodyPr/>
          <a:lstStyle/>
          <a:p>
            <a:fld id="{4B725628-3A68-42F4-BA86-981817953149}" type="slidenum">
              <a:rPr lang="en-US" smtClean="0"/>
              <a:t>9</a:t>
            </a:fld>
            <a:endParaRPr lang="en-US" dirty="0"/>
          </a:p>
        </p:txBody>
      </p:sp>
    </p:spTree>
    <p:extLst>
      <p:ext uri="{BB962C8B-B14F-4D97-AF65-F5344CB8AC3E}">
        <p14:creationId xmlns:p14="http://schemas.microsoft.com/office/powerpoint/2010/main" val="3531128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8/6/25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8/6/25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8/6/25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8/6/25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8/6/25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8/6/25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8/6/25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8/6/25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8/6/25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8/6/25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8/6/25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8/6/25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3"/>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090938"/>
          </a:xfrm>
        </p:spPr>
        <p:txBody>
          <a:bodyPr anchor="b">
            <a:normAutofit fontScale="90000"/>
          </a:bodyPr>
          <a:lstStyle/>
          <a:p>
            <a:pPr algn="l"/>
            <a:r>
              <a:rPr lang="en-US" dirty="0">
                <a:solidFill>
                  <a:srgbClr val="FFFFFF"/>
                </a:solidFill>
              </a:rPr>
              <a:t>Online Course Enrollment System</a:t>
            </a: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293568" y="4626599"/>
            <a:ext cx="7501650" cy="514816"/>
          </a:xfrm>
        </p:spPr>
        <p:txBody>
          <a:bodyPr anchor="t">
            <a:noAutofit/>
          </a:bodyPr>
          <a:lstStyle/>
          <a:p>
            <a:r>
              <a:rPr lang="en-US" dirty="0">
                <a:solidFill>
                  <a:srgbClr val="FFFFFF"/>
                </a:solidFill>
              </a:rPr>
              <a:t>Xenia Reid</a:t>
            </a:r>
          </a:p>
          <a:p>
            <a:r>
              <a:rPr lang="en-US" dirty="0">
                <a:solidFill>
                  <a:srgbClr val="FFFFFF"/>
                </a:solidFill>
              </a:rPr>
              <a:t>CST499 Final Project Presentation</a:t>
            </a:r>
          </a:p>
          <a:p>
            <a:r>
              <a:rPr lang="en-US" dirty="0">
                <a:solidFill>
                  <a:srgbClr val="FFFFFF"/>
                </a:solidFill>
              </a:rPr>
              <a:t>August 5, 2025</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9EC66D-B0AB-0754-A445-043CB2FBD5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6147D0-4691-F7EB-0B33-B0CA63C9D881}"/>
              </a:ext>
            </a:extLst>
          </p:cNvPr>
          <p:cNvSpPr>
            <a:spLocks noGrp="1"/>
          </p:cNvSpPr>
          <p:nvPr>
            <p:ph type="title"/>
          </p:nvPr>
        </p:nvSpPr>
        <p:spPr>
          <a:xfrm>
            <a:off x="1024128" y="585216"/>
            <a:ext cx="5867061" cy="1499616"/>
          </a:xfrm>
        </p:spPr>
        <p:txBody>
          <a:bodyPr>
            <a:normAutofit/>
          </a:bodyPr>
          <a:lstStyle/>
          <a:p>
            <a:r>
              <a:rPr lang="en-US" dirty="0"/>
              <a:t>PHP Code Highlights</a:t>
            </a:r>
          </a:p>
        </p:txBody>
      </p:sp>
      <p:pic>
        <p:nvPicPr>
          <p:cNvPr id="6" name="Picture 5" descr="A screen shot of a computer&#10;&#10;AI-generated content may be incorrect.">
            <a:extLst>
              <a:ext uri="{FF2B5EF4-FFF2-40B4-BE49-F238E27FC236}">
                <a16:creationId xmlns:a16="http://schemas.microsoft.com/office/drawing/2014/main" id="{4DEC9A85-751D-2861-D473-C45146C94219}"/>
              </a:ext>
            </a:extLst>
          </p:cNvPr>
          <p:cNvPicPr>
            <a:picLocks noChangeAspect="1"/>
          </p:cNvPicPr>
          <p:nvPr/>
        </p:nvPicPr>
        <p:blipFill>
          <a:blip r:embed="rId3"/>
          <a:stretch>
            <a:fillRect/>
          </a:stretch>
        </p:blipFill>
        <p:spPr>
          <a:xfrm>
            <a:off x="561577" y="2084832"/>
            <a:ext cx="6651346" cy="4190346"/>
          </a:xfrm>
          <a:prstGeom prst="rect">
            <a:avLst/>
          </a:prstGeom>
        </p:spPr>
      </p:pic>
      <p:sp>
        <p:nvSpPr>
          <p:cNvPr id="11" name="Rectangle 10">
            <a:extLst>
              <a:ext uri="{FF2B5EF4-FFF2-40B4-BE49-F238E27FC236}">
                <a16:creationId xmlns:a16="http://schemas.microsoft.com/office/drawing/2014/main" id="{CA4D39DB-AFA4-47BA-A7F2-13A71D210C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6" y="-2"/>
            <a:ext cx="4657344" cy="68580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B9F2B249-59AA-4D35-3885-A24D68972C65}"/>
              </a:ext>
            </a:extLst>
          </p:cNvPr>
          <p:cNvSpPr>
            <a:spLocks noGrp="1"/>
          </p:cNvSpPr>
          <p:nvPr>
            <p:ph idx="1"/>
          </p:nvPr>
        </p:nvSpPr>
        <p:spPr>
          <a:xfrm>
            <a:off x="8021490" y="585216"/>
            <a:ext cx="3527043" cy="5586984"/>
          </a:xfrm>
        </p:spPr>
        <p:txBody>
          <a:bodyPr anchor="ctr">
            <a:normAutofit/>
          </a:bodyPr>
          <a:lstStyle/>
          <a:p>
            <a:r>
              <a:rPr lang="en-US" sz="2400" b="1" dirty="0">
                <a:solidFill>
                  <a:srgbClr val="FFFFFF"/>
                </a:solidFill>
              </a:rPr>
              <a:t>Key Features:</a:t>
            </a:r>
            <a:endParaRPr lang="en-US" sz="2400" dirty="0">
              <a:solidFill>
                <a:srgbClr val="FFFFFF"/>
              </a:solidFill>
            </a:endParaRPr>
          </a:p>
          <a:p>
            <a:pPr>
              <a:buClr>
                <a:schemeClr val="bg1"/>
              </a:buClr>
              <a:buFont typeface="Arial" panose="020B0604020202020204" pitchFamily="34" charset="0"/>
              <a:buChar char="•"/>
            </a:pPr>
            <a:r>
              <a:rPr lang="en-US" sz="2400" dirty="0">
                <a:solidFill>
                  <a:srgbClr val="FFFFFF"/>
                </a:solidFill>
              </a:rPr>
              <a:t>Secure Registration/Login (</a:t>
            </a:r>
            <a:r>
              <a:rPr lang="en-US" sz="2400" dirty="0" err="1">
                <a:solidFill>
                  <a:srgbClr val="FFFFFF"/>
                </a:solidFill>
              </a:rPr>
              <a:t>register_process.php</a:t>
            </a:r>
            <a:r>
              <a:rPr lang="en-US" sz="2400" dirty="0">
                <a:solidFill>
                  <a:srgbClr val="FFFFFF"/>
                </a:solidFill>
              </a:rPr>
              <a:t>, </a:t>
            </a:r>
            <a:r>
              <a:rPr lang="en-US" sz="2400" dirty="0" err="1">
                <a:solidFill>
                  <a:srgbClr val="FFFFFF"/>
                </a:solidFill>
              </a:rPr>
              <a:t>login_process.php</a:t>
            </a:r>
            <a:r>
              <a:rPr lang="en-US" sz="2400" dirty="0">
                <a:solidFill>
                  <a:srgbClr val="FFFFFF"/>
                </a:solidFill>
              </a:rPr>
              <a:t>)</a:t>
            </a:r>
          </a:p>
          <a:p>
            <a:pPr>
              <a:buClr>
                <a:schemeClr val="bg1"/>
              </a:buClr>
              <a:buFont typeface="Arial" panose="020B0604020202020204" pitchFamily="34" charset="0"/>
              <a:buChar char="•"/>
            </a:pPr>
            <a:r>
              <a:rPr lang="en-US" sz="2400" dirty="0">
                <a:solidFill>
                  <a:srgbClr val="FFFFFF"/>
                </a:solidFill>
              </a:rPr>
              <a:t>Session handling</a:t>
            </a:r>
          </a:p>
          <a:p>
            <a:pPr>
              <a:buClr>
                <a:schemeClr val="bg1"/>
              </a:buClr>
              <a:buFont typeface="Arial" panose="020B0604020202020204" pitchFamily="34" charset="0"/>
              <a:buChar char="•"/>
            </a:pPr>
            <a:r>
              <a:rPr lang="en-US" sz="2400" dirty="0">
                <a:solidFill>
                  <a:srgbClr val="FFFFFF"/>
                </a:solidFill>
              </a:rPr>
              <a:t>Prepared statements to prevent SQL injection</a:t>
            </a:r>
          </a:p>
          <a:p>
            <a:pPr>
              <a:buClr>
                <a:schemeClr val="bg1"/>
              </a:buClr>
              <a:buFont typeface="Arial" panose="020B0604020202020204" pitchFamily="34" charset="0"/>
              <a:buChar char="•"/>
            </a:pPr>
            <a:r>
              <a:rPr lang="en-US" sz="2400" dirty="0">
                <a:solidFill>
                  <a:srgbClr val="FFFFFF"/>
                </a:solidFill>
              </a:rPr>
              <a:t>Modular connection class (</a:t>
            </a:r>
            <a:r>
              <a:rPr lang="en-US" sz="2400" dirty="0" err="1">
                <a:solidFill>
                  <a:srgbClr val="FFFFFF"/>
                </a:solidFill>
              </a:rPr>
              <a:t>db.php</a:t>
            </a:r>
            <a:r>
              <a:rPr lang="en-US" sz="2400" dirty="0">
                <a:solidFill>
                  <a:srgbClr val="FFFFFF"/>
                </a:solidFill>
              </a:rPr>
              <a:t>)</a:t>
            </a:r>
          </a:p>
          <a:p>
            <a:pPr>
              <a:buFont typeface="Arial" panose="020B0604020202020204" pitchFamily="34" charset="0"/>
              <a:buChar char="•"/>
            </a:pPr>
            <a:endParaRPr lang="en-US" sz="2000" dirty="0">
              <a:solidFill>
                <a:srgbClr val="FFFFFF"/>
              </a:solidFill>
            </a:endParaRPr>
          </a:p>
        </p:txBody>
      </p:sp>
    </p:spTree>
    <p:extLst>
      <p:ext uri="{BB962C8B-B14F-4D97-AF65-F5344CB8AC3E}">
        <p14:creationId xmlns:p14="http://schemas.microsoft.com/office/powerpoint/2010/main" val="1013678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284921-928B-5366-0EBA-DF88140B07EB}"/>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4572000"/>
            <a:ext cx="7058307" cy="19642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529E1-7703-0FC3-9F49-8F424C6647A0}"/>
              </a:ext>
            </a:extLst>
          </p:cNvPr>
          <p:cNvSpPr>
            <a:spLocks noGrp="1"/>
          </p:cNvSpPr>
          <p:nvPr>
            <p:ph type="title"/>
          </p:nvPr>
        </p:nvSpPr>
        <p:spPr>
          <a:xfrm>
            <a:off x="524256" y="4767072"/>
            <a:ext cx="6594189" cy="1625210"/>
          </a:xfrm>
        </p:spPr>
        <p:txBody>
          <a:bodyPr>
            <a:normAutofit/>
          </a:bodyPr>
          <a:lstStyle/>
          <a:p>
            <a:pPr algn="r"/>
            <a:r>
              <a:rPr lang="en-US">
                <a:solidFill>
                  <a:srgbClr val="FFFFFF"/>
                </a:solidFill>
              </a:rPr>
              <a:t>Class Registration Flow (PHP + MySQL)</a:t>
            </a:r>
          </a:p>
        </p:txBody>
      </p:sp>
      <p:sp>
        <p:nvSpPr>
          <p:cNvPr id="18" name="Rectangle 17">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321732"/>
            <a:ext cx="4335613" cy="621453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2A8B39E8-A770-567D-E737-70DC559BD032}"/>
              </a:ext>
            </a:extLst>
          </p:cNvPr>
          <p:cNvSpPr>
            <a:spLocks noGrp="1"/>
          </p:cNvSpPr>
          <p:nvPr>
            <p:ph idx="1"/>
          </p:nvPr>
        </p:nvSpPr>
        <p:spPr>
          <a:xfrm>
            <a:off x="7734925" y="917725"/>
            <a:ext cx="3932819" cy="4852362"/>
          </a:xfrm>
        </p:spPr>
        <p:txBody>
          <a:bodyPr anchor="ctr">
            <a:normAutofit/>
          </a:bodyPr>
          <a:lstStyle/>
          <a:p>
            <a:pPr>
              <a:buFont typeface="Wingdings" pitchFamily="2" charset="2"/>
              <a:buChar char="Ø"/>
            </a:pPr>
            <a:r>
              <a:rPr lang="en-US" b="1" dirty="0">
                <a:solidFill>
                  <a:srgbClr val="FFFFFF"/>
                </a:solidFill>
              </a:rPr>
              <a:t>User logs in → selects course → system checks if already registered → registers or shows message</a:t>
            </a:r>
            <a:endParaRPr lang="en-US" dirty="0">
              <a:solidFill>
                <a:srgbClr val="FFFFFF"/>
              </a:solidFill>
            </a:endParaRPr>
          </a:p>
          <a:p>
            <a:pPr>
              <a:buFont typeface="Wingdings" pitchFamily="2" charset="2"/>
              <a:buChar char="Ø"/>
            </a:pPr>
            <a:r>
              <a:rPr lang="en-US" b="1" dirty="0">
                <a:solidFill>
                  <a:srgbClr val="FFFFFF"/>
                </a:solidFill>
              </a:rPr>
              <a:t>Supports dropping courses (</a:t>
            </a:r>
            <a:r>
              <a:rPr lang="en-US" b="1" dirty="0" err="1">
                <a:solidFill>
                  <a:srgbClr val="FFFFFF"/>
                </a:solidFill>
              </a:rPr>
              <a:t>my_courses.php</a:t>
            </a:r>
            <a:r>
              <a:rPr lang="en-US" b="1" dirty="0">
                <a:solidFill>
                  <a:srgbClr val="FFFFFF"/>
                </a:solidFill>
              </a:rPr>
              <a:t>)</a:t>
            </a:r>
            <a:endParaRPr lang="en-US" dirty="0">
              <a:solidFill>
                <a:srgbClr val="FFFFFF"/>
              </a:solidFill>
            </a:endParaRPr>
          </a:p>
          <a:p>
            <a:pPr>
              <a:buFont typeface="Wingdings" pitchFamily="2" charset="2"/>
              <a:buChar char="Ø"/>
            </a:pPr>
            <a:r>
              <a:rPr lang="en-US" b="1" dirty="0">
                <a:solidFill>
                  <a:srgbClr val="FFFFFF"/>
                </a:solidFill>
              </a:rPr>
              <a:t>Backend validates and updates DB</a:t>
            </a:r>
            <a:endParaRPr lang="en-US" dirty="0">
              <a:solidFill>
                <a:srgbClr val="FFFFFF"/>
              </a:solidFill>
            </a:endParaRPr>
          </a:p>
        </p:txBody>
      </p:sp>
      <p:pic>
        <p:nvPicPr>
          <p:cNvPr id="3" name="Picture 2" descr="A screenshot of a course&#10;&#10;AI-generated content may be incorrect.">
            <a:extLst>
              <a:ext uri="{FF2B5EF4-FFF2-40B4-BE49-F238E27FC236}">
                <a16:creationId xmlns:a16="http://schemas.microsoft.com/office/drawing/2014/main" id="{0D0E7D3D-48CC-9B90-5F93-832EE605019B}"/>
              </a:ext>
            </a:extLst>
          </p:cNvPr>
          <p:cNvPicPr>
            <a:picLocks noChangeAspect="1"/>
          </p:cNvPicPr>
          <p:nvPr/>
        </p:nvPicPr>
        <p:blipFill>
          <a:blip r:embed="rId3"/>
          <a:stretch>
            <a:fillRect/>
          </a:stretch>
        </p:blipFill>
        <p:spPr>
          <a:xfrm>
            <a:off x="200425" y="366902"/>
            <a:ext cx="3352244" cy="2694183"/>
          </a:xfrm>
          <a:prstGeom prst="rect">
            <a:avLst/>
          </a:prstGeom>
          <a:ln>
            <a:solidFill>
              <a:schemeClr val="tx1"/>
            </a:solidFill>
          </a:ln>
        </p:spPr>
      </p:pic>
      <p:pic>
        <p:nvPicPr>
          <p:cNvPr id="7" name="Picture 6" descr="A screen shot of a course&#10;&#10;AI-generated content may be incorrect.">
            <a:extLst>
              <a:ext uri="{FF2B5EF4-FFF2-40B4-BE49-F238E27FC236}">
                <a16:creationId xmlns:a16="http://schemas.microsoft.com/office/drawing/2014/main" id="{95B0406C-76E4-93CB-F0AF-4C336BE1F98D}"/>
              </a:ext>
            </a:extLst>
          </p:cNvPr>
          <p:cNvPicPr>
            <a:picLocks noChangeAspect="1"/>
          </p:cNvPicPr>
          <p:nvPr/>
        </p:nvPicPr>
        <p:blipFill>
          <a:blip r:embed="rId4"/>
          <a:stretch>
            <a:fillRect/>
          </a:stretch>
        </p:blipFill>
        <p:spPr>
          <a:xfrm>
            <a:off x="3639203" y="2227039"/>
            <a:ext cx="3808917" cy="2233734"/>
          </a:xfrm>
          <a:prstGeom prst="rect">
            <a:avLst/>
          </a:prstGeom>
          <a:ln>
            <a:solidFill>
              <a:schemeClr val="tx1"/>
            </a:solidFill>
          </a:ln>
        </p:spPr>
      </p:pic>
    </p:spTree>
    <p:extLst>
      <p:ext uri="{BB962C8B-B14F-4D97-AF65-F5344CB8AC3E}">
        <p14:creationId xmlns:p14="http://schemas.microsoft.com/office/powerpoint/2010/main" val="645740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E9FB06-A8BF-C42F-1EDE-84FB3B5915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F0F9A3-663D-1A00-F6E1-16F377A56F07}"/>
              </a:ext>
            </a:extLst>
          </p:cNvPr>
          <p:cNvSpPr>
            <a:spLocks noGrp="1"/>
          </p:cNvSpPr>
          <p:nvPr>
            <p:ph type="title"/>
          </p:nvPr>
        </p:nvSpPr>
        <p:spPr>
          <a:xfrm>
            <a:off x="1024128" y="585216"/>
            <a:ext cx="9720072" cy="1499616"/>
          </a:xfrm>
        </p:spPr>
        <p:txBody>
          <a:bodyPr>
            <a:normAutofit/>
          </a:bodyPr>
          <a:lstStyle/>
          <a:p>
            <a:r>
              <a:rPr lang="en-US" dirty="0"/>
              <a:t>Final Thoughts</a:t>
            </a:r>
          </a:p>
        </p:txBody>
      </p:sp>
      <p:sp>
        <p:nvSpPr>
          <p:cNvPr id="4" name="Content Placeholder 3">
            <a:extLst>
              <a:ext uri="{FF2B5EF4-FFF2-40B4-BE49-F238E27FC236}">
                <a16:creationId xmlns:a16="http://schemas.microsoft.com/office/drawing/2014/main" id="{705D336E-2B7C-6DB0-6539-C5803F29D168}"/>
              </a:ext>
            </a:extLst>
          </p:cNvPr>
          <p:cNvSpPr>
            <a:spLocks noGrp="1"/>
          </p:cNvSpPr>
          <p:nvPr>
            <p:ph idx="1"/>
          </p:nvPr>
        </p:nvSpPr>
        <p:spPr>
          <a:xfrm>
            <a:off x="899410" y="2286000"/>
            <a:ext cx="9844792" cy="4023360"/>
          </a:xfrm>
        </p:spPr>
        <p:txBody>
          <a:bodyPr/>
          <a:lstStyle/>
          <a:p>
            <a:pPr>
              <a:buFont typeface="Wingdings" pitchFamily="2" charset="2"/>
              <a:buChar char="v"/>
            </a:pPr>
            <a:r>
              <a:rPr lang="en-US" b="1" dirty="0"/>
              <a:t>Future Scope:</a:t>
            </a:r>
            <a:r>
              <a:rPr lang="en-US" dirty="0"/>
              <a:t> Admin panel, email notifications</a:t>
            </a:r>
          </a:p>
          <a:p>
            <a:pPr>
              <a:buFont typeface="Wingdings" pitchFamily="2" charset="2"/>
              <a:buChar char="v"/>
            </a:pPr>
            <a:r>
              <a:rPr lang="en-US" b="1" dirty="0"/>
              <a:t>Takeaway:</a:t>
            </a:r>
            <a:r>
              <a:rPr lang="en-US" dirty="0"/>
              <a:t> Secure, user-friendly enrollment platform with core functionalities and scalable design</a:t>
            </a:r>
          </a:p>
          <a:p>
            <a:endParaRPr lang="en-US" dirty="0"/>
          </a:p>
        </p:txBody>
      </p:sp>
    </p:spTree>
    <p:extLst>
      <p:ext uri="{BB962C8B-B14F-4D97-AF65-F5344CB8AC3E}">
        <p14:creationId xmlns:p14="http://schemas.microsoft.com/office/powerpoint/2010/main" val="4179364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BCA499-7475-3689-5CA6-0D1C4C6FE0C7}"/>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0E134834-49F3-8D6E-EBBE-423C09556E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514EB3A7-562C-5146-12FA-AE8B17E7D715}"/>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20" y="975"/>
            <a:ext cx="12191980" cy="6858000"/>
          </a:xfrm>
          <a:prstGeom prst="rect">
            <a:avLst/>
          </a:prstGeom>
        </p:spPr>
      </p:pic>
      <p:sp>
        <p:nvSpPr>
          <p:cNvPr id="21" name="Rectangle 20">
            <a:extLst>
              <a:ext uri="{FF2B5EF4-FFF2-40B4-BE49-F238E27FC236}">
                <a16:creationId xmlns:a16="http://schemas.microsoft.com/office/drawing/2014/main" id="{BE046859-9142-42F3-B60A-1A02C3B397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F08B5F1-222A-A7A1-BA48-F6BBB00BCD1C}"/>
              </a:ext>
            </a:extLst>
          </p:cNvPr>
          <p:cNvSpPr>
            <a:spLocks noGrp="1"/>
          </p:cNvSpPr>
          <p:nvPr>
            <p:ph type="ctrTitle"/>
          </p:nvPr>
        </p:nvSpPr>
        <p:spPr>
          <a:xfrm>
            <a:off x="4309349" y="3429000"/>
            <a:ext cx="7501651" cy="1090938"/>
          </a:xfrm>
        </p:spPr>
        <p:txBody>
          <a:bodyPr anchor="b">
            <a:normAutofit/>
          </a:bodyPr>
          <a:lstStyle/>
          <a:p>
            <a:pPr algn="l"/>
            <a:r>
              <a:rPr lang="en-US" dirty="0">
                <a:solidFill>
                  <a:srgbClr val="FFFFFF"/>
                </a:solidFill>
              </a:rPr>
              <a:t>Thank you!</a:t>
            </a:r>
          </a:p>
        </p:txBody>
      </p:sp>
      <p:sp>
        <p:nvSpPr>
          <p:cNvPr id="3" name="Subtitle 2">
            <a:extLst>
              <a:ext uri="{FF2B5EF4-FFF2-40B4-BE49-F238E27FC236}">
                <a16:creationId xmlns:a16="http://schemas.microsoft.com/office/drawing/2014/main" id="{8BD29DA2-6837-7CFD-2649-C04801289361}"/>
              </a:ext>
            </a:extLst>
          </p:cNvPr>
          <p:cNvSpPr>
            <a:spLocks noGrp="1"/>
          </p:cNvSpPr>
          <p:nvPr>
            <p:ph type="subTitle" idx="1"/>
          </p:nvPr>
        </p:nvSpPr>
        <p:spPr>
          <a:xfrm>
            <a:off x="4309349" y="4779313"/>
            <a:ext cx="7501650" cy="514816"/>
          </a:xfrm>
        </p:spPr>
        <p:txBody>
          <a:bodyPr anchor="t">
            <a:normAutofit/>
          </a:bodyPr>
          <a:lstStyle/>
          <a:p>
            <a:r>
              <a:rPr lang="en-US" dirty="0">
                <a:solidFill>
                  <a:srgbClr val="FFFFFF"/>
                </a:solidFill>
              </a:rPr>
              <a:t>Xenia Reid</a:t>
            </a:r>
          </a:p>
          <a:p>
            <a:endParaRPr lang="en-US" dirty="0">
              <a:solidFill>
                <a:srgbClr val="FFFFFF"/>
              </a:solidFill>
            </a:endParaRPr>
          </a:p>
        </p:txBody>
      </p:sp>
      <p:cxnSp>
        <p:nvCxnSpPr>
          <p:cNvPr id="23" name="Straight Connector 22">
            <a:extLst>
              <a:ext uri="{FF2B5EF4-FFF2-40B4-BE49-F238E27FC236}">
                <a16:creationId xmlns:a16="http://schemas.microsoft.com/office/drawing/2014/main" id="{A3D25852-31E4-74D1-9A7D-3F61B3FB2B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63264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dirty="0"/>
              <a:t>Project Overview </a:t>
            </a:r>
          </a:p>
        </p:txBody>
      </p:sp>
      <p:sp>
        <p:nvSpPr>
          <p:cNvPr id="4" name="Content Placeholder 3">
            <a:extLst>
              <a:ext uri="{FF2B5EF4-FFF2-40B4-BE49-F238E27FC236}">
                <a16:creationId xmlns:a16="http://schemas.microsoft.com/office/drawing/2014/main" id="{B2281D03-BD93-137E-4B24-504909C593C7}"/>
              </a:ext>
            </a:extLst>
          </p:cNvPr>
          <p:cNvSpPr>
            <a:spLocks noGrp="1"/>
          </p:cNvSpPr>
          <p:nvPr>
            <p:ph idx="1"/>
          </p:nvPr>
        </p:nvSpPr>
        <p:spPr/>
        <p:txBody>
          <a:bodyPr/>
          <a:lstStyle/>
          <a:p>
            <a:r>
              <a:rPr lang="en-US" b="1" dirty="0"/>
              <a:t>Objective</a:t>
            </a:r>
            <a:r>
              <a:rPr lang="en-US" dirty="0"/>
              <a:t>: Provide a streamlined online course enrollment platform.</a:t>
            </a:r>
          </a:p>
          <a:p>
            <a:r>
              <a:rPr lang="en-US" b="1" dirty="0"/>
              <a:t>Built With</a:t>
            </a:r>
            <a:r>
              <a:rPr lang="en-US" dirty="0"/>
              <a:t>: PHP, MySQL, HTML/CSS</a:t>
            </a:r>
          </a:p>
          <a:p>
            <a:r>
              <a:rPr lang="en-US" b="1" dirty="0"/>
              <a:t>Key Features</a:t>
            </a:r>
            <a:r>
              <a:rPr lang="en-US" dirty="0"/>
              <a:t>: Registration, login, course listing, enrollment, waitlisting</a:t>
            </a:r>
          </a:p>
          <a:p>
            <a:endParaRPr lang="en-US" dirty="0"/>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 name="Rectangle 42">
            <a:extLst>
              <a:ext uri="{FF2B5EF4-FFF2-40B4-BE49-F238E27FC236}">
                <a16:creationId xmlns:a16="http://schemas.microsoft.com/office/drawing/2014/main" id="{27B7C6F6-4579-4D42-9857-ED1B2EE07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4382347"/>
            <a:ext cx="5688020" cy="215391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65014D-CBD8-7D9C-2752-263D29F63FD0}"/>
              </a:ext>
            </a:extLst>
          </p:cNvPr>
          <p:cNvSpPr>
            <a:spLocks noGrp="1"/>
          </p:cNvSpPr>
          <p:nvPr>
            <p:ph type="title"/>
          </p:nvPr>
        </p:nvSpPr>
        <p:spPr>
          <a:xfrm>
            <a:off x="573024" y="4608575"/>
            <a:ext cx="5242560" cy="1765715"/>
          </a:xfrm>
        </p:spPr>
        <p:txBody>
          <a:bodyPr>
            <a:normAutofit/>
          </a:bodyPr>
          <a:lstStyle/>
          <a:p>
            <a:pPr algn="r"/>
            <a:r>
              <a:rPr lang="en-US" sz="4400">
                <a:solidFill>
                  <a:srgbClr val="FFFFFF"/>
                </a:solidFill>
              </a:rPr>
              <a:t>Software Requirements Specification (SRS) Summary</a:t>
            </a:r>
          </a:p>
        </p:txBody>
      </p:sp>
      <p:pic>
        <p:nvPicPr>
          <p:cNvPr id="6" name="Picture 5">
            <a:extLst>
              <a:ext uri="{FF2B5EF4-FFF2-40B4-BE49-F238E27FC236}">
                <a16:creationId xmlns:a16="http://schemas.microsoft.com/office/drawing/2014/main" id="{9CFB1CA3-91EF-453F-B275-6BD1A20E053F}"/>
              </a:ext>
            </a:extLst>
          </p:cNvPr>
          <p:cNvPicPr>
            <a:picLocks noChangeAspect="1"/>
          </p:cNvPicPr>
          <p:nvPr/>
        </p:nvPicPr>
        <p:blipFill>
          <a:blip r:embed="rId3"/>
          <a:srcRect t="14319" b="26205"/>
          <a:stretch>
            <a:fillRect/>
          </a:stretch>
        </p:blipFill>
        <p:spPr>
          <a:xfrm>
            <a:off x="327547" y="321733"/>
            <a:ext cx="5688020" cy="3899748"/>
          </a:xfrm>
          <a:prstGeom prst="rect">
            <a:avLst/>
          </a:prstGeom>
        </p:spPr>
      </p:pic>
      <p:sp>
        <p:nvSpPr>
          <p:cNvPr id="45" name="Rectangle 44">
            <a:extLst>
              <a:ext uri="{FF2B5EF4-FFF2-40B4-BE49-F238E27FC236}">
                <a16:creationId xmlns:a16="http://schemas.microsoft.com/office/drawing/2014/main" id="{7E6D8249-E901-4E71-B15A-A7F5D7F7B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321732"/>
            <a:ext cx="5693835" cy="6214534"/>
          </a:xfrm>
          <a:prstGeom prst="rect">
            <a:avLst/>
          </a:prstGeom>
          <a:solidFill>
            <a:srgbClr val="7576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69A51C-1848-498D-A252-35D7D0F5F392}"/>
              </a:ext>
            </a:extLst>
          </p:cNvPr>
          <p:cNvSpPr/>
          <p:nvPr/>
        </p:nvSpPr>
        <p:spPr>
          <a:xfrm>
            <a:off x="6176434" y="321732"/>
            <a:ext cx="5688019" cy="62145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Content Placeholder 28">
            <a:extLst>
              <a:ext uri="{FF2B5EF4-FFF2-40B4-BE49-F238E27FC236}">
                <a16:creationId xmlns:a16="http://schemas.microsoft.com/office/drawing/2014/main" id="{3F7BABF8-3C9F-6AC7-3600-512C8E86D029}"/>
              </a:ext>
            </a:extLst>
          </p:cNvPr>
          <p:cNvSpPr>
            <a:spLocks noGrp="1"/>
          </p:cNvSpPr>
          <p:nvPr>
            <p:ph idx="1"/>
          </p:nvPr>
        </p:nvSpPr>
        <p:spPr>
          <a:xfrm>
            <a:off x="6661065" y="974875"/>
            <a:ext cx="4724573" cy="4852362"/>
          </a:xfrm>
        </p:spPr>
        <p:txBody>
          <a:bodyPr anchor="ctr">
            <a:normAutofit/>
          </a:bodyPr>
          <a:lstStyle/>
          <a:p>
            <a:pPr>
              <a:buClr>
                <a:schemeClr val="bg1"/>
              </a:buClr>
              <a:buFont typeface="Arial" panose="020B0604020202020204" pitchFamily="34" charset="0"/>
              <a:buChar char="•"/>
            </a:pPr>
            <a:r>
              <a:rPr lang="en-US" b="1">
                <a:solidFill>
                  <a:srgbClr val="FFFFFF"/>
                </a:solidFill>
              </a:rPr>
              <a:t>Scope</a:t>
            </a:r>
            <a:r>
              <a:rPr lang="en-US">
                <a:solidFill>
                  <a:srgbClr val="FFFFFF"/>
                </a:solidFill>
              </a:rPr>
              <a:t>: Semester-based enrollment system</a:t>
            </a:r>
          </a:p>
          <a:p>
            <a:pPr>
              <a:buClr>
                <a:schemeClr val="bg1"/>
              </a:buClr>
              <a:buFont typeface="Arial" panose="020B0604020202020204" pitchFamily="34" charset="0"/>
              <a:buChar char="•"/>
            </a:pPr>
            <a:r>
              <a:rPr lang="en-US" b="1">
                <a:solidFill>
                  <a:srgbClr val="FFFFFF"/>
                </a:solidFill>
              </a:rPr>
              <a:t>Features</a:t>
            </a:r>
            <a:r>
              <a:rPr lang="en-US">
                <a:solidFill>
                  <a:srgbClr val="FFFFFF"/>
                </a:solidFill>
              </a:rPr>
              <a:t>:</a:t>
            </a:r>
          </a:p>
          <a:p>
            <a:pPr lvl="1">
              <a:buClr>
                <a:schemeClr val="bg1"/>
              </a:buClr>
              <a:buFont typeface="Arial" panose="020B0604020202020204" pitchFamily="34" charset="0"/>
              <a:buChar char="•"/>
            </a:pPr>
            <a:r>
              <a:rPr lang="en-US">
                <a:solidFill>
                  <a:srgbClr val="FFFFFF"/>
                </a:solidFill>
              </a:rPr>
              <a:t>User registration/login</a:t>
            </a:r>
          </a:p>
          <a:p>
            <a:pPr lvl="1">
              <a:buClr>
                <a:schemeClr val="bg1"/>
              </a:buClr>
              <a:buFont typeface="Arial" panose="020B0604020202020204" pitchFamily="34" charset="0"/>
              <a:buChar char="•"/>
            </a:pPr>
            <a:r>
              <a:rPr lang="en-US">
                <a:solidFill>
                  <a:srgbClr val="FFFFFF"/>
                </a:solidFill>
              </a:rPr>
              <a:t>Course browsing by semester</a:t>
            </a:r>
          </a:p>
          <a:p>
            <a:pPr lvl="1">
              <a:buClr>
                <a:schemeClr val="bg1"/>
              </a:buClr>
              <a:buFont typeface="Arial" panose="020B0604020202020204" pitchFamily="34" charset="0"/>
              <a:buChar char="•"/>
            </a:pPr>
            <a:r>
              <a:rPr lang="en-US">
                <a:solidFill>
                  <a:srgbClr val="FFFFFF"/>
                </a:solidFill>
              </a:rPr>
              <a:t>Enrollment with waitlist/cancellation</a:t>
            </a:r>
          </a:p>
          <a:p>
            <a:pPr>
              <a:buClr>
                <a:schemeClr val="bg1"/>
              </a:buClr>
              <a:buFont typeface="Arial" panose="020B0604020202020204" pitchFamily="34" charset="0"/>
              <a:buChar char="•"/>
            </a:pPr>
            <a:r>
              <a:rPr lang="en-US">
                <a:solidFill>
                  <a:srgbClr val="FFFFFF"/>
                </a:solidFill>
              </a:rPr>
              <a:t>Users: Students (Admins in future scope)</a:t>
            </a:r>
          </a:p>
          <a:p>
            <a:pPr>
              <a:buClr>
                <a:schemeClr val="bg1"/>
              </a:buClr>
              <a:buFont typeface="Arial" panose="020B0604020202020204" pitchFamily="34" charset="0"/>
              <a:buChar char="•"/>
            </a:pPr>
            <a:endParaRPr lang="en-US" dirty="0">
              <a:solidFill>
                <a:srgbClr val="FFFFFF"/>
              </a:solidFill>
            </a:endParaRPr>
          </a:p>
        </p:txBody>
      </p:sp>
    </p:spTree>
    <p:extLst>
      <p:ext uri="{BB962C8B-B14F-4D97-AF65-F5344CB8AC3E}">
        <p14:creationId xmlns:p14="http://schemas.microsoft.com/office/powerpoint/2010/main" val="41284067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FF7E0-208E-45F4-DC2C-6F3E4ECEB5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72A734-CE8D-81B2-5DB3-6EF809488E62}"/>
              </a:ext>
            </a:extLst>
          </p:cNvPr>
          <p:cNvSpPr>
            <a:spLocks noGrp="1"/>
          </p:cNvSpPr>
          <p:nvPr>
            <p:ph type="title"/>
          </p:nvPr>
        </p:nvSpPr>
        <p:spPr>
          <a:xfrm>
            <a:off x="1024128" y="585216"/>
            <a:ext cx="9720072" cy="1499616"/>
          </a:xfrm>
        </p:spPr>
        <p:txBody>
          <a:bodyPr>
            <a:normAutofit/>
          </a:bodyPr>
          <a:lstStyle/>
          <a:p>
            <a:r>
              <a:rPr lang="en-US" dirty="0"/>
              <a:t>Functional Requirements</a:t>
            </a:r>
          </a:p>
        </p:txBody>
      </p:sp>
      <p:sp>
        <p:nvSpPr>
          <p:cNvPr id="4" name="Content Placeholder 3">
            <a:extLst>
              <a:ext uri="{FF2B5EF4-FFF2-40B4-BE49-F238E27FC236}">
                <a16:creationId xmlns:a16="http://schemas.microsoft.com/office/drawing/2014/main" id="{BC333525-ACBE-6401-A623-9334BF31F391}"/>
              </a:ext>
            </a:extLst>
          </p:cNvPr>
          <p:cNvSpPr>
            <a:spLocks noGrp="1"/>
          </p:cNvSpPr>
          <p:nvPr>
            <p:ph idx="1"/>
          </p:nvPr>
        </p:nvSpPr>
        <p:spPr/>
        <p:txBody>
          <a:bodyPr/>
          <a:lstStyle/>
          <a:p>
            <a:pPr>
              <a:buFont typeface="Arial" panose="020B0604020202020204" pitchFamily="34" charset="0"/>
              <a:buChar char="•"/>
            </a:pPr>
            <a:r>
              <a:rPr lang="en-US" dirty="0"/>
              <a:t>Registration (REQ-1 to REQ-3)</a:t>
            </a:r>
          </a:p>
          <a:p>
            <a:pPr>
              <a:buFont typeface="Arial" panose="020B0604020202020204" pitchFamily="34" charset="0"/>
              <a:buChar char="•"/>
            </a:pPr>
            <a:r>
              <a:rPr lang="en-US" dirty="0"/>
              <a:t>Login (REQ-4 to REQ-5)</a:t>
            </a:r>
          </a:p>
          <a:p>
            <a:pPr>
              <a:buFont typeface="Arial" panose="020B0604020202020204" pitchFamily="34" charset="0"/>
              <a:buChar char="•"/>
            </a:pPr>
            <a:r>
              <a:rPr lang="en-US" dirty="0"/>
              <a:t>Course Listing (REQ-6 to REQ-7)</a:t>
            </a:r>
          </a:p>
          <a:p>
            <a:pPr>
              <a:buFont typeface="Arial" panose="020B0604020202020204" pitchFamily="34" charset="0"/>
              <a:buChar char="•"/>
            </a:pPr>
            <a:r>
              <a:rPr lang="en-US" dirty="0"/>
              <a:t>Enrollment/Waitlisting (REQ-8 to REQ-10)</a:t>
            </a:r>
          </a:p>
          <a:p>
            <a:pPr>
              <a:buFont typeface="Arial" panose="020B0604020202020204" pitchFamily="34" charset="0"/>
              <a:buChar char="•"/>
            </a:pPr>
            <a:r>
              <a:rPr lang="en-US" dirty="0"/>
              <a:t>Cancellation (REQ-11 to REQ-12)</a:t>
            </a:r>
          </a:p>
          <a:p>
            <a:endParaRPr lang="en-US" dirty="0"/>
          </a:p>
        </p:txBody>
      </p:sp>
    </p:spTree>
    <p:extLst>
      <p:ext uri="{BB962C8B-B14F-4D97-AF65-F5344CB8AC3E}">
        <p14:creationId xmlns:p14="http://schemas.microsoft.com/office/powerpoint/2010/main" val="608713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A08200-6C11-56CD-72BC-3BFAC15A4E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12CC45-7CBF-4207-A9B3-6355B105F88B}"/>
              </a:ext>
            </a:extLst>
          </p:cNvPr>
          <p:cNvSpPr>
            <a:spLocks noGrp="1"/>
          </p:cNvSpPr>
          <p:nvPr>
            <p:ph type="title"/>
          </p:nvPr>
        </p:nvSpPr>
        <p:spPr/>
        <p:txBody>
          <a:bodyPr>
            <a:normAutofit/>
          </a:bodyPr>
          <a:lstStyle/>
          <a:p>
            <a:r>
              <a:rPr lang="en-US" dirty="0"/>
              <a:t>UML Design - Use Case &amp; State Diagram</a:t>
            </a:r>
          </a:p>
        </p:txBody>
      </p:sp>
      <p:sp>
        <p:nvSpPr>
          <p:cNvPr id="9" name="Content Placeholder 8">
            <a:extLst>
              <a:ext uri="{FF2B5EF4-FFF2-40B4-BE49-F238E27FC236}">
                <a16:creationId xmlns:a16="http://schemas.microsoft.com/office/drawing/2014/main" id="{ACC9F003-1A25-FEEA-8D2E-0FE005E44C8A}"/>
              </a:ext>
            </a:extLst>
          </p:cNvPr>
          <p:cNvSpPr>
            <a:spLocks noGrp="1"/>
          </p:cNvSpPr>
          <p:nvPr>
            <p:ph sz="half" idx="2"/>
          </p:nvPr>
        </p:nvSpPr>
        <p:spPr>
          <a:xfrm>
            <a:off x="5989320" y="1894114"/>
            <a:ext cx="5873800" cy="4023360"/>
          </a:xfrm>
        </p:spPr>
        <p:txBody>
          <a:bodyPr/>
          <a:lstStyle/>
          <a:p>
            <a:r>
              <a:rPr lang="en-US" b="1" dirty="0"/>
              <a:t>State Diagram</a:t>
            </a:r>
            <a:r>
              <a:rPr lang="en-US" dirty="0"/>
              <a:t>: Registration → Login → Enroll → Drop Course</a:t>
            </a:r>
          </a:p>
        </p:txBody>
      </p:sp>
      <p:sp>
        <p:nvSpPr>
          <p:cNvPr id="12" name="Content Placeholder 11">
            <a:extLst>
              <a:ext uri="{FF2B5EF4-FFF2-40B4-BE49-F238E27FC236}">
                <a16:creationId xmlns:a16="http://schemas.microsoft.com/office/drawing/2014/main" id="{0C2D0F02-82E1-FD44-1807-01547021842A}"/>
              </a:ext>
            </a:extLst>
          </p:cNvPr>
          <p:cNvSpPr>
            <a:spLocks noGrp="1"/>
          </p:cNvSpPr>
          <p:nvPr>
            <p:ph sz="half" idx="1"/>
          </p:nvPr>
        </p:nvSpPr>
        <p:spPr>
          <a:xfrm>
            <a:off x="364236" y="1894114"/>
            <a:ext cx="5035078" cy="4023360"/>
          </a:xfrm>
        </p:spPr>
        <p:txBody>
          <a:bodyPr/>
          <a:lstStyle/>
          <a:p>
            <a:r>
              <a:rPr lang="en-US" b="1" dirty="0"/>
              <a:t>Use Case Diagram</a:t>
            </a:r>
            <a:r>
              <a:rPr lang="en-US" dirty="0"/>
              <a:t>: Actors (Student), use cases (Register, Login, Enroll)</a:t>
            </a:r>
          </a:p>
          <a:p>
            <a:endParaRPr lang="en-US" dirty="0"/>
          </a:p>
        </p:txBody>
      </p:sp>
      <p:pic>
        <p:nvPicPr>
          <p:cNvPr id="13" name="Picture 12" descr="A diagram of a person with text&#10;&#10;AI-generated content may be incorrect.">
            <a:extLst>
              <a:ext uri="{FF2B5EF4-FFF2-40B4-BE49-F238E27FC236}">
                <a16:creationId xmlns:a16="http://schemas.microsoft.com/office/drawing/2014/main" id="{4B53E77C-88FA-B835-CAF2-4FFFD2B0B9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816" y="2705929"/>
            <a:ext cx="3917841" cy="4134480"/>
          </a:xfrm>
          <a:prstGeom prst="rect">
            <a:avLst/>
          </a:prstGeom>
        </p:spPr>
      </p:pic>
      <p:pic>
        <p:nvPicPr>
          <p:cNvPr id="14" name="Picture 13" descr="A diagram of a course&#10;&#10;AI-generated content may be incorrect.">
            <a:extLst>
              <a:ext uri="{FF2B5EF4-FFF2-40B4-BE49-F238E27FC236}">
                <a16:creationId xmlns:a16="http://schemas.microsoft.com/office/drawing/2014/main" id="{F048AF23-1BA9-3E80-3A47-5AF9F0107D0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02329" y="2936376"/>
            <a:ext cx="6638848" cy="2981098"/>
          </a:xfrm>
          <a:prstGeom prst="rect">
            <a:avLst/>
          </a:prstGeom>
        </p:spPr>
      </p:pic>
      <p:cxnSp>
        <p:nvCxnSpPr>
          <p:cNvPr id="15" name="Straight Connector 14">
            <a:extLst>
              <a:ext uri="{FF2B5EF4-FFF2-40B4-BE49-F238E27FC236}">
                <a16:creationId xmlns:a16="http://schemas.microsoft.com/office/drawing/2014/main" id="{52241468-1F3D-F5D9-C9D3-EE9A27A68291}"/>
              </a:ext>
            </a:extLst>
          </p:cNvPr>
          <p:cNvCxnSpPr>
            <a:cxnSpLocks/>
          </p:cNvCxnSpPr>
          <p:nvPr/>
        </p:nvCxnSpPr>
        <p:spPr>
          <a:xfrm>
            <a:off x="5202760" y="1750741"/>
            <a:ext cx="0" cy="500689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2943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6B912D-6100-6A12-4DF3-9F0977FE92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02EFA-A5E1-5A60-02FA-08B565780BD3}"/>
              </a:ext>
            </a:extLst>
          </p:cNvPr>
          <p:cNvSpPr>
            <a:spLocks noGrp="1"/>
          </p:cNvSpPr>
          <p:nvPr>
            <p:ph type="title"/>
          </p:nvPr>
        </p:nvSpPr>
        <p:spPr/>
        <p:txBody>
          <a:bodyPr>
            <a:normAutofit/>
          </a:bodyPr>
          <a:lstStyle/>
          <a:p>
            <a:r>
              <a:rPr lang="en-US" dirty="0"/>
              <a:t>UML Design - Class &amp; Sequence Diagram</a:t>
            </a:r>
          </a:p>
        </p:txBody>
      </p:sp>
      <p:sp>
        <p:nvSpPr>
          <p:cNvPr id="9" name="Content Placeholder 8">
            <a:extLst>
              <a:ext uri="{FF2B5EF4-FFF2-40B4-BE49-F238E27FC236}">
                <a16:creationId xmlns:a16="http://schemas.microsoft.com/office/drawing/2014/main" id="{D3B5812B-5DA8-39D4-5C3C-5088ED119DD1}"/>
              </a:ext>
            </a:extLst>
          </p:cNvPr>
          <p:cNvSpPr>
            <a:spLocks noGrp="1"/>
          </p:cNvSpPr>
          <p:nvPr>
            <p:ph sz="half" idx="2"/>
          </p:nvPr>
        </p:nvSpPr>
        <p:spPr>
          <a:xfrm>
            <a:off x="5687912" y="1894114"/>
            <a:ext cx="6405880" cy="4023360"/>
          </a:xfrm>
        </p:spPr>
        <p:txBody>
          <a:bodyPr/>
          <a:lstStyle/>
          <a:p>
            <a:r>
              <a:rPr lang="en-US" b="1" dirty="0"/>
              <a:t>Sequence Diagram</a:t>
            </a:r>
            <a:r>
              <a:rPr lang="en-US" dirty="0"/>
              <a:t>: Register/Login, Enroll, Drop Course</a:t>
            </a:r>
          </a:p>
        </p:txBody>
      </p:sp>
      <p:sp>
        <p:nvSpPr>
          <p:cNvPr id="12" name="Content Placeholder 11">
            <a:extLst>
              <a:ext uri="{FF2B5EF4-FFF2-40B4-BE49-F238E27FC236}">
                <a16:creationId xmlns:a16="http://schemas.microsoft.com/office/drawing/2014/main" id="{A1A272BC-CC79-5CF6-0C5F-F3CB289E98CC}"/>
              </a:ext>
            </a:extLst>
          </p:cNvPr>
          <p:cNvSpPr>
            <a:spLocks noGrp="1"/>
          </p:cNvSpPr>
          <p:nvPr>
            <p:ph sz="half" idx="1"/>
          </p:nvPr>
        </p:nvSpPr>
        <p:spPr>
          <a:xfrm>
            <a:off x="525997" y="1894114"/>
            <a:ext cx="5217015" cy="4023360"/>
          </a:xfrm>
        </p:spPr>
        <p:txBody>
          <a:bodyPr/>
          <a:lstStyle/>
          <a:p>
            <a:r>
              <a:rPr lang="en-US" b="1" dirty="0"/>
              <a:t>Class Diagram</a:t>
            </a:r>
            <a:r>
              <a:rPr lang="en-US" dirty="0"/>
              <a:t>: User, Course, Registration</a:t>
            </a:r>
          </a:p>
        </p:txBody>
      </p:sp>
      <p:pic>
        <p:nvPicPr>
          <p:cNvPr id="3" name="Picture 2" descr="A diagram of a server&#10;&#10;AI-generated content may be incorrect.">
            <a:extLst>
              <a:ext uri="{FF2B5EF4-FFF2-40B4-BE49-F238E27FC236}">
                <a16:creationId xmlns:a16="http://schemas.microsoft.com/office/drawing/2014/main" id="{097B9DC2-4C7F-B21E-C133-31F65D10E06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28880" y="2641219"/>
            <a:ext cx="5161915" cy="3631565"/>
          </a:xfrm>
          <a:prstGeom prst="rect">
            <a:avLst/>
          </a:prstGeom>
        </p:spPr>
      </p:pic>
      <p:pic>
        <p:nvPicPr>
          <p:cNvPr id="4" name="Picture 3" descr="A diagram of a course&#10;&#10;AI-generated content may be incorrect.">
            <a:extLst>
              <a:ext uri="{FF2B5EF4-FFF2-40B4-BE49-F238E27FC236}">
                <a16:creationId xmlns:a16="http://schemas.microsoft.com/office/drawing/2014/main" id="{3276B2A2-F135-46A6-A687-7E6110205D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6000" y="2640584"/>
            <a:ext cx="5943600" cy="3632200"/>
          </a:xfrm>
          <a:prstGeom prst="rect">
            <a:avLst/>
          </a:prstGeom>
        </p:spPr>
      </p:pic>
      <p:cxnSp>
        <p:nvCxnSpPr>
          <p:cNvPr id="7" name="Straight Connector 6">
            <a:extLst>
              <a:ext uri="{FF2B5EF4-FFF2-40B4-BE49-F238E27FC236}">
                <a16:creationId xmlns:a16="http://schemas.microsoft.com/office/drawing/2014/main" id="{D1B231D5-1D99-CE74-F649-A2820C42C574}"/>
              </a:ext>
            </a:extLst>
          </p:cNvPr>
          <p:cNvCxnSpPr>
            <a:cxnSpLocks/>
          </p:cNvCxnSpPr>
          <p:nvPr/>
        </p:nvCxnSpPr>
        <p:spPr>
          <a:xfrm>
            <a:off x="5687912" y="1739590"/>
            <a:ext cx="0" cy="5006898"/>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1059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FAE1107-CEC3-4041-8BAA-CDB6F6759B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035EE-5FB3-4626-6C52-4211B8AFB32B}"/>
              </a:ext>
            </a:extLst>
          </p:cNvPr>
          <p:cNvSpPr>
            <a:spLocks noGrp="1"/>
          </p:cNvSpPr>
          <p:nvPr>
            <p:ph type="title"/>
          </p:nvPr>
        </p:nvSpPr>
        <p:spPr>
          <a:xfrm>
            <a:off x="1024129" y="585216"/>
            <a:ext cx="3779085" cy="1499616"/>
          </a:xfrm>
        </p:spPr>
        <p:txBody>
          <a:bodyPr>
            <a:normAutofit/>
          </a:bodyPr>
          <a:lstStyle/>
          <a:p>
            <a:r>
              <a:rPr lang="en-US">
                <a:solidFill>
                  <a:srgbClr val="FFFFFF"/>
                </a:solidFill>
              </a:rPr>
              <a:t>UML - Activity Diagram</a:t>
            </a:r>
          </a:p>
        </p:txBody>
      </p:sp>
      <p:cxnSp>
        <p:nvCxnSpPr>
          <p:cNvPr id="11" name="Straight Connector 10">
            <a:extLst>
              <a:ext uri="{FF2B5EF4-FFF2-40B4-BE49-F238E27FC236}">
                <a16:creationId xmlns:a16="http://schemas.microsoft.com/office/drawing/2014/main" id="{1AEA88FB-F5DD-45CE-AAE1-7B33D0ABDD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chemeClr val="accent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5C0779A-D740-28B6-705B-8FE7C7DED1E7}"/>
              </a:ext>
            </a:extLst>
          </p:cNvPr>
          <p:cNvSpPr>
            <a:spLocks noGrp="1"/>
          </p:cNvSpPr>
          <p:nvPr>
            <p:ph idx="1"/>
          </p:nvPr>
        </p:nvSpPr>
        <p:spPr>
          <a:xfrm>
            <a:off x="762000" y="2084832"/>
            <a:ext cx="3904710" cy="4133088"/>
          </a:xfrm>
        </p:spPr>
        <p:txBody>
          <a:bodyPr anchor="ctr">
            <a:normAutofit/>
          </a:bodyPr>
          <a:lstStyle/>
          <a:p>
            <a:pPr lvl="1"/>
            <a:r>
              <a:rPr lang="en-US" sz="2000" dirty="0">
                <a:solidFill>
                  <a:srgbClr val="FFFFFF"/>
                </a:solidFill>
              </a:rPr>
              <a:t>This Activity diagram shows the user workflow from start to finish—registration, logging in, enrolling in a course, or dropping it. It helped structure the logic for the pages and the backend.</a:t>
            </a:r>
          </a:p>
        </p:txBody>
      </p:sp>
      <p:pic>
        <p:nvPicPr>
          <p:cNvPr id="4" name="Picture 3" descr="A diagram of a course&#10;&#10;AI-generated content may be incorrect.">
            <a:extLst>
              <a:ext uri="{FF2B5EF4-FFF2-40B4-BE49-F238E27FC236}">
                <a16:creationId xmlns:a16="http://schemas.microsoft.com/office/drawing/2014/main" id="{5B56D285-9A81-0381-CE03-EBB2AF766F1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6511" y="382950"/>
            <a:ext cx="3268438" cy="6346485"/>
          </a:xfrm>
          <a:prstGeom prst="rect">
            <a:avLst/>
          </a:prstGeom>
        </p:spPr>
      </p:pic>
    </p:spTree>
    <p:extLst>
      <p:ext uri="{BB962C8B-B14F-4D97-AF65-F5344CB8AC3E}">
        <p14:creationId xmlns:p14="http://schemas.microsoft.com/office/powerpoint/2010/main" val="3147702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2D39C-B175-4701-1454-8B0E1598CA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22F1FC-7101-1147-7E88-7CAE8A324B68}"/>
              </a:ext>
            </a:extLst>
          </p:cNvPr>
          <p:cNvSpPr>
            <a:spLocks noGrp="1"/>
          </p:cNvSpPr>
          <p:nvPr>
            <p:ph type="title"/>
          </p:nvPr>
        </p:nvSpPr>
        <p:spPr>
          <a:xfrm>
            <a:off x="703218" y="463906"/>
            <a:ext cx="9720072" cy="1499616"/>
          </a:xfrm>
        </p:spPr>
        <p:txBody>
          <a:bodyPr/>
          <a:lstStyle/>
          <a:p>
            <a:r>
              <a:rPr lang="en-US" dirty="0"/>
              <a:t>Page Designs (Landing, Login, Enrollment)</a:t>
            </a:r>
          </a:p>
        </p:txBody>
      </p:sp>
      <p:sp>
        <p:nvSpPr>
          <p:cNvPr id="3" name="Content Placeholder 2">
            <a:extLst>
              <a:ext uri="{FF2B5EF4-FFF2-40B4-BE49-F238E27FC236}">
                <a16:creationId xmlns:a16="http://schemas.microsoft.com/office/drawing/2014/main" id="{CD01CF4D-FF00-2651-15AF-D683F013C249}"/>
              </a:ext>
            </a:extLst>
          </p:cNvPr>
          <p:cNvSpPr>
            <a:spLocks noGrp="1"/>
          </p:cNvSpPr>
          <p:nvPr>
            <p:ph idx="1"/>
          </p:nvPr>
        </p:nvSpPr>
        <p:spPr>
          <a:xfrm>
            <a:off x="368300" y="1865184"/>
            <a:ext cx="11383989" cy="491055"/>
          </a:xfrm>
        </p:spPr>
        <p:txBody>
          <a:bodyPr>
            <a:normAutofit/>
          </a:bodyPr>
          <a:lstStyle/>
          <a:p>
            <a:r>
              <a:rPr lang="en-US" b="1" dirty="0"/>
              <a:t>Landing Page:</a:t>
            </a:r>
            <a:r>
              <a:rPr lang="en-US" dirty="0"/>
              <a:t> Entry point, links to Register/Login</a:t>
            </a:r>
          </a:p>
          <a:p>
            <a:endParaRPr lang="en-US" dirty="0"/>
          </a:p>
          <a:p>
            <a:endParaRPr lang="en-US" b="1" dirty="0"/>
          </a:p>
          <a:p>
            <a:endParaRPr lang="en-US" b="1" dirty="0"/>
          </a:p>
          <a:p>
            <a:pPr lvl="1"/>
            <a:endParaRPr lang="en-US" sz="2200" dirty="0"/>
          </a:p>
        </p:txBody>
      </p:sp>
      <p:pic>
        <p:nvPicPr>
          <p:cNvPr id="5" name="Picture 4" descr="A close-up of a sign&#10;&#10;AI-generated content may be incorrect.">
            <a:extLst>
              <a:ext uri="{FF2B5EF4-FFF2-40B4-BE49-F238E27FC236}">
                <a16:creationId xmlns:a16="http://schemas.microsoft.com/office/drawing/2014/main" id="{915EEDEB-E450-0706-380B-FD8E56CD2D32}"/>
              </a:ext>
            </a:extLst>
          </p:cNvPr>
          <p:cNvPicPr>
            <a:picLocks noChangeAspect="1"/>
          </p:cNvPicPr>
          <p:nvPr/>
        </p:nvPicPr>
        <p:blipFill>
          <a:blip r:embed="rId3"/>
          <a:stretch>
            <a:fillRect/>
          </a:stretch>
        </p:blipFill>
        <p:spPr>
          <a:xfrm>
            <a:off x="520700" y="2283370"/>
            <a:ext cx="5826178" cy="1158842"/>
          </a:xfrm>
          <a:prstGeom prst="rect">
            <a:avLst/>
          </a:prstGeom>
          <a:ln>
            <a:solidFill>
              <a:schemeClr val="tx1"/>
            </a:solidFill>
          </a:ln>
        </p:spPr>
      </p:pic>
      <p:pic>
        <p:nvPicPr>
          <p:cNvPr id="8" name="Picture 7" descr="A screenshot of a login screen&#10;&#10;AI-generated content may be incorrect.">
            <a:extLst>
              <a:ext uri="{FF2B5EF4-FFF2-40B4-BE49-F238E27FC236}">
                <a16:creationId xmlns:a16="http://schemas.microsoft.com/office/drawing/2014/main" id="{44B13B5A-D28E-B54F-0BAC-1BCEB54FC67E}"/>
              </a:ext>
            </a:extLst>
          </p:cNvPr>
          <p:cNvPicPr>
            <a:picLocks noChangeAspect="1"/>
          </p:cNvPicPr>
          <p:nvPr/>
        </p:nvPicPr>
        <p:blipFill>
          <a:blip r:embed="rId4"/>
          <a:stretch>
            <a:fillRect/>
          </a:stretch>
        </p:blipFill>
        <p:spPr>
          <a:xfrm>
            <a:off x="8760295" y="2830102"/>
            <a:ext cx="2501900" cy="3225800"/>
          </a:xfrm>
          <a:prstGeom prst="rect">
            <a:avLst/>
          </a:prstGeom>
          <a:ln>
            <a:solidFill>
              <a:schemeClr val="tx1"/>
            </a:solidFill>
          </a:ln>
        </p:spPr>
      </p:pic>
      <p:sp>
        <p:nvSpPr>
          <p:cNvPr id="9" name="Content Placeholder 2">
            <a:extLst>
              <a:ext uri="{FF2B5EF4-FFF2-40B4-BE49-F238E27FC236}">
                <a16:creationId xmlns:a16="http://schemas.microsoft.com/office/drawing/2014/main" id="{296331A8-0121-1FBF-A52C-4EF5F4EA18AC}"/>
              </a:ext>
            </a:extLst>
          </p:cNvPr>
          <p:cNvSpPr txBox="1">
            <a:spLocks/>
          </p:cNvSpPr>
          <p:nvPr/>
        </p:nvSpPr>
        <p:spPr>
          <a:xfrm>
            <a:off x="520700" y="2017584"/>
            <a:ext cx="11383989" cy="4992816"/>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buNone/>
            </a:pPr>
            <a:endParaRPr lang="en-US" dirty="0"/>
          </a:p>
          <a:p>
            <a:endParaRPr lang="en-US" dirty="0"/>
          </a:p>
          <a:p>
            <a:endParaRPr lang="en-US" b="1" dirty="0"/>
          </a:p>
          <a:p>
            <a:endParaRPr lang="en-US" b="1" dirty="0"/>
          </a:p>
          <a:p>
            <a:pPr lvl="1"/>
            <a:endParaRPr lang="en-US" sz="2200" dirty="0"/>
          </a:p>
        </p:txBody>
      </p:sp>
      <p:sp>
        <p:nvSpPr>
          <p:cNvPr id="10" name="Content Placeholder 2">
            <a:extLst>
              <a:ext uri="{FF2B5EF4-FFF2-40B4-BE49-F238E27FC236}">
                <a16:creationId xmlns:a16="http://schemas.microsoft.com/office/drawing/2014/main" id="{F82BE4D6-07A6-E94F-C563-C67FD83C27E6}"/>
              </a:ext>
            </a:extLst>
          </p:cNvPr>
          <p:cNvSpPr txBox="1">
            <a:spLocks/>
          </p:cNvSpPr>
          <p:nvPr/>
        </p:nvSpPr>
        <p:spPr>
          <a:xfrm>
            <a:off x="8155067" y="1825049"/>
            <a:ext cx="3749621" cy="852653"/>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b="1" dirty="0"/>
              <a:t>Login Page:</a:t>
            </a:r>
            <a:r>
              <a:rPr lang="en-US" dirty="0"/>
              <a:t> Secure credential input</a:t>
            </a:r>
          </a:p>
          <a:p>
            <a:endParaRPr lang="en-US" b="1" dirty="0"/>
          </a:p>
          <a:p>
            <a:endParaRPr lang="en-US" b="1" dirty="0"/>
          </a:p>
          <a:p>
            <a:pPr lvl="1"/>
            <a:endParaRPr lang="en-US" sz="2200" dirty="0"/>
          </a:p>
        </p:txBody>
      </p:sp>
      <p:sp>
        <p:nvSpPr>
          <p:cNvPr id="11" name="Content Placeholder 2">
            <a:extLst>
              <a:ext uri="{FF2B5EF4-FFF2-40B4-BE49-F238E27FC236}">
                <a16:creationId xmlns:a16="http://schemas.microsoft.com/office/drawing/2014/main" id="{305D9CF7-3CED-86FD-A85C-7D40FB82B8C0}"/>
              </a:ext>
            </a:extLst>
          </p:cNvPr>
          <p:cNvSpPr txBox="1">
            <a:spLocks/>
          </p:cNvSpPr>
          <p:nvPr/>
        </p:nvSpPr>
        <p:spPr>
          <a:xfrm>
            <a:off x="469014" y="3676963"/>
            <a:ext cx="7939791" cy="92674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US" b="1" dirty="0"/>
              <a:t>Enrollment Page:</a:t>
            </a:r>
            <a:r>
              <a:rPr lang="en-US" dirty="0"/>
              <a:t> Course list with registration option</a:t>
            </a:r>
            <a:endParaRPr lang="en-US" b="1" dirty="0"/>
          </a:p>
          <a:p>
            <a:endParaRPr lang="en-US" b="1" dirty="0"/>
          </a:p>
          <a:p>
            <a:pPr lvl="1"/>
            <a:endParaRPr lang="en-US" sz="2200" dirty="0"/>
          </a:p>
        </p:txBody>
      </p:sp>
      <p:pic>
        <p:nvPicPr>
          <p:cNvPr id="14" name="Picture 13" descr="A screenshot of a course&#10;&#10;AI-generated content may be incorrect.">
            <a:extLst>
              <a:ext uri="{FF2B5EF4-FFF2-40B4-BE49-F238E27FC236}">
                <a16:creationId xmlns:a16="http://schemas.microsoft.com/office/drawing/2014/main" id="{F81EA786-CB9C-8FBD-62DA-076038E1CDC2}"/>
              </a:ext>
            </a:extLst>
          </p:cNvPr>
          <p:cNvPicPr>
            <a:picLocks noChangeAspect="1"/>
          </p:cNvPicPr>
          <p:nvPr/>
        </p:nvPicPr>
        <p:blipFill>
          <a:blip r:embed="rId5"/>
          <a:stretch>
            <a:fillRect/>
          </a:stretch>
        </p:blipFill>
        <p:spPr>
          <a:xfrm>
            <a:off x="1939284" y="4117884"/>
            <a:ext cx="3352244" cy="2694183"/>
          </a:xfrm>
          <a:prstGeom prst="rect">
            <a:avLst/>
          </a:prstGeom>
          <a:ln>
            <a:solidFill>
              <a:schemeClr val="tx1"/>
            </a:solidFill>
          </a:ln>
        </p:spPr>
      </p:pic>
    </p:spTree>
    <p:extLst>
      <p:ext uri="{BB962C8B-B14F-4D97-AF65-F5344CB8AC3E}">
        <p14:creationId xmlns:p14="http://schemas.microsoft.com/office/powerpoint/2010/main" val="206827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904F9-DCC2-67F4-6F5B-C38500EA2F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423D70-67DD-9BD5-A48E-900D02A73A2D}"/>
              </a:ext>
            </a:extLst>
          </p:cNvPr>
          <p:cNvSpPr>
            <a:spLocks noGrp="1"/>
          </p:cNvSpPr>
          <p:nvPr>
            <p:ph type="title"/>
          </p:nvPr>
        </p:nvSpPr>
        <p:spPr>
          <a:xfrm>
            <a:off x="1024128" y="585216"/>
            <a:ext cx="9720072" cy="1499616"/>
          </a:xfrm>
        </p:spPr>
        <p:txBody>
          <a:bodyPr>
            <a:normAutofit/>
          </a:bodyPr>
          <a:lstStyle/>
          <a:p>
            <a:r>
              <a:rPr lang="en-US" dirty="0"/>
              <a:t>MySQL Database Design</a:t>
            </a:r>
          </a:p>
        </p:txBody>
      </p:sp>
      <p:sp>
        <p:nvSpPr>
          <p:cNvPr id="4" name="Content Placeholder 3">
            <a:extLst>
              <a:ext uri="{FF2B5EF4-FFF2-40B4-BE49-F238E27FC236}">
                <a16:creationId xmlns:a16="http://schemas.microsoft.com/office/drawing/2014/main" id="{8E6F0D15-5264-875E-BC1D-1D8D25DCE930}"/>
              </a:ext>
            </a:extLst>
          </p:cNvPr>
          <p:cNvSpPr>
            <a:spLocks noGrp="1"/>
          </p:cNvSpPr>
          <p:nvPr>
            <p:ph idx="1"/>
          </p:nvPr>
        </p:nvSpPr>
        <p:spPr>
          <a:xfrm>
            <a:off x="311632" y="2043472"/>
            <a:ext cx="3473958" cy="4305462"/>
          </a:xfrm>
        </p:spPr>
        <p:txBody>
          <a:bodyPr/>
          <a:lstStyle/>
          <a:p>
            <a:pPr>
              <a:buFont typeface="Arial" panose="020B0604020202020204" pitchFamily="34" charset="0"/>
              <a:buChar char="•"/>
            </a:pPr>
            <a:r>
              <a:rPr lang="en-US" b="1" dirty="0"/>
              <a:t>Database</a:t>
            </a:r>
            <a:r>
              <a:rPr lang="en-US" dirty="0"/>
              <a:t>: </a:t>
            </a:r>
            <a:r>
              <a:rPr lang="en-US" dirty="0" err="1">
                <a:latin typeface="Courier New" panose="02070309020205020404" pitchFamily="49" charset="0"/>
                <a:cs typeface="Courier New" panose="02070309020205020404" pitchFamily="49" charset="0"/>
              </a:rPr>
              <a:t>user_auth_db</a:t>
            </a:r>
            <a:endParaRPr lang="en-US"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en-US" b="1" dirty="0"/>
              <a:t>Tables</a:t>
            </a:r>
            <a:r>
              <a:rPr lang="en-US" dirty="0"/>
              <a:t>:</a:t>
            </a:r>
          </a:p>
          <a:p>
            <a:pPr lvl="1">
              <a:buFont typeface="Arial" panose="020B0604020202020204" pitchFamily="34" charset="0"/>
              <a:buChar char="•"/>
            </a:pPr>
            <a:r>
              <a:rPr lang="en-US" dirty="0">
                <a:latin typeface="Courier New" panose="02070309020205020404" pitchFamily="49" charset="0"/>
                <a:cs typeface="Courier New" panose="02070309020205020404" pitchFamily="49" charset="0"/>
              </a:rPr>
              <a:t>users</a:t>
            </a:r>
            <a:r>
              <a:rPr lang="en-US" dirty="0"/>
              <a:t> – Stores user info</a:t>
            </a:r>
          </a:p>
          <a:p>
            <a:pPr lvl="1">
              <a:buFont typeface="Arial" panose="020B0604020202020204" pitchFamily="34" charset="0"/>
              <a:buChar char="•"/>
            </a:pPr>
            <a:r>
              <a:rPr lang="en-US" dirty="0">
                <a:latin typeface="Courier New" panose="02070309020205020404" pitchFamily="49" charset="0"/>
                <a:cs typeface="Courier New" panose="02070309020205020404" pitchFamily="49" charset="0"/>
              </a:rPr>
              <a:t>courses </a:t>
            </a:r>
            <a:r>
              <a:rPr lang="en-US" dirty="0"/>
              <a:t>– Course data</a:t>
            </a:r>
          </a:p>
          <a:p>
            <a:pPr lvl="1">
              <a:buFont typeface="Arial" panose="020B0604020202020204" pitchFamily="34" charset="0"/>
              <a:buChar char="•"/>
            </a:pPr>
            <a:r>
              <a:rPr lang="en-US" dirty="0">
                <a:latin typeface="Courier New" panose="02070309020205020404" pitchFamily="49" charset="0"/>
                <a:cs typeface="Courier New" panose="02070309020205020404" pitchFamily="49" charset="0"/>
              </a:rPr>
              <a:t>registrations</a:t>
            </a:r>
            <a:r>
              <a:rPr lang="en-US" dirty="0"/>
              <a:t> – Tracks course enrollment</a:t>
            </a:r>
          </a:p>
          <a:p>
            <a:pPr>
              <a:buFont typeface="Arial" panose="020B0604020202020204" pitchFamily="34" charset="0"/>
              <a:buChar char="•"/>
            </a:pPr>
            <a:r>
              <a:rPr lang="en-US" dirty="0"/>
              <a:t>Security: Password hashing with </a:t>
            </a:r>
            <a:r>
              <a:rPr lang="en-US" dirty="0" err="1">
                <a:latin typeface="Courier New" panose="02070309020205020404" pitchFamily="49" charset="0"/>
                <a:cs typeface="Courier New" panose="02070309020205020404" pitchFamily="49" charset="0"/>
              </a:rPr>
              <a:t>password_hash</a:t>
            </a:r>
            <a:r>
              <a:rPr lang="en-US" dirty="0">
                <a:latin typeface="Courier New" panose="02070309020205020404" pitchFamily="49" charset="0"/>
                <a:cs typeface="Courier New" panose="02070309020205020404" pitchFamily="49" charset="0"/>
              </a:rPr>
              <a:t>()</a:t>
            </a:r>
          </a:p>
          <a:p>
            <a:pPr>
              <a:buFont typeface="Arial" panose="020B0604020202020204" pitchFamily="34" charset="0"/>
              <a:buChar char="•"/>
            </a:pPr>
            <a:endParaRPr lang="en-US" dirty="0"/>
          </a:p>
        </p:txBody>
      </p:sp>
      <p:pic>
        <p:nvPicPr>
          <p:cNvPr id="5" name="Picture 4" descr="A screenshot of a computer&#10;&#10;AI-generated content may be incorrect.">
            <a:extLst>
              <a:ext uri="{FF2B5EF4-FFF2-40B4-BE49-F238E27FC236}">
                <a16:creationId xmlns:a16="http://schemas.microsoft.com/office/drawing/2014/main" id="{1C8D4F8B-F4B6-6F01-C7E6-C25F475E3142}"/>
              </a:ext>
            </a:extLst>
          </p:cNvPr>
          <p:cNvPicPr>
            <a:picLocks noChangeAspect="1"/>
          </p:cNvPicPr>
          <p:nvPr/>
        </p:nvPicPr>
        <p:blipFill>
          <a:blip r:embed="rId3"/>
          <a:stretch>
            <a:fillRect/>
          </a:stretch>
        </p:blipFill>
        <p:spPr>
          <a:xfrm>
            <a:off x="4287850" y="1856894"/>
            <a:ext cx="7772400" cy="4415890"/>
          </a:xfrm>
          <a:prstGeom prst="rect">
            <a:avLst/>
          </a:prstGeom>
          <a:ln>
            <a:solidFill>
              <a:schemeClr val="tx1"/>
            </a:solidFill>
          </a:ln>
        </p:spPr>
      </p:pic>
    </p:spTree>
    <p:extLst>
      <p:ext uri="{BB962C8B-B14F-4D97-AF65-F5344CB8AC3E}">
        <p14:creationId xmlns:p14="http://schemas.microsoft.com/office/powerpoint/2010/main" val="222382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3.xml><?xml version="1.0" encoding="utf-8"?>
<ds:datastoreItem xmlns:ds="http://schemas.openxmlformats.org/officeDocument/2006/customXml" ds:itemID="{788A2F88-55C5-4ED1-9541-807C65424763}">
  <ds:schemaRefs>
    <ds:schemaRef ds:uri="http://schemas.microsoft.com/office/2006/metadata/properties"/>
    <ds:schemaRef ds:uri="http://schemas.microsoft.com/office/infopath/2007/PartnerControls"/>
    <ds:schemaRef ds:uri="71af3243-3dd4-4a8d-8c0d-dd76da1f02a5"/>
  </ds:schemaRefs>
</ds:datastoreItem>
</file>

<file path=docMetadata/LabelInfo.xml><?xml version="1.0" encoding="utf-8"?>
<clbl:labelList xmlns:clbl="http://schemas.microsoft.com/office/2020/mipLabelMetadata">
  <clbl:label id="{101ce67d-13f2-447a-bb65-0989b89dfdb4}" enabled="0" method="" siteId="{101ce67d-13f2-447a-bb65-0989b89dfdb4}" removed="1"/>
</clbl:labelList>
</file>

<file path=docProps/app.xml><?xml version="1.0" encoding="utf-8"?>
<Properties xmlns="http://schemas.openxmlformats.org/officeDocument/2006/extended-properties" xmlns:vt="http://schemas.openxmlformats.org/officeDocument/2006/docPropsVTypes">
  <Template>Integral design</Template>
  <TotalTime>182</TotalTime>
  <Words>922</Words>
  <Application>Microsoft Macintosh PowerPoint</Application>
  <PresentationFormat>Widescreen</PresentationFormat>
  <Paragraphs>85</Paragraphs>
  <Slides>13</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Aptos</vt:lpstr>
      <vt:lpstr>Arial</vt:lpstr>
      <vt:lpstr>Calibri</vt:lpstr>
      <vt:lpstr>Courier New</vt:lpstr>
      <vt:lpstr>Tw Cen MT</vt:lpstr>
      <vt:lpstr>Tw Cen MT Condensed</vt:lpstr>
      <vt:lpstr>Wingdings</vt:lpstr>
      <vt:lpstr>Wingdings 3</vt:lpstr>
      <vt:lpstr>Integral</vt:lpstr>
      <vt:lpstr>Online Course Enrollment System</vt:lpstr>
      <vt:lpstr>Project Overview </vt:lpstr>
      <vt:lpstr>Software Requirements Specification (SRS) Summary</vt:lpstr>
      <vt:lpstr>Functional Requirements</vt:lpstr>
      <vt:lpstr>UML Design - Use Case &amp; State Diagram</vt:lpstr>
      <vt:lpstr>UML Design - Class &amp; Sequence Diagram</vt:lpstr>
      <vt:lpstr>UML - Activity Diagram</vt:lpstr>
      <vt:lpstr>Page Designs (Landing, Login, Enrollment)</vt:lpstr>
      <vt:lpstr>MySQL Database Design</vt:lpstr>
      <vt:lpstr>PHP Code Highlights</vt:lpstr>
      <vt:lpstr>Class Registration Flow (PHP + MySQL)</vt:lpstr>
      <vt:lpstr>Final Thoughts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Reid, Xenia</dc:creator>
  <cp:lastModifiedBy>Xenia Villafana</cp:lastModifiedBy>
  <cp:revision>4</cp:revision>
  <dcterms:created xsi:type="dcterms:W3CDTF">2025-03-18T19:10:05Z</dcterms:created>
  <dcterms:modified xsi:type="dcterms:W3CDTF">2025-08-07T05:18:48Z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