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194E9A-4F7A-4984-BC78-66F933BAB4BA}">
  <a:tblStyle styleId="{04194E9A-4F7A-4984-BC78-66F933BAB4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ceac188e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1ceac188e7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eac188e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1ceac188e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eac188e7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ceac188e7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ceac188e7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ceac188e7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ceac188e7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ceac188e7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eac188e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1ceac188e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ceac188e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1ceac188e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eac188e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ceac188e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ceac188e7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1ceac188e7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e69c5ad4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1e69c5ad4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e69c5ad4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1e69c5ad4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ceac188e7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1ceac188e7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ceac188e7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1ceac188e7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d0ced939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1d0ced939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eac188e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ceac188e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eac188e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1ceac188e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eac188e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ceac188e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1" Type="http://schemas.openxmlformats.org/officeDocument/2006/relationships/image" Target="../media/image27.png"/><Relationship Id="rId10" Type="http://schemas.openxmlformats.org/officeDocument/2006/relationships/image" Target="../media/image19.png"/><Relationship Id="rId12" Type="http://schemas.openxmlformats.org/officeDocument/2006/relationships/image" Target="../media/image16.png"/><Relationship Id="rId9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ob-market-feb2024.technokratos.com/" TargetMode="External"/><Relationship Id="rId4" Type="http://schemas.openxmlformats.org/officeDocument/2006/relationships/hyperlink" Target="https://hh.ru/article/33041" TargetMode="External"/><Relationship Id="rId5" Type="http://schemas.openxmlformats.org/officeDocument/2006/relationships/hyperlink" Target="https://habr.com/ru/companies/habr_career/articles/829182/" TargetMode="External"/><Relationship Id="rId6" Type="http://schemas.openxmlformats.org/officeDocument/2006/relationships/hyperlink" Target="https://habr.com/ru/articles/809923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854375" y="4891625"/>
            <a:ext cx="3015300" cy="1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Солодовников С</a:t>
            </a:r>
            <a:r>
              <a:rPr i="1" lang="ru-RU" sz="1800"/>
              <a:t>. Ф.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Плетнева</a:t>
            </a:r>
            <a:r>
              <a:rPr i="1" lang="ru-RU" sz="1800"/>
              <a:t> А. Д</a:t>
            </a:r>
            <a:endParaRPr i="1"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Шиханов Р.В..</a:t>
            </a:r>
            <a:endParaRPr i="1"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Давлетшина К.М</a:t>
            </a:r>
            <a:endParaRPr i="1"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Группа </a:t>
            </a:r>
            <a:r>
              <a:rPr i="1" lang="ru-RU" sz="1800"/>
              <a:t>5140904/40201</a:t>
            </a:r>
            <a:endParaRPr sz="1800"/>
          </a:p>
        </p:txBody>
      </p:sp>
      <p:sp>
        <p:nvSpPr>
          <p:cNvPr id="89" name="Google Shape;89;p13"/>
          <p:cNvSpPr txBox="1"/>
          <p:nvPr/>
        </p:nvSpPr>
        <p:spPr>
          <a:xfrm>
            <a:off x="834393" y="2203795"/>
            <a:ext cx="105213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РЫНКА ВАКАНСИЙ IT-СПЕЦИАЛЬНОСТЕЙ С HEADHUNTER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Программная реализация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922906" y="635603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системы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450" y="1289875"/>
            <a:ext cx="1234625" cy="12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4697125" y="1474850"/>
            <a:ext cx="1490100" cy="29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818675" y="2095675"/>
            <a:ext cx="1075500" cy="95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api parser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800775" y="3502775"/>
            <a:ext cx="1282800" cy="6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preprocessor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400" y="3833192"/>
            <a:ext cx="4802524" cy="175055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6666100" y="4363475"/>
            <a:ext cx="1490100" cy="6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pipeline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300" y="1099988"/>
            <a:ext cx="3476172" cy="220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904425" y="1564575"/>
            <a:ext cx="10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app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2"/>
          <p:cNvCxnSpPr>
            <a:stCxn id="160" idx="1"/>
            <a:endCxn id="158" idx="3"/>
          </p:cNvCxnSpPr>
          <p:nvPr/>
        </p:nvCxnSpPr>
        <p:spPr>
          <a:xfrm rot="10800000">
            <a:off x="3996075" y="1907275"/>
            <a:ext cx="8226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60" idx="2"/>
            <a:endCxn id="161" idx="0"/>
          </p:cNvCxnSpPr>
          <p:nvPr/>
        </p:nvCxnSpPr>
        <p:spPr>
          <a:xfrm>
            <a:off x="5356425" y="3049075"/>
            <a:ext cx="858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>
            <a:stCxn id="161" idx="3"/>
          </p:cNvCxnSpPr>
          <p:nvPr/>
        </p:nvCxnSpPr>
        <p:spPr>
          <a:xfrm>
            <a:off x="6083575" y="3847775"/>
            <a:ext cx="6963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>
            <a:stCxn id="163" idx="3"/>
          </p:cNvCxnSpPr>
          <p:nvPr/>
        </p:nvCxnSpPr>
        <p:spPr>
          <a:xfrm flipH="1" rot="10800000">
            <a:off x="8156200" y="4679075"/>
            <a:ext cx="5547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stCxn id="164" idx="2"/>
            <a:endCxn id="162" idx="0"/>
          </p:cNvCxnSpPr>
          <p:nvPr/>
        </p:nvCxnSpPr>
        <p:spPr>
          <a:xfrm>
            <a:off x="9172386" y="3302818"/>
            <a:ext cx="654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64" idx="0"/>
            <a:endCxn id="172" idx="1"/>
          </p:cNvCxnSpPr>
          <p:nvPr/>
        </p:nvCxnSpPr>
        <p:spPr>
          <a:xfrm flipH="1" rot="10800000">
            <a:off x="9172386" y="831188"/>
            <a:ext cx="11829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5293" y="337050"/>
            <a:ext cx="1075500" cy="98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63418" y="205400"/>
            <a:ext cx="1075500" cy="98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40343" y="111475"/>
            <a:ext cx="1075500" cy="988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-104700" y="2718350"/>
            <a:ext cx="45693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позволяет легко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обрабатывать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собранные данные, при этом имея хорошую масштабируемость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Kibana хорошо интегрирована с Elasticsearch, позволяя быстро визуализировать имеющиеся данные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578800" y="1193925"/>
            <a:ext cx="3909000" cy="481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1750" y="1682550"/>
            <a:ext cx="638804" cy="4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Горизонтальное масштабирование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329075" y="1726825"/>
            <a:ext cx="5269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</a:rPr>
              <a:t>Шардирование</a:t>
            </a:r>
            <a:r>
              <a:rPr lang="ru-RU" sz="1500">
                <a:solidFill>
                  <a:schemeClr val="dk1"/>
                </a:solidFill>
              </a:rPr>
              <a:t>: Индексы Elasticsearch автоматически разбиваются на </a:t>
            </a:r>
            <a:r>
              <a:rPr b="1" lang="ru-RU" sz="1500">
                <a:solidFill>
                  <a:schemeClr val="dk1"/>
                </a:solidFill>
              </a:rPr>
              <a:t>шарды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</a:rPr>
              <a:t>Каждый шард — это логическая часть индекса, которая хранится на одном узле (node) кластера.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</a:rPr>
              <a:t>Добавление узлов</a:t>
            </a:r>
            <a:r>
              <a:rPr lang="ru-RU" sz="1500">
                <a:solidFill>
                  <a:schemeClr val="dk1"/>
                </a:solidFill>
              </a:rPr>
              <a:t>: Если вы добавляете больше узлов в кластер, Elasticsearch автоматически перераспределяет шарды между узлами для балансировки нагрузки. Это позволяет обрабатывать больше запросов и увеличивать объем хранимых данных.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855363" y="62382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017875" y="4625721"/>
            <a:ext cx="45039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Парсер может быть масштабирован при помощи применения асинхронных http вызовов к api, обойти ограничение на ip можно с помощью прокси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97413" y="2820763"/>
            <a:ext cx="966600" cy="76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Parser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555963" y="2239513"/>
            <a:ext cx="675000" cy="192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710913" y="2504100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1710913" y="3021763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710913" y="3561313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988413" y="1681313"/>
            <a:ext cx="3360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прокси сервера, 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625" y="2614150"/>
            <a:ext cx="1180338" cy="11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98438" y="2043013"/>
            <a:ext cx="1457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10n запросов в сек в hh api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87822" y="4317702"/>
            <a:ext cx="5893453" cy="2643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3"/>
          <p:cNvCxnSpPr>
            <a:stCxn id="187" idx="4"/>
          </p:cNvCxnSpPr>
          <p:nvPr/>
        </p:nvCxnSpPr>
        <p:spPr>
          <a:xfrm>
            <a:off x="680713" y="3587863"/>
            <a:ext cx="86400" cy="8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>
            <a:stCxn id="187" idx="6"/>
            <a:endCxn id="189" idx="2"/>
          </p:cNvCxnSpPr>
          <p:nvPr/>
        </p:nvCxnSpPr>
        <p:spPr>
          <a:xfrm flipH="1" rot="10800000">
            <a:off x="1164013" y="2686513"/>
            <a:ext cx="546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>
            <a:stCxn id="187" idx="6"/>
            <a:endCxn id="190" idx="2"/>
          </p:cNvCxnSpPr>
          <p:nvPr/>
        </p:nvCxnSpPr>
        <p:spPr>
          <a:xfrm>
            <a:off x="1164013" y="3204313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>
            <a:stCxn id="187" idx="6"/>
            <a:endCxn id="191" idx="2"/>
          </p:cNvCxnSpPr>
          <p:nvPr/>
        </p:nvCxnSpPr>
        <p:spPr>
          <a:xfrm>
            <a:off x="1164013" y="3204313"/>
            <a:ext cx="5469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>
            <a:stCxn id="189" idx="6"/>
            <a:endCxn id="193" idx="1"/>
          </p:cNvCxnSpPr>
          <p:nvPr/>
        </p:nvCxnSpPr>
        <p:spPr>
          <a:xfrm>
            <a:off x="2076013" y="2686650"/>
            <a:ext cx="12417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>
            <a:stCxn id="190" idx="6"/>
            <a:endCxn id="193" idx="1"/>
          </p:cNvCxnSpPr>
          <p:nvPr/>
        </p:nvCxnSpPr>
        <p:spPr>
          <a:xfrm>
            <a:off x="2076013" y="3204313"/>
            <a:ext cx="12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>
            <a:stCxn id="191" idx="6"/>
            <a:endCxn id="193" idx="1"/>
          </p:cNvCxnSpPr>
          <p:nvPr/>
        </p:nvCxnSpPr>
        <p:spPr>
          <a:xfrm flipH="1" rot="10800000">
            <a:off x="2076013" y="3204463"/>
            <a:ext cx="12417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38200" y="32337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Особенности созданного ПО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38200" y="164817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460"/>
          </a:p>
          <a:p>
            <a:pPr indent="-34036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ru-RU" sz="2460"/>
              <a:t>В большинстве вакансий не указаны вилки зарплаты. Если вилки указаны, то мы </a:t>
            </a:r>
            <a:r>
              <a:rPr lang="ru-RU" sz="2460"/>
              <a:t>считаем</a:t>
            </a:r>
            <a:r>
              <a:rPr lang="ru-RU" sz="2460"/>
              <a:t> среднее значение, если вилка </a:t>
            </a:r>
            <a:r>
              <a:rPr lang="ru-RU" sz="2460"/>
              <a:t>односторонняя</a:t>
            </a:r>
            <a:r>
              <a:rPr lang="ru-RU" sz="2460"/>
              <a:t>, мы </a:t>
            </a:r>
            <a:r>
              <a:rPr lang="ru-RU" sz="2460"/>
              <a:t>рассчитываем</a:t>
            </a:r>
            <a:r>
              <a:rPr lang="ru-RU" sz="2460"/>
              <a:t> упущенную границу на основе среднего процентного отклонения вилок по остальным данным.</a:t>
            </a:r>
            <a:endParaRPr sz="2460"/>
          </a:p>
          <a:p>
            <a:pPr indent="-3403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ru-RU" sz="2460"/>
              <a:t>На этапе препроцессинга мы осуществляем </a:t>
            </a:r>
            <a:r>
              <a:rPr lang="ru-RU" sz="2460"/>
              <a:t>конвертацию</a:t>
            </a:r>
            <a:r>
              <a:rPr lang="ru-RU" sz="2460"/>
              <a:t> валют, </a:t>
            </a:r>
            <a:r>
              <a:rPr lang="ru-RU" sz="2460"/>
              <a:t>рассчитываем</a:t>
            </a:r>
            <a:r>
              <a:rPr lang="ru-RU" sz="2460"/>
              <a:t> среднюю зарплату</a:t>
            </a:r>
            <a:endParaRPr sz="2460"/>
          </a:p>
          <a:p>
            <a:pPr indent="-3403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ru-RU" sz="2460"/>
              <a:t>Для </a:t>
            </a:r>
            <a:r>
              <a:rPr lang="ru-RU" sz="2460"/>
              <a:t>эластик серч</a:t>
            </a:r>
            <a:r>
              <a:rPr lang="ru-RU" sz="2460"/>
              <a:t> написал пайплайн, формирующий атрибут lang, который выделяет язык программирования из описания вакансии</a:t>
            </a:r>
            <a:endParaRPr sz="2460"/>
          </a:p>
          <a:p>
            <a:pPr indent="-3403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ru-RU" sz="2460"/>
              <a:t>Парсер скачивает данные по дням, переключая страницы, пока не загрузит полный список вакансий per_page = 100</a:t>
            </a:r>
            <a:endParaRPr sz="246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246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2460"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793375" y="1853489"/>
            <a:ext cx="10604147" cy="2341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>
                <a:latin typeface="Calibri"/>
                <a:ea typeface="Calibri"/>
                <a:cs typeface="Calibri"/>
                <a:sym typeface="Calibri"/>
              </a:rPr>
              <a:t>Графики и диаграммы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3180125" y="3630775"/>
            <a:ext cx="123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730925" y="311950"/>
            <a:ext cx="6228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Медианные зарплаты по городам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8610600" y="985975"/>
            <a:ext cx="32013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медианная зарплата - зарплата при которой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половина (50 %) работников меньше этого уровня,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половина (50 %) — больше её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7807450" y="5395975"/>
            <a:ext cx="41271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</a:t>
            </a: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высокие</a:t>
            </a: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зарплаты it специалистов на платформе hh.ru в Москве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5" y="1326650"/>
            <a:ext cx="7415226" cy="52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1442150" y="281275"/>
            <a:ext cx="8530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количества вакансий к опыту работы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0" y="1413225"/>
            <a:ext cx="84105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8310300" y="1223225"/>
            <a:ext cx="38817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Опыт работы, от 1 до 6 лет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является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самым востребованным у работодателей, </a:t>
            </a:r>
            <a:r>
              <a:rPr lang="ru-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специалисты без опыта не вызывают большой интерес у компаний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2730925" y="311950"/>
            <a:ext cx="6228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Медианные зарплаты по опыту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8959825" y="1495950"/>
            <a:ext cx="29595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среднем прибавка к зарплате у при переходе специалиста на новый грейд составляет 50-60% оклада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1666600"/>
            <a:ext cx="75533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50" y="1197525"/>
            <a:ext cx="84391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1933125" y="311950"/>
            <a:ext cx="7640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количества вакансий по языкам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8854500" y="1447300"/>
            <a:ext cx="3265800" cy="5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категориях разработчик/тестировщик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всего предложений на рынке получают специалисты ЯП: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1c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1549575" y="311950"/>
            <a:ext cx="9220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Медианные зарплаты по языкам программирования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313775" y="5613850"/>
            <a:ext cx="101718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можно назвать самым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высокооплачиваемым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языком по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соотношению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количество вакансий / зарплаты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0" y="856563"/>
            <a:ext cx="8817099" cy="4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1559450"/>
            <a:ext cx="72104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3237225" y="250575"/>
            <a:ext cx="6228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компаний на рынке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7502375" y="1938013"/>
            <a:ext cx="42960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Компании, которые за период ноября 2024 наиболее активно набирали специалистов.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Лидеры рынка - банковский сектор.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375" y="21172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Обзор предметной области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54625" y="3117600"/>
            <a:ext cx="9548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HeadHunter — одна из крупнейших платформ по поиску работы и найму сотрудников в России и СНГ, объединяющая миллионы вакансий и резюме.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HeadHunter предоставляет API, позволяющее интегрировать функционал платформы в сторонние приложения и сервисы.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API обеспечивает получение информации о вакансиях, резюме, компаниях и других сущностях, что позволяет создавать кастомизированные решения для поиска и подбора персонала.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75" y="1627275"/>
            <a:ext cx="88201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2730925" y="311950"/>
            <a:ext cx="6228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ЯП по компаниям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3352225" y="5722800"/>
            <a:ext cx="4986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языков топ компаний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125" y="1485900"/>
            <a:ext cx="85915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1610950" y="311950"/>
            <a:ext cx="8883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Специалистов с каким опытом ищут компании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859175" y="5666425"/>
            <a:ext cx="112308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Топ компании в большинстве ищут специалистов с опытом работы от 3 до 6 лет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122900" y="2047075"/>
            <a:ext cx="2329500" cy="430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838200" y="211500"/>
            <a:ext cx="1088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800"/>
              <a:t>Получение недостающих зарплат. Архитектура сети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289425" y="2433013"/>
            <a:ext cx="1843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289425" y="5868888"/>
            <a:ext cx="1843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salary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289425" y="3658375"/>
            <a:ext cx="1843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employer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289425" y="4233588"/>
            <a:ext cx="1843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exp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289425" y="4883725"/>
            <a:ext cx="18435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2734600" y="3593275"/>
            <a:ext cx="25194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integer encoding + 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734600" y="4233600"/>
            <a:ext cx="25194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integer encoding +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2734600" y="4818625"/>
            <a:ext cx="25194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integer encoding +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2749950" y="2317588"/>
            <a:ext cx="25194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bert tokenizer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5886375" y="2317600"/>
            <a:ext cx="25194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bert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encoding/обученная модель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8495675" y="3323500"/>
            <a:ext cx="878100" cy="27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Linear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9740075" y="4115950"/>
            <a:ext cx="878100" cy="116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linear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2673100" y="5868900"/>
            <a:ext cx="26424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normalizer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10984475" y="4358200"/>
            <a:ext cx="952500" cy="6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salary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4"/>
          <p:cNvCxnSpPr>
            <a:stCxn id="291" idx="3"/>
            <a:endCxn id="299" idx="1"/>
          </p:cNvCxnSpPr>
          <p:nvPr/>
        </p:nvCxnSpPr>
        <p:spPr>
          <a:xfrm flipH="1" rot="10800000">
            <a:off x="2132925" y="2565163"/>
            <a:ext cx="6171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4"/>
          <p:cNvCxnSpPr>
            <a:stCxn id="299" idx="3"/>
            <a:endCxn id="300" idx="1"/>
          </p:cNvCxnSpPr>
          <p:nvPr/>
        </p:nvCxnSpPr>
        <p:spPr>
          <a:xfrm>
            <a:off x="5269350" y="2565238"/>
            <a:ext cx="6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4"/>
          <p:cNvCxnSpPr>
            <a:stCxn id="300" idx="2"/>
            <a:endCxn id="301" idx="1"/>
          </p:cNvCxnSpPr>
          <p:nvPr/>
        </p:nvCxnSpPr>
        <p:spPr>
          <a:xfrm>
            <a:off x="7146075" y="2812900"/>
            <a:ext cx="1349700" cy="18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4"/>
          <p:cNvCxnSpPr>
            <a:stCxn id="296" idx="3"/>
            <a:endCxn id="301" idx="1"/>
          </p:cNvCxnSpPr>
          <p:nvPr/>
        </p:nvCxnSpPr>
        <p:spPr>
          <a:xfrm>
            <a:off x="5254000" y="3840925"/>
            <a:ext cx="32418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4"/>
          <p:cNvCxnSpPr>
            <a:stCxn id="297" idx="3"/>
            <a:endCxn id="301" idx="1"/>
          </p:cNvCxnSpPr>
          <p:nvPr/>
        </p:nvCxnSpPr>
        <p:spPr>
          <a:xfrm>
            <a:off x="5254000" y="4481250"/>
            <a:ext cx="32418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>
            <a:stCxn id="298" idx="3"/>
            <a:endCxn id="301" idx="1"/>
          </p:cNvCxnSpPr>
          <p:nvPr/>
        </p:nvCxnSpPr>
        <p:spPr>
          <a:xfrm flipH="1" rot="10800000">
            <a:off x="5254000" y="4696075"/>
            <a:ext cx="32418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>
            <a:stCxn id="301" idx="3"/>
            <a:endCxn id="302" idx="1"/>
          </p:cNvCxnSpPr>
          <p:nvPr/>
        </p:nvCxnSpPr>
        <p:spPr>
          <a:xfrm>
            <a:off x="9373775" y="4696150"/>
            <a:ext cx="3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>
            <a:stCxn id="302" idx="3"/>
            <a:endCxn id="304" idx="2"/>
          </p:cNvCxnSpPr>
          <p:nvPr/>
        </p:nvCxnSpPr>
        <p:spPr>
          <a:xfrm>
            <a:off x="10618175" y="4696150"/>
            <a:ext cx="3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4"/>
          <p:cNvCxnSpPr>
            <a:endCxn id="304" idx="4"/>
          </p:cNvCxnSpPr>
          <p:nvPr/>
        </p:nvCxnSpPr>
        <p:spPr>
          <a:xfrm flipH="1" rot="10800000">
            <a:off x="5315525" y="5034100"/>
            <a:ext cx="6145200" cy="100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 txBox="1"/>
          <p:nvPr/>
        </p:nvSpPr>
        <p:spPr>
          <a:xfrm>
            <a:off x="5999800" y="6062500"/>
            <a:ext cx="28905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потерь - MSE loss (</a:t>
            </a: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среднеквадратичная</a:t>
            </a: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ошибка)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>
            <a:stCxn id="293" idx="3"/>
            <a:endCxn id="296" idx="1"/>
          </p:cNvCxnSpPr>
          <p:nvPr/>
        </p:nvCxnSpPr>
        <p:spPr>
          <a:xfrm>
            <a:off x="2132925" y="3840925"/>
            <a:ext cx="6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>
            <a:stCxn id="294" idx="3"/>
            <a:endCxn id="297" idx="1"/>
          </p:cNvCxnSpPr>
          <p:nvPr/>
        </p:nvCxnSpPr>
        <p:spPr>
          <a:xfrm>
            <a:off x="2132925" y="4416138"/>
            <a:ext cx="601800" cy="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4"/>
          <p:cNvCxnSpPr>
            <a:stCxn id="295" idx="3"/>
            <a:endCxn id="298" idx="1"/>
          </p:cNvCxnSpPr>
          <p:nvPr/>
        </p:nvCxnSpPr>
        <p:spPr>
          <a:xfrm>
            <a:off x="2132925" y="5066275"/>
            <a:ext cx="6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4"/>
          <p:cNvCxnSpPr>
            <a:stCxn id="292" idx="3"/>
            <a:endCxn id="303" idx="1"/>
          </p:cNvCxnSpPr>
          <p:nvPr/>
        </p:nvCxnSpPr>
        <p:spPr>
          <a:xfrm>
            <a:off x="2132925" y="6051438"/>
            <a:ext cx="5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4"/>
          <p:cNvSpPr txBox="1"/>
          <p:nvPr/>
        </p:nvSpPr>
        <p:spPr>
          <a:xfrm>
            <a:off x="4626675" y="1183600"/>
            <a:ext cx="2519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epochs: 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6175900" y="1822300"/>
            <a:ext cx="243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cointegrated/rubert-tiny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2452300" y="3017988"/>
            <a:ext cx="354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 категорий в числа и и  их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векторное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представление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2671725" y="1851738"/>
            <a:ext cx="298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разбиение текста по словам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2734600" y="6356313"/>
            <a:ext cx="298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- нормализация зарплаты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4"/>
          <p:cNvCxnSpPr>
            <a:stCxn id="301" idx="0"/>
            <a:endCxn id="326" idx="1"/>
          </p:cNvCxnSpPr>
          <p:nvPr/>
        </p:nvCxnSpPr>
        <p:spPr>
          <a:xfrm flipH="1" rot="10800000">
            <a:off x="8934725" y="1890400"/>
            <a:ext cx="438900" cy="14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4"/>
          <p:cNvSpPr txBox="1"/>
          <p:nvPr/>
        </p:nvSpPr>
        <p:spPr>
          <a:xfrm>
            <a:off x="9373650" y="1606000"/>
            <a:ext cx="298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полносвязный слой 1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9517250" y="2047075"/>
            <a:ext cx="298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полносвязный слой 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4"/>
          <p:cNvCxnSpPr>
            <a:stCxn id="302" idx="0"/>
          </p:cNvCxnSpPr>
          <p:nvPr/>
        </p:nvCxnSpPr>
        <p:spPr>
          <a:xfrm flipH="1" rot="10800000">
            <a:off x="10179125" y="2524750"/>
            <a:ext cx="282900" cy="15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4"/>
          <p:cNvSpPr txBox="1"/>
          <p:nvPr/>
        </p:nvSpPr>
        <p:spPr>
          <a:xfrm>
            <a:off x="5996375" y="2832425"/>
            <a:ext cx="3377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векторного представления из токенов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4"/>
          <p:cNvCxnSpPr>
            <a:stCxn id="304" idx="0"/>
          </p:cNvCxnSpPr>
          <p:nvPr/>
        </p:nvCxnSpPr>
        <p:spPr>
          <a:xfrm rot="10800000">
            <a:off x="11383925" y="3661600"/>
            <a:ext cx="768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4"/>
          <p:cNvSpPr txBox="1"/>
          <p:nvPr/>
        </p:nvSpPr>
        <p:spPr>
          <a:xfrm>
            <a:off x="10538975" y="3081513"/>
            <a:ext cx="1843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предсказание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289425" y="2029950"/>
            <a:ext cx="23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входные признаки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186975" y="1215375"/>
            <a:ext cx="443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научить модель предсказывать зп по входным данным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800"/>
              <a:t>Получение недостающих зарплат. Результаты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706650" y="1597750"/>
            <a:ext cx="97863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</a:rPr>
              <a:t>Средняя зарплата на основе всех данных составляет</a:t>
            </a:r>
            <a:r>
              <a:rPr lang="ru-RU" sz="1900">
                <a:solidFill>
                  <a:schemeClr val="dk1"/>
                </a:solidFill>
              </a:rPr>
              <a:t> 177 000 р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</a:rPr>
              <a:t>Среднеквадратичное</a:t>
            </a:r>
            <a:r>
              <a:rPr lang="ru-RU" sz="1900">
                <a:solidFill>
                  <a:schemeClr val="dk1"/>
                </a:solidFill>
              </a:rPr>
              <a:t> отклонение составляет 106 000 р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</a:rPr>
              <a:t>Результаты обучения модели: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Нормализованная </a:t>
            </a:r>
            <a:r>
              <a:rPr lang="ru-RU" sz="1900">
                <a:solidFill>
                  <a:schemeClr val="dk1"/>
                </a:solidFill>
              </a:rPr>
              <a:t>среднеквадратичная</a:t>
            </a:r>
            <a:r>
              <a:rPr lang="ru-RU" sz="1900">
                <a:solidFill>
                  <a:schemeClr val="dk1"/>
                </a:solidFill>
              </a:rPr>
              <a:t> ошибка = 0.5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что в переводе в рубли 75.000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</a:rPr>
              <a:t>В среднем, предсказания модели отличаются от истинных значений на 75 000 тысяч рублей.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</a:rPr>
              <a:t>Это говорит о том, что средняя ошибка модели составляет 70% от вариации, присутствующей в данных.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606025" y="260425"/>
            <a:ext cx="875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800"/>
              <a:t>Определение распределения данных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0700"/>
            <a:ext cx="7578126" cy="3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7625825" y="1732275"/>
            <a:ext cx="39438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Ассиметрия с правым хвостом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Природа зарплат имеет логнормальное распределение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Наблюдаем скачки на средних вилках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различных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грейдов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7049975" y="5786575"/>
            <a:ext cx="476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latin typeface="Arial"/>
                <a:ea typeface="Arial"/>
                <a:cs typeface="Arial"/>
                <a:sym typeface="Arial"/>
              </a:rPr>
              <a:t>Тонкие хвосты</a:t>
            </a:r>
            <a:r>
              <a:rPr lang="ru-RU" sz="1700">
                <a:latin typeface="Arial"/>
                <a:ea typeface="Arial"/>
                <a:cs typeface="Arial"/>
                <a:sym typeface="Arial"/>
              </a:rPr>
              <a:t>: Больше данных сосредоточено около среднего, а экстремальные значения встречаются редко.</a:t>
            </a:r>
            <a:endParaRPr sz="5000"/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5" y="1202813"/>
            <a:ext cx="5578962" cy="4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>
            <p:ph type="title"/>
          </p:nvPr>
        </p:nvSpPr>
        <p:spPr>
          <a:xfrm>
            <a:off x="1606025" y="260425"/>
            <a:ext cx="875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800"/>
              <a:t>Определение распределения данных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437" y="1738525"/>
            <a:ext cx="5085987" cy="38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/>
        </p:nvSpPr>
        <p:spPr>
          <a:xfrm>
            <a:off x="449075" y="6178975"/>
            <a:ext cx="61251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данных близко к логнормальному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Временные характеристики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186875" y="1375400"/>
            <a:ext cx="11596800" cy="5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Парсер - 3 минуты на выгрузку данных из API за месяц по профилям разработки и тестирования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Препроцессинг - &lt; 1с, чтобы обработать 22 тысячи вакансий и загрузить в elasticsearch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 - &lt;1с, динамически обновляется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Время обучения модели - 30 минут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Время обработки одного запроса при инференсе модели - 3000 микросекунд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разработку данной системы командой было затрачено ~100 человеко-часов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388450" y="2047575"/>
            <a:ext cx="40518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060">
                <a:latin typeface="Calibri"/>
                <a:ea typeface="Calibri"/>
                <a:cs typeface="Calibri"/>
                <a:sym typeface="Calibri"/>
              </a:rPr>
              <a:t>Инфраструктура разработки</a:t>
            </a:r>
            <a:endParaRPr sz="316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95950" y="3080750"/>
            <a:ext cx="4877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VCS – 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– PyCharm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– Python 3.10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Библиотеки - requests, pytorch, scikit-learn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Технологии - docker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База данных – ElasticSearch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 визуализации: Kibana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25" y="3080750"/>
            <a:ext cx="521650" cy="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125" y="3479525"/>
            <a:ext cx="521650" cy="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100" y="3870375"/>
            <a:ext cx="521649" cy="52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7700" y="4971400"/>
            <a:ext cx="638804" cy="44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8575" y="5633600"/>
            <a:ext cx="521651" cy="52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0775" y="6265775"/>
            <a:ext cx="449275" cy="4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9" name="Google Shape;379;p39"/>
          <p:cNvSpPr txBox="1"/>
          <p:nvPr>
            <p:ph type="title"/>
          </p:nvPr>
        </p:nvSpPr>
        <p:spPr>
          <a:xfrm>
            <a:off x="2961075" y="224775"/>
            <a:ext cx="72906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/>
              <a:t>Характеристики проекта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6342700" y="1342275"/>
            <a:ext cx="57360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ru-RU" sz="3400"/>
              <a:t>967 строк кода</a:t>
            </a:r>
            <a:endParaRPr sz="3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-RU" sz="3400"/>
              <a:t>5 модулей</a:t>
            </a:r>
            <a:endParaRPr sz="3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-RU" sz="3400"/>
              <a:t>8 визуализаций</a:t>
            </a:r>
            <a:endParaRPr sz="3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-RU" sz="3400"/>
              <a:t>датасет 23000 вакансий</a:t>
            </a:r>
            <a:endParaRPr sz="3400"/>
          </a:p>
        </p:txBody>
      </p:sp>
      <p:pic>
        <p:nvPicPr>
          <p:cNvPr id="381" name="Google Shape;38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6501" y="4657713"/>
            <a:ext cx="521651" cy="52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6950" y="4298388"/>
            <a:ext cx="638800" cy="35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89876" y="3870375"/>
            <a:ext cx="2696392" cy="23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86276" y="3750715"/>
            <a:ext cx="2048200" cy="2725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9"/>
          <p:cNvSpPr txBox="1"/>
          <p:nvPr/>
        </p:nvSpPr>
        <p:spPr>
          <a:xfrm>
            <a:off x="6627875" y="3280163"/>
            <a:ext cx="3804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проекта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838200" y="365125"/>
            <a:ext cx="10551458" cy="1352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Представление конечного вида дистрибутива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0"/>
          <p:cNvSpPr txBox="1"/>
          <p:nvPr>
            <p:ph idx="1" type="body"/>
          </p:nvPr>
        </p:nvSpPr>
        <p:spPr>
          <a:xfrm>
            <a:off x="838200" y="1825625"/>
            <a:ext cx="5038166" cy="3929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Дистрибутив </a:t>
            </a:r>
            <a:r>
              <a:rPr lang="ru-RU"/>
              <a:t>содержит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следующие </a:t>
            </a:r>
            <a:r>
              <a:rPr lang="ru-RU"/>
              <a:t>данные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проект c парсером и препроцессором, ML моделью, ES </a:t>
            </a:r>
            <a:r>
              <a:rPr lang="ru-RU"/>
              <a:t>пайплайном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mongodb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docker-compose.yaml</a:t>
            </a:r>
            <a:endParaRPr/>
          </a:p>
        </p:txBody>
      </p:sp>
      <p:sp>
        <p:nvSpPr>
          <p:cNvPr id="392" name="Google Shape;392;p40"/>
          <p:cNvSpPr txBox="1"/>
          <p:nvPr/>
        </p:nvSpPr>
        <p:spPr>
          <a:xfrm>
            <a:off x="6428315" y="2214463"/>
            <a:ext cx="4761524" cy="3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docker-compose: 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Kibana: latest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95475" y="276400"/>
            <a:ext cx="105516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621875" y="2780450"/>
            <a:ext cx="105516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исследования был изучен рынок разработчиков и тестировщиков за ноябрь 2024 года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Изучены распределенные системы управления данными, HH API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Определены самые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популярные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высокооплачиваемые языки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 наиболее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релевантный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стаж опыта для компаний, компании с наибольшим наймом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Реализована модель для расчета заработной платы для вакансии, в которой она не указана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1" name="Google Shape;401;p41"/>
          <p:cNvSpPr txBox="1"/>
          <p:nvPr/>
        </p:nvSpPr>
        <p:spPr>
          <a:xfrm>
            <a:off x="764750" y="1316600"/>
            <a:ext cx="10087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Полученные результаты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коррелируют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результатами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аналогичных исследований, но и имеют некоторые отличия, обусловленные недостаточно большой выборкой анализируемых вакансий.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 исследования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38200" y="1690825"/>
            <a:ext cx="99552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ru-RU" sz="1900">
                <a:solidFill>
                  <a:schemeClr val="dk1"/>
                </a:solidFill>
              </a:rPr>
              <a:t>Актуальность темы</a:t>
            </a:r>
            <a:r>
              <a:rPr lang="ru-RU" sz="1900">
                <a:solidFill>
                  <a:schemeClr val="dk1"/>
                </a:solidFill>
              </a:rPr>
              <a:t>:</a:t>
            </a:r>
            <a:br>
              <a:rPr lang="ru-RU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</a:rPr>
              <a:t>IT-сфера активно развивается, создавая новые вакансии.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</a:rPr>
              <a:t>Растет</a:t>
            </a:r>
            <a:r>
              <a:rPr lang="ru-RU" sz="1900">
                <a:solidFill>
                  <a:schemeClr val="dk1"/>
                </a:solidFill>
              </a:rPr>
              <a:t> потребность в специалистах, соответствующих требованиям рынка.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ru-RU" sz="1900">
                <a:solidFill>
                  <a:schemeClr val="dk1"/>
                </a:solidFill>
              </a:rPr>
              <a:t>Проблематика</a:t>
            </a:r>
            <a:r>
              <a:rPr lang="ru-RU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</a:rPr>
              <a:t>Квалификации на схожих должностях отличаются у разных работодателей.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</a:rPr>
              <a:t>Необходим анализ и структурирование ключевых компетенций для IT-специалистов.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ru-RU" sz="1900">
                <a:solidFill>
                  <a:schemeClr val="dk1"/>
                </a:solidFill>
              </a:rPr>
              <a:t>Цель исследования</a:t>
            </a:r>
            <a:r>
              <a:rPr lang="ru-RU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</a:rPr>
              <a:t>Определить основные компетенции и характеристики вакансий в IT.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Список использованных источников</a:t>
            </a:r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Официальный сайт HeadHunter API [Электронный ресурс] URL: https://api.hh.ru/ (дата обращения: 15.11.2024).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Официальная документация сервиса HeadHunter API. [Электронный ресурс] URL: https://api.hh.ru/openapi/redoc#tag/ (дата обращения: 15.11.2024). 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Официальный сайт </a:t>
            </a:r>
            <a:r>
              <a:rPr lang="ru-RU"/>
              <a:t>elasticsearch </a:t>
            </a:r>
            <a:r>
              <a:rPr lang="ru-RU"/>
              <a:t>[Электронный ресурс] URL: </a:t>
            </a:r>
            <a:r>
              <a:rPr lang="ru-RU"/>
              <a:t>https://www.elastic.co/elasticsearch</a:t>
            </a:r>
            <a:r>
              <a:rPr lang="ru-RU"/>
              <a:t>/ (дата обращения: 15.11.2024).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Лекционные материалы по дисциплине «Наука о данных и аналитика больших объемов данных» – И. В.  Никифоров. Институт компьютерных наук и технологи. Высшая школа программной инженерии. СПБПУ. – 2024. 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/>
              <a:t>Официальный сайт Kibana [Электронный ресурс] URL: </a:t>
            </a:r>
            <a:r>
              <a:rPr lang="ru-RU"/>
              <a:t>https://www.elastic.co/kibana</a:t>
            </a:r>
            <a:r>
              <a:rPr lang="ru-RU"/>
              <a:t> (дата обращения: 15.11.2024).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642938" y="363538"/>
            <a:ext cx="3778250" cy="43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 проекта:</a:t>
            </a:r>
            <a:endParaRPr/>
          </a:p>
        </p:txBody>
      </p:sp>
      <p:sp>
        <p:nvSpPr>
          <p:cNvPr id="415" name="Google Shape;415;p43"/>
          <p:cNvSpPr/>
          <p:nvPr/>
        </p:nvSpPr>
        <p:spPr>
          <a:xfrm>
            <a:off x="4323080" y="363538"/>
            <a:ext cx="7407275" cy="43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 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https://github.com/xenob8/big_data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3"/>
          <p:cNvSpPr txBox="1"/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endParaRPr/>
          </a:p>
        </p:txBody>
      </p:sp>
      <p:pic>
        <p:nvPicPr>
          <p:cNvPr id="417" name="Google Shape;4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25" y="116552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Постановка задач анализа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583578"/>
            <a:ext cx="10880819" cy="514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/>
              <a:t>В данной работе необходимо произвести анализ рынка труда сферы информационных технологий. Анализу подвергнутся вакансии разработчиков и тестировщиков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/>
              <a:t>Поставленные</a:t>
            </a:r>
            <a:r>
              <a:rPr lang="ru-RU" sz="2600"/>
              <a:t> задачи можно разделить на 5 подгрупп: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/>
              <a:t>Получение данных и их предобработка</a:t>
            </a:r>
            <a:r>
              <a:rPr lang="ru-RU" sz="2600"/>
              <a:t>  </a:t>
            </a:r>
            <a:endParaRPr sz="2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/>
              <a:t>Сравнительный анализ предлагаемых заработных плат в IT-сфере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/>
              <a:t>Исследование распределения требуемого опыта от соискателей и анализ оплаты труда в зависимости от опыта.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/>
              <a:t>Определение топ-работодателей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/>
              <a:t>Определение наиболее востребованных навыков для профессии программист разработчик</a:t>
            </a:r>
            <a:endParaRPr sz="2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ru-RU" sz="2600"/>
              <a:t>Определение зарплат для вакансий, в которых они не указаны</a:t>
            </a:r>
            <a:endParaRPr sz="26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-16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Аналогичные исследования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38200" y="757875"/>
            <a:ext cx="90915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Исследование спроса на ИТ-специалистов</a:t>
            </a: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(Технократия). [</a:t>
            </a:r>
            <a:r>
              <a:rPr lang="ru-RU" sz="185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https://job-market-feb2024.technokratos.com/</a:t>
            </a: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Рынок молодых ИТ-специалистов в 2024 году (hh.ru).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ru-RU" sz="185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https://hh.ru/article/33041</a:t>
            </a: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Активность найма на IT-рынке во 2 квартале 2024 (habr)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ru-RU" sz="185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https://habr.com/ru/companies/habr_career/articles/829182/</a:t>
            </a: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Состояние рынка труда и зарплат в IT в I полугодии 2024 года (habr)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ru-RU" sz="185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https://habr.com/ru/articles/809923/</a:t>
            </a: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В соответствии с данными исследованиями: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больше всего открытых вакансий имеет Сбер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большая часть вакансий требует знания Java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50">
                <a:solidFill>
                  <a:srgbClr val="1A1A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медианные зп junior/middle/senior - 90/170/270 тысяч рублей</a:t>
            </a:r>
            <a:endParaRPr sz="1850">
              <a:solidFill>
                <a:srgbClr val="1A1A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38200" y="5619550"/>
            <a:ext cx="101973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исследования быстро устаревают, а также покрывают лишь малую часть поставленных перед нами задач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748682" cy="1352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Ограничения в работе с источником данных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538754"/>
            <a:ext cx="10066752" cy="283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7053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 один запрос можно получить не более 2000 вакансий</a:t>
            </a:r>
            <a:endParaRPr/>
          </a:p>
          <a:p>
            <a:pPr indent="-47053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Ограничение на количество запросов 10 в секунду</a:t>
            </a:r>
            <a:endParaRPr/>
          </a:p>
          <a:p>
            <a:pPr indent="-47053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Можно получить вакансии только за последние 30 дней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5" y="4446306"/>
            <a:ext cx="4580621" cy="2176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63975" y="3964575"/>
            <a:ext cx="3722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запроса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4589685" cy="135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Обзор API HH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64675" y="1720519"/>
            <a:ext cx="47754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Используемые запросы: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/vacancies - возвращает список вакансий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/vacancies/{vacancy_id} - возвращает JSON с телом вакансии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/professional_roles - возвращает список категорий и ролей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5615835" y="1181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{04194E9A-4F7A-4984-BC78-66F933BAB4BA}</a:tableStyleId>
              </a:tblPr>
              <a:tblGrid>
                <a:gridCol w="3044400"/>
                <a:gridCol w="30444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FFFFFF"/>
                          </a:solidFill>
                        </a:rPr>
                        <a:t>Параметр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FFFFFF"/>
                          </a:solidFill>
                        </a:rPr>
                        <a:t>Описание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страницы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</a:tr>
              <a:tr h="40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per_page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вакансий на страницу.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</a:tr>
              <a:tr h="40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professional_role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Профессиональная область. Необходимо передавать id роли.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</a:tr>
              <a:tr h="109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date_from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Дата, которая ограничивает снизу диапазон дат публикации вакансий. Значение указывается в формате ISO 8601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</a:tr>
              <a:tr h="109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date_to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Дата, которая ограничивает сверху диапазон дат публикации вакансий. Значение указывается в формате ISO 8601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6CC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/>
        </p:nvSpPr>
        <p:spPr>
          <a:xfrm>
            <a:off x="6426194" y="545782"/>
            <a:ext cx="48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Используемые параметры запросов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901082" cy="1352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Характеристики дата сета и описание модели данных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75050" y="1717575"/>
            <a:ext cx="110643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получения доступа к API необходимо отправить заявку на регистрацию приложения, описать функциональные возможности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i="0" lang="ru-RU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 получения тела каждой вакансии использовался запрос GET /vacancies/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Вакансии собирались за месяц ноябрь 2024 года,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Извлекались резюме только для разработчиков и тестировщиков.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хранятся в ElasticSearch в виде JSON-документов.</a:t>
            </a:r>
            <a:endParaRPr i="0" sz="2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i="0" lang="ru-RU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Объём дата сета 22 </a:t>
            </a: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МБ (коллекция монго db)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i="0" lang="ru-RU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 сбора данных потребовалось </a:t>
            </a: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0" lang="ru-RU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минуты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Char char="●"/>
            </a:pPr>
            <a:r>
              <a:rPr i="0" lang="ru-RU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 собранных вакансий – </a:t>
            </a:r>
            <a:r>
              <a:rPr lang="ru-RU" sz="2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23310</a:t>
            </a:r>
            <a:endParaRPr i="0" sz="2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9011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Модель данных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00" y="1993700"/>
            <a:ext cx="9950593" cy="4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