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AD18A46-409E-48CF-8734-C9F0699D148D}">
  <a:tblStyle styleId="{1AD18A46-409E-48CF-8734-C9F0699D148D}" styleName="Table_0"/>
  <a:tblStyle styleId="{2A1295AD-D87B-4BAA-B379-CA9A1DD75BA4}" styleName="Table_1"/>
  <a:tblStyle styleId="{8B6F1E9B-8F44-48A7-AFF3-164E300CF693}" styleName="Table_2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5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90054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TZCF Variability revision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0" y="-3"/>
            <a:ext cx="4139399" cy="6122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dirty="0" smtClean="0"/>
              <a:t>Fig 7</a:t>
            </a:r>
            <a:endParaRPr lang="en" sz="2400" dirty="0"/>
          </a:p>
        </p:txBody>
      </p:sp>
      <p:pic>
        <p:nvPicPr>
          <p:cNvPr id="2" name="Picture 1" descr="Figure 07 - BarChartAllAbsolu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494" y="0"/>
            <a:ext cx="5007506" cy="5143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229600" cy="612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Table 3: 3-way ANOVA of PSC concentration</a:t>
            </a:r>
          </a:p>
        </p:txBody>
      </p:sp>
      <p:graphicFrame>
        <p:nvGraphicFramePr>
          <p:cNvPr id="91" name="Shape 91"/>
          <p:cNvGraphicFramePr/>
          <p:nvPr/>
        </p:nvGraphicFramePr>
        <p:xfrm>
          <a:off x="152400" y="550400"/>
          <a:ext cx="8767800" cy="4402721"/>
        </p:xfrm>
        <a:graphic>
          <a:graphicData uri="http://schemas.openxmlformats.org/drawingml/2006/table">
            <a:tbl>
              <a:tblPr>
                <a:noFill/>
                <a:tableStyleId>{8B6F1E9B-8F44-48A7-AFF3-164E300CF693}</a:tableStyleId>
              </a:tblPr>
              <a:tblGrid>
                <a:gridCol w="1450050"/>
                <a:gridCol w="654050"/>
                <a:gridCol w="805600"/>
                <a:gridCol w="854600"/>
                <a:gridCol w="646400"/>
                <a:gridCol w="4357100"/>
              </a:tblGrid>
              <a:tr h="322750">
                <a:tc gridSpan="6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</a:rPr>
                        <a:t>Table 3. Results of the analysis of PSC concentration using a 3-way ANOVA . Bold denotes significant results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9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22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Source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df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SS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sig. factor</a:t>
                      </a:r>
                    </a:p>
                  </a:txBody>
                  <a:tcPr marL="91425" marR="91425" marT="91425" marB="91425"/>
                </a:tc>
              </a:tr>
              <a:tr h="3401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Year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13.1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1.586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0.24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N.S.</a:t>
                      </a:r>
                    </a:p>
                  </a:txBody>
                  <a:tcPr marL="91425" marR="91425" marT="91425" marB="91425"/>
                </a:tc>
              </a:tr>
              <a:tr h="3401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9900"/>
                          </a:solidFill>
                        </a:rPr>
                        <a:t>Zone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9900"/>
                          </a:solidFill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9900"/>
                          </a:solidFill>
                        </a:rPr>
                        <a:t>57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9900"/>
                          </a:solidFill>
                        </a:rPr>
                        <a:t>6.914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9900"/>
                          </a:solidFill>
                        </a:rPr>
                        <a:t>0.03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9900"/>
                          </a:solidFill>
                        </a:rPr>
                        <a:t>*</a:t>
                      </a:r>
                    </a:p>
                  </a:txBody>
                  <a:tcPr marL="91425" marR="91425" marT="91425" marB="91425"/>
                </a:tc>
              </a:tr>
              <a:tr h="3401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80000"/>
                          </a:solidFill>
                        </a:rPr>
                        <a:t>PSC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80000"/>
                          </a:solidFill>
                        </a:rPr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80000"/>
                          </a:solidFill>
                        </a:rPr>
                        <a:t>487.9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80000"/>
                          </a:solidFill>
                        </a:rPr>
                        <a:t>29.612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80000"/>
                          </a:solidFill>
                        </a:rPr>
                        <a:t>&lt;0.001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80000"/>
                          </a:solidFill>
                        </a:rPr>
                        <a:t>***</a:t>
                      </a:r>
                    </a:p>
                  </a:txBody>
                  <a:tcPr marL="91425" marR="91425" marT="91425" marB="91425"/>
                </a:tc>
              </a:tr>
              <a:tr h="3401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Year x Zone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2.9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0.357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0.57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N.S.</a:t>
                      </a:r>
                    </a:p>
                  </a:txBody>
                  <a:tcPr marL="91425" marR="91425" marT="91425" marB="91425"/>
                </a:tc>
              </a:tr>
              <a:tr h="3401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9900"/>
                          </a:solidFill>
                        </a:rPr>
                        <a:t>Zone x PSC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9900"/>
                          </a:solidFill>
                        </a:rPr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9900"/>
                          </a:solidFill>
                        </a:rPr>
                        <a:t>108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9900"/>
                          </a:solidFill>
                        </a:rPr>
                        <a:t>6.555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9900"/>
                          </a:solidFill>
                        </a:rPr>
                        <a:t>0.02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9900"/>
                          </a:solidFill>
                        </a:rPr>
                        <a:t>*</a:t>
                      </a:r>
                    </a:p>
                  </a:txBody>
                  <a:tcPr marL="91425" marR="91425" marT="91425" marB="91425"/>
                </a:tc>
              </a:tr>
              <a:tr h="3401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Year x PSC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0.364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0.71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N.S.</a:t>
                      </a:r>
                    </a:p>
                  </a:txBody>
                  <a:tcPr marL="91425" marR="91425" marT="91425" marB="91425"/>
                </a:tc>
              </a:tr>
              <a:tr h="3401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Residuals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65.9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609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</a:tr>
              <a:tr h="322750">
                <a:tc gridSpan="5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Signif. codes:  0 </a:t>
                      </a:r>
                      <a:r>
                        <a:rPr lang="en" sz="1100">
                          <a:solidFill>
                            <a:srgbClr val="980000"/>
                          </a:solidFill>
                        </a:rPr>
                        <a:t>‘***’ 0.001</a:t>
                      </a:r>
                      <a:r>
                        <a:rPr lang="en" sz="1100">
                          <a:solidFill>
                            <a:schemeClr val="lt1"/>
                          </a:solidFill>
                        </a:rPr>
                        <a:t> ‘**’ 0.01 </a:t>
                      </a:r>
                      <a:r>
                        <a:rPr lang="en" sz="1100">
                          <a:solidFill>
                            <a:srgbClr val="FF9900"/>
                          </a:solidFill>
                        </a:rPr>
                        <a:t>‘*’ 0.05 </a:t>
                      </a:r>
                      <a:r>
                        <a:rPr lang="en" sz="1100">
                          <a:solidFill>
                            <a:schemeClr val="lt1"/>
                          </a:solidFill>
                        </a:rPr>
                        <a:t>‘.’ 0.1 ‘ ’ N.S.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1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4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Fig 8 Comparing PSC and Zone to see why significant (Mostly Nano and Micro) (all years mean 0-175m)</a:t>
            </a:r>
          </a:p>
        </p:txBody>
      </p:sp>
      <p:pic>
        <p:nvPicPr>
          <p:cNvPr id="2" name="Picture 1" descr="Figure 08 - MeanSEMPS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13" y="880543"/>
            <a:ext cx="7030575" cy="426295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4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Fig 9 Show wind fields for Nov-Mar with Fronts at cruise? If we are going to discuss WHY we see things...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9800"/>
            <a:ext cx="9143999" cy="327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61225" y="0"/>
            <a:ext cx="8915400" cy="1417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Fig 10 Could be table also but there is relationship between NPI (NDJFM wind) and position of TZCF in March. Less for temperature, so also less for difference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7402"/>
            <a:ext cx="9143999" cy="3726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86800" cy="73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Figure </a:t>
            </a:r>
            <a:r>
              <a:rPr lang="en-US" dirty="0" smtClean="0"/>
              <a:t>1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4100" y="979725"/>
            <a:ext cx="5718600" cy="384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800" dirty="0"/>
              <a:t>Figure 1. Map of the 2008, 2009, and 2001 transect </a:t>
            </a:r>
            <a:r>
              <a:rPr lang="en-US" sz="1800" dirty="0" smtClean="0"/>
              <a:t>lines </a:t>
            </a:r>
            <a:r>
              <a:rPr lang="en-US" sz="1800" dirty="0"/>
              <a:t>used in this </a:t>
            </a:r>
            <a:r>
              <a:rPr lang="en-US" sz="1800" dirty="0" smtClean="0"/>
              <a:t>study</a:t>
            </a:r>
            <a:endParaRPr lang="en" sz="1800" dirty="0"/>
          </a:p>
        </p:txBody>
      </p:sp>
      <p:pic>
        <p:nvPicPr>
          <p:cNvPr id="31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6125" y="881151"/>
            <a:ext cx="2330738" cy="413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86800" cy="62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 dirty="0"/>
              <a:t>Table </a:t>
            </a:r>
            <a:r>
              <a:rPr lang="en-US" sz="3000" dirty="0" smtClean="0"/>
              <a:t>1</a:t>
            </a:r>
            <a:endParaRPr lang="en" sz="3000" dirty="0"/>
          </a:p>
        </p:txBody>
      </p:sp>
      <p:graphicFrame>
        <p:nvGraphicFramePr>
          <p:cNvPr id="37" name="Shape 37"/>
          <p:cNvGraphicFramePr/>
          <p:nvPr>
            <p:extLst>
              <p:ext uri="{D42A27DB-BD31-4B8C-83A1-F6EECF244321}">
                <p14:modId xmlns:p14="http://schemas.microsoft.com/office/powerpoint/2010/main" val="1205744862"/>
              </p:ext>
            </p:extLst>
          </p:nvPr>
        </p:nvGraphicFramePr>
        <p:xfrm>
          <a:off x="121450" y="1151200"/>
          <a:ext cx="8901100" cy="3662200"/>
        </p:xfrm>
        <a:graphic>
          <a:graphicData uri="http://schemas.openxmlformats.org/drawingml/2006/table">
            <a:tbl>
              <a:tblPr>
                <a:noFill/>
                <a:tableStyleId>{1AD18A46-409E-48CF-8734-C9F0699D148D}</a:tableStyleId>
              </a:tblPr>
              <a:tblGrid>
                <a:gridCol w="1022250"/>
                <a:gridCol w="1882450"/>
                <a:gridCol w="1259125"/>
                <a:gridCol w="886225"/>
                <a:gridCol w="1284300"/>
                <a:gridCol w="1320100"/>
                <a:gridCol w="1246650"/>
              </a:tblGrid>
              <a:tr h="346950">
                <a:tc rowSpan="2" gridSpan="7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</a:rPr>
                        <a:t>Table 1. Oscar Elton Sette (SE) shipboard survey information for data used in this study with geographic boxes used to define frontal </a:t>
                      </a:r>
                      <a:r>
                        <a:rPr lang="en" sz="1200" dirty="0" smtClean="0">
                          <a:solidFill>
                            <a:schemeClr val="lt1"/>
                          </a:solidFill>
                        </a:rPr>
                        <a:t>areas</a:t>
                      </a:r>
                      <a:r>
                        <a:rPr lang="en-US" sz="1200" dirty="0" smtClean="0">
                          <a:solidFill>
                            <a:schemeClr val="lt1"/>
                          </a:solidFill>
                        </a:rPr>
                        <a:t>.</a:t>
                      </a:r>
                      <a:endParaRPr lang="en" sz="12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1900">
                <a:tc gridSpan="7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9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Cruise </a:t>
                      </a:r>
                    </a:p>
                  </a:txBody>
                  <a:tcPr marL="91425" marR="91425" marT="91425" marB="91425"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Dates</a:t>
                      </a:r>
                    </a:p>
                  </a:txBody>
                  <a:tcPr marL="91425" marR="91425" marT="91425" marB="91425"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Latitude</a:t>
                      </a:r>
                    </a:p>
                  </a:txBody>
                  <a:tcPr marL="91425" marR="91425" marT="91425" marB="91425"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Longitude</a:t>
                      </a:r>
                    </a:p>
                  </a:txBody>
                  <a:tcPr marL="91425" marR="91425" marT="91425" marB="91425"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Transect length</a:t>
                      </a:r>
                    </a:p>
                  </a:txBody>
                  <a:tcPr marL="91425" marR="91425" marT="91425" marB="91425"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Frontal Positions</a:t>
                      </a:r>
                    </a:p>
                  </a:txBody>
                  <a:tcPr marL="91425" marR="91425" marT="91425" marB="91425"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70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km [nmi]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STF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TZCF</a:t>
                      </a:r>
                    </a:p>
                  </a:txBody>
                  <a:tcPr marL="91425" marR="91425" marT="91425" marB="91425"/>
                </a:tc>
              </a:tr>
              <a:tr h="609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SE-08-02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26 March-3 April 2008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26°00'-36°00'N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158°00'W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1111 [600]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32°15'-32°45'N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34°15'-35°45'N</a:t>
                      </a:r>
                    </a:p>
                  </a:txBody>
                  <a:tcPr marL="91425" marR="91425" marT="91425" marB="91425"/>
                </a:tc>
              </a:tr>
              <a:tr h="609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SE-09-02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18 March-23 March 2009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26°00'-36°00'N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158°00'W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1111 [600]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31°15'-32°15'N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35°00'-36°00'N</a:t>
                      </a:r>
                    </a:p>
                  </a:txBody>
                  <a:tcPr marL="91425" marR="91425" marT="91425" marB="91425"/>
                </a:tc>
              </a:tr>
              <a:tr h="609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SE-11-02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10 March-23 March 2011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26°00'-36°00'N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158°00'W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1111 [600]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31°15'-32°15'N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</a:rPr>
                        <a:t>33°15'-34°15'N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Shape 42"/>
          <p:cNvGraphicFramePr/>
          <p:nvPr/>
        </p:nvGraphicFramePr>
        <p:xfrm>
          <a:off x="4062" y="0"/>
          <a:ext cx="9135875" cy="5006649"/>
        </p:xfrm>
        <a:graphic>
          <a:graphicData uri="http://schemas.openxmlformats.org/drawingml/2006/table">
            <a:tbl>
              <a:tblPr>
                <a:noFill/>
                <a:tableStyleId>{2A1295AD-D87B-4BAA-B379-CA9A1DD75BA4}</a:tableStyleId>
              </a:tblPr>
              <a:tblGrid>
                <a:gridCol w="2071650"/>
                <a:gridCol w="2574550"/>
                <a:gridCol w="1348900"/>
                <a:gridCol w="1704875"/>
                <a:gridCol w="1435900"/>
              </a:tblGrid>
              <a:tr h="589700">
                <a:tc gridSpan="5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Table 2. Phytoplankton Functional Types (PFTs) and Phytoplankton Size Classes (PSCs) represented by their pigments.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97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PFT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Diagnostic Pigments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Abbreviations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Estimation formula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PSC</a:t>
                      </a:r>
                    </a:p>
                  </a:txBody>
                  <a:tcPr marL="91425" marR="91425" marT="91425" marB="91425"/>
                </a:tc>
              </a:tr>
              <a:tr h="4897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Diatoms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Fucoxanthin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Fuco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1.41[Fuco]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microplankton</a:t>
                      </a:r>
                    </a:p>
                  </a:txBody>
                  <a:tcPr marL="91425" marR="91425" marT="91425" marB="91425"/>
                </a:tc>
              </a:tr>
              <a:tr h="4897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Dinoflagellates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Peridinin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Perid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1.41[Perid]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microplankton</a:t>
                      </a:r>
                    </a:p>
                  </a:txBody>
                  <a:tcPr marL="91425" marR="91425" marT="91425" marB="91425"/>
                </a:tc>
              </a:tr>
              <a:tr h="4897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Chromophytes and nanoflagellates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19'-hexanoyloxyfucoxanthin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Hex-fuco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1.27[Hex-fuco]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nanoplankton</a:t>
                      </a:r>
                    </a:p>
                  </a:txBody>
                  <a:tcPr marL="91425" marR="91425" marT="91425" marB="91425"/>
                </a:tc>
              </a:tr>
              <a:tr h="4897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Chromophytes and nanoflagellates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19'-butanoyloxyfucoxanthin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But-fuco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0.35[But-fuco]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nanoplankton</a:t>
                      </a:r>
                    </a:p>
                  </a:txBody>
                  <a:tcPr marL="91425" marR="91425" marT="91425" marB="91425"/>
                </a:tc>
              </a:tr>
              <a:tr h="4897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Cryptophytes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Alloxanthin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Allox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0.60[Allox]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nanoplankton</a:t>
                      </a:r>
                    </a:p>
                  </a:txBody>
                  <a:tcPr marL="91425" marR="91425" marT="91425" marB="91425"/>
                </a:tc>
              </a:tr>
              <a:tr h="4897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Green flagellates and prochlorophytes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Total chlorophyll 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TChlb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1.01[TChlb]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picoplankton</a:t>
                      </a:r>
                    </a:p>
                  </a:txBody>
                  <a:tcPr marL="91425" marR="91425" marT="91425" marB="91425"/>
                </a:tc>
              </a:tr>
              <a:tr h="4897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Cyanobacteria and prochlorophytes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 Zeaxanthin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Zeax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0.86[Zeax]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picoplankton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229600" cy="73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Figure</a:t>
            </a:r>
            <a:r>
              <a:rPr lang="en-US" dirty="0" smtClean="0"/>
              <a:t> 2</a:t>
            </a:r>
            <a:endParaRPr lang="en" dirty="0"/>
          </a:p>
        </p:txBody>
      </p:sp>
      <p:pic>
        <p:nvPicPr>
          <p:cNvPr id="3" name="Picture 2" descr="Figure 02 -TempFluorTransec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536" y="601980"/>
            <a:ext cx="7522464" cy="454152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0" y="1"/>
            <a:ext cx="3380100" cy="7256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2000" dirty="0" smtClean="0"/>
              <a:t>Figure 3</a:t>
            </a:r>
            <a:endParaRPr lang="en" sz="2000" dirty="0"/>
          </a:p>
        </p:txBody>
      </p:sp>
      <p:sp>
        <p:nvSpPr>
          <p:cNvPr id="55" name="Shape 55"/>
          <p:cNvSpPr txBox="1">
            <a:spLocks noGrp="1"/>
          </p:cNvSpPr>
          <p:nvPr>
            <p:ph type="title" idx="2"/>
          </p:nvPr>
        </p:nvSpPr>
        <p:spPr>
          <a:xfrm>
            <a:off x="858550" y="1189499"/>
            <a:ext cx="2291999" cy="920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STFZ - Top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title" idx="3"/>
          </p:nvPr>
        </p:nvSpPr>
        <p:spPr>
          <a:xfrm>
            <a:off x="858550" y="3217225"/>
            <a:ext cx="2291999" cy="920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TZCF - bottom</a:t>
            </a:r>
          </a:p>
        </p:txBody>
      </p:sp>
      <p:pic>
        <p:nvPicPr>
          <p:cNvPr id="2" name="Picture 1" descr="Figure 03 - TempNO3FluorProfil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62" y="0"/>
            <a:ext cx="6242538" cy="5143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99775" y="205950"/>
            <a:ext cx="2452800" cy="4294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 smtClean="0"/>
              <a:t>Fig</a:t>
            </a:r>
            <a:r>
              <a:rPr lang="en-US" sz="3000" dirty="0" smtClean="0"/>
              <a:t> 4</a:t>
            </a:r>
            <a:endParaRPr lang="en" sz="3000" dirty="0"/>
          </a:p>
        </p:txBody>
      </p:sp>
      <p:pic>
        <p:nvPicPr>
          <p:cNvPr id="2" name="Picture 1" descr="Figure 04 - PlotSplinesAllYearsNoTotalChl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469" y="0"/>
            <a:ext cx="6280531" cy="5143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7050" y="61850"/>
            <a:ext cx="2729399" cy="57311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/>
              <a:t>Fig </a:t>
            </a:r>
            <a:r>
              <a:rPr lang="en" sz="2400" dirty="0" smtClean="0"/>
              <a:t>5</a:t>
            </a:r>
            <a:endParaRPr lang="en" sz="2400" dirty="0"/>
          </a:p>
        </p:txBody>
      </p:sp>
      <p:pic>
        <p:nvPicPr>
          <p:cNvPr id="2" name="Picture 1" descr="Figure 05 - PlotSplinesAllYearsNoTotalChl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95" y="0"/>
            <a:ext cx="6624205" cy="5143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0" y="-3"/>
            <a:ext cx="4139399" cy="62363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Fig 6</a:t>
            </a:r>
            <a:endParaRPr lang="en" sz="2400" dirty="0"/>
          </a:p>
        </p:txBody>
      </p:sp>
      <p:pic>
        <p:nvPicPr>
          <p:cNvPr id="2" name="Picture 1" descr="Figure 06 - BarChartSizeAbsolu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413" y="-3"/>
            <a:ext cx="4804587" cy="5143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409</Words>
  <Application>Microsoft Macintosh PowerPoint</Application>
  <PresentationFormat>On-screen Show (16:9)</PresentationFormat>
  <Paragraphs>139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simple-dark</vt:lpstr>
      <vt:lpstr>TZCF Variability revision</vt:lpstr>
      <vt:lpstr>Figure 1</vt:lpstr>
      <vt:lpstr>Table 1</vt:lpstr>
      <vt:lpstr>PowerPoint Presentation</vt:lpstr>
      <vt:lpstr>Figure 2</vt:lpstr>
      <vt:lpstr>Figure 3</vt:lpstr>
      <vt:lpstr>Fig 4</vt:lpstr>
      <vt:lpstr>Fig 5</vt:lpstr>
      <vt:lpstr>Fig 6</vt:lpstr>
      <vt:lpstr>Fig 7</vt:lpstr>
      <vt:lpstr>Table 3: 3-way ANOVA of PSC concentration</vt:lpstr>
      <vt:lpstr>Fig 8 Comparing PSC and Zone to see why significant (Mostly Nano and Micro) (all years mean 0-175m)</vt:lpstr>
      <vt:lpstr>Fig 9 Show wind fields for Nov-Mar with Fronts at cruise? If we are going to discuss WHY we see things...</vt:lpstr>
      <vt:lpstr>Fig 10 Could be table also but there is relationship between NPI (NDJFM wind) and position of TZCF in March. Less for temperature, so also less for difference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TZCF Variability revision</dc:title>
  <cp:lastModifiedBy>Evan Howell</cp:lastModifiedBy>
  <cp:revision>4</cp:revision>
  <dcterms:modified xsi:type="dcterms:W3CDTF">2014-11-29T01:58:16Z</dcterms:modified>
</cp:coreProperties>
</file>