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8" r:id="rId2"/>
    <p:sldId id="259" r:id="rId3"/>
    <p:sldId id="286" r:id="rId4"/>
    <p:sldId id="260" r:id="rId5"/>
    <p:sldId id="262" r:id="rId6"/>
    <p:sldId id="287" r:id="rId7"/>
    <p:sldId id="263" r:id="rId8"/>
    <p:sldId id="264" r:id="rId9"/>
    <p:sldId id="265" r:id="rId10"/>
    <p:sldId id="266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70" r:id="rId20"/>
    <p:sldId id="298" r:id="rId21"/>
    <p:sldId id="297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1210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2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81617-5B5C-4656-A7B9-D6CB4B27E1E8}" type="datetimeFigureOut">
              <a:rPr lang="en-US" smtClean="0"/>
              <a:t>6/26/2014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96D52-086D-4B67-82B7-E8BA98B4FC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79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6575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8586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8315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1106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5522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9972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890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953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8613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88940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62B667-B76F-4570-A377-28806964814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376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9159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62B667-B76F-4570-A377-28806964814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521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62B667-B76F-4570-A377-28806964814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104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62B667-B76F-4570-A377-28806964814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1445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62B667-B76F-4570-A377-28806964814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6594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62B667-B76F-4570-A377-28806964814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632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62B667-B76F-4570-A377-28806964814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8917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62B667-B76F-4570-A377-28806964814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7154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62B667-B76F-4570-A377-28806964814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5937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62B667-B76F-4570-A377-28806964814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201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62B667-B76F-4570-A377-28806964814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733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56267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62B667-B76F-4570-A377-28806964814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477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62B667-B76F-4570-A377-28806964814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357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62B667-B76F-4570-A377-28806964814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601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62B667-B76F-4570-A377-28806964814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08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62B667-B76F-4570-A377-28806964814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443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62B667-B76F-4570-A377-28806964814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31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62B667-B76F-4570-A377-28806964814A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9784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62B667-B76F-4570-A377-28806964814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4201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62B667-B76F-4570-A377-28806964814A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296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62B667-B76F-4570-A377-28806964814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452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3665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62B667-B76F-4570-A377-28806964814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032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62B667-B76F-4570-A377-28806964814A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6834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62B667-B76F-4570-A377-28806964814A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537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62B667-B76F-4570-A377-28806964814A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825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62B667-B76F-4570-A377-28806964814A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4727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62B667-B76F-4570-A377-28806964814A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7342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62B667-B76F-4570-A377-28806964814A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2937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62B667-B76F-4570-A377-28806964814A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8555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62B667-B76F-4570-A377-28806964814A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307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62B667-B76F-4570-A377-28806964814A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22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3078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0113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4844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9462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66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D-PPT-Maste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2057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6392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68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ID-PPT-Master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5943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41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rgbClr val="942D37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rgbClr val="942D37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rgbClr val="942D37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rgbClr val="942D37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30B15"/>
        </a:buClr>
        <a:buChar char="–"/>
        <a:defRPr sz="2500">
          <a:solidFill>
            <a:srgbClr val="EC7B0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1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Getting to Know </a:t>
            </a:r>
            <a:br>
              <a:rPr lang="en-US" dirty="0" smtClean="0"/>
            </a:br>
            <a:r>
              <a:rPr lang="en-US" dirty="0" smtClean="0"/>
              <a:t>InDesign</a:t>
            </a:r>
          </a:p>
        </p:txBody>
      </p:sp>
    </p:spTree>
    <p:extLst>
      <p:ext uri="{BB962C8B-B14F-4D97-AF65-F5344CB8AC3E}">
        <p14:creationId xmlns:p14="http://schemas.microsoft.com/office/powerpoint/2010/main" val="161054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kern="0" dirty="0" smtClean="0">
                <a:latin typeface="+mj-lt"/>
                <a:ea typeface="+mj-ea"/>
                <a:cs typeface="+mj-cs"/>
              </a:rPr>
              <a:t>Exploring the InDesign Workspace</a:t>
            </a:r>
            <a:br>
              <a:rPr lang="en-US" sz="3200" kern="0" dirty="0" smtClean="0"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3174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can view the </a:t>
            </a:r>
            <a:r>
              <a:rPr lang="en-US" dirty="0" smtClean="0"/>
              <a:t>Tools panel </a:t>
            </a:r>
            <a:r>
              <a:rPr lang="en-US" dirty="0"/>
              <a:t>as a single column, a double </a:t>
            </a:r>
            <a:r>
              <a:rPr lang="en-US" dirty="0" smtClean="0"/>
              <a:t>column, or </a:t>
            </a:r>
            <a:r>
              <a:rPr lang="en-US" dirty="0"/>
              <a:t>even a horizontal row of tools</a:t>
            </a:r>
            <a:r>
              <a:rPr lang="en-US" dirty="0" smtClean="0"/>
              <a:t>.</a:t>
            </a:r>
          </a:p>
          <a:p>
            <a:r>
              <a:rPr lang="en-US" dirty="0"/>
              <a:t>Horizontal lines divide the Tools panel </a:t>
            </a:r>
            <a:r>
              <a:rPr lang="en-US" dirty="0" smtClean="0"/>
              <a:t>into eight sections.</a:t>
            </a:r>
          </a:p>
        </p:txBody>
      </p:sp>
    </p:spTree>
    <p:extLst>
      <p:ext uri="{BB962C8B-B14F-4D97-AF65-F5344CB8AC3E}">
        <p14:creationId xmlns:p14="http://schemas.microsoft.com/office/powerpoint/2010/main" val="173893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kern="0" dirty="0" smtClean="0">
                <a:latin typeface="+mj-lt"/>
                <a:ea typeface="+mj-ea"/>
                <a:cs typeface="+mj-cs"/>
              </a:rPr>
              <a:t>Exploring the InDesign Workspace</a:t>
            </a:r>
            <a:br>
              <a:rPr lang="en-US" sz="3200" kern="0" dirty="0" smtClean="0"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3174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eight </a:t>
            </a:r>
            <a:r>
              <a:rPr lang="en-US" dirty="0" smtClean="0"/>
              <a:t>sections include: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top section </a:t>
            </a:r>
            <a:r>
              <a:rPr lang="en-US" dirty="0" smtClean="0"/>
              <a:t>which contains the selection tools.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section beneath </a:t>
            </a:r>
            <a:r>
              <a:rPr lang="en-US" dirty="0" smtClean="0"/>
              <a:t>which contains </a:t>
            </a:r>
            <a:r>
              <a:rPr lang="en-US" dirty="0"/>
              <a:t>item creation tools, such as </a:t>
            </a:r>
            <a:r>
              <a:rPr lang="en-US" dirty="0" smtClean="0"/>
              <a:t>the drawing</a:t>
            </a:r>
            <a:r>
              <a:rPr lang="en-US" dirty="0"/>
              <a:t>, shape, and type </a:t>
            </a:r>
            <a:r>
              <a:rPr lang="en-US" dirty="0" smtClean="0"/>
              <a:t>tools.</a:t>
            </a:r>
          </a:p>
          <a:p>
            <a:pPr lvl="1"/>
            <a:r>
              <a:rPr lang="en-US" dirty="0" smtClean="0"/>
              <a:t>The next section contains transform tools, such as the Rotate and Scale </a:t>
            </a:r>
            <a:r>
              <a:rPr lang="en-US" dirty="0" smtClean="0"/>
              <a:t>tools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589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kern="0" dirty="0" smtClean="0">
                <a:latin typeface="+mj-lt"/>
                <a:ea typeface="+mj-ea"/>
                <a:cs typeface="+mj-cs"/>
              </a:rPr>
              <a:t>Exploring the InDesign Workspace</a:t>
            </a:r>
            <a:br>
              <a:rPr lang="en-US" sz="3200" kern="0" dirty="0" smtClean="0"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3174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eight </a:t>
            </a:r>
            <a:r>
              <a:rPr lang="en-US" dirty="0" smtClean="0"/>
              <a:t>sections include:</a:t>
            </a:r>
          </a:p>
          <a:p>
            <a:pPr lvl="1"/>
            <a:r>
              <a:rPr lang="en-US" dirty="0" smtClean="0"/>
              <a:t>The next section contains navigation tools.</a:t>
            </a:r>
          </a:p>
          <a:p>
            <a:pPr lvl="1"/>
            <a:r>
              <a:rPr lang="en-US" dirty="0" smtClean="0"/>
              <a:t>The bottom-most sections of the Tools panel contain functions for applying colors and gradients to objects and choosing different modes for viewing documents, such as the commonly used Preview </a:t>
            </a:r>
            <a:r>
              <a:rPr lang="en-US" dirty="0" smtClean="0"/>
              <a:t>mode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36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kern="0" dirty="0" smtClean="0">
                <a:latin typeface="+mj-lt"/>
                <a:ea typeface="+mj-ea"/>
                <a:cs typeface="+mj-cs"/>
              </a:rPr>
              <a:t>Exploring the InDesign Workspace</a:t>
            </a:r>
            <a:br>
              <a:rPr lang="en-US" sz="3200" kern="0" dirty="0" smtClean="0"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3174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InDesign functions are grouped </a:t>
            </a:r>
            <a:r>
              <a:rPr lang="en-US" dirty="0" smtClean="0"/>
              <a:t>into panels.</a:t>
            </a:r>
          </a:p>
          <a:p>
            <a:r>
              <a:rPr lang="en-US" dirty="0"/>
              <a:t>All panels can be accessed from the </a:t>
            </a:r>
            <a:r>
              <a:rPr lang="en-US" dirty="0" smtClean="0"/>
              <a:t>Window menu.</a:t>
            </a:r>
          </a:p>
          <a:p>
            <a:r>
              <a:rPr lang="en-US" dirty="0" smtClean="0"/>
              <a:t>Some </a:t>
            </a:r>
            <a:r>
              <a:rPr lang="en-US" dirty="0"/>
              <a:t>panels are placed within </a:t>
            </a:r>
            <a:r>
              <a:rPr lang="en-US" dirty="0" smtClean="0"/>
              <a:t>categories on </a:t>
            </a:r>
            <a:r>
              <a:rPr lang="en-US" dirty="0"/>
              <a:t>the Window menu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you </a:t>
            </a:r>
            <a:r>
              <a:rPr lang="en-US" dirty="0"/>
              <a:t>choose a panel from the Window menu</a:t>
            </a:r>
            <a:r>
              <a:rPr lang="en-US" dirty="0" smtClean="0"/>
              <a:t>, </a:t>
            </a:r>
            <a:r>
              <a:rPr lang="en-US" dirty="0"/>
              <a:t>the panel appears in its expanded view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943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kern="0" dirty="0" smtClean="0">
                <a:latin typeface="+mj-lt"/>
                <a:ea typeface="+mj-ea"/>
                <a:cs typeface="+mj-cs"/>
              </a:rPr>
              <a:t>Exploring the InDesign Workspace</a:t>
            </a:r>
            <a:br>
              <a:rPr lang="en-US" sz="3200" kern="0" dirty="0" smtClean="0"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3174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figure shows </a:t>
            </a:r>
            <a:r>
              <a:rPr lang="en-US" dirty="0"/>
              <a:t>three panels grouped together.</a:t>
            </a:r>
          </a:p>
          <a:p>
            <a:r>
              <a:rPr lang="en-US" dirty="0"/>
              <a:t>The Paragraph panel is the active panel—it </a:t>
            </a:r>
            <a:r>
              <a:rPr lang="en-US" dirty="0" smtClean="0"/>
              <a:t>is in </a:t>
            </a:r>
            <a:r>
              <a:rPr lang="en-US" dirty="0"/>
              <a:t>front of the others in the group and </a:t>
            </a:r>
            <a:r>
              <a:rPr lang="en-US" dirty="0" smtClean="0"/>
              <a:t>available for use.</a:t>
            </a:r>
          </a:p>
          <a:p>
            <a:r>
              <a:rPr lang="en-US" dirty="0" smtClean="0"/>
              <a:t>To </a:t>
            </a:r>
            <a:r>
              <a:rPr lang="en-US" dirty="0"/>
              <a:t>better manage available workspace</a:t>
            </a:r>
            <a:r>
              <a:rPr lang="en-US" dirty="0" smtClean="0"/>
              <a:t>, it’s </a:t>
            </a:r>
            <a:r>
              <a:rPr lang="en-US" dirty="0"/>
              <a:t>a good idea to minimize or “</a:t>
            </a:r>
            <a:r>
              <a:rPr lang="en-US" dirty="0" smtClean="0"/>
              <a:t>collapse” panels </a:t>
            </a:r>
            <a:r>
              <a:rPr lang="en-US" dirty="0"/>
              <a:t>to make them smaller but still </a:t>
            </a:r>
            <a:r>
              <a:rPr lang="en-US" dirty="0" smtClean="0"/>
              <a:t>available in </a:t>
            </a:r>
            <a:r>
              <a:rPr lang="en-US" dirty="0"/>
              <a:t>the workspace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16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092" y="1719591"/>
            <a:ext cx="4407616" cy="3838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kern="0" dirty="0" smtClean="0">
                <a:latin typeface="+mj-lt"/>
                <a:ea typeface="+mj-ea"/>
                <a:cs typeface="+mj-cs"/>
              </a:rPr>
              <a:t>Exploring the InDesign Workspace</a:t>
            </a:r>
            <a:br>
              <a:rPr lang="en-US" sz="3200" kern="0" dirty="0" smtClean="0"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0" y="5626100"/>
            <a:ext cx="914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400" dirty="0" smtClean="0"/>
              <a:t>Three grouped panels</a:t>
            </a:r>
            <a:endParaRPr lang="en-US" sz="1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43100" y="2184400"/>
            <a:ext cx="577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85800" y="2017074"/>
            <a:ext cx="1346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400" dirty="0" smtClean="0"/>
              <a:t>Paragraph panel</a:t>
            </a:r>
            <a:endParaRPr lang="en-US" sz="1400"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36600" y="2849232"/>
            <a:ext cx="12700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400" dirty="0" smtClean="0"/>
              <a:t>Character panel name tab</a:t>
            </a:r>
            <a:endParaRPr lang="en-US" sz="140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943100" y="2184400"/>
            <a:ext cx="191135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23900" y="3719987"/>
            <a:ext cx="12827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400" dirty="0" smtClean="0"/>
              <a:t>Transform panel name tab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43100" y="2184694"/>
            <a:ext cx="3019425" cy="1714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98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kern="0" dirty="0" smtClean="0">
                <a:latin typeface="+mj-lt"/>
                <a:ea typeface="+mj-ea"/>
                <a:cs typeface="+mj-cs"/>
              </a:rPr>
              <a:t>Exploring the InDesign Workspace</a:t>
            </a:r>
            <a:br>
              <a:rPr lang="en-US" sz="3200" kern="0" dirty="0" smtClean="0"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3174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expanded a panel, the </a:t>
            </a:r>
            <a:r>
              <a:rPr lang="en-US" dirty="0" smtClean="0"/>
              <a:t>other panels </a:t>
            </a:r>
            <a:r>
              <a:rPr lang="en-US" dirty="0"/>
              <a:t>grouped with it appear as tabs on </a:t>
            </a:r>
            <a:r>
              <a:rPr lang="en-US" dirty="0" smtClean="0"/>
              <a:t>the panel.</a:t>
            </a:r>
          </a:p>
          <a:p>
            <a:r>
              <a:rPr lang="en-US" dirty="0" smtClean="0"/>
              <a:t>You </a:t>
            </a:r>
            <a:r>
              <a:rPr lang="en-US" dirty="0"/>
              <a:t>can activate these other panels </a:t>
            </a:r>
            <a:r>
              <a:rPr lang="en-US" dirty="0" smtClean="0"/>
              <a:t>by clicking </a:t>
            </a:r>
            <a:r>
              <a:rPr lang="en-US" dirty="0"/>
              <a:t>their </a:t>
            </a:r>
            <a:r>
              <a:rPr lang="en-US" dirty="0" smtClean="0"/>
              <a:t>tabs.</a:t>
            </a:r>
          </a:p>
          <a:p>
            <a:r>
              <a:rPr lang="en-US" dirty="0" smtClean="0"/>
              <a:t>You </a:t>
            </a:r>
            <a:r>
              <a:rPr lang="en-US" dirty="0"/>
              <a:t>can ungroup </a:t>
            </a:r>
            <a:r>
              <a:rPr lang="en-US" dirty="0" smtClean="0"/>
              <a:t>panels by </a:t>
            </a:r>
            <a:r>
              <a:rPr lang="en-US" dirty="0"/>
              <a:t>dragging a panel’s name tab away from </a:t>
            </a:r>
            <a:r>
              <a:rPr lang="en-US" dirty="0" smtClean="0"/>
              <a:t>the other </a:t>
            </a:r>
            <a:r>
              <a:rPr lang="en-US" dirty="0"/>
              <a:t>panels in the group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068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kern="0" dirty="0" smtClean="0">
                <a:latin typeface="+mj-lt"/>
                <a:ea typeface="+mj-ea"/>
                <a:cs typeface="+mj-cs"/>
              </a:rPr>
              <a:t>Exploring the InDesign Workspace</a:t>
            </a:r>
            <a:br>
              <a:rPr lang="en-US" sz="3200" kern="0" dirty="0" smtClean="0"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3174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Docking </a:t>
            </a:r>
            <a:r>
              <a:rPr lang="en-US" dirty="0" smtClean="0"/>
              <a:t>panels is when you </a:t>
            </a:r>
            <a:r>
              <a:rPr lang="en-US" dirty="0"/>
              <a:t>connect </a:t>
            </a:r>
            <a:r>
              <a:rPr lang="en-US" dirty="0" smtClean="0"/>
              <a:t>the bottom </a:t>
            </a:r>
            <a:r>
              <a:rPr lang="en-US" dirty="0"/>
              <a:t>edge of one panel to the top edge </a:t>
            </a:r>
            <a:r>
              <a:rPr lang="en-US" dirty="0" smtClean="0"/>
              <a:t>of another </a:t>
            </a:r>
            <a:r>
              <a:rPr lang="en-US" dirty="0"/>
              <a:t>panel, so that both move together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983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kern="0" dirty="0" smtClean="0">
                <a:latin typeface="+mj-lt"/>
                <a:ea typeface="+mj-ea"/>
                <a:cs typeface="+mj-cs"/>
              </a:rPr>
              <a:t>Exploring the InDesign Workspace</a:t>
            </a:r>
            <a:br>
              <a:rPr lang="en-US" sz="3200" kern="0" dirty="0" smtClean="0"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0" y="5626100"/>
            <a:ext cx="914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400" dirty="0" smtClean="0"/>
              <a:t>Docked panels</a:t>
            </a:r>
            <a:endParaRPr lang="en-US" sz="1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541962" y="3390900"/>
            <a:ext cx="577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056312" y="3235502"/>
            <a:ext cx="23002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 dirty="0" smtClean="0"/>
              <a:t>Swatches panel docked beneath Paragraph, Character and Transform panels</a:t>
            </a:r>
            <a:endParaRPr 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637" y="1620982"/>
            <a:ext cx="19907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29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kern="0" dirty="0" smtClean="0"/>
              <a:t>Viewing and Modifying Page Elements</a:t>
            </a:r>
            <a:br>
              <a:rPr lang="en-US" sz="3200" kern="0" dirty="0" smtClean="0"/>
            </a:br>
            <a:endParaRPr lang="en-US" dirty="0"/>
          </a:p>
        </p:txBody>
      </p:sp>
      <p:sp>
        <p:nvSpPr>
          <p:cNvPr id="3993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Zoom tool, you can reduce </a:t>
            </a:r>
            <a:r>
              <a:rPr lang="en-US" dirty="0" smtClean="0"/>
              <a:t>or enlarge </a:t>
            </a:r>
            <a:r>
              <a:rPr lang="en-US" dirty="0"/>
              <a:t>the view of the document from 5% </a:t>
            </a:r>
            <a:r>
              <a:rPr lang="en-US" dirty="0" smtClean="0"/>
              <a:t>to 4000</a:t>
            </a:r>
            <a:r>
              <a:rPr lang="en-US" dirty="0"/>
              <a:t>%.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019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kern="0" dirty="0" smtClean="0">
                <a:latin typeface="+mj-lt"/>
                <a:ea typeface="+mj-ea"/>
                <a:cs typeface="+mj-cs"/>
              </a:rPr>
              <a:t>Exploring the InDesign Workspace</a:t>
            </a:r>
            <a:br>
              <a:rPr lang="en-US" sz="3200" kern="0" dirty="0" smtClean="0"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1740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arrangement of windows and </a:t>
            </a:r>
            <a:r>
              <a:rPr lang="en-US" dirty="0" smtClean="0"/>
              <a:t>panels that </a:t>
            </a:r>
            <a:r>
              <a:rPr lang="en-US" dirty="0"/>
              <a:t>you see on your monitor is called </a:t>
            </a:r>
            <a:r>
              <a:rPr lang="en-US" dirty="0" smtClean="0"/>
              <a:t>the </a:t>
            </a:r>
            <a:r>
              <a:rPr lang="en-US" b="1" dirty="0" smtClean="0"/>
              <a:t>workspace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805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kern="0" dirty="0" smtClean="0"/>
              <a:t>Viewing and Modifying Page Elements</a:t>
            </a:r>
            <a:br>
              <a:rPr lang="en-US" sz="3200" kern="0" dirty="0" smtClean="0"/>
            </a:br>
            <a:endParaRPr lang="en-US" dirty="0"/>
          </a:p>
        </p:txBody>
      </p:sp>
      <p:sp>
        <p:nvSpPr>
          <p:cNvPr id="3993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click the Zoom tool and move </a:t>
            </a:r>
            <a:r>
              <a:rPr lang="en-US" dirty="0" smtClean="0"/>
              <a:t>the pointer </a:t>
            </a:r>
            <a:r>
              <a:rPr lang="en-US" dirty="0"/>
              <a:t>over the document window, the </a:t>
            </a:r>
            <a:r>
              <a:rPr lang="en-US" dirty="0" smtClean="0"/>
              <a:t>pointer becomes </a:t>
            </a:r>
            <a:r>
              <a:rPr lang="en-US" dirty="0"/>
              <a:t>the Zoom pointer with a plus sign</a:t>
            </a:r>
            <a:r>
              <a:rPr lang="en-US" dirty="0" smtClean="0"/>
              <a:t>; when </a:t>
            </a:r>
            <a:r>
              <a:rPr lang="en-US" dirty="0"/>
              <a:t>you click the document with the </a:t>
            </a:r>
            <a:r>
              <a:rPr lang="en-US" dirty="0" smtClean="0"/>
              <a:t>Zoom pointer</a:t>
            </a:r>
            <a:r>
              <a:rPr lang="en-US" dirty="0"/>
              <a:t>, the document area you clicked </a:t>
            </a:r>
            <a:r>
              <a:rPr lang="en-US" dirty="0" smtClean="0"/>
              <a:t>is enlarged.</a:t>
            </a:r>
          </a:p>
        </p:txBody>
      </p:sp>
    </p:spTree>
    <p:extLst>
      <p:ext uri="{BB962C8B-B14F-4D97-AF65-F5344CB8AC3E}">
        <p14:creationId xmlns:p14="http://schemas.microsoft.com/office/powerpoint/2010/main" val="371714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kern="0" dirty="0" smtClean="0"/>
              <a:t>Viewing and Modifying Page Elements</a:t>
            </a:r>
            <a:br>
              <a:rPr lang="en-US" sz="3200" kern="0" dirty="0" smtClean="0"/>
            </a:br>
            <a:endParaRPr lang="en-US" dirty="0"/>
          </a:p>
        </p:txBody>
      </p:sp>
      <p:sp>
        <p:nvSpPr>
          <p:cNvPr id="3993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reduce the view of the document</a:t>
            </a:r>
            <a:r>
              <a:rPr lang="en-US" dirty="0" smtClean="0"/>
              <a:t>, press </a:t>
            </a:r>
            <a:r>
              <a:rPr lang="en-US" dirty="0"/>
              <a:t>and hold [Alt] (Win) or [option] (Mac).</a:t>
            </a:r>
          </a:p>
          <a:p>
            <a:r>
              <a:rPr lang="en-US" dirty="0"/>
              <a:t>When the plus sign changes to a minus </a:t>
            </a:r>
            <a:r>
              <a:rPr lang="en-US" dirty="0" smtClean="0"/>
              <a:t>sign, click </a:t>
            </a:r>
            <a:r>
              <a:rPr lang="en-US" dirty="0"/>
              <a:t>the document with this Zoom pointer</a:t>
            </a:r>
            <a:r>
              <a:rPr lang="en-US" dirty="0" smtClean="0"/>
              <a:t>, and </a:t>
            </a:r>
            <a:r>
              <a:rPr lang="en-US" dirty="0"/>
              <a:t>the document size is reduced.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394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kern="0" dirty="0" smtClean="0"/>
              <a:t>Viewing and Modifying Page Elements</a:t>
            </a:r>
            <a:br>
              <a:rPr lang="en-US" sz="3200" kern="0" dirty="0" smtClean="0"/>
            </a:br>
            <a:endParaRPr lang="en-US" dirty="0"/>
          </a:p>
        </p:txBody>
      </p:sp>
      <p:pic>
        <p:nvPicPr>
          <p:cNvPr id="5122" name="Picture 2" descr="C:\Users\Missy\Desktop\Chapter 1 Figures\Figure 1-13.t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46" y="1921856"/>
            <a:ext cx="6794708" cy="358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5626100"/>
            <a:ext cx="914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400" dirty="0" smtClean="0"/>
              <a:t>A reduced view of the document</a:t>
            </a:r>
            <a:endParaRPr lang="en-US" sz="1400" dirty="0"/>
          </a:p>
        </p:txBody>
      </p:sp>
      <p:cxnSp>
        <p:nvCxnSpPr>
          <p:cNvPr id="7" name="Straight Connector 6"/>
          <p:cNvCxnSpPr>
            <a:stCxn id="8" idx="0"/>
          </p:cNvCxnSpPr>
          <p:nvPr/>
        </p:nvCxnSpPr>
        <p:spPr>
          <a:xfrm flipV="1">
            <a:off x="1707356" y="2019300"/>
            <a:ext cx="2077244" cy="3606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57212" y="5626099"/>
            <a:ext cx="2300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400" dirty="0" smtClean="0"/>
              <a:t>Current magnification</a:t>
            </a:r>
            <a:endParaRPr lang="en-US" sz="1400" dirty="0"/>
          </a:p>
        </p:txBody>
      </p:sp>
      <p:cxnSp>
        <p:nvCxnSpPr>
          <p:cNvPr id="11" name="Straight Connector 10"/>
          <p:cNvCxnSpPr>
            <a:stCxn id="8" idx="0"/>
          </p:cNvCxnSpPr>
          <p:nvPr/>
        </p:nvCxnSpPr>
        <p:spPr>
          <a:xfrm flipH="1" flipV="1">
            <a:off x="1570434" y="2250878"/>
            <a:ext cx="136922" cy="3375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47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kern="0" dirty="0" smtClean="0"/>
              <a:t>Viewing and Modifying Page Elements</a:t>
            </a:r>
            <a:br>
              <a:rPr lang="en-US" sz="3200" kern="0" dirty="0" smtClean="0"/>
            </a:br>
            <a:endParaRPr lang="en-US" dirty="0"/>
          </a:p>
        </p:txBody>
      </p:sp>
      <p:sp>
        <p:nvSpPr>
          <p:cNvPr id="3993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zoom in on a </a:t>
            </a:r>
            <a:r>
              <a:rPr lang="en-US" dirty="0" smtClean="0"/>
              <a:t>document—when you </a:t>
            </a:r>
            <a:r>
              <a:rPr lang="en-US" dirty="0"/>
              <a:t>make it appear larger—eventually </a:t>
            </a:r>
            <a:r>
              <a:rPr lang="en-US" dirty="0" smtClean="0"/>
              <a:t>the document </a:t>
            </a:r>
            <a:r>
              <a:rPr lang="en-US" dirty="0"/>
              <a:t>will be too large to fit in </a:t>
            </a:r>
            <a:r>
              <a:rPr lang="en-US" dirty="0" smtClean="0"/>
              <a:t>the window.</a:t>
            </a:r>
          </a:p>
          <a:p>
            <a:r>
              <a:rPr lang="en-US" dirty="0" smtClean="0"/>
              <a:t>Therefore</a:t>
            </a:r>
            <a:r>
              <a:rPr lang="en-US" dirty="0"/>
              <a:t>, you will need to </a:t>
            </a:r>
            <a:r>
              <a:rPr lang="en-US" dirty="0" smtClean="0"/>
              <a:t>scroll to </a:t>
            </a:r>
            <a:r>
              <a:rPr lang="en-US" dirty="0"/>
              <a:t>see other areas of </a:t>
            </a:r>
            <a:r>
              <a:rPr lang="en-US" dirty="0" smtClean="0"/>
              <a:t>it.</a:t>
            </a:r>
          </a:p>
          <a:p>
            <a:r>
              <a:rPr lang="en-US" dirty="0" smtClean="0"/>
              <a:t>You </a:t>
            </a:r>
            <a:r>
              <a:rPr lang="en-US" dirty="0"/>
              <a:t>can use the </a:t>
            </a:r>
            <a:r>
              <a:rPr lang="en-US" dirty="0" smtClean="0"/>
              <a:t>scroll bars </a:t>
            </a:r>
            <a:r>
              <a:rPr lang="en-US" dirty="0"/>
              <a:t>along the bottom and the right sides </a:t>
            </a:r>
            <a:r>
              <a:rPr lang="en-US" dirty="0" smtClean="0"/>
              <a:t>of the </a:t>
            </a:r>
            <a:r>
              <a:rPr lang="en-US" dirty="0"/>
              <a:t>document window or you can use </a:t>
            </a:r>
            <a:r>
              <a:rPr lang="en-US" dirty="0" smtClean="0"/>
              <a:t>the Hand </a:t>
            </a:r>
            <a:r>
              <a:rPr lang="en-US" dirty="0"/>
              <a:t>tool to scroll through the </a:t>
            </a:r>
            <a:r>
              <a:rPr lang="en-US" dirty="0" smtClean="0"/>
              <a:t>document.</a:t>
            </a:r>
          </a:p>
        </p:txBody>
      </p:sp>
    </p:spTree>
    <p:extLst>
      <p:ext uri="{BB962C8B-B14F-4D97-AF65-F5344CB8AC3E}">
        <p14:creationId xmlns:p14="http://schemas.microsoft.com/office/powerpoint/2010/main" val="119919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87" y="1538244"/>
            <a:ext cx="3756025" cy="4087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kern="0" dirty="0" smtClean="0"/>
              <a:t>Viewing and Modifying Page Elements</a:t>
            </a:r>
            <a:br>
              <a:rPr lang="en-US" sz="3200" kern="0" dirty="0" smtClean="0"/>
            </a:b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5626100"/>
            <a:ext cx="914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400" dirty="0" smtClean="0"/>
              <a:t>Scrolling through a document</a:t>
            </a:r>
            <a:endParaRPr lang="en-US" sz="1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044700" y="4343400"/>
            <a:ext cx="25781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76300" y="4170690"/>
            <a:ext cx="124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400" dirty="0" smtClean="0"/>
              <a:t>Scrolling with the Hand tool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6265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kern="0" dirty="0" smtClean="0"/>
              <a:t>Viewing and Modifying Page Elements</a:t>
            </a:r>
            <a:br>
              <a:rPr lang="en-US" sz="3200" kern="0" dirty="0" smtClean="0"/>
            </a:br>
            <a:endParaRPr lang="en-US" dirty="0"/>
          </a:p>
        </p:txBody>
      </p:sp>
      <p:sp>
        <p:nvSpPr>
          <p:cNvPr id="3993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way to understand the concept </a:t>
            </a:r>
            <a:r>
              <a:rPr lang="en-US" dirty="0" smtClean="0"/>
              <a:t>of the </a:t>
            </a:r>
            <a:r>
              <a:rPr lang="en-US" dirty="0"/>
              <a:t>Hand tool is to think of it as your </a:t>
            </a:r>
            <a:r>
              <a:rPr lang="en-US" dirty="0" smtClean="0"/>
              <a:t>own hand.</a:t>
            </a:r>
          </a:p>
          <a:p>
            <a:r>
              <a:rPr lang="en-US" dirty="0" smtClean="0"/>
              <a:t>Imagine </a:t>
            </a:r>
            <a:r>
              <a:rPr lang="en-US" dirty="0"/>
              <a:t>that you could put your </a:t>
            </a:r>
            <a:r>
              <a:rPr lang="en-US" dirty="0" smtClean="0"/>
              <a:t>hand up </a:t>
            </a:r>
            <a:r>
              <a:rPr lang="en-US" dirty="0"/>
              <a:t>to the document on your monitor, </a:t>
            </a:r>
            <a:r>
              <a:rPr lang="en-US" dirty="0" smtClean="0"/>
              <a:t>then move </a:t>
            </a:r>
            <a:r>
              <a:rPr lang="en-US" dirty="0"/>
              <a:t>the document left, right, up, or down</a:t>
            </a:r>
            <a:r>
              <a:rPr lang="en-US" dirty="0" smtClean="0"/>
              <a:t>, like a paper on a table or against a wall.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553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kern="0" dirty="0" smtClean="0"/>
              <a:t>Viewing and Modifying Page Elements</a:t>
            </a:r>
            <a:br>
              <a:rPr lang="en-US" sz="3200" kern="0" dirty="0" smtClean="0"/>
            </a:br>
            <a:endParaRPr lang="en-US" dirty="0"/>
          </a:p>
        </p:txBody>
      </p:sp>
      <p:sp>
        <p:nvSpPr>
          <p:cNvPr id="3993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 and working with page </a:t>
            </a:r>
            <a:r>
              <a:rPr lang="en-US" dirty="0" smtClean="0"/>
              <a:t>layouts involves </a:t>
            </a:r>
            <a:r>
              <a:rPr lang="en-US" dirty="0"/>
              <a:t>using measurements to position </a:t>
            </a:r>
            <a:r>
              <a:rPr lang="en-US" dirty="0" smtClean="0"/>
              <a:t>and align </a:t>
            </a:r>
            <a:r>
              <a:rPr lang="en-US" dirty="0"/>
              <a:t>elements in your </a:t>
            </a:r>
            <a:r>
              <a:rPr lang="en-US" dirty="0" smtClean="0"/>
              <a:t>documents.</a:t>
            </a:r>
          </a:p>
          <a:p>
            <a:r>
              <a:rPr lang="en-US" dirty="0" smtClean="0"/>
              <a:t>InDesign </a:t>
            </a:r>
            <a:r>
              <a:rPr lang="en-US" dirty="0"/>
              <a:t>is well-equipped with a </a:t>
            </a:r>
            <a:r>
              <a:rPr lang="en-US" dirty="0" smtClean="0"/>
              <a:t>number of </a:t>
            </a:r>
            <a:r>
              <a:rPr lang="en-US" dirty="0"/>
              <a:t>features that help you with these tasks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7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kern="0" dirty="0" smtClean="0"/>
              <a:t>Viewing and Modifying Page Elements</a:t>
            </a:r>
            <a:br>
              <a:rPr lang="en-US" sz="3200" kern="0" dirty="0" smtClean="0"/>
            </a:br>
            <a:endParaRPr lang="en-US" dirty="0"/>
          </a:p>
        </p:txBody>
      </p:sp>
      <p:sp>
        <p:nvSpPr>
          <p:cNvPr id="3993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Rulers </a:t>
            </a:r>
            <a:r>
              <a:rPr lang="en-US" dirty="0"/>
              <a:t>are positioned at the top and left side </a:t>
            </a:r>
            <a:r>
              <a:rPr lang="en-US" dirty="0" smtClean="0"/>
              <a:t>of the </a:t>
            </a:r>
            <a:r>
              <a:rPr lang="en-US" dirty="0"/>
              <a:t>pasteboard to help you align </a:t>
            </a:r>
            <a:r>
              <a:rPr lang="en-US" dirty="0" smtClean="0"/>
              <a:t>objects.</a:t>
            </a:r>
          </a:p>
          <a:p>
            <a:r>
              <a:rPr lang="en-US" b="1" dirty="0"/>
              <a:t>Ruler guides </a:t>
            </a:r>
            <a:r>
              <a:rPr lang="en-US" dirty="0"/>
              <a:t>are horizontal and vertical </a:t>
            </a:r>
            <a:r>
              <a:rPr lang="en-US" dirty="0" smtClean="0"/>
              <a:t>rules that </a:t>
            </a:r>
            <a:r>
              <a:rPr lang="en-US" dirty="0"/>
              <a:t>you can position anywhere in a layout </a:t>
            </a:r>
            <a:r>
              <a:rPr lang="en-US" dirty="0" smtClean="0"/>
              <a:t>as a </a:t>
            </a:r>
            <a:r>
              <a:rPr lang="en-US" dirty="0"/>
              <a:t>reference for positioning </a:t>
            </a:r>
            <a:r>
              <a:rPr lang="en-US" dirty="0" smtClean="0"/>
              <a:t>elements.</a:t>
            </a:r>
          </a:p>
          <a:p>
            <a:r>
              <a:rPr lang="en-US" b="1" dirty="0" smtClean="0"/>
              <a:t>Margin guides </a:t>
            </a:r>
            <a:r>
              <a:rPr lang="en-US" dirty="0"/>
              <a:t>are guides that you specify to </a:t>
            </a:r>
            <a:r>
              <a:rPr lang="en-US" dirty="0" smtClean="0"/>
              <a:t>appear at </a:t>
            </a:r>
            <a:r>
              <a:rPr lang="en-US" dirty="0"/>
              <a:t>a given distance within the page, </a:t>
            </a:r>
            <a:r>
              <a:rPr lang="en-US" dirty="0" smtClean="0"/>
              <a:t>usually to </a:t>
            </a:r>
            <a:r>
              <a:rPr lang="en-US" dirty="0"/>
              <a:t>maintain visual consistency from page </a:t>
            </a:r>
            <a:r>
              <a:rPr lang="en-US" dirty="0" smtClean="0"/>
              <a:t>to page.</a:t>
            </a:r>
          </a:p>
        </p:txBody>
      </p:sp>
    </p:spTree>
    <p:extLst>
      <p:ext uri="{BB962C8B-B14F-4D97-AF65-F5344CB8AC3E}">
        <p14:creationId xmlns:p14="http://schemas.microsoft.com/office/powerpoint/2010/main" val="52773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kern="0" dirty="0" smtClean="0"/>
              <a:t>Viewing and Modifying Page Elements</a:t>
            </a:r>
            <a:br>
              <a:rPr lang="en-US" sz="3200" kern="0" dirty="0" smtClean="0"/>
            </a:br>
            <a:endParaRPr lang="en-US" dirty="0"/>
          </a:p>
        </p:txBody>
      </p:sp>
      <p:sp>
        <p:nvSpPr>
          <p:cNvPr id="3993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Document grids </a:t>
            </a:r>
            <a:r>
              <a:rPr lang="en-US" dirty="0" smtClean="0"/>
              <a:t>provide precise alignment.</a:t>
            </a:r>
          </a:p>
          <a:p>
            <a:r>
              <a:rPr lang="en-US" dirty="0" smtClean="0"/>
              <a:t>With </a:t>
            </a:r>
            <a:r>
              <a:rPr lang="en-US" dirty="0"/>
              <a:t>the “snap” options </a:t>
            </a:r>
            <a:r>
              <a:rPr lang="en-US" dirty="0" smtClean="0"/>
              <a:t>on, objects </a:t>
            </a:r>
            <a:r>
              <a:rPr lang="en-US" dirty="0"/>
              <a:t>that you move around on the </a:t>
            </a:r>
            <a:r>
              <a:rPr lang="en-US" dirty="0" smtClean="0"/>
              <a:t>page automatically </a:t>
            </a:r>
            <a:r>
              <a:rPr lang="en-US" dirty="0"/>
              <a:t>align themselves with guides </a:t>
            </a:r>
            <a:r>
              <a:rPr lang="en-US" dirty="0" smtClean="0"/>
              <a:t>or with </a:t>
            </a:r>
            <a:r>
              <a:rPr lang="en-US" dirty="0"/>
              <a:t>the grid quickly and easily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331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kern="0" dirty="0" smtClean="0"/>
              <a:t>Viewing and Modifying Page Elements</a:t>
            </a:r>
            <a:br>
              <a:rPr lang="en-US" sz="3200" kern="0" dirty="0" smtClean="0"/>
            </a:br>
            <a:endParaRPr lang="en-US" dirty="0"/>
          </a:p>
        </p:txBody>
      </p:sp>
      <p:sp>
        <p:nvSpPr>
          <p:cNvPr id="3993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Frames </a:t>
            </a:r>
            <a:r>
              <a:rPr lang="en-US" dirty="0" smtClean="0"/>
              <a:t>are </a:t>
            </a:r>
            <a:r>
              <a:rPr lang="en-US" dirty="0"/>
              <a:t>rectangular, oval, or polygonal </a:t>
            </a:r>
            <a:r>
              <a:rPr lang="en-US" dirty="0" smtClean="0"/>
              <a:t>shapes that </a:t>
            </a:r>
            <a:r>
              <a:rPr lang="en-US" dirty="0"/>
              <a:t>you use for a variety of purposes, </a:t>
            </a:r>
            <a:r>
              <a:rPr lang="en-US" dirty="0" smtClean="0"/>
              <a:t>such as </a:t>
            </a:r>
            <a:r>
              <a:rPr lang="en-US" dirty="0"/>
              <a:t>creating a colored area on the </a:t>
            </a:r>
            <a:r>
              <a:rPr lang="en-US" dirty="0" smtClean="0"/>
              <a:t>document or </a:t>
            </a:r>
            <a:r>
              <a:rPr lang="en-US" dirty="0"/>
              <a:t>placing text and </a:t>
            </a:r>
            <a:r>
              <a:rPr lang="en-US" dirty="0" smtClean="0"/>
              <a:t>graphics.</a:t>
            </a:r>
          </a:p>
          <a:p>
            <a:r>
              <a:rPr lang="en-US" dirty="0" smtClean="0"/>
              <a:t>All </a:t>
            </a:r>
            <a:r>
              <a:rPr lang="en-US" dirty="0"/>
              <a:t>frames </a:t>
            </a:r>
            <a:r>
              <a:rPr lang="en-US" dirty="0" smtClean="0"/>
              <a:t>have visible </a:t>
            </a:r>
            <a:r>
              <a:rPr lang="en-US" b="1" dirty="0"/>
              <a:t>frame edges</a:t>
            </a:r>
            <a:r>
              <a:rPr lang="en-US" dirty="0"/>
              <a:t>, and when a frame </a:t>
            </a:r>
            <a:r>
              <a:rPr lang="en-US" dirty="0" smtClean="0"/>
              <a:t>is selected</a:t>
            </a:r>
            <a:r>
              <a:rPr lang="en-US" dirty="0"/>
              <a:t>, those edges automatically highlight.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304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kern="0" dirty="0" smtClean="0">
                <a:latin typeface="+mj-lt"/>
                <a:ea typeface="+mj-ea"/>
                <a:cs typeface="+mj-cs"/>
              </a:rPr>
              <a:t>Exploring the InDesign Workspace</a:t>
            </a:r>
            <a:br>
              <a:rPr lang="en-US" sz="3200" kern="0" dirty="0" smtClean="0"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1740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InDesign workspace </a:t>
            </a:r>
            <a:r>
              <a:rPr lang="en-US" dirty="0" smtClean="0"/>
              <a:t>features the </a:t>
            </a:r>
            <a:r>
              <a:rPr lang="en-US" dirty="0"/>
              <a:t>following </a:t>
            </a:r>
            <a:r>
              <a:rPr lang="en-US" dirty="0" smtClean="0"/>
              <a:t>areas: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document </a:t>
            </a:r>
            <a:r>
              <a:rPr lang="en-US" dirty="0" smtClean="0"/>
              <a:t>window</a:t>
            </a:r>
          </a:p>
          <a:p>
            <a:pPr lvl="1"/>
            <a:r>
              <a:rPr lang="en-US" dirty="0" smtClean="0"/>
              <a:t>the pasteboard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Menu </a:t>
            </a:r>
            <a:r>
              <a:rPr lang="en-US" dirty="0" smtClean="0"/>
              <a:t>bar</a:t>
            </a:r>
          </a:p>
          <a:p>
            <a:pPr lvl="1"/>
            <a:r>
              <a:rPr lang="en-US" dirty="0" smtClean="0"/>
              <a:t>the Control panel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Tools </a:t>
            </a:r>
            <a:r>
              <a:rPr lang="en-US" dirty="0" smtClean="0"/>
              <a:t>panel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stack of </a:t>
            </a:r>
            <a:r>
              <a:rPr lang="en-US" dirty="0" smtClean="0"/>
              <a:t>collapsed panels </a:t>
            </a:r>
            <a:r>
              <a:rPr lang="en-US" dirty="0"/>
              <a:t>along the right side of the </a:t>
            </a:r>
            <a:r>
              <a:rPr lang="en-US" dirty="0" smtClean="0"/>
              <a:t>pasteboard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673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kern="0" dirty="0" smtClean="0"/>
              <a:t>Viewing and Modifying Page Elements</a:t>
            </a:r>
            <a:br>
              <a:rPr lang="en-US" sz="3200" kern="0" dirty="0" smtClean="0"/>
            </a:br>
            <a:endParaRPr lang="en-US" dirty="0"/>
          </a:p>
        </p:txBody>
      </p:sp>
      <p:sp>
        <p:nvSpPr>
          <p:cNvPr id="3993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Screen Modes </a:t>
            </a:r>
            <a:r>
              <a:rPr lang="en-US" dirty="0"/>
              <a:t>are options for viewing </a:t>
            </a:r>
            <a:r>
              <a:rPr lang="en-US" dirty="0" smtClean="0"/>
              <a:t>your documents</a:t>
            </a:r>
            <a:r>
              <a:rPr lang="en-US" dirty="0"/>
              <a:t>. The two basic screen modes </a:t>
            </a:r>
            <a:r>
              <a:rPr lang="en-US" dirty="0" smtClean="0"/>
              <a:t>in InDesign are:</a:t>
            </a:r>
          </a:p>
          <a:p>
            <a:pPr lvl="1"/>
            <a:r>
              <a:rPr lang="en-US" dirty="0" smtClean="0"/>
              <a:t>Normal</a:t>
            </a:r>
          </a:p>
          <a:p>
            <a:pPr lvl="1"/>
            <a:r>
              <a:rPr lang="en-US" dirty="0" smtClean="0"/>
              <a:t>Preview</a:t>
            </a:r>
          </a:p>
          <a:p>
            <a:r>
              <a:rPr lang="en-US" dirty="0" smtClean="0"/>
              <a:t>You’ll work </a:t>
            </a:r>
            <a:r>
              <a:rPr lang="en-US" dirty="0"/>
              <a:t>in </a:t>
            </a:r>
            <a:r>
              <a:rPr lang="en-US" b="1" dirty="0"/>
              <a:t>Normal mode </a:t>
            </a:r>
            <a:r>
              <a:rPr lang="en-US" dirty="0"/>
              <a:t>most of the </a:t>
            </a:r>
            <a:r>
              <a:rPr lang="en-US" dirty="0" smtClean="0"/>
              <a:t>time.</a:t>
            </a:r>
          </a:p>
          <a:p>
            <a:r>
              <a:rPr lang="en-US" dirty="0" smtClean="0"/>
              <a:t>In Normal </a:t>
            </a:r>
            <a:r>
              <a:rPr lang="en-US" dirty="0"/>
              <a:t>mode, you can see any and all </a:t>
            </a:r>
            <a:r>
              <a:rPr lang="en-US" dirty="0" smtClean="0"/>
              <a:t>page elements</a:t>
            </a:r>
            <a:r>
              <a:rPr lang="en-US" dirty="0"/>
              <a:t>, including margin guides, </a:t>
            </a:r>
            <a:r>
              <a:rPr lang="en-US" dirty="0" smtClean="0"/>
              <a:t>ruler guides</a:t>
            </a:r>
            <a:r>
              <a:rPr lang="en-US" dirty="0"/>
              <a:t>, frame edges, and the pasteboard.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829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kern="0" dirty="0" smtClean="0"/>
              <a:t>Viewing and Modifying Page Elements</a:t>
            </a:r>
            <a:br>
              <a:rPr lang="en-US" sz="3200" kern="0" dirty="0" smtClean="0"/>
            </a:br>
            <a:endParaRPr lang="en-US" dirty="0"/>
          </a:p>
        </p:txBody>
      </p:sp>
      <p:sp>
        <p:nvSpPr>
          <p:cNvPr id="3993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Preview mode </a:t>
            </a:r>
            <a:r>
              <a:rPr lang="en-US" dirty="0"/>
              <a:t>shows you what your </a:t>
            </a:r>
            <a:r>
              <a:rPr lang="en-US" dirty="0" smtClean="0"/>
              <a:t>page would </a:t>
            </a:r>
            <a:r>
              <a:rPr lang="en-US" dirty="0"/>
              <a:t>look like with all </a:t>
            </a:r>
            <a:r>
              <a:rPr lang="en-US" dirty="0" smtClean="0"/>
              <a:t>non-printing elements </a:t>
            </a:r>
            <a:r>
              <a:rPr lang="en-US" dirty="0"/>
              <a:t>removed</a:t>
            </a:r>
            <a:r>
              <a:rPr lang="en-US" dirty="0" smtClean="0"/>
              <a:t>.</a:t>
            </a:r>
          </a:p>
          <a:p>
            <a:r>
              <a:rPr lang="en-US" dirty="0"/>
              <a:t>The View menu offers commands for </a:t>
            </a:r>
            <a:r>
              <a:rPr lang="en-US" dirty="0" smtClean="0"/>
              <a:t>switching between </a:t>
            </a:r>
            <a:r>
              <a:rPr lang="en-US" dirty="0"/>
              <a:t>Normal and Preview modes, but </a:t>
            </a:r>
            <a:r>
              <a:rPr lang="en-US" dirty="0" smtClean="0"/>
              <a:t>it’s much </a:t>
            </a:r>
            <a:r>
              <a:rPr lang="en-US" dirty="0"/>
              <a:t>faster and easier to press the [W] key </a:t>
            </a:r>
            <a:r>
              <a:rPr lang="en-US" dirty="0" smtClean="0"/>
              <a:t>on your </a:t>
            </a:r>
            <a:r>
              <a:rPr lang="en-US" dirty="0"/>
              <a:t>keypad to toggle between the two modes.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221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kern="0" dirty="0" smtClean="0"/>
              <a:t>Viewing and Modifying Page Elements</a:t>
            </a:r>
            <a:br>
              <a:rPr lang="en-US" sz="3200" kern="0" dirty="0" smtClean="0"/>
            </a:br>
            <a:endParaRPr lang="en-US" dirty="0"/>
          </a:p>
        </p:txBody>
      </p:sp>
      <p:sp>
        <p:nvSpPr>
          <p:cNvPr id="3993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Presentation mode </a:t>
            </a:r>
            <a:r>
              <a:rPr lang="en-US" dirty="0"/>
              <a:t>presents a view of </a:t>
            </a:r>
            <a:r>
              <a:rPr lang="en-US" dirty="0" smtClean="0"/>
              <a:t>your document </a:t>
            </a:r>
            <a:r>
              <a:rPr lang="en-US" dirty="0"/>
              <a:t>as though it were being </a:t>
            </a:r>
            <a:r>
              <a:rPr lang="en-US" dirty="0" smtClean="0"/>
              <a:t>showcased on </a:t>
            </a:r>
            <a:r>
              <a:rPr lang="en-US" dirty="0"/>
              <a:t>your computer monitor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675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kern="0" dirty="0" smtClean="0"/>
              <a:t>Viewing and Modifying Page Elements</a:t>
            </a:r>
            <a:br>
              <a:rPr lang="en-US" sz="3200" kern="0" dirty="0" smtClean="0"/>
            </a:br>
            <a:endParaRPr lang="en-US" dirty="0"/>
          </a:p>
        </p:txBody>
      </p:sp>
      <p:sp>
        <p:nvSpPr>
          <p:cNvPr id="3993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Adobe products come loaded </a:t>
            </a:r>
            <a:r>
              <a:rPr lang="en-US" dirty="0" smtClean="0"/>
              <a:t>with preferences.</a:t>
            </a:r>
          </a:p>
          <a:p>
            <a:r>
              <a:rPr lang="en-US" dirty="0" smtClean="0"/>
              <a:t>Preferences </a:t>
            </a:r>
            <a:r>
              <a:rPr lang="en-US" dirty="0"/>
              <a:t>are options you </a:t>
            </a:r>
            <a:r>
              <a:rPr lang="en-US" dirty="0" smtClean="0"/>
              <a:t>have for </a:t>
            </a:r>
            <a:r>
              <a:rPr lang="en-US" dirty="0"/>
              <a:t>specifying how certain features of </a:t>
            </a:r>
            <a:r>
              <a:rPr lang="en-US" dirty="0" smtClean="0"/>
              <a:t>the application behave.</a:t>
            </a:r>
          </a:p>
          <a:p>
            <a:r>
              <a:rPr lang="en-US" dirty="0" smtClean="0"/>
              <a:t>The </a:t>
            </a:r>
            <a:r>
              <a:rPr lang="en-US" dirty="0"/>
              <a:t>Preferences </a:t>
            </a:r>
            <a:r>
              <a:rPr lang="en-US" dirty="0" smtClean="0"/>
              <a:t>dialog </a:t>
            </a:r>
            <a:r>
              <a:rPr lang="en-US" dirty="0"/>
              <a:t>box houses the multitude of </a:t>
            </a:r>
            <a:r>
              <a:rPr lang="en-US" dirty="0" smtClean="0"/>
              <a:t>InDesign preferences </a:t>
            </a:r>
            <a:r>
              <a:rPr lang="en-US" dirty="0"/>
              <a:t>available.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561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Missy\Desktop\Chapter 1 Figures\Figure 1-17.t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31" y="1742868"/>
            <a:ext cx="4859337" cy="388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kern="0" dirty="0" smtClean="0"/>
              <a:t>Viewing and Modifying Page Elements</a:t>
            </a:r>
            <a:br>
              <a:rPr lang="en-US" sz="3200" kern="0" dirty="0" smtClean="0"/>
            </a:b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5626100"/>
            <a:ext cx="914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400" dirty="0" smtClean="0"/>
              <a:t>Interface Preferences dialog box</a:t>
            </a:r>
            <a:endParaRPr lang="en-US" sz="14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612900" y="4216401"/>
            <a:ext cx="1778000" cy="609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42900" y="4653290"/>
            <a:ext cx="13462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400" dirty="0" smtClean="0"/>
              <a:t>Select to open documents as tabs</a:t>
            </a:r>
            <a:endParaRPr lang="en-US" sz="14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040731" y="2044701"/>
            <a:ext cx="0" cy="1790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77962" y="2940049"/>
            <a:ext cx="56276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12724" y="2748290"/>
            <a:ext cx="1346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400" dirty="0" smtClean="0"/>
              <a:t>Other preferences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434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kern="0" dirty="0" smtClean="0"/>
              <a:t>Viewing and Modifying Page Elements</a:t>
            </a:r>
            <a:br>
              <a:rPr lang="en-US" sz="3200" kern="0" dirty="0" smtClean="0"/>
            </a:br>
            <a:endParaRPr lang="en-US" dirty="0"/>
          </a:p>
        </p:txBody>
      </p:sp>
      <p:sp>
        <p:nvSpPr>
          <p:cNvPr id="3993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InDesign offers a preference for </a:t>
            </a:r>
            <a:r>
              <a:rPr lang="en-US" dirty="0" smtClean="0"/>
              <a:t>having multiple </a:t>
            </a:r>
            <a:r>
              <a:rPr lang="en-US" dirty="0"/>
              <a:t>open documents available as tabs </a:t>
            </a:r>
            <a:r>
              <a:rPr lang="en-US" dirty="0" smtClean="0"/>
              <a:t>in the </a:t>
            </a:r>
            <a:r>
              <a:rPr lang="en-US" dirty="0"/>
              <a:t>document </a:t>
            </a:r>
            <a:r>
              <a:rPr lang="en-US" dirty="0" smtClean="0"/>
              <a:t>window.</a:t>
            </a:r>
          </a:p>
          <a:p>
            <a:r>
              <a:rPr lang="en-US" dirty="0" smtClean="0"/>
              <a:t>With </a:t>
            </a:r>
            <a:r>
              <a:rPr lang="en-US" dirty="0"/>
              <a:t>this </a:t>
            </a:r>
            <a:r>
              <a:rPr lang="en-US" dirty="0" smtClean="0"/>
              <a:t>preference selected</a:t>
            </a:r>
            <a:r>
              <a:rPr lang="en-US" dirty="0"/>
              <a:t>, a tab will appear for each </a:t>
            </a:r>
            <a:r>
              <a:rPr lang="en-US" dirty="0" smtClean="0"/>
              <a:t>open document </a:t>
            </a:r>
            <a:r>
              <a:rPr lang="en-US" dirty="0"/>
              <a:t>showing the name of the document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509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kern="0" dirty="0" smtClean="0"/>
              <a:t>Navigating through a Document</a:t>
            </a:r>
            <a:endParaRPr lang="en-US" dirty="0"/>
          </a:p>
        </p:txBody>
      </p:sp>
      <p:sp>
        <p:nvSpPr>
          <p:cNvPr id="3993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create a layout for a </a:t>
            </a:r>
            <a:r>
              <a:rPr lang="en-US" dirty="0" smtClean="0"/>
              <a:t>magazine, book</a:t>
            </a:r>
            <a:r>
              <a:rPr lang="en-US" dirty="0"/>
              <a:t>, or brochure, you create a </a:t>
            </a:r>
            <a:r>
              <a:rPr lang="en-US" dirty="0" smtClean="0"/>
              <a:t>document that </a:t>
            </a:r>
            <a:r>
              <a:rPr lang="en-US" dirty="0"/>
              <a:t>has multiple </a:t>
            </a:r>
            <a:r>
              <a:rPr lang="en-US" dirty="0" smtClean="0"/>
              <a:t>pages.</a:t>
            </a:r>
          </a:p>
          <a:p>
            <a:r>
              <a:rPr lang="en-US" b="1" dirty="0" smtClean="0"/>
              <a:t>Spreads </a:t>
            </a:r>
            <a:r>
              <a:rPr lang="en-US" dirty="0"/>
              <a:t>are </a:t>
            </a:r>
            <a:r>
              <a:rPr lang="en-US" dirty="0" smtClean="0"/>
              <a:t>two pages </a:t>
            </a:r>
            <a:r>
              <a:rPr lang="en-US" dirty="0"/>
              <a:t>that face each other—a left page and </a:t>
            </a:r>
            <a:r>
              <a:rPr lang="en-US" dirty="0" smtClean="0"/>
              <a:t>a </a:t>
            </a:r>
            <a:r>
              <a:rPr lang="it-IT" dirty="0" smtClean="0"/>
              <a:t>right </a:t>
            </a:r>
            <a:r>
              <a:rPr lang="it-IT" dirty="0"/>
              <a:t>page in a multi-page document</a:t>
            </a:r>
            <a:r>
              <a:rPr lang="it-IT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022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kern="0" dirty="0" smtClean="0"/>
              <a:t>Navigating through a Document</a:t>
            </a:r>
            <a:endParaRPr lang="en-US" dirty="0"/>
          </a:p>
        </p:txBody>
      </p:sp>
      <p:sp>
        <p:nvSpPr>
          <p:cNvPr id="3993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Pages </a:t>
            </a:r>
            <a:r>
              <a:rPr lang="en-US" dirty="0" smtClean="0"/>
              <a:t>panel </a:t>
            </a:r>
            <a:r>
              <a:rPr lang="en-US" dirty="0"/>
              <a:t>is </a:t>
            </a:r>
            <a:r>
              <a:rPr lang="en-US" dirty="0" smtClean="0"/>
              <a:t>a comprehensive </a:t>
            </a:r>
            <a:r>
              <a:rPr lang="en-US" dirty="0"/>
              <a:t>solution for moving from </a:t>
            </a:r>
            <a:r>
              <a:rPr lang="en-US" dirty="0" smtClean="0"/>
              <a:t>page to </a:t>
            </a:r>
            <a:r>
              <a:rPr lang="en-US" dirty="0"/>
              <a:t>page in your </a:t>
            </a:r>
            <a:r>
              <a:rPr lang="en-US" dirty="0" smtClean="0"/>
              <a:t>document.</a:t>
            </a:r>
          </a:p>
          <a:p>
            <a:r>
              <a:rPr lang="en-US" dirty="0" smtClean="0"/>
              <a:t>The </a:t>
            </a:r>
            <a:r>
              <a:rPr lang="en-US" dirty="0"/>
              <a:t>Pages </a:t>
            </a:r>
            <a:r>
              <a:rPr lang="en-US" dirty="0" smtClean="0"/>
              <a:t>panel shows </a:t>
            </a:r>
            <a:r>
              <a:rPr lang="en-US" dirty="0"/>
              <a:t>icons for all of the pages in the document.</a:t>
            </a:r>
          </a:p>
          <a:p>
            <a:r>
              <a:rPr lang="en-US" dirty="0"/>
              <a:t>Double-clicking a single page icon </a:t>
            </a:r>
            <a:r>
              <a:rPr lang="en-US" dirty="0" smtClean="0"/>
              <a:t>brings that </a:t>
            </a:r>
            <a:r>
              <a:rPr lang="en-US" dirty="0"/>
              <a:t>page into </a:t>
            </a:r>
            <a:r>
              <a:rPr lang="en-US" dirty="0" smtClean="0"/>
              <a:t>view.</a:t>
            </a:r>
          </a:p>
          <a:p>
            <a:r>
              <a:rPr lang="en-US" dirty="0" smtClean="0"/>
              <a:t>The </a:t>
            </a:r>
            <a:r>
              <a:rPr lang="en-US" dirty="0"/>
              <a:t>icon </a:t>
            </a:r>
            <a:r>
              <a:rPr lang="en-US" dirty="0" smtClean="0"/>
              <a:t>representing the </a:t>
            </a:r>
            <a:r>
              <a:rPr lang="en-US" dirty="0"/>
              <a:t>currently visible page </a:t>
            </a:r>
            <a:r>
              <a:rPr lang="en-US" dirty="0" smtClean="0"/>
              <a:t>is highlighted on </a:t>
            </a:r>
            <a:r>
              <a:rPr lang="en-US" dirty="0" smtClean="0"/>
              <a:t>the </a:t>
            </a:r>
            <a:r>
              <a:rPr lang="en-US" dirty="0"/>
              <a:t>panel.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149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1709410"/>
            <a:ext cx="203835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5626100"/>
            <a:ext cx="914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400" dirty="0" smtClean="0"/>
              <a:t>Pages panel</a:t>
            </a:r>
            <a:endParaRPr lang="en-US" sz="1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136900" y="3378202"/>
            <a:ext cx="1079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841500" y="3198913"/>
            <a:ext cx="1346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400" dirty="0" smtClean="0"/>
              <a:t>Targeted page</a:t>
            </a:r>
            <a:endParaRPr lang="en-US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540375" y="1924049"/>
            <a:ext cx="56276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026944" y="1752600"/>
            <a:ext cx="13462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 dirty="0" smtClean="0"/>
              <a:t>Click to view Panel options menu</a:t>
            </a:r>
            <a:endParaRPr lang="en-US" sz="1400" dirty="0"/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682625" y="609600"/>
            <a:ext cx="5943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42D37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42D37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42D37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42D37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3200" kern="0" dirty="0" smtClean="0"/>
              <a:t>Navigating through a Document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01363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kern="0" dirty="0" smtClean="0"/>
              <a:t>Navigating through a Document</a:t>
            </a:r>
            <a:endParaRPr lang="en-US" dirty="0"/>
          </a:p>
        </p:txBody>
      </p:sp>
      <p:sp>
        <p:nvSpPr>
          <p:cNvPr id="3993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apply one of fifteen color labels </a:t>
            </a:r>
            <a:r>
              <a:rPr lang="en-US" dirty="0" smtClean="0"/>
              <a:t>to a </a:t>
            </a:r>
            <a:r>
              <a:rPr lang="en-US" dirty="0"/>
              <a:t>page thumbnail in the Pages </a:t>
            </a:r>
            <a:r>
              <a:rPr lang="en-US" dirty="0" smtClean="0"/>
              <a:t>panel.</a:t>
            </a:r>
          </a:p>
          <a:p>
            <a:r>
              <a:rPr lang="en-US" dirty="0" smtClean="0"/>
              <a:t>Color labels </a:t>
            </a:r>
            <a:r>
              <a:rPr lang="en-US" dirty="0"/>
              <a:t>can be useful for organizing </a:t>
            </a:r>
            <a:r>
              <a:rPr lang="en-US" dirty="0" smtClean="0"/>
              <a:t>your own </a:t>
            </a:r>
            <a:r>
              <a:rPr lang="en-US" dirty="0"/>
              <a:t>work or for working with others on </a:t>
            </a:r>
            <a:r>
              <a:rPr lang="en-US" dirty="0" smtClean="0"/>
              <a:t>a document.</a:t>
            </a:r>
          </a:p>
          <a:p>
            <a:r>
              <a:rPr lang="en-US" dirty="0"/>
              <a:t>To apply color labels, simply click the </a:t>
            </a:r>
            <a:r>
              <a:rPr lang="en-US" dirty="0" smtClean="0"/>
              <a:t>Pages panel </a:t>
            </a:r>
            <a:r>
              <a:rPr lang="en-US" dirty="0"/>
              <a:t>options button, point to Page Attributes</a:t>
            </a:r>
            <a:r>
              <a:rPr lang="en-US" dirty="0" smtClean="0"/>
              <a:t>, point </a:t>
            </a:r>
            <a:r>
              <a:rPr lang="en-US" dirty="0"/>
              <a:t>to Color Label, then choose a color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598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kern="0" dirty="0" smtClean="0">
                <a:latin typeface="+mj-lt"/>
                <a:ea typeface="+mj-ea"/>
                <a:cs typeface="+mj-cs"/>
              </a:rPr>
              <a:t>Exploring the InDesign Workspace</a:t>
            </a:r>
            <a:br>
              <a:rPr lang="en-US" sz="3200" kern="0" dirty="0" smtClean="0"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1945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InDesign offers a number of </a:t>
            </a:r>
            <a:r>
              <a:rPr lang="en-US" dirty="0" smtClean="0"/>
              <a:t>pre-defined workspaces </a:t>
            </a:r>
            <a:r>
              <a:rPr lang="en-US" dirty="0"/>
              <a:t>that are customized for </a:t>
            </a:r>
            <a:r>
              <a:rPr lang="en-US" dirty="0" smtClean="0"/>
              <a:t>different types </a:t>
            </a:r>
            <a:r>
              <a:rPr lang="en-US" dirty="0"/>
              <a:t>of </a:t>
            </a:r>
            <a:r>
              <a:rPr lang="en-US" dirty="0" smtClean="0"/>
              <a:t>tasks.</a:t>
            </a:r>
          </a:p>
          <a:p>
            <a:r>
              <a:rPr lang="en-US" dirty="0" smtClean="0"/>
              <a:t>Each </a:t>
            </a:r>
            <a:r>
              <a:rPr lang="en-US" dirty="0"/>
              <a:t>workspace is designed </a:t>
            </a:r>
            <a:r>
              <a:rPr lang="en-US" dirty="0" smtClean="0"/>
              <a:t>so that </a:t>
            </a:r>
            <a:r>
              <a:rPr lang="en-US" dirty="0"/>
              <a:t>panels with similar functions are </a:t>
            </a:r>
            <a:r>
              <a:rPr lang="en-US" dirty="0" smtClean="0"/>
              <a:t>grouped together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632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kern="0" dirty="0" smtClean="0"/>
              <a:t>Working with Objects and Smart Guides</a:t>
            </a:r>
            <a:endParaRPr lang="en-US" dirty="0"/>
          </a:p>
        </p:txBody>
      </p:sp>
      <p:sp>
        <p:nvSpPr>
          <p:cNvPr id="3993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Objects </a:t>
            </a:r>
            <a:r>
              <a:rPr lang="en-US" dirty="0"/>
              <a:t>are text or graphic elements, such </a:t>
            </a:r>
            <a:r>
              <a:rPr lang="en-US" dirty="0" smtClean="0"/>
              <a:t>as images</a:t>
            </a:r>
            <a:r>
              <a:rPr lang="en-US" dirty="0"/>
              <a:t>, blocks of color, and even simple lines</a:t>
            </a:r>
            <a:r>
              <a:rPr lang="en-US" dirty="0" smtClean="0"/>
              <a:t>, that </a:t>
            </a:r>
            <a:r>
              <a:rPr lang="en-US" dirty="0"/>
              <a:t>are placed in an InDesign </a:t>
            </a:r>
            <a:r>
              <a:rPr lang="en-US" dirty="0" smtClean="0"/>
              <a:t>document.</a:t>
            </a:r>
          </a:p>
          <a:p>
            <a:r>
              <a:rPr lang="en-US" dirty="0" smtClean="0"/>
              <a:t>All </a:t>
            </a:r>
            <a:r>
              <a:rPr lang="en-US" dirty="0"/>
              <a:t>objects in InDesign </a:t>
            </a:r>
            <a:r>
              <a:rPr lang="en-US" dirty="0" smtClean="0"/>
              <a:t>are in </a:t>
            </a:r>
            <a:r>
              <a:rPr lang="en-US" dirty="0"/>
              <a:t>frames</a:t>
            </a:r>
            <a:r>
              <a:rPr lang="en-US" dirty="0" smtClean="0"/>
              <a:t>.</a:t>
            </a:r>
          </a:p>
          <a:p>
            <a:r>
              <a:rPr lang="en-US" dirty="0"/>
              <a:t>When you select an object’s frame, its </a:t>
            </a:r>
            <a:r>
              <a:rPr lang="en-US" dirty="0" smtClean="0"/>
              <a:t>handles become highlighted.</a:t>
            </a:r>
          </a:p>
        </p:txBody>
      </p:sp>
    </p:spTree>
    <p:extLst>
      <p:ext uri="{BB962C8B-B14F-4D97-AF65-F5344CB8AC3E}">
        <p14:creationId xmlns:p14="http://schemas.microsoft.com/office/powerpoint/2010/main" val="428505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kern="0" dirty="0" smtClean="0"/>
              <a:t>Working with Objects and Smart Guides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25" y="2012950"/>
            <a:ext cx="3613150" cy="361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5626100"/>
            <a:ext cx="914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400" dirty="0" smtClean="0"/>
              <a:t>Viewing frame handles on a text frame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621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kern="0" dirty="0" smtClean="0"/>
              <a:t>Working with Objects and Smart Guides</a:t>
            </a:r>
            <a:endParaRPr lang="en-US" dirty="0"/>
          </a:p>
        </p:txBody>
      </p:sp>
      <p:sp>
        <p:nvSpPr>
          <p:cNvPr id="3993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click and drag the handles to </a:t>
            </a:r>
            <a:r>
              <a:rPr lang="en-US" dirty="0" smtClean="0"/>
              <a:t>change the </a:t>
            </a:r>
            <a:r>
              <a:rPr lang="en-US" dirty="0"/>
              <a:t>shape and size of the </a:t>
            </a:r>
            <a:r>
              <a:rPr lang="en-US" dirty="0" smtClean="0"/>
              <a:t>frame.</a:t>
            </a:r>
          </a:p>
          <a:p>
            <a:r>
              <a:rPr lang="en-US" dirty="0" smtClean="0"/>
              <a:t>InDesign offers </a:t>
            </a:r>
            <a:r>
              <a:rPr lang="en-US" dirty="0"/>
              <a:t>three basic keyboard combinations </a:t>
            </a:r>
            <a:r>
              <a:rPr lang="en-US" dirty="0" smtClean="0"/>
              <a:t>that you </a:t>
            </a:r>
            <a:r>
              <a:rPr lang="en-US" dirty="0"/>
              <a:t>can use when dragging frame </a:t>
            </a:r>
            <a:r>
              <a:rPr lang="en-US" dirty="0" smtClean="0"/>
              <a:t>handles to </a:t>
            </a:r>
            <a:r>
              <a:rPr lang="en-US" dirty="0"/>
              <a:t>affect how the frame and its contents </a:t>
            </a:r>
            <a:r>
              <a:rPr lang="en-US" dirty="0" smtClean="0"/>
              <a:t>are affected.</a:t>
            </a:r>
          </a:p>
        </p:txBody>
      </p:sp>
    </p:spTree>
    <p:extLst>
      <p:ext uri="{BB962C8B-B14F-4D97-AF65-F5344CB8AC3E}">
        <p14:creationId xmlns:p14="http://schemas.microsoft.com/office/powerpoint/2010/main" val="253218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kern="0" dirty="0" smtClean="0"/>
              <a:t>Working with Objects and Smart Guides</a:t>
            </a:r>
            <a:endParaRPr lang="en-US" dirty="0"/>
          </a:p>
        </p:txBody>
      </p:sp>
      <p:sp>
        <p:nvSpPr>
          <p:cNvPr id="3993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resize multiple objects just </a:t>
            </a:r>
            <a:r>
              <a:rPr lang="en-US" dirty="0" smtClean="0"/>
              <a:t>as easily.</a:t>
            </a:r>
          </a:p>
          <a:p>
            <a:r>
              <a:rPr lang="en-US" dirty="0" smtClean="0"/>
              <a:t>Simply </a:t>
            </a:r>
            <a:r>
              <a:rPr lang="en-US" dirty="0"/>
              <a:t>select multiple objects </a:t>
            </a:r>
            <a:r>
              <a:rPr lang="en-US" dirty="0" smtClean="0"/>
              <a:t>and handles </a:t>
            </a:r>
            <a:r>
              <a:rPr lang="en-US" dirty="0"/>
              <a:t>will appear around all the </a:t>
            </a:r>
            <a:r>
              <a:rPr lang="en-US" dirty="0" smtClean="0"/>
              <a:t>selected objects.</a:t>
            </a:r>
          </a:p>
        </p:txBody>
      </p:sp>
    </p:spTree>
    <p:extLst>
      <p:ext uri="{BB962C8B-B14F-4D97-AF65-F5344CB8AC3E}">
        <p14:creationId xmlns:p14="http://schemas.microsoft.com/office/powerpoint/2010/main" val="248052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kern="0" dirty="0" smtClean="0"/>
              <a:t>Working with Objects and Smart Guides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5626100"/>
            <a:ext cx="914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400" dirty="0" smtClean="0"/>
              <a:t>Viewing frame handles around two objects</a:t>
            </a:r>
            <a:endParaRPr lang="en-US" sz="1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294" y="1970518"/>
            <a:ext cx="5967412" cy="3655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42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kern="0" dirty="0" smtClean="0"/>
              <a:t>Working with Objects and Smart Guides</a:t>
            </a:r>
            <a:endParaRPr lang="en-US" dirty="0"/>
          </a:p>
        </p:txBody>
      </p:sp>
      <p:sp>
        <p:nvSpPr>
          <p:cNvPr id="3993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any time, you can copy and paste </a:t>
            </a:r>
            <a:r>
              <a:rPr lang="en-US" dirty="0" smtClean="0"/>
              <a:t>an object.</a:t>
            </a:r>
          </a:p>
          <a:p>
            <a:r>
              <a:rPr lang="en-US" dirty="0"/>
              <a:t>You can also copy objects while </a:t>
            </a:r>
            <a:r>
              <a:rPr lang="en-US" dirty="0" smtClean="0"/>
              <a:t>dragging them.</a:t>
            </a:r>
          </a:p>
        </p:txBody>
      </p:sp>
    </p:spTree>
    <p:extLst>
      <p:ext uri="{BB962C8B-B14F-4D97-AF65-F5344CB8AC3E}">
        <p14:creationId xmlns:p14="http://schemas.microsoft.com/office/powerpoint/2010/main" val="34035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kern="0" dirty="0" smtClean="0"/>
              <a:t>Working with Objects and Smart Guides</a:t>
            </a:r>
            <a:endParaRPr lang="en-US" dirty="0"/>
          </a:p>
        </p:txBody>
      </p:sp>
      <p:sp>
        <p:nvSpPr>
          <p:cNvPr id="3993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Hide, Lock, Group, and </a:t>
            </a:r>
            <a:r>
              <a:rPr lang="en-US" dirty="0" smtClean="0"/>
              <a:t>Ungroup commands </a:t>
            </a:r>
            <a:r>
              <a:rPr lang="en-US" dirty="0"/>
              <a:t>on the Object menu are </a:t>
            </a:r>
            <a:r>
              <a:rPr lang="en-US" dirty="0" smtClean="0"/>
              <a:t>essential for </a:t>
            </a:r>
            <a:r>
              <a:rPr lang="en-US" dirty="0"/>
              <a:t>working effectively with </a:t>
            </a:r>
            <a:r>
              <a:rPr lang="en-US" dirty="0" smtClean="0"/>
              <a:t>layouts, especially complex layouts with many objects.</a:t>
            </a:r>
          </a:p>
          <a:p>
            <a:pPr lvl="1"/>
            <a:r>
              <a:rPr lang="en-US" dirty="0" smtClean="0"/>
              <a:t>Hide objects </a:t>
            </a:r>
            <a:r>
              <a:rPr lang="en-US" dirty="0"/>
              <a:t>to get them out of your way. </a:t>
            </a:r>
            <a:r>
              <a:rPr lang="en-US" dirty="0" smtClean="0"/>
              <a:t>They won’t </a:t>
            </a:r>
            <a:r>
              <a:rPr lang="en-US" dirty="0"/>
              <a:t>print, and nothing you do changes </a:t>
            </a:r>
            <a:r>
              <a:rPr lang="en-US" dirty="0" smtClean="0"/>
              <a:t>the location </a:t>
            </a:r>
            <a:r>
              <a:rPr lang="en-US" dirty="0"/>
              <a:t>of them as long as they are hidden.</a:t>
            </a:r>
          </a:p>
          <a:p>
            <a:pPr lvl="1"/>
            <a:r>
              <a:rPr lang="en-US" dirty="0"/>
              <a:t>Lock an object to make it </a:t>
            </a:r>
            <a:r>
              <a:rPr lang="en-US" dirty="0" smtClean="0"/>
              <a:t>immovable—you will </a:t>
            </a:r>
            <a:r>
              <a:rPr lang="en-US" dirty="0"/>
              <a:t>not even be able to select it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039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kern="0" dirty="0" smtClean="0"/>
              <a:t>Working with Objects and Smart Guides</a:t>
            </a:r>
            <a:endParaRPr lang="en-US" dirty="0"/>
          </a:p>
        </p:txBody>
      </p:sp>
      <p:sp>
        <p:nvSpPr>
          <p:cNvPr id="3993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group multiple objects with the </a:t>
            </a:r>
            <a:r>
              <a:rPr lang="en-US" dirty="0" smtClean="0"/>
              <a:t>Group command </a:t>
            </a:r>
            <a:r>
              <a:rPr lang="en-US" dirty="0" smtClean="0"/>
              <a:t>on the </a:t>
            </a:r>
            <a:r>
              <a:rPr lang="en-US" dirty="0"/>
              <a:t>Object </a:t>
            </a:r>
            <a:r>
              <a:rPr lang="en-US" dirty="0" smtClean="0"/>
              <a:t>menu.</a:t>
            </a:r>
          </a:p>
          <a:p>
            <a:r>
              <a:rPr lang="en-US" dirty="0" smtClean="0"/>
              <a:t>Grouping objects </a:t>
            </a:r>
            <a:r>
              <a:rPr lang="en-US" dirty="0"/>
              <a:t>is a smart and important strategy </a:t>
            </a:r>
            <a:r>
              <a:rPr lang="en-US" dirty="0" smtClean="0"/>
              <a:t>for protecting </a:t>
            </a:r>
            <a:r>
              <a:rPr lang="en-US" dirty="0"/>
              <a:t>the relationships between </a:t>
            </a:r>
            <a:r>
              <a:rPr lang="en-US" dirty="0" smtClean="0"/>
              <a:t>multiple objects.</a:t>
            </a:r>
          </a:p>
        </p:txBody>
      </p:sp>
    </p:spTree>
    <p:extLst>
      <p:ext uri="{BB962C8B-B14F-4D97-AF65-F5344CB8AC3E}">
        <p14:creationId xmlns:p14="http://schemas.microsoft.com/office/powerpoint/2010/main" val="160793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kern="0" dirty="0" smtClean="0"/>
              <a:t>Working with Objects and Smart Guides</a:t>
            </a:r>
            <a:endParaRPr lang="en-US" dirty="0"/>
          </a:p>
        </p:txBody>
      </p:sp>
      <p:sp>
        <p:nvSpPr>
          <p:cNvPr id="3993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the </a:t>
            </a:r>
            <a:r>
              <a:rPr lang="en-US" b="1" dirty="0"/>
              <a:t>Smart Guides </a:t>
            </a:r>
            <a:r>
              <a:rPr lang="en-US" dirty="0"/>
              <a:t>feature </a:t>
            </a:r>
            <a:r>
              <a:rPr lang="en-US" dirty="0" smtClean="0"/>
              <a:t>is activated</a:t>
            </a:r>
            <a:r>
              <a:rPr lang="en-US" dirty="0"/>
              <a:t>, Smart Guides appear </a:t>
            </a:r>
            <a:r>
              <a:rPr lang="en-US" dirty="0" smtClean="0"/>
              <a:t>automatically when </a:t>
            </a:r>
            <a:r>
              <a:rPr lang="en-US" dirty="0"/>
              <a:t>you move objects in the document.</a:t>
            </a:r>
          </a:p>
          <a:p>
            <a:r>
              <a:rPr lang="en-US" dirty="0"/>
              <a:t>Smart Guides give you visual information </a:t>
            </a:r>
            <a:r>
              <a:rPr lang="en-US" dirty="0" smtClean="0"/>
              <a:t>for positioning </a:t>
            </a:r>
            <a:r>
              <a:rPr lang="en-US" dirty="0"/>
              <a:t>objects precisely—in relation </a:t>
            </a:r>
            <a:r>
              <a:rPr lang="en-US" dirty="0" smtClean="0"/>
              <a:t>to the page </a:t>
            </a:r>
            <a:r>
              <a:rPr lang="en-US" dirty="0"/>
              <a:t>or in relation to other objects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833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kern="0" dirty="0" smtClean="0"/>
              <a:t>Working with Objects and Smart Guides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5626100"/>
            <a:ext cx="914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400" dirty="0" smtClean="0"/>
              <a:t>Smart Guides aligning the top edge of two objects</a:t>
            </a:r>
            <a:endParaRPr lang="en-US" sz="1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7" y="2021265"/>
            <a:ext cx="6029326" cy="360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829300" y="4061480"/>
            <a:ext cx="12827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400" dirty="0" smtClean="0"/>
              <a:t>Smart Guide aligning top edges</a:t>
            </a:r>
            <a:endParaRPr lang="en-US" sz="1400" dirty="0"/>
          </a:p>
        </p:txBody>
      </p:sp>
      <p:cxnSp>
        <p:nvCxnSpPr>
          <p:cNvPr id="4" name="Straight Connector 3"/>
          <p:cNvCxnSpPr>
            <a:endCxn id="7" idx="0"/>
          </p:cNvCxnSpPr>
          <p:nvPr/>
        </p:nvCxnSpPr>
        <p:spPr bwMode="auto">
          <a:xfrm>
            <a:off x="5295900" y="2033965"/>
            <a:ext cx="1174750" cy="20275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8179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kern="0" dirty="0" smtClean="0">
                <a:latin typeface="+mj-lt"/>
                <a:ea typeface="+mj-ea"/>
                <a:cs typeface="+mj-cs"/>
              </a:rPr>
              <a:t>Exploring the InDesign Workspace</a:t>
            </a:r>
            <a:br>
              <a:rPr lang="en-US" sz="3200" kern="0" dirty="0" smtClean="0"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235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customize the workspace, </a:t>
            </a:r>
            <a:r>
              <a:rPr lang="en-US" dirty="0" smtClean="0"/>
              <a:t>including predefined </a:t>
            </a:r>
            <a:r>
              <a:rPr lang="en-US" dirty="0"/>
              <a:t>workspaces, to suit your </a:t>
            </a:r>
            <a:r>
              <a:rPr lang="en-US" dirty="0" smtClean="0"/>
              <a:t>working preferences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6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kern="0" dirty="0" smtClean="0">
                <a:latin typeface="+mj-lt"/>
                <a:ea typeface="+mj-ea"/>
                <a:cs typeface="+mj-cs"/>
              </a:rPr>
              <a:t>Exploring the InDesign Workspace</a:t>
            </a:r>
            <a:br>
              <a:rPr lang="en-US" sz="3200" kern="0" dirty="0" smtClean="0"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235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pasteboard </a:t>
            </a:r>
            <a:r>
              <a:rPr lang="en-US" dirty="0"/>
              <a:t>is the area surrounding </a:t>
            </a:r>
            <a:r>
              <a:rPr lang="en-US" dirty="0" smtClean="0"/>
              <a:t>the document.</a:t>
            </a:r>
          </a:p>
          <a:p>
            <a:r>
              <a:rPr lang="en-US" dirty="0" smtClean="0"/>
              <a:t>The </a:t>
            </a:r>
            <a:r>
              <a:rPr lang="en-US" dirty="0"/>
              <a:t>pasteboard provides </a:t>
            </a:r>
            <a:r>
              <a:rPr lang="en-US" dirty="0" smtClean="0"/>
              <a:t>space for </a:t>
            </a:r>
            <a:r>
              <a:rPr lang="en-US" dirty="0"/>
              <a:t>extending objects past the edge of </a:t>
            </a:r>
            <a:r>
              <a:rPr lang="en-US" dirty="0" smtClean="0"/>
              <a:t>the page </a:t>
            </a:r>
            <a:r>
              <a:rPr lang="en-US" dirty="0"/>
              <a:t>(known as “creating a bleed”), and </a:t>
            </a:r>
            <a:r>
              <a:rPr lang="en-US" dirty="0" smtClean="0"/>
              <a:t>it also </a:t>
            </a:r>
            <a:r>
              <a:rPr lang="en-US" dirty="0"/>
              <a:t>provides space for storing objects </a:t>
            </a:r>
            <a:r>
              <a:rPr lang="en-US" dirty="0" smtClean="0"/>
              <a:t>that you </a:t>
            </a:r>
            <a:r>
              <a:rPr lang="en-US" dirty="0"/>
              <a:t>may or may not use in the document.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834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kern="0" dirty="0" smtClean="0">
                <a:latin typeface="+mj-lt"/>
                <a:ea typeface="+mj-ea"/>
                <a:cs typeface="+mj-cs"/>
              </a:rPr>
              <a:t>Exploring the InDesign Workspace</a:t>
            </a:r>
            <a:br>
              <a:rPr lang="en-US" sz="3200" kern="0" dirty="0" smtClean="0"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1599196"/>
            <a:ext cx="4648200" cy="3939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5626100"/>
            <a:ext cx="914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400" dirty="0" smtClean="0"/>
              <a:t>Using the pasteboard</a:t>
            </a:r>
            <a:endParaRPr lang="en-US" sz="14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536700" y="1624596"/>
            <a:ext cx="762000" cy="382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36700" y="2006600"/>
            <a:ext cx="6731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42900" y="1827796"/>
            <a:ext cx="126365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400" dirty="0" smtClean="0"/>
              <a:t>Object that “bleeds” into the pasteboard on two sides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983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kern="0" dirty="0" smtClean="0">
                <a:latin typeface="+mj-lt"/>
                <a:ea typeface="+mj-ea"/>
                <a:cs typeface="+mj-cs"/>
              </a:rPr>
              <a:t>Exploring the InDesign Workspace</a:t>
            </a:r>
            <a:br>
              <a:rPr lang="en-US" sz="3200" kern="0" dirty="0" smtClean="0"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2764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Tools panel </a:t>
            </a:r>
            <a:r>
              <a:rPr lang="en-US" dirty="0" smtClean="0"/>
              <a:t>houses all </a:t>
            </a:r>
            <a:r>
              <a:rPr lang="en-US" dirty="0"/>
              <a:t>the tools that you will work with </a:t>
            </a:r>
            <a:r>
              <a:rPr lang="en-US" dirty="0" smtClean="0"/>
              <a:t>in InDesign.</a:t>
            </a:r>
          </a:p>
          <a:p>
            <a:r>
              <a:rPr lang="en-US" dirty="0" smtClean="0"/>
              <a:t>The </a:t>
            </a:r>
            <a:r>
              <a:rPr lang="en-US" dirty="0"/>
              <a:t>first thing that you </a:t>
            </a:r>
            <a:r>
              <a:rPr lang="en-US" dirty="0" smtClean="0"/>
              <a:t>should note </a:t>
            </a:r>
            <a:r>
              <a:rPr lang="en-US" dirty="0"/>
              <a:t>about the Tools panel is that not all </a:t>
            </a:r>
            <a:r>
              <a:rPr lang="en-US" dirty="0" smtClean="0"/>
              <a:t>tools are </a:t>
            </a:r>
            <a:r>
              <a:rPr lang="en-US" dirty="0"/>
              <a:t>visible; many are </a:t>
            </a:r>
            <a:r>
              <a:rPr lang="en-US" dirty="0" smtClean="0"/>
              <a:t>hidden.</a:t>
            </a:r>
          </a:p>
          <a:p>
            <a:r>
              <a:rPr lang="en-US" dirty="0" smtClean="0"/>
              <a:t>Look closely and </a:t>
            </a:r>
            <a:r>
              <a:rPr lang="en-US" dirty="0"/>
              <a:t>you will see that some tools have </a:t>
            </a:r>
            <a:r>
              <a:rPr lang="en-US" dirty="0" smtClean="0"/>
              <a:t>small black </a:t>
            </a:r>
            <a:r>
              <a:rPr lang="en-US" dirty="0"/>
              <a:t>triangles beside </a:t>
            </a:r>
            <a:r>
              <a:rPr lang="en-US" dirty="0" smtClean="0"/>
              <a:t>them.</a:t>
            </a:r>
          </a:p>
          <a:p>
            <a:r>
              <a:rPr lang="en-US" dirty="0" smtClean="0"/>
              <a:t>These triangles indicate </a:t>
            </a:r>
            <a:r>
              <a:rPr lang="en-US" dirty="0"/>
              <a:t>that other tools are hidden </a:t>
            </a:r>
            <a:r>
              <a:rPr lang="en-US" dirty="0" smtClean="0"/>
              <a:t>behind them.</a:t>
            </a:r>
          </a:p>
        </p:txBody>
      </p:sp>
    </p:spTree>
    <p:extLst>
      <p:ext uri="{BB962C8B-B14F-4D97-AF65-F5344CB8AC3E}">
        <p14:creationId xmlns:p14="http://schemas.microsoft.com/office/powerpoint/2010/main" val="251499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kern="0" dirty="0" smtClean="0">
                <a:latin typeface="+mj-lt"/>
                <a:ea typeface="+mj-ea"/>
                <a:cs typeface="+mj-cs"/>
              </a:rPr>
              <a:t>Exploring the InDesign Workspace</a:t>
            </a:r>
            <a:br>
              <a:rPr lang="en-US" sz="3200" kern="0" dirty="0" smtClean="0"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pic>
        <p:nvPicPr>
          <p:cNvPr id="2050" name="Picture 2" descr="C:\Users\Missy\Desktop\Chapter 1 Figures\Figure 1-3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743" y="1473200"/>
            <a:ext cx="1880514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0" y="5626100"/>
            <a:ext cx="914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400" dirty="0" smtClean="0"/>
              <a:t>Hidden tools on the Tools panel</a:t>
            </a:r>
            <a:endParaRPr lang="en-US" sz="1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956050" y="4000500"/>
            <a:ext cx="1155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054600" y="3638697"/>
            <a:ext cx="20701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 dirty="0" smtClean="0"/>
              <a:t>Small black triangles indicate hidden tools</a:t>
            </a:r>
            <a:endParaRPr lang="en-US" sz="1400"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013450" y="4521494"/>
            <a:ext cx="17970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 dirty="0" smtClean="0"/>
              <a:t>The Ellipse tool and the Polygon tool revealed behind the Rectangle tool</a:t>
            </a:r>
            <a:endParaRPr lang="en-US" sz="1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7500" y="4680097"/>
            <a:ext cx="692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84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1979</Words>
  <Application>Microsoft Office PowerPoint</Application>
  <PresentationFormat>On-screen Show (4:3)</PresentationFormat>
  <Paragraphs>199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ＭＳ Ｐゴシック</vt:lpstr>
      <vt:lpstr>Arial</vt:lpstr>
      <vt:lpstr>Calibri</vt:lpstr>
      <vt:lpstr>Blank Presentation</vt:lpstr>
      <vt:lpstr>Chapter 1</vt:lpstr>
      <vt:lpstr>Exploring the InDesign Workspace </vt:lpstr>
      <vt:lpstr>Exploring the InDesign Workspace </vt:lpstr>
      <vt:lpstr>Exploring the InDesign Workspace </vt:lpstr>
      <vt:lpstr>Exploring the InDesign Workspace </vt:lpstr>
      <vt:lpstr>Exploring the InDesign Workspace </vt:lpstr>
      <vt:lpstr>Exploring the InDesign Workspace </vt:lpstr>
      <vt:lpstr>Exploring the InDesign Workspace </vt:lpstr>
      <vt:lpstr>Exploring the InDesign Workspace </vt:lpstr>
      <vt:lpstr>Exploring the InDesign Workspace </vt:lpstr>
      <vt:lpstr>Exploring the InDesign Workspace </vt:lpstr>
      <vt:lpstr>Exploring the InDesign Workspace </vt:lpstr>
      <vt:lpstr>Exploring the InDesign Workspace </vt:lpstr>
      <vt:lpstr>Exploring the InDesign Workspace </vt:lpstr>
      <vt:lpstr>Exploring the InDesign Workspace </vt:lpstr>
      <vt:lpstr>Exploring the InDesign Workspace </vt:lpstr>
      <vt:lpstr>Exploring the InDesign Workspace </vt:lpstr>
      <vt:lpstr>Exploring the InDesign Workspace </vt:lpstr>
      <vt:lpstr>Viewing and Modifying Page Elements </vt:lpstr>
      <vt:lpstr>Viewing and Modifying Page Elements </vt:lpstr>
      <vt:lpstr>Viewing and Modifying Page Elements </vt:lpstr>
      <vt:lpstr>Viewing and Modifying Page Elements </vt:lpstr>
      <vt:lpstr>Viewing and Modifying Page Elements </vt:lpstr>
      <vt:lpstr>Viewing and Modifying Page Elements </vt:lpstr>
      <vt:lpstr>Viewing and Modifying Page Elements </vt:lpstr>
      <vt:lpstr>Viewing and Modifying Page Elements </vt:lpstr>
      <vt:lpstr>Viewing and Modifying Page Elements </vt:lpstr>
      <vt:lpstr>Viewing and Modifying Page Elements </vt:lpstr>
      <vt:lpstr>Viewing and Modifying Page Elements </vt:lpstr>
      <vt:lpstr>Viewing and Modifying Page Elements </vt:lpstr>
      <vt:lpstr>Viewing and Modifying Page Elements </vt:lpstr>
      <vt:lpstr>Viewing and Modifying Page Elements </vt:lpstr>
      <vt:lpstr>Viewing and Modifying Page Elements </vt:lpstr>
      <vt:lpstr>Viewing and Modifying Page Elements </vt:lpstr>
      <vt:lpstr>Viewing and Modifying Page Elements </vt:lpstr>
      <vt:lpstr>Navigating through a Document</vt:lpstr>
      <vt:lpstr>Navigating through a Document</vt:lpstr>
      <vt:lpstr>PowerPoint Presentation</vt:lpstr>
      <vt:lpstr>Navigating through a Document</vt:lpstr>
      <vt:lpstr>Working with Objects and Smart Guides</vt:lpstr>
      <vt:lpstr>Working with Objects and Smart Guides</vt:lpstr>
      <vt:lpstr>Working with Objects and Smart Guides</vt:lpstr>
      <vt:lpstr>Working with Objects and Smart Guides</vt:lpstr>
      <vt:lpstr>Working with Objects and Smart Guides</vt:lpstr>
      <vt:lpstr>Working with Objects and Smart Guides</vt:lpstr>
      <vt:lpstr>Working with Objects and Smart Guides</vt:lpstr>
      <vt:lpstr>Working with Objects and Smart Guides</vt:lpstr>
      <vt:lpstr>Working with Objects and Smart Guides</vt:lpstr>
      <vt:lpstr>Working with Objects and Smart Guides</vt:lpstr>
    </vt:vector>
  </TitlesOfParts>
  <Company>RHDG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Hopfer</dc:creator>
  <cp:lastModifiedBy>Ann Fisher</cp:lastModifiedBy>
  <cp:revision>28</cp:revision>
  <dcterms:created xsi:type="dcterms:W3CDTF">2012-03-02T18:09:51Z</dcterms:created>
  <dcterms:modified xsi:type="dcterms:W3CDTF">2014-06-26T20:29:55Z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1934647276</vt:i4>
  </property>
  <property fmtid="{D5CDD505-2E9C-101B-9397-08002B2CF9AE}" pid="3" name="_NewReviewCycle">
    <vt:lpwstr/>
  </property>
  <property fmtid="{D5CDD505-2E9C-101B-9397-08002B2CF9AE}" pid="4" name="_EmailSubject">
    <vt:lpwstr>Revealed PPT slide masters: IND, DW, FL, PS, and PREMIUM</vt:lpwstr>
  </property>
  <property fmtid="{D5CDD505-2E9C-101B-9397-08002B2CF9AE}" pid="5" name="_AuthorEmail">
    <vt:lpwstr>Kathryn.Kucharek@cengage.com</vt:lpwstr>
  </property>
  <property fmtid="{D5CDD505-2E9C-101B-9397-08002B2CF9AE}" pid="6" name="_AuthorEmailDisplayName">
    <vt:lpwstr>Kucharek, Kathryn</vt:lpwstr>
  </property>
</Properties>
</file>