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8" r:id="rId2"/>
    <p:sldId id="262" r:id="rId3"/>
    <p:sldId id="286" r:id="rId4"/>
    <p:sldId id="287" r:id="rId5"/>
    <p:sldId id="288" r:id="rId6"/>
    <p:sldId id="265" r:id="rId7"/>
    <p:sldId id="289" r:id="rId8"/>
    <p:sldId id="290" r:id="rId9"/>
    <p:sldId id="268" r:id="rId10"/>
    <p:sldId id="291" r:id="rId11"/>
    <p:sldId id="293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5" r:id="rId34"/>
    <p:sldId id="314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30" r:id="rId47"/>
    <p:sldId id="327" r:id="rId48"/>
    <p:sldId id="328" r:id="rId49"/>
    <p:sldId id="329" r:id="rId50"/>
    <p:sldId id="331" r:id="rId51"/>
    <p:sldId id="333" r:id="rId52"/>
    <p:sldId id="332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133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C8850-EECC-4DD5-A2B0-ECE7DB131937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1E415-3C8C-4469-A3A6-2E55F482FD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5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39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0123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01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021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447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497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52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903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9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849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96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657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614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103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594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053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297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909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664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382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004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625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9832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3187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3478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86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68333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707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140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4330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56308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024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295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0252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167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600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617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9978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645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603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6252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2187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29581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40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25168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9951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6191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5130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9947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3403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1778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1046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698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714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2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7222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402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85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26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998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AA437A-50DD-458B-A565-EE6648DF6D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5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9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3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Text</a:t>
            </a:r>
          </a:p>
        </p:txBody>
      </p:sp>
    </p:spTree>
    <p:extLst>
      <p:ext uri="{BB962C8B-B14F-4D97-AF65-F5344CB8AC3E}">
        <p14:creationId xmlns:p14="http://schemas.microsoft.com/office/powerpoint/2010/main" val="17405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Kerning </a:t>
            </a:r>
            <a:r>
              <a:rPr lang="en-US" dirty="0"/>
              <a:t>is a </a:t>
            </a:r>
            <a:r>
              <a:rPr lang="en-US" dirty="0" smtClean="0"/>
              <a:t>longstanding process </a:t>
            </a:r>
            <a:r>
              <a:rPr lang="en-US" dirty="0"/>
              <a:t>of increasing or </a:t>
            </a:r>
            <a:r>
              <a:rPr lang="en-US" dirty="0" smtClean="0"/>
              <a:t>decreasing space </a:t>
            </a:r>
            <a:r>
              <a:rPr lang="en-US" dirty="0"/>
              <a:t>between a pair of </a:t>
            </a:r>
            <a:r>
              <a:rPr lang="en-US" dirty="0" smtClean="0"/>
              <a:t>characters.</a:t>
            </a:r>
          </a:p>
        </p:txBody>
      </p:sp>
    </p:spTree>
    <p:extLst>
      <p:ext uri="{BB962C8B-B14F-4D97-AF65-F5344CB8AC3E}">
        <p14:creationId xmlns:p14="http://schemas.microsoft.com/office/powerpoint/2010/main" val="34260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42" y="1856272"/>
            <a:ext cx="5776715" cy="353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7"/>
          <p:cNvSpPr>
            <a:spLocks noChangeArrowheads="1"/>
          </p:cNvSpPr>
          <p:nvPr/>
        </p:nvSpPr>
        <p:spPr bwMode="auto">
          <a:xfrm>
            <a:off x="7905750" y="2478722"/>
            <a:ext cx="901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/>
              <a:t>No kerning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331091" y="4478466"/>
            <a:ext cx="1003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With kerning</a:t>
            </a:r>
            <a:endParaRPr lang="en-US" sz="1600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Kerning text</a:t>
            </a:r>
            <a:endParaRPr lang="en-US" sz="1600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77100" y="2662485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251841" y="4656554"/>
            <a:ext cx="109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Tracking </a:t>
            </a:r>
            <a:r>
              <a:rPr lang="en-US" dirty="0" smtClean="0"/>
              <a:t>is </a:t>
            </a:r>
            <a:r>
              <a:rPr lang="en-US" dirty="0"/>
              <a:t>more global. Like kerning, tracking </a:t>
            </a:r>
            <a:r>
              <a:rPr lang="en-US" dirty="0" smtClean="0"/>
              <a:t>affects the </a:t>
            </a:r>
            <a:r>
              <a:rPr lang="en-US" dirty="0"/>
              <a:t>spaces between letters, but it is </a:t>
            </a:r>
            <a:r>
              <a:rPr lang="en-US" dirty="0" smtClean="0"/>
              <a:t>applied globally </a:t>
            </a:r>
            <a:r>
              <a:rPr lang="en-US" dirty="0"/>
              <a:t>to an entire word or paragraph.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3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7" y="1775667"/>
            <a:ext cx="6727825" cy="38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7"/>
          <p:cNvSpPr>
            <a:spLocks noChangeArrowheads="1"/>
          </p:cNvSpPr>
          <p:nvPr/>
        </p:nvSpPr>
        <p:spPr bwMode="auto">
          <a:xfrm>
            <a:off x="7950200" y="3004975"/>
            <a:ext cx="1193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/>
              <a:t>Tracked text with greater space between characters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65797" y="3149574"/>
            <a:ext cx="10422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Kerned text with no tracking</a:t>
            </a:r>
            <a:endParaRPr lang="en-US" sz="1600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Tracking text</a:t>
            </a:r>
            <a:endParaRPr lang="en-US" sz="1600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7467600" y="2971799"/>
            <a:ext cx="0" cy="579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467741" y="3551654"/>
            <a:ext cx="59998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467741" y="2971799"/>
            <a:ext cx="0" cy="579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7620000" y="4952999"/>
            <a:ext cx="0" cy="579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1620141" y="5532854"/>
            <a:ext cx="59998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1620141" y="4952999"/>
            <a:ext cx="0" cy="579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130300" y="3551654"/>
            <a:ext cx="350141" cy="2359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620000" y="4574635"/>
            <a:ext cx="812800" cy="668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InDesign measures both kerning </a:t>
            </a:r>
            <a:r>
              <a:rPr lang="en-US" dirty="0" smtClean="0"/>
              <a:t>and tracking </a:t>
            </a:r>
            <a:r>
              <a:rPr lang="en-US" dirty="0"/>
              <a:t>in increments of 1/1000 em—a </a:t>
            </a:r>
            <a:r>
              <a:rPr lang="en-US" dirty="0" smtClean="0"/>
              <a:t>unit of </a:t>
            </a:r>
            <a:r>
              <a:rPr lang="en-US" dirty="0"/>
              <a:t>measure that is determined by the </a:t>
            </a:r>
            <a:r>
              <a:rPr lang="en-US" dirty="0" smtClean="0"/>
              <a:t>current type </a:t>
            </a:r>
            <a:r>
              <a:rPr lang="en-US" dirty="0"/>
              <a:t>size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2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already familiar with </a:t>
            </a:r>
            <a:r>
              <a:rPr lang="en-US" dirty="0" smtClean="0"/>
              <a:t>superscript characters</a:t>
            </a:r>
            <a:r>
              <a:rPr lang="en-US" dirty="0"/>
              <a:t>, even if you don’t know them </a:t>
            </a:r>
            <a:r>
              <a:rPr lang="en-US" dirty="0" smtClean="0"/>
              <a:t>by that term.</a:t>
            </a:r>
          </a:p>
          <a:p>
            <a:r>
              <a:rPr lang="en-US" dirty="0" smtClean="0"/>
              <a:t>When </a:t>
            </a:r>
            <a:r>
              <a:rPr lang="en-US" dirty="0"/>
              <a:t>you see a footnote in a </a:t>
            </a:r>
            <a:r>
              <a:rPr lang="en-US" dirty="0" smtClean="0"/>
              <a:t>book or </a:t>
            </a:r>
            <a:r>
              <a:rPr lang="en-US" dirty="0"/>
              <a:t>document, the superscripted </a:t>
            </a:r>
            <a:r>
              <a:rPr lang="en-US" dirty="0" smtClean="0"/>
              <a:t>character is </a:t>
            </a:r>
            <a:r>
              <a:rPr lang="en-US" dirty="0"/>
              <a:t>the footnote itself, the small </a:t>
            </a:r>
            <a:r>
              <a:rPr lang="en-US" dirty="0" smtClean="0"/>
              <a:t>number positioned </a:t>
            </a:r>
            <a:r>
              <a:rPr lang="en-US" dirty="0"/>
              <a:t>to the upper-right of a word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2662485"/>
            <a:ext cx="7058025" cy="184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7"/>
          <p:cNvSpPr>
            <a:spLocks noChangeArrowheads="1"/>
          </p:cNvSpPr>
          <p:nvPr/>
        </p:nvSpPr>
        <p:spPr bwMode="auto">
          <a:xfrm>
            <a:off x="4768850" y="1995547"/>
            <a:ext cx="1835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Superscripted character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Identifying a superscript character</a:t>
            </a:r>
            <a:endParaRPr lang="en-US" sz="1600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77100" y="2662485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6515100" y="2186334"/>
            <a:ext cx="1209675" cy="666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 is the opposite </a:t>
            </a:r>
            <a:r>
              <a:rPr lang="en-US" dirty="0"/>
              <a:t>of Superscript.</a:t>
            </a:r>
          </a:p>
          <a:p>
            <a:r>
              <a:rPr lang="en-US" dirty="0"/>
              <a:t>Instead of raising the baseline of the </a:t>
            </a:r>
            <a:r>
              <a:rPr lang="en-US" dirty="0" smtClean="0"/>
              <a:t>selected text</a:t>
            </a:r>
            <a:r>
              <a:rPr lang="en-US" dirty="0"/>
              <a:t>, the Subscript command positions </a:t>
            </a:r>
            <a:r>
              <a:rPr lang="en-US" dirty="0" smtClean="0"/>
              <a:t>the text </a:t>
            </a:r>
            <a:r>
              <a:rPr lang="en-US" dirty="0"/>
              <a:t>below its original </a:t>
            </a:r>
            <a:r>
              <a:rPr lang="en-US" dirty="0" smtClean="0"/>
              <a:t>baseline.</a:t>
            </a:r>
          </a:p>
          <a:p>
            <a:r>
              <a:rPr lang="en-US" dirty="0" smtClean="0"/>
              <a:t>As with Superscript</a:t>
            </a:r>
            <a:r>
              <a:rPr lang="en-US" dirty="0"/>
              <a:t>, the Subscript command </a:t>
            </a:r>
            <a:r>
              <a:rPr lang="en-US" dirty="0" smtClean="0"/>
              <a:t>makes the </a:t>
            </a:r>
            <a:r>
              <a:rPr lang="en-US" dirty="0"/>
              <a:t>selected text appear smaller.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80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InDesign </a:t>
            </a:r>
            <a:r>
              <a:rPr lang="en-US" dirty="0" smtClean="0"/>
              <a:t>offers different </a:t>
            </a:r>
            <a:r>
              <a:rPr lang="en-US" dirty="0"/>
              <a:t>methods </a:t>
            </a:r>
            <a:r>
              <a:rPr lang="en-US" dirty="0" smtClean="0"/>
              <a:t>for underlining </a:t>
            </a:r>
            <a:r>
              <a:rPr lang="en-US" dirty="0"/>
              <a:t>text and for creating </a:t>
            </a:r>
            <a:r>
              <a:rPr lang="en-US" b="1" dirty="0"/>
              <a:t>rules</a:t>
            </a:r>
            <a:r>
              <a:rPr lang="en-US" dirty="0"/>
              <a:t>, </a:t>
            </a:r>
            <a:r>
              <a:rPr lang="en-US" dirty="0" smtClean="0"/>
              <a:t>which are </a:t>
            </a:r>
            <a:r>
              <a:rPr lang="en-US" dirty="0"/>
              <a:t>horizontal, vertical, or diagonal lines.</a:t>
            </a:r>
          </a:p>
          <a:p>
            <a:r>
              <a:rPr lang="en-US" dirty="0" smtClean="0"/>
              <a:t>The weight </a:t>
            </a:r>
            <a:r>
              <a:rPr lang="en-US" dirty="0"/>
              <a:t>of </a:t>
            </a:r>
            <a:r>
              <a:rPr lang="en-US" dirty="0" smtClean="0"/>
              <a:t>the underline </a:t>
            </a:r>
            <a:r>
              <a:rPr lang="en-US" dirty="0"/>
              <a:t>is determined by the point size </a:t>
            </a:r>
            <a:r>
              <a:rPr lang="en-US" dirty="0" smtClean="0"/>
              <a:t>of the </a:t>
            </a:r>
            <a:r>
              <a:rPr lang="en-US" dirty="0"/>
              <a:t>selected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The </a:t>
            </a:r>
            <a:r>
              <a:rPr lang="en-US" dirty="0"/>
              <a:t>greater the point size</a:t>
            </a:r>
            <a:r>
              <a:rPr lang="en-US" dirty="0" smtClean="0"/>
              <a:t>, the </a:t>
            </a:r>
            <a:r>
              <a:rPr lang="en-US" dirty="0"/>
              <a:t>greater the weight of the line.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9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 search enhancements in Creative </a:t>
            </a:r>
            <a:r>
              <a:rPr lang="en-US" dirty="0" smtClean="0"/>
              <a:t>Cloud make </a:t>
            </a:r>
            <a:r>
              <a:rPr lang="en-US" dirty="0"/>
              <a:t>working with fonts and </a:t>
            </a:r>
            <a:r>
              <a:rPr lang="en-US" dirty="0" smtClean="0"/>
              <a:t>finding </a:t>
            </a:r>
            <a:r>
              <a:rPr lang="en-US" dirty="0"/>
              <a:t>the </a:t>
            </a:r>
            <a:r>
              <a:rPr lang="en-US" dirty="0" smtClean="0"/>
              <a:t>font you </a:t>
            </a:r>
            <a:r>
              <a:rPr lang="en-US" dirty="0"/>
              <a:t>want to use quick and </a:t>
            </a:r>
            <a:r>
              <a:rPr lang="en-US" dirty="0" smtClean="0"/>
              <a:t>easy.</a:t>
            </a:r>
          </a:p>
          <a:p>
            <a:r>
              <a:rPr lang="en-US" dirty="0" smtClean="0"/>
              <a:t>The traditional paradigm </a:t>
            </a:r>
            <a:r>
              <a:rPr lang="en-US" dirty="0"/>
              <a:t>of clicking the Font family </a:t>
            </a:r>
            <a:r>
              <a:rPr lang="en-US" dirty="0" smtClean="0"/>
              <a:t>menu and </a:t>
            </a:r>
            <a:r>
              <a:rPr lang="en-US" dirty="0"/>
              <a:t>choosing a font is still in </a:t>
            </a:r>
            <a:r>
              <a:rPr lang="en-US" dirty="0" smtClean="0"/>
              <a:t>place—nothing’s changed </a:t>
            </a:r>
            <a:r>
              <a:rPr lang="en-US" dirty="0"/>
              <a:t>there—but Creative Cloud lets </a:t>
            </a:r>
            <a:r>
              <a:rPr lang="en-US" dirty="0" smtClean="0"/>
              <a:t>you experiment </a:t>
            </a:r>
            <a:r>
              <a:rPr lang="en-US" dirty="0"/>
              <a:t>with and search for fonts </a:t>
            </a:r>
            <a:r>
              <a:rPr lang="en-US" dirty="0" smtClean="0"/>
              <a:t>in powerful </a:t>
            </a:r>
            <a:r>
              <a:rPr lang="en-US" dirty="0"/>
              <a:t>new ways.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InDesign, when you create text, you do </a:t>
            </a:r>
            <a:r>
              <a:rPr lang="en-US" dirty="0" smtClean="0"/>
              <a:t>so by first </a:t>
            </a:r>
            <a:r>
              <a:rPr lang="en-US" dirty="0"/>
              <a:t>creating a text frame</a:t>
            </a:r>
            <a:r>
              <a:rPr lang="en-US" dirty="0" smtClean="0"/>
              <a:t>.</a:t>
            </a:r>
          </a:p>
          <a:p>
            <a:r>
              <a:rPr lang="en-US" dirty="0"/>
              <a:t>All InDesign text is in a text frame. You </a:t>
            </a:r>
            <a:r>
              <a:rPr lang="en-US" dirty="0" smtClean="0"/>
              <a:t>use the </a:t>
            </a:r>
            <a:r>
              <a:rPr lang="en-US" dirty="0"/>
              <a:t>Character and Paragraph panels to </a:t>
            </a:r>
            <a:r>
              <a:rPr lang="en-US" dirty="0" smtClean="0"/>
              <a:t>format the </a:t>
            </a:r>
            <a:r>
              <a:rPr lang="en-US" dirty="0"/>
              <a:t>text in the frame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6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</a:t>
            </a:r>
            <a:r>
              <a:rPr lang="en-US" dirty="0" smtClean="0"/>
              <a:t>the following figure, </a:t>
            </a:r>
            <a:r>
              <a:rPr lang="en-US" dirty="0"/>
              <a:t>the top </a:t>
            </a:r>
            <a:r>
              <a:rPr lang="en-US" dirty="0" smtClean="0"/>
              <a:t>field </a:t>
            </a:r>
            <a:r>
              <a:rPr lang="en-US" dirty="0"/>
              <a:t>in </a:t>
            </a:r>
            <a:r>
              <a:rPr lang="en-US" dirty="0" smtClean="0"/>
              <a:t>the Character </a:t>
            </a:r>
            <a:r>
              <a:rPr lang="en-US" dirty="0"/>
              <a:t>panel contains a magnifying </a:t>
            </a:r>
            <a:r>
              <a:rPr lang="en-US" dirty="0" smtClean="0"/>
              <a:t>glass icon </a:t>
            </a:r>
            <a:r>
              <a:rPr lang="en-US" dirty="0"/>
              <a:t>on the left </a:t>
            </a:r>
            <a:r>
              <a:rPr lang="en-US" dirty="0" smtClean="0"/>
              <a:t>side.</a:t>
            </a:r>
          </a:p>
          <a:p>
            <a:r>
              <a:rPr lang="en-US" dirty="0" smtClean="0"/>
              <a:t>Think </a:t>
            </a:r>
            <a:r>
              <a:rPr lang="en-US" dirty="0"/>
              <a:t>of this </a:t>
            </a:r>
            <a:r>
              <a:rPr lang="en-US" dirty="0" smtClean="0"/>
              <a:t>field </a:t>
            </a:r>
            <a:r>
              <a:rPr lang="en-US" dirty="0"/>
              <a:t>as </a:t>
            </a:r>
            <a:r>
              <a:rPr lang="en-US" dirty="0" smtClean="0"/>
              <a:t>both the </a:t>
            </a:r>
            <a:r>
              <a:rPr lang="en-US" dirty="0"/>
              <a:t>font search and current font </a:t>
            </a:r>
            <a:r>
              <a:rPr lang="en-US" dirty="0" smtClean="0"/>
              <a:t>field</a:t>
            </a:r>
            <a:r>
              <a:rPr lang="en-US" dirty="0"/>
              <a:t>, </a:t>
            </a:r>
            <a:r>
              <a:rPr lang="en-US" dirty="0" smtClean="0"/>
              <a:t>because you </a:t>
            </a:r>
            <a:r>
              <a:rPr lang="en-US" dirty="0"/>
              <a:t>can use this </a:t>
            </a:r>
            <a:r>
              <a:rPr lang="en-US" dirty="0" smtClean="0"/>
              <a:t>field </a:t>
            </a:r>
            <a:r>
              <a:rPr lang="en-US" dirty="0"/>
              <a:t>to search through </a:t>
            </a:r>
            <a:r>
              <a:rPr lang="en-US" dirty="0" smtClean="0"/>
              <a:t>the available </a:t>
            </a:r>
            <a:r>
              <a:rPr lang="en-US" dirty="0"/>
              <a:t>fonts on your system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Missy\Desktop\Chapter 2 Figures\Figure 2-8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31" y="1741268"/>
            <a:ext cx="3843338" cy="377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9" name="Rectangle 17"/>
          <p:cNvSpPr>
            <a:spLocks noChangeArrowheads="1"/>
          </p:cNvSpPr>
          <p:nvPr/>
        </p:nvSpPr>
        <p:spPr bwMode="auto">
          <a:xfrm>
            <a:off x="349250" y="2364134"/>
            <a:ext cx="1835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Superscript command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Search feature on the Character panel</a:t>
            </a:r>
            <a:endParaRPr lang="en-US" sz="1600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2108200" y="2557844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</a:t>
            </a:r>
            <a:r>
              <a:rPr lang="en-US" dirty="0" smtClean="0"/>
              <a:t>the following figure, </a:t>
            </a:r>
            <a:r>
              <a:rPr lang="en-US" dirty="0"/>
              <a:t>when you click </a:t>
            </a:r>
            <a:r>
              <a:rPr lang="en-US" dirty="0" smtClean="0"/>
              <a:t>the magnifying </a:t>
            </a:r>
            <a:r>
              <a:rPr lang="en-US" dirty="0"/>
              <a:t>glass, you can choose </a:t>
            </a:r>
            <a:r>
              <a:rPr lang="en-US" dirty="0" smtClean="0"/>
              <a:t>between Search </a:t>
            </a:r>
            <a:r>
              <a:rPr lang="en-US" dirty="0"/>
              <a:t>Entire Font Name or Search </a:t>
            </a:r>
            <a:r>
              <a:rPr lang="en-US" dirty="0" smtClean="0"/>
              <a:t>First Word only.</a:t>
            </a:r>
          </a:p>
          <a:p>
            <a:r>
              <a:rPr lang="en-US" dirty="0" smtClean="0"/>
              <a:t>Search </a:t>
            </a:r>
            <a:r>
              <a:rPr lang="en-US" dirty="0"/>
              <a:t>First Word only is a </a:t>
            </a:r>
            <a:r>
              <a:rPr lang="en-US" dirty="0" smtClean="0"/>
              <a:t>helpful</a:t>
            </a:r>
            <a:r>
              <a:rPr lang="en-US" dirty="0"/>
              <a:t> setting if you are unsure of the complete </a:t>
            </a:r>
            <a:r>
              <a:rPr lang="en-US" dirty="0" smtClean="0"/>
              <a:t>font name </a:t>
            </a:r>
            <a:r>
              <a:rPr lang="en-US" dirty="0"/>
              <a:t>that you need.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83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51" y="1727200"/>
            <a:ext cx="3863897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7"/>
          <p:cNvSpPr>
            <a:spLocks noChangeArrowheads="1"/>
          </p:cNvSpPr>
          <p:nvPr/>
        </p:nvSpPr>
        <p:spPr bwMode="auto">
          <a:xfrm>
            <a:off x="349250" y="2364134"/>
            <a:ext cx="1835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Click magnifying glass to choose search options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Search options on the Character panel</a:t>
            </a:r>
            <a:endParaRPr lang="en-US" sz="1600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2108200" y="2557844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</a:t>
            </a:r>
            <a:r>
              <a:rPr lang="en-US" dirty="0" smtClean="0"/>
              <a:t>the following figure, if you </a:t>
            </a:r>
            <a:r>
              <a:rPr lang="en-US" dirty="0"/>
              <a:t>select </a:t>
            </a:r>
            <a:r>
              <a:rPr lang="en-US" dirty="0" smtClean="0"/>
              <a:t>the contents </a:t>
            </a:r>
            <a:r>
              <a:rPr lang="en-US" dirty="0"/>
              <a:t>of the </a:t>
            </a:r>
            <a:r>
              <a:rPr lang="en-US" dirty="0" smtClean="0"/>
              <a:t>field</a:t>
            </a:r>
            <a:r>
              <a:rPr lang="en-US" dirty="0"/>
              <a:t>, a small x appears at </a:t>
            </a:r>
            <a:r>
              <a:rPr lang="en-US" dirty="0" smtClean="0"/>
              <a:t>the right</a:t>
            </a:r>
            <a:r>
              <a:rPr lang="en-US" dirty="0"/>
              <a:t>. Click it to delete any current font </a:t>
            </a:r>
            <a:r>
              <a:rPr lang="en-US" dirty="0" smtClean="0"/>
              <a:t>listed in </a:t>
            </a:r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as the current search item.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96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09" y="1696784"/>
            <a:ext cx="3837781" cy="376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7"/>
          <p:cNvSpPr>
            <a:spLocks noChangeArrowheads="1"/>
          </p:cNvSpPr>
          <p:nvPr/>
        </p:nvSpPr>
        <p:spPr bwMode="auto">
          <a:xfrm>
            <a:off x="349250" y="2364134"/>
            <a:ext cx="18351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Click the x to remove the current font from your search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Removing a font from a search</a:t>
            </a:r>
            <a:endParaRPr lang="en-US" sz="1600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2108200" y="2557844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click the Font family list arrow, </a:t>
            </a:r>
            <a:r>
              <a:rPr lang="en-US" dirty="0" smtClean="0"/>
              <a:t>you’ll see </a:t>
            </a:r>
            <a:r>
              <a:rPr lang="en-US" dirty="0"/>
              <a:t>the most recently used fonts at the top </a:t>
            </a:r>
            <a:r>
              <a:rPr lang="en-US" dirty="0" smtClean="0"/>
              <a:t>of the menu.</a:t>
            </a:r>
          </a:p>
          <a:p>
            <a:r>
              <a:rPr lang="en-US" dirty="0" smtClean="0"/>
              <a:t>In addition to </a:t>
            </a:r>
            <a:r>
              <a:rPr lang="en-US" dirty="0"/>
              <a:t>searching through the available fonts </a:t>
            </a:r>
            <a:r>
              <a:rPr lang="en-US" dirty="0" smtClean="0"/>
              <a:t>on your </a:t>
            </a:r>
            <a:r>
              <a:rPr lang="en-US" dirty="0"/>
              <a:t>system, you can also search for </a:t>
            </a:r>
            <a:r>
              <a:rPr lang="en-US" dirty="0" smtClean="0"/>
              <a:t>and download </a:t>
            </a:r>
            <a:r>
              <a:rPr lang="en-US" dirty="0"/>
              <a:t>fonts from Adobe Typekit; </a:t>
            </a:r>
            <a:r>
              <a:rPr lang="en-US" dirty="0" smtClean="0"/>
              <a:t>an </a:t>
            </a:r>
            <a:r>
              <a:rPr lang="en-US" dirty="0"/>
              <a:t>enormous repository of fonts that is </a:t>
            </a:r>
            <a:r>
              <a:rPr lang="en-US" dirty="0" smtClean="0"/>
              <a:t>available to </a:t>
            </a:r>
            <a:r>
              <a:rPr lang="en-US" dirty="0"/>
              <a:t>Creative Cloud </a:t>
            </a:r>
            <a:r>
              <a:rPr lang="en-US" dirty="0" smtClean="0"/>
              <a:t>subscribers.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download </a:t>
            </a:r>
            <a:r>
              <a:rPr lang="en-US" dirty="0"/>
              <a:t>a font family from Typekit, </a:t>
            </a:r>
            <a:r>
              <a:rPr lang="en-US" dirty="0" smtClean="0"/>
              <a:t>shown in the following figure, </a:t>
            </a:r>
            <a:r>
              <a:rPr lang="en-US" dirty="0"/>
              <a:t>it is available in all of your </a:t>
            </a:r>
            <a:r>
              <a:rPr lang="en-US" dirty="0" smtClean="0"/>
              <a:t>other Adobe </a:t>
            </a:r>
            <a:r>
              <a:rPr lang="en-US" dirty="0"/>
              <a:t>and non-Adobe applications.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0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issy\Desktop\Chapter 2 Figures\Figure 2-1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18" y="1629364"/>
            <a:ext cx="6456363" cy="397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Adobe Typekit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 preview is also a powerful feature. With text selected</a:t>
            </a:r>
            <a:r>
              <a:rPr lang="en-US" dirty="0"/>
              <a:t>, click the Font family list </a:t>
            </a:r>
            <a:r>
              <a:rPr lang="en-US" dirty="0" smtClean="0"/>
              <a:t>arrow on </a:t>
            </a:r>
            <a:r>
              <a:rPr lang="en-US" dirty="0"/>
              <a:t>Character panel, then use the up </a:t>
            </a:r>
            <a:r>
              <a:rPr lang="en-US" dirty="0" smtClean="0"/>
              <a:t>and down </a:t>
            </a:r>
            <a:r>
              <a:rPr lang="en-US" dirty="0"/>
              <a:t>arrows on your keypad to preview </a:t>
            </a:r>
            <a:r>
              <a:rPr lang="en-US" dirty="0" smtClean="0"/>
              <a:t>how different </a:t>
            </a:r>
            <a:r>
              <a:rPr lang="en-US" dirty="0"/>
              <a:t>typefaces will </a:t>
            </a:r>
            <a:r>
              <a:rPr lang="en-US" dirty="0" smtClean="0"/>
              <a:t>affect </a:t>
            </a:r>
            <a:r>
              <a:rPr lang="en-US" dirty="0"/>
              <a:t>the selected text.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Character </a:t>
            </a:r>
            <a:r>
              <a:rPr lang="en-US" dirty="0" smtClean="0"/>
              <a:t>panel is the </a:t>
            </a:r>
            <a:r>
              <a:rPr lang="en-US" dirty="0"/>
              <a:t>command center for modifying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The Character </a:t>
            </a:r>
            <a:r>
              <a:rPr lang="en-US" dirty="0"/>
              <a:t>panel works hand-in-hand with </a:t>
            </a:r>
            <a:r>
              <a:rPr lang="en-US" dirty="0" smtClean="0"/>
              <a:t>the Paragraph </a:t>
            </a:r>
            <a:r>
              <a:rPr lang="en-US" dirty="0"/>
              <a:t>panel, which is why it’s wise to </a:t>
            </a:r>
            <a:r>
              <a:rPr lang="en-US" dirty="0" smtClean="0"/>
              <a:t>keep them </a:t>
            </a:r>
            <a:r>
              <a:rPr lang="en-US" dirty="0"/>
              <a:t>grouped </a:t>
            </a:r>
            <a:r>
              <a:rPr lang="en-US" dirty="0" smtClean="0"/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7693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categorize fonts as favorites by clicking the star </a:t>
            </a:r>
            <a:r>
              <a:rPr lang="en-US" dirty="0"/>
              <a:t>icon beside the font’s name.</a:t>
            </a:r>
          </a:p>
          <a:p>
            <a:r>
              <a:rPr lang="en-US" dirty="0" smtClean="0"/>
              <a:t>Then</a:t>
            </a:r>
            <a:r>
              <a:rPr lang="en-US" dirty="0"/>
              <a:t>, when you click the Apply </a:t>
            </a:r>
            <a:r>
              <a:rPr lang="en-US" dirty="0" smtClean="0"/>
              <a:t>Favorite Filter </a:t>
            </a:r>
            <a:r>
              <a:rPr lang="en-US" dirty="0"/>
              <a:t>button at the top of the menu, only </a:t>
            </a:r>
            <a:r>
              <a:rPr lang="en-US" dirty="0" smtClean="0"/>
              <a:t>your favorite </a:t>
            </a:r>
            <a:r>
              <a:rPr lang="en-US" dirty="0"/>
              <a:t>fonts will appear in the list.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2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Paragraph </a:t>
            </a:r>
            <a:r>
              <a:rPr lang="en-US" dirty="0" smtClean="0"/>
              <a:t>panel is the command </a:t>
            </a:r>
            <a:r>
              <a:rPr lang="en-US" dirty="0"/>
              <a:t>center for modifying paragraphs </a:t>
            </a:r>
            <a:r>
              <a:rPr lang="en-US" dirty="0" smtClean="0"/>
              <a:t>or blocks </a:t>
            </a:r>
            <a:r>
              <a:rPr lang="en-US" dirty="0"/>
              <a:t>of text also known as body copy.</a:t>
            </a:r>
          </a:p>
          <a:p>
            <a:r>
              <a:rPr lang="en-US" dirty="0" smtClean="0"/>
              <a:t>The </a:t>
            </a:r>
            <a:r>
              <a:rPr lang="en-US" dirty="0"/>
              <a:t>Paragraph panel is divided into </a:t>
            </a:r>
            <a:r>
              <a:rPr lang="en-US" dirty="0" smtClean="0"/>
              <a:t>three main sections.</a:t>
            </a:r>
          </a:p>
          <a:p>
            <a:r>
              <a:rPr lang="en-US" dirty="0" smtClean="0"/>
              <a:t>The </a:t>
            </a:r>
            <a:r>
              <a:rPr lang="en-US" dirty="0"/>
              <a:t>top section </a:t>
            </a:r>
            <a:r>
              <a:rPr lang="en-US" dirty="0" smtClean="0"/>
              <a:t>controls alignment</a:t>
            </a:r>
            <a:r>
              <a:rPr lang="en-US" dirty="0"/>
              <a:t>. </a:t>
            </a:r>
            <a:r>
              <a:rPr lang="en-US" dirty="0" smtClean="0"/>
              <a:t>The first </a:t>
            </a:r>
            <a:r>
              <a:rPr lang="en-US" dirty="0"/>
              <a:t>four—Align </a:t>
            </a:r>
            <a:r>
              <a:rPr lang="en-US" dirty="0" smtClean="0"/>
              <a:t>left, Align </a:t>
            </a:r>
            <a:r>
              <a:rPr lang="en-US" dirty="0"/>
              <a:t>center, Align right, and Justify </a:t>
            </a:r>
            <a:r>
              <a:rPr lang="en-US" dirty="0" smtClean="0"/>
              <a:t>with last </a:t>
            </a:r>
            <a:r>
              <a:rPr lang="en-US" dirty="0"/>
              <a:t>line aligned left —are the most common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next section </a:t>
            </a:r>
            <a:r>
              <a:rPr lang="en-US" dirty="0" smtClean="0"/>
              <a:t>offers </a:t>
            </a:r>
            <a:r>
              <a:rPr lang="en-US" dirty="0"/>
              <a:t>controls for indents.</a:t>
            </a:r>
          </a:p>
          <a:p>
            <a:r>
              <a:rPr lang="en-US" dirty="0"/>
              <a:t>Use an indent when you want the </a:t>
            </a:r>
            <a:r>
              <a:rPr lang="en-US" dirty="0" smtClean="0"/>
              <a:t>first line of </a:t>
            </a:r>
            <a:r>
              <a:rPr lang="en-US" dirty="0"/>
              <a:t>each paragraph to start further to </a:t>
            </a:r>
            <a:r>
              <a:rPr lang="en-US" dirty="0" smtClean="0"/>
              <a:t>the right </a:t>
            </a:r>
            <a:r>
              <a:rPr lang="en-US" dirty="0"/>
              <a:t>than the other lines of </a:t>
            </a:r>
            <a:r>
              <a:rPr lang="en-US" dirty="0" smtClean="0"/>
              <a:t>text.</a:t>
            </a:r>
          </a:p>
          <a:p>
            <a:r>
              <a:rPr lang="en-US" b="1" dirty="0" smtClean="0"/>
              <a:t>Pull quotes are</a:t>
            </a:r>
            <a:r>
              <a:rPr lang="en-US" dirty="0" smtClean="0"/>
              <a:t> </a:t>
            </a:r>
            <a:r>
              <a:rPr lang="en-US" dirty="0"/>
              <a:t>a typographical </a:t>
            </a:r>
            <a:r>
              <a:rPr lang="en-US" dirty="0" smtClean="0"/>
              <a:t>design solution </a:t>
            </a:r>
            <a:r>
              <a:rPr lang="en-US" dirty="0"/>
              <a:t>in which text is used at a larger </a:t>
            </a:r>
            <a:r>
              <a:rPr lang="en-US" dirty="0" smtClean="0"/>
              <a:t>point </a:t>
            </a:r>
            <a:r>
              <a:rPr lang="en-US" dirty="0"/>
              <a:t>size and positioned prominently on the page.</a:t>
            </a:r>
          </a:p>
        </p:txBody>
      </p:sp>
    </p:spTree>
    <p:extLst>
      <p:ext uri="{BB962C8B-B14F-4D97-AF65-F5344CB8AC3E}">
        <p14:creationId xmlns:p14="http://schemas.microsoft.com/office/powerpoint/2010/main" val="6962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First line indent and left and right indents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234663"/>
            <a:ext cx="6350000" cy="301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25412" y="3303359"/>
            <a:ext cx="917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First line indent</a:t>
            </a:r>
            <a:endParaRPr lang="en-US" sz="1600" dirty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982662" y="3497644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84137" y="4487956"/>
            <a:ext cx="898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Left indent</a:t>
            </a:r>
            <a:endParaRPr lang="en-US" sz="1600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982662" y="4709288"/>
            <a:ext cx="1319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7962900" y="4612033"/>
            <a:ext cx="993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/>
              <a:t>Right indent</a:t>
            </a:r>
            <a:endParaRPr lang="en-US" sz="1600" dirty="0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6850062" y="4780344"/>
            <a:ext cx="1112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third section of the Paragraph </a:t>
            </a:r>
            <a:r>
              <a:rPr lang="en-US" dirty="0" smtClean="0"/>
              <a:t>panel controls </a:t>
            </a:r>
            <a:r>
              <a:rPr lang="en-US" dirty="0"/>
              <a:t>vertical spacing between </a:t>
            </a:r>
            <a:r>
              <a:rPr lang="en-US" dirty="0" smtClean="0"/>
              <a:t>paragraphs and </a:t>
            </a:r>
            <a:r>
              <a:rPr lang="en-US" dirty="0"/>
              <a:t>applying drop </a:t>
            </a:r>
            <a:r>
              <a:rPr lang="en-US" dirty="0" smtClean="0"/>
              <a:t>caps.</a:t>
            </a:r>
          </a:p>
          <a:p>
            <a:r>
              <a:rPr lang="en-US" dirty="0" smtClean="0"/>
              <a:t>For </a:t>
            </a:r>
            <a:r>
              <a:rPr lang="en-US" dirty="0"/>
              <a:t>large blocks </a:t>
            </a:r>
            <a:r>
              <a:rPr lang="en-US" dirty="0" smtClean="0"/>
              <a:t>of text</a:t>
            </a:r>
            <a:r>
              <a:rPr lang="en-US" dirty="0"/>
              <a:t>, it is </a:t>
            </a:r>
            <a:r>
              <a:rPr lang="en-US" dirty="0" smtClean="0"/>
              <a:t>often </a:t>
            </a:r>
            <a:r>
              <a:rPr lang="en-US" dirty="0"/>
              <a:t>most pleasing to the eye to </a:t>
            </a:r>
            <a:r>
              <a:rPr lang="en-US" dirty="0" smtClean="0"/>
              <a:t>create either </a:t>
            </a:r>
            <a:r>
              <a:rPr lang="en-US" dirty="0"/>
              <a:t>a subtle or distinct space </a:t>
            </a:r>
            <a:r>
              <a:rPr lang="en-US" dirty="0" smtClean="0"/>
              <a:t>after every paragraph.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InDesign, you create these </a:t>
            </a:r>
            <a:r>
              <a:rPr lang="en-US" dirty="0" smtClean="0"/>
              <a:t>by entering </a:t>
            </a:r>
            <a:r>
              <a:rPr lang="en-US" dirty="0"/>
              <a:t>values in the Space </a:t>
            </a:r>
            <a:r>
              <a:rPr lang="en-US" dirty="0" smtClean="0"/>
              <a:t>After </a:t>
            </a:r>
            <a:r>
              <a:rPr lang="en-US" dirty="0"/>
              <a:t>or the </a:t>
            </a:r>
            <a:r>
              <a:rPr lang="en-US" dirty="0" smtClean="0"/>
              <a:t>Space Before </a:t>
            </a:r>
            <a:r>
              <a:rPr lang="en-US" dirty="0"/>
              <a:t>text boxes on the Paragraph panel.</a:t>
            </a:r>
          </a:p>
          <a:p>
            <a:r>
              <a:rPr lang="en-US" dirty="0"/>
              <a:t>Of the two, the Space </a:t>
            </a:r>
            <a:r>
              <a:rPr lang="en-US" dirty="0" smtClean="0"/>
              <a:t>After </a:t>
            </a:r>
            <a:r>
              <a:rPr lang="en-US" dirty="0"/>
              <a:t>text box is </a:t>
            </a:r>
            <a:r>
              <a:rPr lang="en-US" dirty="0" smtClean="0"/>
              <a:t>more commonly used.</a:t>
            </a:r>
          </a:p>
          <a:p>
            <a:r>
              <a:rPr lang="en-US" dirty="0" smtClean="0"/>
              <a:t>The </a:t>
            </a:r>
            <a:r>
              <a:rPr lang="en-US" dirty="0"/>
              <a:t>Space Before text box</a:t>
            </a:r>
            <a:r>
              <a:rPr lang="en-US" dirty="0" smtClean="0"/>
              <a:t>, when </a:t>
            </a:r>
            <a:r>
              <a:rPr lang="en-US" dirty="0"/>
              <a:t>it is used, is </a:t>
            </a:r>
            <a:r>
              <a:rPr lang="en-US" dirty="0" smtClean="0"/>
              <a:t>often </a:t>
            </a:r>
            <a:r>
              <a:rPr lang="en-US" dirty="0"/>
              <a:t>used in </a:t>
            </a:r>
            <a:r>
              <a:rPr lang="en-US" dirty="0" smtClean="0"/>
              <a:t>conjunction with </a:t>
            </a:r>
            <a:r>
              <a:rPr lang="en-US" dirty="0"/>
              <a:t>the Space </a:t>
            </a:r>
            <a:r>
              <a:rPr lang="en-US" dirty="0" smtClean="0"/>
              <a:t>After </a:t>
            </a:r>
            <a:r>
              <a:rPr lang="en-US" dirty="0"/>
              <a:t>text box to </a:t>
            </a:r>
            <a:r>
              <a:rPr lang="en-US" dirty="0" smtClean="0"/>
              <a:t>offset special page </a:t>
            </a:r>
            <a:r>
              <a:rPr lang="en-US" dirty="0"/>
              <a:t>elements, such as a pull quote.</a:t>
            </a:r>
          </a:p>
        </p:txBody>
      </p:sp>
    </p:spTree>
    <p:extLst>
      <p:ext uri="{BB962C8B-B14F-4D97-AF65-F5344CB8AC3E}">
        <p14:creationId xmlns:p14="http://schemas.microsoft.com/office/powerpoint/2010/main" val="32282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drop cap </a:t>
            </a:r>
            <a:r>
              <a:rPr lang="en-US" dirty="0"/>
              <a:t>is a design element in </a:t>
            </a:r>
            <a:r>
              <a:rPr lang="en-US" dirty="0" smtClean="0"/>
              <a:t>which the first </a:t>
            </a:r>
            <a:r>
              <a:rPr lang="en-US" dirty="0"/>
              <a:t>letter or letters of a paragraph </a:t>
            </a:r>
            <a:r>
              <a:rPr lang="en-US" dirty="0" smtClean="0"/>
              <a:t>are </a:t>
            </a:r>
            <a:r>
              <a:rPr lang="en-US" dirty="0"/>
              <a:t>increased in size to create a visual </a:t>
            </a:r>
            <a:r>
              <a:rPr lang="en-US" dirty="0" smtClean="0"/>
              <a:t>effect.</a:t>
            </a:r>
          </a:p>
        </p:txBody>
      </p:sp>
    </p:spTree>
    <p:extLst>
      <p:ext uri="{BB962C8B-B14F-4D97-AF65-F5344CB8AC3E}">
        <p14:creationId xmlns:p14="http://schemas.microsoft.com/office/powerpoint/2010/main" val="33184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Widows </a:t>
            </a:r>
            <a:r>
              <a:rPr lang="en-US" dirty="0"/>
              <a:t>and </a:t>
            </a:r>
            <a:r>
              <a:rPr lang="en-US" b="1" dirty="0"/>
              <a:t>orphans </a:t>
            </a:r>
            <a:r>
              <a:rPr lang="en-US" dirty="0"/>
              <a:t>are words or </a:t>
            </a:r>
            <a:r>
              <a:rPr lang="en-US" dirty="0" smtClean="0"/>
              <a:t>single lines </a:t>
            </a:r>
            <a:r>
              <a:rPr lang="en-US" dirty="0"/>
              <a:t>of text that become separated from </a:t>
            </a:r>
            <a:r>
              <a:rPr lang="en-US" dirty="0" smtClean="0"/>
              <a:t>the other </a:t>
            </a:r>
            <a:r>
              <a:rPr lang="en-US" dirty="0"/>
              <a:t>lines in a </a:t>
            </a:r>
            <a:r>
              <a:rPr lang="en-US" dirty="0" smtClean="0"/>
              <a:t>paragraph.</a:t>
            </a:r>
          </a:p>
          <a:p>
            <a:r>
              <a:rPr lang="en-US" dirty="0" smtClean="0"/>
              <a:t>Orphans </a:t>
            </a:r>
            <a:r>
              <a:rPr lang="en-US" dirty="0"/>
              <a:t>are </a:t>
            </a:r>
            <a:r>
              <a:rPr lang="en-US" dirty="0" smtClean="0"/>
              <a:t>left alone </a:t>
            </a:r>
            <a:r>
              <a:rPr lang="en-US" dirty="0"/>
              <a:t>at the bottom of a page and </a:t>
            </a:r>
            <a:r>
              <a:rPr lang="en-US" dirty="0" smtClean="0"/>
              <a:t>widows at </a:t>
            </a:r>
            <a:r>
              <a:rPr lang="en-US" dirty="0"/>
              <a:t>the </a:t>
            </a:r>
            <a:r>
              <a:rPr lang="en-US" dirty="0" smtClean="0"/>
              <a:t>top.</a:t>
            </a:r>
          </a:p>
          <a:p>
            <a:r>
              <a:rPr lang="en-US" dirty="0" smtClean="0"/>
              <a:t>The </a:t>
            </a:r>
            <a:r>
              <a:rPr lang="en-US" dirty="0"/>
              <a:t>Paragraph panel </a:t>
            </a:r>
            <a:r>
              <a:rPr lang="en-US" dirty="0" smtClean="0"/>
              <a:t>options menu </a:t>
            </a:r>
            <a:r>
              <a:rPr lang="en-US" dirty="0"/>
              <a:t>has a number of commands </a:t>
            </a:r>
            <a:r>
              <a:rPr lang="en-US" dirty="0" smtClean="0"/>
              <a:t>that allow </a:t>
            </a:r>
            <a:r>
              <a:rPr lang="en-US" dirty="0"/>
              <a:t>you to control how text appears </a:t>
            </a:r>
            <a:r>
              <a:rPr lang="en-US" dirty="0" smtClean="0"/>
              <a:t>and flows</a:t>
            </a:r>
            <a:r>
              <a:rPr lang="en-US" dirty="0"/>
              <a:t>, </a:t>
            </a:r>
            <a:r>
              <a:rPr lang="en-US" dirty="0" smtClean="0"/>
              <a:t>specifically at </a:t>
            </a:r>
            <a:r>
              <a:rPr lang="en-US" dirty="0"/>
              <a:t>the end of a </a:t>
            </a:r>
            <a:r>
              <a:rPr lang="en-US" dirty="0" smtClean="0"/>
              <a:t>column or </a:t>
            </a:r>
            <a:r>
              <a:rPr lang="en-US" dirty="0"/>
              <a:t>page, avoiding unsightly widows </a:t>
            </a:r>
            <a:r>
              <a:rPr lang="en-US" dirty="0" smtClean="0"/>
              <a:t>and orphans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8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think of a paragraph as </a:t>
            </a:r>
            <a:r>
              <a:rPr lang="en-US" dirty="0" smtClean="0"/>
              <a:t>a block </a:t>
            </a:r>
            <a:r>
              <a:rPr lang="en-US" dirty="0"/>
              <a:t>of text, but, in design language, </a:t>
            </a:r>
            <a:r>
              <a:rPr lang="en-US" dirty="0" smtClean="0"/>
              <a:t>a paragraph </a:t>
            </a:r>
            <a:r>
              <a:rPr lang="en-US" dirty="0"/>
              <a:t>can be a block of text, a line </a:t>
            </a:r>
            <a:r>
              <a:rPr lang="en-US" dirty="0" smtClean="0"/>
              <a:t>of text</a:t>
            </a:r>
            <a:r>
              <a:rPr lang="en-US" dirty="0"/>
              <a:t>, or even a single word, followed by </a:t>
            </a:r>
            <a:r>
              <a:rPr lang="en-US" dirty="0" smtClean="0"/>
              <a:t>a paragraph return.</a:t>
            </a:r>
          </a:p>
          <a:p>
            <a:r>
              <a:rPr lang="en-US" dirty="0" smtClean="0"/>
              <a:t>A </a:t>
            </a:r>
            <a:r>
              <a:rPr lang="en-US" b="1" dirty="0"/>
              <a:t>paragraph return</a:t>
            </a:r>
            <a:r>
              <a:rPr lang="en-US" dirty="0"/>
              <a:t>, </a:t>
            </a:r>
            <a:r>
              <a:rPr lang="en-US" dirty="0" smtClean="0"/>
              <a:t>also called </a:t>
            </a:r>
            <a:r>
              <a:rPr lang="en-US" dirty="0"/>
              <a:t>a </a:t>
            </a:r>
            <a:r>
              <a:rPr lang="en-US" b="1" dirty="0"/>
              <a:t>hard return</a:t>
            </a:r>
            <a:r>
              <a:rPr lang="en-US" dirty="0"/>
              <a:t>, is inserted into </a:t>
            </a:r>
            <a:r>
              <a:rPr lang="en-US" dirty="0" smtClean="0"/>
              <a:t>the text </a:t>
            </a:r>
            <a:r>
              <a:rPr lang="en-US" dirty="0"/>
              <a:t>formatting by pressing [Enter] (Win</a:t>
            </a:r>
            <a:r>
              <a:rPr lang="en-US" dirty="0" smtClean="0"/>
              <a:t>) </a:t>
            </a:r>
            <a:r>
              <a:rPr lang="en-US" dirty="0"/>
              <a:t>or [return] (Mac).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6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typing body copy, designers will </a:t>
            </a:r>
            <a:r>
              <a:rPr lang="en-US" dirty="0" smtClean="0"/>
              <a:t>often want </a:t>
            </a:r>
            <a:r>
              <a:rPr lang="en-US" dirty="0"/>
              <a:t>a space </a:t>
            </a:r>
            <a:r>
              <a:rPr lang="en-US" dirty="0" smtClean="0"/>
              <a:t>after </a:t>
            </a:r>
            <a:r>
              <a:rPr lang="en-US" dirty="0"/>
              <a:t>each paragraph because it </a:t>
            </a:r>
            <a:r>
              <a:rPr lang="en-US" dirty="0" smtClean="0"/>
              <a:t>is visually </a:t>
            </a:r>
            <a:r>
              <a:rPr lang="en-US" dirty="0"/>
              <a:t>pleasing and helps to keep </a:t>
            </a:r>
            <a:r>
              <a:rPr lang="en-US" dirty="0" smtClean="0"/>
              <a:t>paragraphs distinct.</a:t>
            </a:r>
          </a:p>
          <a:p>
            <a:r>
              <a:rPr lang="en-US" dirty="0" smtClean="0"/>
              <a:t>The </a:t>
            </a:r>
            <a:r>
              <a:rPr lang="en-US" dirty="0"/>
              <a:t>mistake many designers </a:t>
            </a:r>
            <a:r>
              <a:rPr lang="en-US" dirty="0" smtClean="0"/>
              <a:t>make is </a:t>
            </a:r>
            <a:r>
              <a:rPr lang="en-US" dirty="0"/>
              <a:t>pressing [Enter] (Win) or [return] (</a:t>
            </a:r>
            <a:r>
              <a:rPr lang="en-US" dirty="0" smtClean="0"/>
              <a:t>Mac) twice </a:t>
            </a:r>
            <a:r>
              <a:rPr lang="en-US" dirty="0"/>
              <a:t>to create </a:t>
            </a:r>
            <a:r>
              <a:rPr lang="en-US" dirty="0" smtClean="0"/>
              <a:t>space </a:t>
            </a:r>
            <a:r>
              <a:rPr lang="en-US" dirty="0" smtClean="0"/>
              <a:t>after </a:t>
            </a:r>
            <a:r>
              <a:rPr lang="en-US" dirty="0" smtClean="0"/>
              <a:t>a paragraph</a:t>
            </a:r>
            <a:r>
              <a:rPr lang="en-US" dirty="0" smtClean="0"/>
              <a:t>. Wrong</a:t>
            </a:r>
            <a:r>
              <a:rPr lang="en-US" dirty="0"/>
              <a:t>! What they’ve done is created </a:t>
            </a:r>
            <a:r>
              <a:rPr lang="en-US" dirty="0" smtClean="0"/>
              <a:t>two paragraphs.</a:t>
            </a:r>
          </a:p>
        </p:txBody>
      </p:sp>
    </p:spTree>
    <p:extLst>
      <p:ext uri="{BB962C8B-B14F-4D97-AF65-F5344CB8AC3E}">
        <p14:creationId xmlns:p14="http://schemas.microsoft.com/office/powerpoint/2010/main" val="15339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Paragraph panel </a:t>
            </a:r>
            <a:r>
              <a:rPr lang="en-US" dirty="0"/>
              <a:t>focuses on </a:t>
            </a:r>
            <a:r>
              <a:rPr lang="en-US" dirty="0" smtClean="0"/>
              <a:t>manipulating </a:t>
            </a:r>
            <a:r>
              <a:rPr lang="en-US" dirty="0"/>
              <a:t>paragraphs or blocks of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The </a:t>
            </a:r>
            <a:r>
              <a:rPr lang="en-US" dirty="0"/>
              <a:t>Character </a:t>
            </a:r>
            <a:r>
              <a:rPr lang="en-US" dirty="0" smtClean="0"/>
              <a:t>panel focuses </a:t>
            </a:r>
            <a:r>
              <a:rPr lang="en-US" dirty="0"/>
              <a:t>on more </a:t>
            </a:r>
            <a:r>
              <a:rPr lang="en-US" dirty="0" smtClean="0"/>
              <a:t>specific modifications</a:t>
            </a:r>
            <a:r>
              <a:rPr lang="en-US" dirty="0"/>
              <a:t>, such </a:t>
            </a:r>
            <a:r>
              <a:rPr lang="en-US" dirty="0" smtClean="0"/>
              <a:t>as </a:t>
            </a:r>
            <a:r>
              <a:rPr lang="fr-FR" dirty="0" smtClean="0"/>
              <a:t>font</a:t>
            </a:r>
            <a:r>
              <a:rPr lang="fr-FR" dirty="0"/>
              <a:t>, font style, and font size.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correct way to insert </a:t>
            </a:r>
            <a:r>
              <a:rPr lang="en-US" dirty="0" smtClean="0"/>
              <a:t>space between </a:t>
            </a:r>
            <a:r>
              <a:rPr lang="en-US" dirty="0"/>
              <a:t>paragraphs is to enter a value in </a:t>
            </a:r>
            <a:r>
              <a:rPr lang="en-US" dirty="0" smtClean="0"/>
              <a:t>the Space After </a:t>
            </a:r>
            <a:r>
              <a:rPr lang="en-US" dirty="0"/>
              <a:t>text box on the Paragraph panel</a:t>
            </a:r>
            <a:r>
              <a:rPr lang="en-US" dirty="0" smtClean="0"/>
              <a:t>.</a:t>
            </a:r>
          </a:p>
          <a:p>
            <a:r>
              <a:rPr lang="en-US" dirty="0"/>
              <a:t>As you edit text, you may encounter a “</a:t>
            </a:r>
            <a:r>
              <a:rPr lang="en-US" dirty="0" smtClean="0"/>
              <a:t>bad line </a:t>
            </a:r>
            <a:r>
              <a:rPr lang="en-US" dirty="0"/>
              <a:t>break” at the end of a line, such as </a:t>
            </a:r>
            <a:r>
              <a:rPr lang="en-US" dirty="0" smtClean="0"/>
              <a:t>an </a:t>
            </a:r>
            <a:r>
              <a:rPr lang="en-US" dirty="0"/>
              <a:t>oddly hyphenated word or a phrase that </a:t>
            </a:r>
            <a:r>
              <a:rPr lang="en-US" dirty="0" smtClean="0"/>
              <a:t>is split </a:t>
            </a:r>
            <a:r>
              <a:rPr lang="en-US" dirty="0"/>
              <a:t>from one line to the </a:t>
            </a:r>
            <a:r>
              <a:rPr lang="en-US" dirty="0" smtClean="0"/>
              <a:t>next.</a:t>
            </a:r>
          </a:p>
        </p:txBody>
      </p:sp>
    </p:spTree>
    <p:extLst>
      <p:ext uri="{BB962C8B-B14F-4D97-AF65-F5344CB8AC3E}">
        <p14:creationId xmlns:p14="http://schemas.microsoft.com/office/powerpoint/2010/main" val="37247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many </a:t>
            </a:r>
            <a:r>
              <a:rPr lang="en-US" dirty="0" smtClean="0"/>
              <a:t>of these </a:t>
            </a:r>
            <a:r>
              <a:rPr lang="en-US" dirty="0"/>
              <a:t>cases, you will want to move a word </a:t>
            </a:r>
            <a:r>
              <a:rPr lang="en-US" dirty="0" smtClean="0"/>
              <a:t>or phrase </a:t>
            </a:r>
            <a:r>
              <a:rPr lang="en-US" dirty="0"/>
              <a:t>to the next </a:t>
            </a:r>
            <a:r>
              <a:rPr lang="en-US" dirty="0" smtClean="0"/>
              <a:t>line.</a:t>
            </a:r>
          </a:p>
          <a:p>
            <a:r>
              <a:rPr lang="en-US" dirty="0" smtClean="0"/>
              <a:t>You </a:t>
            </a:r>
            <a:r>
              <a:rPr lang="en-US" dirty="0"/>
              <a:t>can do this </a:t>
            </a:r>
            <a:r>
              <a:rPr lang="en-US" dirty="0" smtClean="0"/>
              <a:t>by entering </a:t>
            </a:r>
            <a:r>
              <a:rPr lang="en-US" dirty="0"/>
              <a:t>a </a:t>
            </a:r>
            <a:r>
              <a:rPr lang="en-US" b="1" dirty="0"/>
              <a:t>soft return</a:t>
            </a:r>
            <a:r>
              <a:rPr lang="en-US" dirty="0"/>
              <a:t>. A soft return </a:t>
            </a:r>
            <a:r>
              <a:rPr lang="en-US" dirty="0" smtClean="0"/>
              <a:t>moves words </a:t>
            </a:r>
            <a:r>
              <a:rPr lang="en-US" dirty="0"/>
              <a:t>down to the next baseline but </a:t>
            </a:r>
            <a:r>
              <a:rPr lang="en-US" dirty="0" smtClean="0"/>
              <a:t>does not </a:t>
            </a:r>
            <a:r>
              <a:rPr lang="en-US" dirty="0"/>
              <a:t>create a new </a:t>
            </a:r>
            <a:r>
              <a:rPr lang="en-US" dirty="0" smtClean="0"/>
              <a:t>paragraph.</a:t>
            </a:r>
          </a:p>
          <a:p>
            <a:r>
              <a:rPr lang="en-US" dirty="0" smtClean="0"/>
              <a:t>You </a:t>
            </a:r>
            <a:r>
              <a:rPr lang="en-US" dirty="0"/>
              <a:t>enter a </a:t>
            </a:r>
            <a:r>
              <a:rPr lang="en-US" dirty="0" smtClean="0"/>
              <a:t>soft return </a:t>
            </a:r>
            <a:r>
              <a:rPr lang="en-US" dirty="0"/>
              <a:t>by pressing and holding [Shift ], </a:t>
            </a:r>
            <a:r>
              <a:rPr lang="en-US" dirty="0" smtClean="0"/>
              <a:t>while pressing </a:t>
            </a:r>
            <a:r>
              <a:rPr lang="en-US" dirty="0"/>
              <a:t>[Enter] (Win) or [return] (Mac).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8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Paragraphs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avoid untold numbers of </a:t>
            </a:r>
            <a:r>
              <a:rPr lang="en-US" dirty="0" smtClean="0"/>
              <a:t>formatting problems </a:t>
            </a:r>
            <a:r>
              <a:rPr lang="en-US" dirty="0"/>
              <a:t>by using correct </a:t>
            </a:r>
            <a:r>
              <a:rPr lang="en-US" dirty="0" smtClean="0"/>
              <a:t>typesetting behaviors</a:t>
            </a:r>
            <a:r>
              <a:rPr lang="en-US" dirty="0"/>
              <a:t>, especially those regarding </a:t>
            </a:r>
            <a:r>
              <a:rPr lang="en-US" dirty="0" smtClean="0"/>
              <a:t>Space After </a:t>
            </a:r>
            <a:r>
              <a:rPr lang="en-US" dirty="0"/>
              <a:t>and First Line Indent.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0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Applying Styles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style </a:t>
            </a:r>
            <a:r>
              <a:rPr lang="en-US" dirty="0"/>
              <a:t>is a group of formatting attributes, </a:t>
            </a:r>
            <a:r>
              <a:rPr lang="en-US" dirty="0" smtClean="0"/>
              <a:t>such as </a:t>
            </a:r>
            <a:r>
              <a:rPr lang="en-US" dirty="0"/>
              <a:t>font, font size, color, and tracking, that </a:t>
            </a:r>
            <a:r>
              <a:rPr lang="en-US" dirty="0" smtClean="0"/>
              <a:t>is applied </a:t>
            </a:r>
            <a:r>
              <a:rPr lang="en-US" dirty="0"/>
              <a:t>to </a:t>
            </a:r>
            <a:r>
              <a:rPr lang="en-US" dirty="0" smtClean="0"/>
              <a:t>text throughout </a:t>
            </a:r>
            <a:r>
              <a:rPr lang="en-US" dirty="0"/>
              <a:t>a document </a:t>
            </a:r>
            <a:r>
              <a:rPr lang="en-US" dirty="0" smtClean="0"/>
              <a:t>or multiple documents.</a:t>
            </a:r>
          </a:p>
          <a:p>
            <a:r>
              <a:rPr lang="en-US" dirty="0" smtClean="0"/>
              <a:t>Using </a:t>
            </a:r>
            <a:r>
              <a:rPr lang="en-US" dirty="0"/>
              <a:t>styles saves </a:t>
            </a:r>
            <a:r>
              <a:rPr lang="en-US" dirty="0" smtClean="0"/>
              <a:t>you time </a:t>
            </a:r>
            <a:r>
              <a:rPr lang="en-US" dirty="0"/>
              <a:t>and it keeps your work </a:t>
            </a:r>
            <a:r>
              <a:rPr lang="en-US" dirty="0" smtClean="0"/>
              <a:t>consistent.</a:t>
            </a:r>
          </a:p>
          <a:p>
            <a:r>
              <a:rPr lang="en-US" dirty="0" smtClean="0"/>
              <a:t>Styles are </a:t>
            </a:r>
            <a:r>
              <a:rPr lang="en-US" dirty="0"/>
              <a:t>given descriptive names for the type of </a:t>
            </a:r>
            <a:r>
              <a:rPr lang="en-US" dirty="0" smtClean="0"/>
              <a:t>text to </a:t>
            </a:r>
            <a:r>
              <a:rPr lang="en-US" dirty="0"/>
              <a:t>which they are applied.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2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679198"/>
            <a:ext cx="4032250" cy="38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Applying Styles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Character Styles panel</a:t>
            </a:r>
            <a:endParaRPr lang="en-US" sz="1600" dirty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>
            <a:off x="5697138" y="3230944"/>
            <a:ext cx="1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7340598" y="3439169"/>
            <a:ext cx="993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/>
              <a:t>Three styles</a:t>
            </a:r>
            <a:endParaRPr lang="en-US" sz="1600" dirty="0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002881" y="3230944"/>
            <a:ext cx="16942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4002879" y="3622009"/>
            <a:ext cx="34139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4002880" y="3954844"/>
            <a:ext cx="16942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Applying Styles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</a:t>
            </a:r>
            <a:r>
              <a:rPr lang="en-US" dirty="0"/>
              <a:t>the Character Styles panel to create </a:t>
            </a:r>
            <a:r>
              <a:rPr lang="en-US" dirty="0" smtClean="0"/>
              <a:t>styles for </a:t>
            </a:r>
            <a:r>
              <a:rPr lang="en-US" dirty="0"/>
              <a:t>individual words or characters, such as </a:t>
            </a:r>
            <a:r>
              <a:rPr lang="en-US" dirty="0" smtClean="0"/>
              <a:t>a footnote</a:t>
            </a:r>
            <a:r>
              <a:rPr lang="en-US" dirty="0"/>
              <a:t>, which you would want in a smaller</a:t>
            </a:r>
            <a:r>
              <a:rPr lang="en-US" dirty="0" smtClean="0"/>
              <a:t>, superscript font.</a:t>
            </a:r>
          </a:p>
          <a:p>
            <a:r>
              <a:rPr lang="en-US" dirty="0" smtClean="0"/>
              <a:t>You </a:t>
            </a:r>
            <a:r>
              <a:rPr lang="en-US" dirty="0"/>
              <a:t>use the Paragraph </a:t>
            </a:r>
            <a:r>
              <a:rPr lang="en-US" dirty="0" smtClean="0"/>
              <a:t>Styles </a:t>
            </a:r>
            <a:r>
              <a:rPr lang="en-US" dirty="0"/>
              <a:t>panel to apply a style to an entire paragraph.</a:t>
            </a:r>
          </a:p>
          <a:p>
            <a:r>
              <a:rPr lang="en-US" dirty="0"/>
              <a:t>Paragraph styles include formatting </a:t>
            </a:r>
            <a:r>
              <a:rPr lang="en-US" dirty="0" smtClean="0"/>
              <a:t>options such </a:t>
            </a:r>
            <a:r>
              <a:rPr lang="en-US" dirty="0"/>
              <a:t>as indents and drop caps.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1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Applying Styles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New Character Style dialog box</a:t>
            </a:r>
            <a:endParaRPr 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828800"/>
            <a:ext cx="5175250" cy="376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6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Applying Styles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important feature about styles is </a:t>
            </a:r>
            <a:r>
              <a:rPr lang="en-US" dirty="0" smtClean="0"/>
              <a:t>that they </a:t>
            </a:r>
            <a:r>
              <a:rPr lang="en-US" dirty="0"/>
              <a:t>are useful when you change your </a:t>
            </a:r>
            <a:r>
              <a:rPr lang="en-US" dirty="0" smtClean="0"/>
              <a:t>mind and </a:t>
            </a:r>
            <a:r>
              <a:rPr lang="en-US" dirty="0"/>
              <a:t>want to modify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Simply modify the </a:t>
            </a:r>
            <a:r>
              <a:rPr lang="en-US" dirty="0"/>
              <a:t>style, and all the text that is assigned </a:t>
            </a:r>
            <a:r>
              <a:rPr lang="en-US" dirty="0" smtClean="0"/>
              <a:t>to that </a:t>
            </a:r>
            <a:r>
              <a:rPr lang="en-US" dirty="0"/>
              <a:t>style will be automatically </a:t>
            </a:r>
            <a:r>
              <a:rPr lang="en-US" dirty="0" smtClean="0"/>
              <a:t>updated—throughout </a:t>
            </a:r>
            <a:r>
              <a:rPr lang="en-US" dirty="0"/>
              <a:t>the document!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0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Applying Styles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more than one paragraph </a:t>
            </a:r>
            <a:r>
              <a:rPr lang="en-US" dirty="0" smtClean="0"/>
              <a:t>style saved </a:t>
            </a:r>
            <a:r>
              <a:rPr lang="en-US" dirty="0"/>
              <a:t>in the Paragraph Styles panel, you </a:t>
            </a:r>
            <a:r>
              <a:rPr lang="en-US" dirty="0" smtClean="0"/>
              <a:t>can program </a:t>
            </a:r>
            <a:r>
              <a:rPr lang="en-US" dirty="0"/>
              <a:t>which style will come next </a:t>
            </a:r>
            <a:r>
              <a:rPr lang="en-US" dirty="0" smtClean="0"/>
              <a:t>when </a:t>
            </a:r>
            <a:r>
              <a:rPr lang="en-US" dirty="0"/>
              <a:t>you are currently in one style and create </a:t>
            </a:r>
            <a:r>
              <a:rPr lang="en-US" dirty="0" smtClean="0"/>
              <a:t>a new </a:t>
            </a:r>
            <a:r>
              <a:rPr lang="en-US" dirty="0"/>
              <a:t>paragraph.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2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Applying Styles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way to apply a character or </a:t>
            </a:r>
            <a:r>
              <a:rPr lang="en-US" dirty="0" smtClean="0"/>
              <a:t>paragraph style </a:t>
            </a:r>
            <a:r>
              <a:rPr lang="en-US" dirty="0"/>
              <a:t>is to use Quick </a:t>
            </a:r>
            <a:r>
              <a:rPr lang="en-US" dirty="0" smtClean="0"/>
              <a:t>Apply.</a:t>
            </a:r>
          </a:p>
          <a:p>
            <a:r>
              <a:rPr lang="en-US" dirty="0" smtClean="0"/>
              <a:t>The </a:t>
            </a:r>
            <a:r>
              <a:rPr lang="en-US" dirty="0"/>
              <a:t>Quick </a:t>
            </a:r>
            <a:r>
              <a:rPr lang="en-US" dirty="0" smtClean="0"/>
              <a:t>Apply button </a:t>
            </a:r>
            <a:r>
              <a:rPr lang="en-US" dirty="0"/>
              <a:t>is available on the Control panel</a:t>
            </a:r>
            <a:r>
              <a:rPr lang="en-US" dirty="0" smtClean="0"/>
              <a:t>, Character </a:t>
            </a:r>
            <a:r>
              <a:rPr lang="en-US" dirty="0"/>
              <a:t>Styles panel, and Paragraph </a:t>
            </a:r>
            <a:r>
              <a:rPr lang="en-US" dirty="0" smtClean="0"/>
              <a:t>Styles panel.</a:t>
            </a:r>
          </a:p>
          <a:p>
            <a:r>
              <a:rPr lang="en-US" dirty="0" smtClean="0"/>
              <a:t>You can use the Quick Apply access menu commands and run scripts.</a:t>
            </a:r>
          </a:p>
        </p:txBody>
      </p:sp>
    </p:spTree>
    <p:extLst>
      <p:ext uri="{BB962C8B-B14F-4D97-AF65-F5344CB8AC3E}">
        <p14:creationId xmlns:p14="http://schemas.microsoft.com/office/powerpoint/2010/main" val="9610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Leading </a:t>
            </a:r>
            <a:r>
              <a:rPr lang="en-US" dirty="0"/>
              <a:t>is the term used to describe </a:t>
            </a:r>
            <a:r>
              <a:rPr lang="en-US" dirty="0" smtClean="0"/>
              <a:t>the vertical </a:t>
            </a:r>
            <a:r>
              <a:rPr lang="en-US" dirty="0"/>
              <a:t>space between lines of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This space </a:t>
            </a:r>
            <a:r>
              <a:rPr lang="en-US" dirty="0"/>
              <a:t>is measured from the baseline of </a:t>
            </a:r>
            <a:r>
              <a:rPr lang="en-US" dirty="0" smtClean="0"/>
              <a:t>one line </a:t>
            </a:r>
            <a:r>
              <a:rPr lang="en-US" dirty="0"/>
              <a:t>of text to the baseline of the next line </a:t>
            </a:r>
            <a:r>
              <a:rPr lang="en-US" dirty="0" smtClean="0"/>
              <a:t>of text.</a:t>
            </a:r>
          </a:p>
          <a:p>
            <a:r>
              <a:rPr lang="en-US" dirty="0" smtClean="0"/>
              <a:t>The </a:t>
            </a:r>
            <a:r>
              <a:rPr lang="en-US" b="1" dirty="0"/>
              <a:t>baseline </a:t>
            </a:r>
            <a:r>
              <a:rPr lang="en-US" dirty="0" smtClean="0"/>
              <a:t>is the </a:t>
            </a:r>
            <a:r>
              <a:rPr lang="en-US" dirty="0"/>
              <a:t>invisible line on which text sits. </a:t>
            </a:r>
            <a:endParaRPr lang="en-US" dirty="0" smtClean="0"/>
          </a:p>
          <a:p>
            <a:r>
              <a:rPr lang="en-US" dirty="0" smtClean="0"/>
              <a:t>Leading</a:t>
            </a:r>
            <a:r>
              <a:rPr lang="en-US" dirty="0" smtClean="0"/>
              <a:t>, like </a:t>
            </a:r>
            <a:r>
              <a:rPr lang="en-US" dirty="0"/>
              <a:t>font size, is measured in points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3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Text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Find/Change dialog </a:t>
            </a:r>
            <a:r>
              <a:rPr lang="en-US" dirty="0" smtClean="0"/>
              <a:t>box is </a:t>
            </a:r>
            <a:r>
              <a:rPr lang="en-US" dirty="0"/>
              <a:t>a powerful tool for editing </a:t>
            </a:r>
            <a:r>
              <a:rPr lang="en-US" dirty="0" smtClean="0"/>
              <a:t>a document.</a:t>
            </a:r>
          </a:p>
          <a:p>
            <a:r>
              <a:rPr lang="en-US" dirty="0" smtClean="0"/>
              <a:t>With </a:t>
            </a:r>
            <a:r>
              <a:rPr lang="en-US" dirty="0"/>
              <a:t>this command, you </a:t>
            </a:r>
            <a:r>
              <a:rPr lang="en-US" dirty="0" smtClean="0"/>
              <a:t>can search </a:t>
            </a:r>
            <a:r>
              <a:rPr lang="en-US" dirty="0"/>
              <a:t>for any word in the document, </a:t>
            </a:r>
            <a:r>
              <a:rPr lang="en-US" dirty="0" smtClean="0"/>
              <a:t>then change </a:t>
            </a:r>
            <a:r>
              <a:rPr lang="en-US" dirty="0"/>
              <a:t>that word to another word or </a:t>
            </a:r>
            <a:r>
              <a:rPr lang="en-US" dirty="0" smtClean="0"/>
              <a:t>delete it </a:t>
            </a:r>
            <a:r>
              <a:rPr lang="en-US" dirty="0"/>
              <a:t>altogether with a click of your mouse.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5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Text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Find/Change dialog box</a:t>
            </a:r>
            <a:endParaRPr 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46" y="1676400"/>
            <a:ext cx="3688308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0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Text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spell </a:t>
            </a:r>
            <a:r>
              <a:rPr lang="en-US" dirty="0" smtClean="0"/>
              <a:t>checker continues </a:t>
            </a:r>
            <a:r>
              <a:rPr lang="en-US" dirty="0"/>
              <a:t>to be one of the most </a:t>
            </a:r>
            <a:r>
              <a:rPr lang="en-US" dirty="0" smtClean="0"/>
              <a:t>powerful features </a:t>
            </a:r>
            <a:r>
              <a:rPr lang="en-US" dirty="0"/>
              <a:t>of word processing.</a:t>
            </a:r>
          </a:p>
          <a:p>
            <a:r>
              <a:rPr lang="en-US" dirty="0"/>
              <a:t>InDesign’s Check Spelling dialog </a:t>
            </a:r>
            <a:r>
              <a:rPr lang="en-US" dirty="0" smtClean="0"/>
              <a:t>box, is </a:t>
            </a:r>
            <a:r>
              <a:rPr lang="en-US" dirty="0"/>
              <a:t>a comprehensive utility for </a:t>
            </a:r>
            <a:r>
              <a:rPr lang="en-US" dirty="0" smtClean="0"/>
              <a:t>locating and </a:t>
            </a:r>
            <a:r>
              <a:rPr lang="en-US" dirty="0"/>
              <a:t>correcting typos and other misspellings </a:t>
            </a:r>
            <a:r>
              <a:rPr lang="en-US" dirty="0" smtClean="0"/>
              <a:t>in a </a:t>
            </a:r>
            <a:r>
              <a:rPr lang="en-US" dirty="0"/>
              <a:t>document.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2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Text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Check Spelling dialog box</a:t>
            </a:r>
            <a:endParaRPr 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6685"/>
            <a:ext cx="3962400" cy="399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7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Text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your own user dictionary in </a:t>
            </a:r>
            <a:r>
              <a:rPr lang="en-US" dirty="0" smtClean="0"/>
              <a:t>the Dictionary </a:t>
            </a:r>
            <a:r>
              <a:rPr lang="en-US" dirty="0"/>
              <a:t>section of the Preferences </a:t>
            </a:r>
            <a:r>
              <a:rPr lang="en-US" dirty="0" smtClean="0"/>
              <a:t>dialog box.</a:t>
            </a:r>
          </a:p>
          <a:p>
            <a:r>
              <a:rPr lang="en-US" dirty="0"/>
              <a:t>Another spell check feature is Dynamic Spelling.</a:t>
            </a:r>
          </a:p>
          <a:p>
            <a:r>
              <a:rPr lang="en-US" dirty="0"/>
              <a:t>As you type, the program places a squiggly </a:t>
            </a:r>
            <a:r>
              <a:rPr lang="en-US" dirty="0" smtClean="0"/>
              <a:t>red </a:t>
            </a:r>
            <a:r>
              <a:rPr lang="en-US" dirty="0"/>
              <a:t>line under words that its spell checker </a:t>
            </a:r>
            <a:r>
              <a:rPr lang="en-US" dirty="0" smtClean="0"/>
              <a:t>thinks are misspelled.</a:t>
            </a:r>
          </a:p>
          <a:p>
            <a:r>
              <a:rPr lang="en-US" dirty="0" smtClean="0"/>
              <a:t>To </a:t>
            </a:r>
            <a:r>
              <a:rPr lang="en-US" dirty="0"/>
              <a:t>prevent the program </a:t>
            </a:r>
            <a:r>
              <a:rPr lang="en-US" dirty="0" smtClean="0"/>
              <a:t>from flagging </a:t>
            </a:r>
            <a:r>
              <a:rPr lang="en-US" dirty="0"/>
              <a:t>a proper name, you can add </a:t>
            </a:r>
            <a:r>
              <a:rPr lang="en-US" dirty="0" smtClean="0"/>
              <a:t>that name </a:t>
            </a:r>
            <a:r>
              <a:rPr lang="en-US" dirty="0"/>
              <a:t>to your customized dictionary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3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Text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Autocorrect takes dynamic spell checking </a:t>
            </a:r>
            <a:r>
              <a:rPr lang="en-US" dirty="0" smtClean="0"/>
              <a:t>one step farther.</a:t>
            </a:r>
          </a:p>
          <a:p>
            <a:r>
              <a:rPr lang="en-US" dirty="0" smtClean="0"/>
              <a:t>Instead </a:t>
            </a:r>
            <a:r>
              <a:rPr lang="en-US" dirty="0"/>
              <a:t>of </a:t>
            </a:r>
            <a:r>
              <a:rPr lang="en-US" dirty="0" smtClean="0"/>
              <a:t>flagging </a:t>
            </a:r>
            <a:r>
              <a:rPr lang="en-US" dirty="0"/>
              <a:t>a </a:t>
            </a:r>
            <a:r>
              <a:rPr lang="en-US" dirty="0" smtClean="0"/>
              <a:t>misspelled word</a:t>
            </a:r>
            <a:r>
              <a:rPr lang="en-US" dirty="0"/>
              <a:t>, the Autocorrect feature actually </a:t>
            </a:r>
            <a:r>
              <a:rPr lang="en-US" dirty="0" smtClean="0"/>
              <a:t>corrects the </a:t>
            </a:r>
            <a:r>
              <a:rPr lang="en-US" dirty="0"/>
              <a:t>misspelled </a:t>
            </a:r>
            <a:r>
              <a:rPr lang="en-US" dirty="0" smtClean="0"/>
              <a:t>word.</a:t>
            </a:r>
          </a:p>
          <a:p>
            <a:r>
              <a:rPr lang="en-US" dirty="0" smtClean="0"/>
              <a:t>So </a:t>
            </a:r>
            <a:r>
              <a:rPr lang="en-US" dirty="0"/>
              <a:t>if you type the </a:t>
            </a:r>
            <a:r>
              <a:rPr lang="en-US" dirty="0" smtClean="0"/>
              <a:t>word “</a:t>
            </a:r>
            <a:r>
              <a:rPr lang="en-US" dirty="0"/>
              <a:t>refered” and press [Spacebar], </a:t>
            </a:r>
            <a:r>
              <a:rPr lang="en-US" dirty="0" smtClean="0"/>
              <a:t>Autocorrect will </a:t>
            </a:r>
            <a:r>
              <a:rPr lang="en-US" dirty="0"/>
              <a:t>change it to “referred.”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0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Bulleted and Numbered Lists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best way to </a:t>
            </a:r>
            <a:r>
              <a:rPr lang="en-US" dirty="0" smtClean="0"/>
              <a:t>create a numbered or bulleted list is to type </a:t>
            </a:r>
            <a:r>
              <a:rPr lang="en-US" dirty="0"/>
              <a:t>the list </a:t>
            </a:r>
            <a:r>
              <a:rPr lang="en-US" dirty="0" smtClean="0"/>
              <a:t>first, without formatting.</a:t>
            </a:r>
          </a:p>
          <a:p>
            <a:r>
              <a:rPr lang="en-US" dirty="0" smtClean="0"/>
              <a:t>Point </a:t>
            </a:r>
            <a:r>
              <a:rPr lang="en-US" dirty="0"/>
              <a:t>to the Bulleted </a:t>
            </a:r>
            <a:r>
              <a:rPr lang="en-US" dirty="0" smtClean="0"/>
              <a:t>&amp; Numbered </a:t>
            </a:r>
            <a:r>
              <a:rPr lang="en-US" dirty="0"/>
              <a:t>Lists command in the Type </a:t>
            </a:r>
            <a:r>
              <a:rPr lang="en-US" dirty="0" smtClean="0"/>
              <a:t>menu and </a:t>
            </a:r>
            <a:r>
              <a:rPr lang="en-US" dirty="0"/>
              <a:t>then choose whether you want to </a:t>
            </a:r>
            <a:r>
              <a:rPr lang="en-US" dirty="0" smtClean="0"/>
              <a:t>apply bullets </a:t>
            </a:r>
            <a:r>
              <a:rPr lang="en-US" dirty="0"/>
              <a:t>or numbers to the selected text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4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Bulleted and Numbered Lists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Bullets and numbers are like any other type </a:t>
            </a:r>
            <a:r>
              <a:rPr lang="en-US" dirty="0" smtClean="0"/>
              <a:t>of paragraph formatting.</a:t>
            </a:r>
          </a:p>
          <a:p>
            <a:r>
              <a:rPr lang="en-US" dirty="0" smtClean="0"/>
              <a:t>InDesign </a:t>
            </a:r>
            <a:r>
              <a:rPr lang="en-US" dirty="0"/>
              <a:t>applies </a:t>
            </a:r>
            <a:r>
              <a:rPr lang="en-US" dirty="0" smtClean="0"/>
              <a:t>them to </a:t>
            </a:r>
            <a:r>
              <a:rPr lang="en-US" dirty="0"/>
              <a:t>each paragraph of the selected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At any time</a:t>
            </a:r>
            <a:r>
              <a:rPr lang="en-US" dirty="0"/>
              <a:t>, you can select the text and change </a:t>
            </a:r>
            <a:r>
              <a:rPr lang="en-US" dirty="0" smtClean="0"/>
              <a:t>the marks </a:t>
            </a:r>
            <a:r>
              <a:rPr lang="en-US" dirty="0"/>
              <a:t>from bullets to numbers or vice versa.</a:t>
            </a:r>
          </a:p>
          <a:p>
            <a:r>
              <a:rPr lang="en-US" dirty="0"/>
              <a:t>You also use the same Bulleted &amp; </a:t>
            </a:r>
            <a:r>
              <a:rPr lang="en-US" dirty="0" smtClean="0"/>
              <a:t>Numbered Lists </a:t>
            </a:r>
            <a:r>
              <a:rPr lang="en-US" dirty="0"/>
              <a:t>command to remove bullets or </a:t>
            </a:r>
            <a:r>
              <a:rPr lang="en-US" dirty="0" smtClean="0"/>
              <a:t>numbers from </a:t>
            </a:r>
            <a:r>
              <a:rPr lang="en-US" dirty="0"/>
              <a:t>selected text.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6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Bulleted and Numbered Lists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bullets and numbers </a:t>
            </a:r>
            <a:r>
              <a:rPr lang="en-US" dirty="0" smtClean="0"/>
              <a:t>as being </a:t>
            </a:r>
            <a:r>
              <a:rPr lang="en-US" dirty="0"/>
              <a:t>applied “virtually” to a paragraph.</a:t>
            </a:r>
          </a:p>
          <a:p>
            <a:r>
              <a:rPr lang="en-US" dirty="0"/>
              <a:t>Let’s use numbers as an example. When </a:t>
            </a:r>
            <a:r>
              <a:rPr lang="en-US" dirty="0" smtClean="0"/>
              <a:t>you apply </a:t>
            </a:r>
            <a:r>
              <a:rPr lang="en-US" dirty="0"/>
              <a:t>numbers, you can see the numbers, </a:t>
            </a:r>
            <a:r>
              <a:rPr lang="en-US" dirty="0" smtClean="0"/>
              <a:t>but you </a:t>
            </a:r>
            <a:r>
              <a:rPr lang="en-US" dirty="0"/>
              <a:t>can’t select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If </a:t>
            </a:r>
            <a:r>
              <a:rPr lang="en-US" dirty="0"/>
              <a:t>you select the </a:t>
            </a:r>
            <a:r>
              <a:rPr lang="en-US" dirty="0" smtClean="0"/>
              <a:t>entire paragraph </a:t>
            </a:r>
            <a:r>
              <a:rPr lang="en-US" dirty="0"/>
              <a:t>of text, the numbers won’t </a:t>
            </a:r>
            <a:r>
              <a:rPr lang="en-US" dirty="0" smtClean="0"/>
              <a:t>appear to </a:t>
            </a:r>
            <a:r>
              <a:rPr lang="en-US" dirty="0"/>
              <a:t>be </a:t>
            </a:r>
            <a:r>
              <a:rPr lang="en-US" dirty="0" smtClean="0"/>
              <a:t>selected.</a:t>
            </a:r>
          </a:p>
          <a:p>
            <a:r>
              <a:rPr lang="en-US" dirty="0" smtClean="0"/>
              <a:t>This is because </a:t>
            </a:r>
            <a:r>
              <a:rPr lang="en-US" dirty="0"/>
              <a:t>the </a:t>
            </a:r>
            <a:r>
              <a:rPr lang="en-US" dirty="0" smtClean="0"/>
              <a:t>numbers are </a:t>
            </a:r>
            <a:r>
              <a:rPr lang="en-US" dirty="0"/>
              <a:t>applied as a format to the paragraph.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Bulleted and Numbered Lists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</a:t>
            </a:r>
            <a:r>
              <a:rPr lang="en-US" dirty="0" smtClean="0"/>
              <a:t>finished </a:t>
            </a:r>
            <a:r>
              <a:rPr lang="en-US" dirty="0"/>
              <a:t>a list, you might </a:t>
            </a:r>
            <a:r>
              <a:rPr lang="en-US" dirty="0" smtClean="0"/>
              <a:t>find that you </a:t>
            </a:r>
            <a:r>
              <a:rPr lang="en-US" dirty="0"/>
              <a:t>want to modify the numbers by </a:t>
            </a:r>
            <a:r>
              <a:rPr lang="en-US" dirty="0" smtClean="0"/>
              <a:t>changing the </a:t>
            </a:r>
            <a:r>
              <a:rPr lang="en-US" dirty="0"/>
              <a:t>type face, color, or size of the numbers.</a:t>
            </a:r>
          </a:p>
          <a:p>
            <a:r>
              <a:rPr lang="en-US" dirty="0"/>
              <a:t>To do so, you must </a:t>
            </a:r>
            <a:r>
              <a:rPr lang="en-US" dirty="0" smtClean="0"/>
              <a:t>first </a:t>
            </a:r>
            <a:r>
              <a:rPr lang="en-US" dirty="0"/>
              <a:t>convert the list </a:t>
            </a:r>
            <a:r>
              <a:rPr lang="en-US" dirty="0" smtClean="0"/>
              <a:t>to text </a:t>
            </a:r>
            <a:r>
              <a:rPr lang="en-US" dirty="0"/>
              <a:t>so that the numbers can be selected </a:t>
            </a:r>
            <a:r>
              <a:rPr lang="en-US" dirty="0" smtClean="0"/>
              <a:t>and modified.</a:t>
            </a:r>
          </a:p>
          <a:p>
            <a:r>
              <a:rPr lang="en-US" dirty="0" smtClean="0"/>
              <a:t>Click </a:t>
            </a:r>
            <a:r>
              <a:rPr lang="en-US" dirty="0"/>
              <a:t>the Bulleted &amp; </a:t>
            </a:r>
            <a:r>
              <a:rPr lang="en-US" dirty="0" smtClean="0"/>
              <a:t>Numbered Lists </a:t>
            </a:r>
            <a:r>
              <a:rPr lang="en-US" dirty="0"/>
              <a:t>command, then click the Convert </a:t>
            </a:r>
            <a:r>
              <a:rPr lang="en-US" dirty="0" smtClean="0"/>
              <a:t>Bullets and </a:t>
            </a:r>
            <a:r>
              <a:rPr lang="en-US" dirty="0"/>
              <a:t>Numbering to Text command, shown </a:t>
            </a:r>
            <a:r>
              <a:rPr lang="en-US" dirty="0" smtClean="0"/>
              <a:t>in the following figure.</a:t>
            </a:r>
          </a:p>
        </p:txBody>
      </p:sp>
    </p:spTree>
    <p:extLst>
      <p:ext uri="{BB962C8B-B14F-4D97-AF65-F5344CB8AC3E}">
        <p14:creationId xmlns:p14="http://schemas.microsoft.com/office/powerpoint/2010/main" val="32872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520992"/>
            <a:ext cx="3644900" cy="407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17"/>
          <p:cNvSpPr>
            <a:spLocks noChangeArrowheads="1"/>
          </p:cNvSpPr>
          <p:nvPr/>
        </p:nvSpPr>
        <p:spPr bwMode="auto">
          <a:xfrm>
            <a:off x="660400" y="1816100"/>
            <a:ext cx="152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12pt text with 14 pt leading</a:t>
            </a:r>
            <a:endParaRPr lang="en-US" sz="1600" dirty="0"/>
          </a:p>
        </p:txBody>
      </p:sp>
      <p:sp>
        <p:nvSpPr>
          <p:cNvPr id="29700" name="Line 22"/>
          <p:cNvSpPr>
            <a:spLocks noChangeShapeType="1"/>
          </p:cNvSpPr>
          <p:nvPr/>
        </p:nvSpPr>
        <p:spPr bwMode="auto">
          <a:xfrm flipH="1">
            <a:off x="2120899" y="2006600"/>
            <a:ext cx="73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69900" y="3038097"/>
            <a:ext cx="1714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12 pt text with 24 pt leading</a:t>
            </a:r>
            <a:endParaRPr lang="en-US" sz="1600" dirty="0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84201" y="4915475"/>
            <a:ext cx="1600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12 pt text with 8 pt leading</a:t>
            </a:r>
            <a:endParaRPr lang="en-US" sz="1600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Examples </a:t>
            </a:r>
            <a:r>
              <a:rPr lang="en-US" sz="1600" dirty="0"/>
              <a:t>of </a:t>
            </a:r>
            <a:r>
              <a:rPr lang="en-US" sz="1600" dirty="0" smtClean="0"/>
              <a:t>leading</a:t>
            </a:r>
            <a:endParaRPr lang="en-US" sz="1600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2120900" y="3238500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120899" y="5101054"/>
            <a:ext cx="109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Bulleted and Numbered Lists</a:t>
            </a:r>
            <a:endParaRPr lang="en-US" dirty="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Convert Bullets to Text command</a:t>
            </a:r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2119"/>
            <a:ext cx="3657600" cy="377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7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Bulleted and Numbered Lists</a:t>
            </a:r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do this, the numbers (</a:t>
            </a:r>
            <a:r>
              <a:rPr lang="en-US" dirty="0" smtClean="0"/>
              <a:t>or bullets</a:t>
            </a:r>
            <a:r>
              <a:rPr lang="en-US" dirty="0"/>
              <a:t>) will be converted to regular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The list </a:t>
            </a:r>
            <a:r>
              <a:rPr lang="en-US" dirty="0"/>
              <a:t>will still appear to be numbered, but it </a:t>
            </a:r>
            <a:r>
              <a:rPr lang="en-US" dirty="0" smtClean="0"/>
              <a:t>will have </a:t>
            </a:r>
            <a:r>
              <a:rPr lang="en-US" dirty="0"/>
              <a:t>lost the functionality of the list formatting.</a:t>
            </a:r>
          </a:p>
          <a:p>
            <a:r>
              <a:rPr lang="en-US" dirty="0"/>
              <a:t>If you insert or remove any component of </a:t>
            </a:r>
            <a:r>
              <a:rPr lang="en-US" dirty="0" smtClean="0"/>
              <a:t>the list</a:t>
            </a:r>
            <a:r>
              <a:rPr lang="en-US" dirty="0"/>
              <a:t>, the numbers won’t be </a:t>
            </a:r>
            <a:r>
              <a:rPr lang="en-US" dirty="0" smtClean="0"/>
              <a:t>updated.</a:t>
            </a:r>
          </a:p>
          <a:p>
            <a:r>
              <a:rPr lang="en-US" dirty="0" smtClean="0"/>
              <a:t>InDesign will </a:t>
            </a:r>
            <a:r>
              <a:rPr lang="en-US" dirty="0"/>
              <a:t>see it only as a block of text.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4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format text, your most basic </a:t>
            </a:r>
            <a:r>
              <a:rPr lang="en-US" dirty="0" smtClean="0"/>
              <a:t>choice is </a:t>
            </a:r>
            <a:r>
              <a:rPr lang="en-US" dirty="0"/>
              <a:t>which font you want to use and at what </a:t>
            </a:r>
            <a:r>
              <a:rPr lang="en-US" dirty="0" smtClean="0"/>
              <a:t>size you </a:t>
            </a:r>
            <a:r>
              <a:rPr lang="en-US" dirty="0"/>
              <a:t>want to use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Once </a:t>
            </a:r>
            <a:r>
              <a:rPr lang="en-US" dirty="0"/>
              <a:t>you’ve chosen a </a:t>
            </a:r>
            <a:r>
              <a:rPr lang="en-US" dirty="0" smtClean="0"/>
              <a:t>font and </a:t>
            </a:r>
            <a:r>
              <a:rPr lang="en-US" dirty="0"/>
              <a:t>a font size, you can further </a:t>
            </a:r>
            <a:r>
              <a:rPr lang="en-US" dirty="0" smtClean="0"/>
              <a:t>manipulate the </a:t>
            </a:r>
            <a:r>
              <a:rPr lang="en-US" dirty="0"/>
              <a:t>appearance of the text with a </a:t>
            </a:r>
            <a:r>
              <a:rPr lang="en-US" dirty="0" smtClean="0"/>
              <a:t>horizontal or </a:t>
            </a:r>
            <a:r>
              <a:rPr lang="en-US" dirty="0"/>
              <a:t>vertical scale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By default</a:t>
            </a:r>
            <a:r>
              <a:rPr lang="en-US" dirty="0"/>
              <a:t>, text is generated at a 100% </a:t>
            </a:r>
            <a:r>
              <a:rPr lang="en-US" dirty="0" smtClean="0"/>
              <a:t>horizontal and </a:t>
            </a:r>
            <a:r>
              <a:rPr lang="en-US" dirty="0"/>
              <a:t>100% vertical scale, meaning that the </a:t>
            </a:r>
            <a:r>
              <a:rPr lang="en-US" dirty="0" smtClean="0"/>
              <a:t>text is </a:t>
            </a:r>
            <a:r>
              <a:rPr lang="en-US" dirty="0"/>
              <a:t>not scaled at all.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1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235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Decreasing the </a:t>
            </a:r>
            <a:r>
              <a:rPr lang="en-US" dirty="0" smtClean="0"/>
              <a:t>horizontal scale </a:t>
            </a:r>
            <a:r>
              <a:rPr lang="en-US" dirty="0"/>
              <a:t>only, for example, maintains the </a:t>
            </a:r>
            <a:r>
              <a:rPr lang="en-US" dirty="0" smtClean="0"/>
              <a:t>height of </a:t>
            </a:r>
            <a:r>
              <a:rPr lang="en-US" dirty="0"/>
              <a:t>the characters but decreases the </a:t>
            </a:r>
            <a:r>
              <a:rPr lang="en-US" dirty="0" smtClean="0"/>
              <a:t>width—on the </a:t>
            </a:r>
            <a:r>
              <a:rPr lang="en-US" dirty="0"/>
              <a:t>horizontal </a:t>
            </a:r>
            <a:r>
              <a:rPr lang="en-US" dirty="0" smtClean="0"/>
              <a:t>axis.</a:t>
            </a:r>
          </a:p>
          <a:p>
            <a:r>
              <a:rPr lang="en-US" dirty="0" smtClean="0"/>
              <a:t>Conversely</a:t>
            </a:r>
            <a:r>
              <a:rPr lang="en-US" dirty="0"/>
              <a:t>, increasing </a:t>
            </a:r>
            <a:r>
              <a:rPr lang="en-US" dirty="0" smtClean="0"/>
              <a:t>the horizontal </a:t>
            </a:r>
            <a:r>
              <a:rPr lang="en-US" dirty="0"/>
              <a:t>scale again maintains the </a:t>
            </a:r>
            <a:r>
              <a:rPr lang="en-US" dirty="0" smtClean="0"/>
              <a:t>height but </a:t>
            </a:r>
            <a:r>
              <a:rPr lang="en-US" dirty="0"/>
              <a:t>increases the width of the </a:t>
            </a:r>
            <a:r>
              <a:rPr lang="en-US" dirty="0" smtClean="0"/>
              <a:t>characters on </a:t>
            </a:r>
            <a:r>
              <a:rPr lang="en-US" dirty="0"/>
              <a:t>the horizontal axis.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2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61624"/>
            <a:ext cx="7543800" cy="393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5600700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Scaling text horizontally and vertically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61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2565</Words>
  <Application>Microsoft Office PowerPoint</Application>
  <PresentationFormat>On-screen Show (4:3)</PresentationFormat>
  <Paragraphs>197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ＭＳ Ｐゴシック</vt:lpstr>
      <vt:lpstr>Arial</vt:lpstr>
      <vt:lpstr>Calibri</vt:lpstr>
      <vt:lpstr>Blank Presentation</vt:lpstr>
      <vt:lpstr>Chapter 2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Text</vt:lpstr>
      <vt:lpstr>Formatting Paragraphs</vt:lpstr>
      <vt:lpstr>Formatting Paragraphs</vt:lpstr>
      <vt:lpstr>Formatting Paragraphs</vt:lpstr>
      <vt:lpstr>Formatting Paragraphs</vt:lpstr>
      <vt:lpstr>Formatting Paragraphs</vt:lpstr>
      <vt:lpstr>Formatting Paragraphs</vt:lpstr>
      <vt:lpstr>Formatting Paragraphs</vt:lpstr>
      <vt:lpstr>Formatting Paragraphs</vt:lpstr>
      <vt:lpstr>Formatting Paragraphs</vt:lpstr>
      <vt:lpstr>Formatting Paragraphs</vt:lpstr>
      <vt:lpstr>Formatting Paragraphs</vt:lpstr>
      <vt:lpstr>Formatting Paragraphs</vt:lpstr>
      <vt:lpstr>Creating and Applying Styles</vt:lpstr>
      <vt:lpstr>Creating and Applying Styles</vt:lpstr>
      <vt:lpstr>Creating and Applying Styles</vt:lpstr>
      <vt:lpstr>Creating and Applying Styles</vt:lpstr>
      <vt:lpstr>Creating and Applying Styles</vt:lpstr>
      <vt:lpstr>Creating and Applying Styles</vt:lpstr>
      <vt:lpstr>Creating and Applying Styles</vt:lpstr>
      <vt:lpstr>Editing Text</vt:lpstr>
      <vt:lpstr>Editing Text</vt:lpstr>
      <vt:lpstr>Editing Text</vt:lpstr>
      <vt:lpstr>Editing Text</vt:lpstr>
      <vt:lpstr>Editing Text</vt:lpstr>
      <vt:lpstr>Editing Text</vt:lpstr>
      <vt:lpstr>Creating Bulleted and Numbered Lists</vt:lpstr>
      <vt:lpstr>Creating Bulleted and Numbered Lists</vt:lpstr>
      <vt:lpstr>Creating Bulleted and Numbered Lists</vt:lpstr>
      <vt:lpstr>Creating Bulleted and Numbered Lists</vt:lpstr>
      <vt:lpstr>Creating Bulleted and Numbered Lists</vt:lpstr>
      <vt:lpstr>Creating Bulleted and Numbered Lists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33</cp:revision>
  <dcterms:created xsi:type="dcterms:W3CDTF">2012-03-02T18:09:51Z</dcterms:created>
  <dcterms:modified xsi:type="dcterms:W3CDTF">2014-06-26T21:42:47Z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